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4" r:id="rId3"/>
    <p:sldId id="287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7521" autoAdjust="0"/>
  </p:normalViewPr>
  <p:slideViewPr>
    <p:cSldViewPr>
      <p:cViewPr varScale="1">
        <p:scale>
          <a:sx n="80" d="100"/>
          <a:sy n="80" d="100"/>
        </p:scale>
        <p:origin x="-7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E41C0-D4A3-4C9F-8D1E-CF30716A0C38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D305F-45CA-4C00-9F9E-E51A647C5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38138" marR="0" lvl="0" indent="-338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33"/>
                </a:solidFill>
                <a:effectLst/>
                <a:latin typeface="Arial" pitchFamily="34" charset="0"/>
                <a:cs typeface="Arial" pitchFamily="34" charset="0"/>
              </a:rPr>
              <a:t>shmget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system call is used to create the shared memory segment and generate the associated system data structure or to gain access to an existing segment. </a:t>
            </a:r>
          </a:p>
          <a:p>
            <a:pPr marL="338138" marR="0" lvl="0" indent="-338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shared memory segment and the system data structure are identified by a unique shared memory identifier that the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shmget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system call returns.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1B857C-CBCB-44FE-AE40-04A6BCBE7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6600" dirty="0" smtClean="0"/>
              <a:t>IPC – Shared MEMORY</a:t>
            </a:r>
            <a:endParaRPr lang="en-US" sz="6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 SYSTEM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IPC_RMID : Destroy a segment.</a:t>
            </a:r>
          </a:p>
          <a:p>
            <a:pPr>
              <a:buNone/>
            </a:pPr>
            <a:r>
              <a:rPr lang="en-US" dirty="0" smtClean="0"/>
              <a:t>IPC_STAT	:  copy the information into  the  buffer.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shmid_ds</a:t>
            </a:r>
            <a:r>
              <a:rPr lang="en-US" dirty="0" smtClean="0"/>
              <a:t>  </a:t>
            </a:r>
            <a:r>
              <a:rPr lang="en-US" dirty="0" err="1" smtClean="0"/>
              <a:t>buf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shmctl</a:t>
            </a:r>
            <a:r>
              <a:rPr lang="en-US" dirty="0" smtClean="0"/>
              <a:t>(</a:t>
            </a:r>
            <a:r>
              <a:rPr lang="en-US" dirty="0" err="1" smtClean="0"/>
              <a:t>shmid,IPC_RMID,&amp;buf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key_t</a:t>
            </a:r>
            <a:r>
              <a:rPr lang="en-US" dirty="0" smtClean="0"/>
              <a:t> key = 0;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("Enter the key : ");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scanf</a:t>
            </a:r>
            <a:r>
              <a:rPr lang="en-US" dirty="0" smtClean="0"/>
              <a:t>(" %</a:t>
            </a:r>
            <a:r>
              <a:rPr lang="en-US" dirty="0" err="1" smtClean="0"/>
              <a:t>d",&amp;key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shmid</a:t>
            </a:r>
            <a:r>
              <a:rPr lang="en-US" dirty="0" smtClean="0"/>
              <a:t> = </a:t>
            </a:r>
            <a:r>
              <a:rPr lang="en-US" dirty="0" err="1" smtClean="0"/>
              <a:t>shmget</a:t>
            </a:r>
            <a:r>
              <a:rPr lang="en-US" dirty="0" smtClean="0"/>
              <a:t>(key , 50 , IPC_CREAT | 0666);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shmid_ds</a:t>
            </a:r>
            <a:r>
              <a:rPr lang="en-US" dirty="0" smtClean="0"/>
              <a:t>  </a:t>
            </a:r>
            <a:r>
              <a:rPr lang="en-US" dirty="0" err="1" smtClean="0"/>
              <a:t>buf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shmctl</a:t>
            </a:r>
            <a:r>
              <a:rPr lang="en-US" dirty="0" smtClean="0"/>
              <a:t>(</a:t>
            </a:r>
            <a:r>
              <a:rPr lang="en-US" dirty="0" err="1" smtClean="0"/>
              <a:t>shmid,IPC_STAT,&amp;buf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("Size = %d \</a:t>
            </a:r>
            <a:r>
              <a:rPr lang="en-US" dirty="0" err="1" smtClean="0"/>
              <a:t>n",buf.shm_segsz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("Last attach time = %s \</a:t>
            </a:r>
            <a:r>
              <a:rPr lang="en-US" dirty="0" err="1" smtClean="0"/>
              <a:t>n",ctime</a:t>
            </a:r>
            <a:r>
              <a:rPr lang="en-US" dirty="0" smtClean="0"/>
              <a:t>(&amp;</a:t>
            </a:r>
            <a:r>
              <a:rPr lang="en-US" dirty="0" err="1" smtClean="0"/>
              <a:t>buf.shm_atime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("Last detach time = %s \</a:t>
            </a:r>
            <a:r>
              <a:rPr lang="en-US" dirty="0" err="1" smtClean="0"/>
              <a:t>n",ctime</a:t>
            </a:r>
            <a:r>
              <a:rPr lang="en-US" dirty="0" smtClean="0"/>
              <a:t>(&amp;</a:t>
            </a:r>
            <a:r>
              <a:rPr lang="en-US" dirty="0" err="1" smtClean="0"/>
              <a:t>buf.shm_dtime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pid</a:t>
            </a:r>
            <a:r>
              <a:rPr lang="en-US" dirty="0" smtClean="0"/>
              <a:t> of creator = %d \</a:t>
            </a:r>
            <a:r>
              <a:rPr lang="en-US" dirty="0" err="1" smtClean="0"/>
              <a:t>n",buf.shm_cpid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Deleting shared memory segment using command</a:t>
            </a:r>
          </a:p>
          <a:p>
            <a:r>
              <a:rPr lang="en-US" dirty="0" err="1" smtClean="0"/>
              <a:t>ipcrm</a:t>
            </a:r>
            <a:r>
              <a:rPr lang="en-US" dirty="0" smtClean="0"/>
              <a:t> </a:t>
            </a:r>
            <a:r>
              <a:rPr lang="en-US" dirty="0" smtClean="0"/>
              <a:t>–M 	key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Shared memory allows multiple processes to share virtual memory space</a:t>
            </a:r>
          </a:p>
          <a:p>
            <a:pPr lvl="0"/>
            <a:r>
              <a:rPr lang="en-US" sz="2400" dirty="0" smtClean="0">
                <a:latin typeface="Arial" pitchFamily="34" charset="0"/>
                <a:cs typeface="Arial" pitchFamily="34" charset="0"/>
              </a:rPr>
              <a:t>This is the fastest way for processes to communicate with one another. </a:t>
            </a:r>
          </a:p>
          <a:p>
            <a:pPr fontAlgn="base">
              <a:spcAft>
                <a:spcPct val="0"/>
              </a:spcAft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one process creates or allocates the shared memory segment. </a:t>
            </a:r>
          </a:p>
          <a:p>
            <a:pPr fontAlgn="base">
              <a:spcAft>
                <a:spcPct val="0"/>
              </a:spcAft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size and access permissions for the segment are set when it is created. </a:t>
            </a:r>
          </a:p>
          <a:p>
            <a:pPr fontAlgn="base">
              <a:spcAft>
                <a:spcPct val="0"/>
              </a:spcAft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process then attaches the shared segment, causing it to be mapped into its current data space. </a:t>
            </a:r>
          </a:p>
          <a:p>
            <a:pPr lvl="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AFAE-1C34-4ACD-9497-30F724745BC8}" type="slidenum">
              <a:rPr lang="en-US"/>
              <a:pPr/>
              <a:t>3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5625"/>
            <a:ext cx="8229600" cy="579438"/>
          </a:xfrm>
          <a:noFill/>
          <a:ln/>
        </p:spPr>
        <p:txBody>
          <a:bodyPr anchorCtr="1">
            <a:spAutoFit/>
          </a:bodyPr>
          <a:lstStyle/>
          <a:p>
            <a:r>
              <a:rPr lang="en-US" sz="3200" b="1">
                <a:solidFill>
                  <a:srgbClr val="669900"/>
                </a:solidFill>
              </a:rPr>
              <a:t>Creating a Shared Memory Segment</a:t>
            </a:r>
          </a:p>
        </p:txBody>
      </p:sp>
      <p:graphicFrame>
        <p:nvGraphicFramePr>
          <p:cNvPr id="6147" name="Group 3"/>
          <p:cNvGraphicFramePr>
            <a:graphicFrameLocks noGrp="1"/>
          </p:cNvGraphicFramePr>
          <p:nvPr>
            <p:ph type="tbl" idx="1"/>
          </p:nvPr>
        </p:nvGraphicFramePr>
        <p:xfrm>
          <a:off x="533400" y="1219200"/>
          <a:ext cx="8229600" cy="5257800"/>
        </p:xfrm>
        <a:graphic>
          <a:graphicData uri="http://schemas.openxmlformats.org/drawingml/2006/table">
            <a:tbl>
              <a:tblPr rtl="1"/>
              <a:tblGrid>
                <a:gridCol w="8229600"/>
              </a:tblGrid>
              <a:tr h="5257800">
                <a:tc>
                  <a:txBody>
                    <a:bodyPr/>
                    <a:lstStyle/>
                    <a:p>
                      <a:pPr marL="338138" marR="0" lvl="0" indent="-338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914400" algn="l"/>
                          <a:tab pos="969963" algn="l"/>
                          <a:tab pos="1082675" algn="l"/>
                          <a:tab pos="1195388" algn="l"/>
                        </a:tabLst>
                        <a:defRPr/>
                      </a:pPr>
                      <a:r>
                        <a:rPr lang="en-US" sz="2800" dirty="0" err="1" smtClean="0"/>
                        <a:t>shmget</a:t>
                      </a:r>
                      <a:r>
                        <a:rPr lang="en-US" sz="2800" dirty="0" smtClean="0"/>
                        <a:t>() is used to obtain access to a shared memory segment</a:t>
                      </a:r>
                    </a:p>
                    <a:p>
                      <a:pPr marL="338138" marR="0" lvl="0" indent="-338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914400" algn="l"/>
                          <a:tab pos="969963" algn="l"/>
                          <a:tab pos="1082675" algn="l"/>
                          <a:tab pos="1195388" algn="l"/>
                        </a:tabLst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54" name="Group 10"/>
          <p:cNvGraphicFramePr>
            <a:graphicFrameLocks noGrp="1"/>
          </p:cNvGraphicFramePr>
          <p:nvPr/>
        </p:nvGraphicFramePr>
        <p:xfrm>
          <a:off x="685800" y="4267200"/>
          <a:ext cx="1752600" cy="1066800"/>
        </p:xfrm>
        <a:graphic>
          <a:graphicData uri="http://schemas.openxmlformats.org/drawingml/2006/table">
            <a:tbl>
              <a:tblPr rtl="1"/>
              <a:tblGrid>
                <a:gridCol w="1752600"/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Return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60" name="Group 16"/>
          <p:cNvGraphicFramePr>
            <a:graphicFrameLocks noGrp="1"/>
          </p:cNvGraphicFramePr>
          <p:nvPr/>
        </p:nvGraphicFramePr>
        <p:xfrm>
          <a:off x="685800" y="3276600"/>
          <a:ext cx="8077200" cy="990600"/>
        </p:xfrm>
        <a:graphic>
          <a:graphicData uri="http://schemas.openxmlformats.org/drawingml/2006/table">
            <a:tbl>
              <a:tblPr rtl="1"/>
              <a:tblGrid>
                <a:gridCol w="6324600"/>
                <a:gridCol w="17526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cs typeface="Arial" pitchFamily="34" charset="0"/>
                        </a:rPr>
                        <a:t>int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cs typeface="Arial" pitchFamily="34" charset="0"/>
                        </a:rPr>
                        <a:t>shmget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cs typeface="Arial" pitchFamily="34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cs typeface="Arial" pitchFamily="34" charset="0"/>
                        </a:rPr>
                        <a:t>key_t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cs typeface="Arial" pitchFamily="34" charset="0"/>
                        </a:rPr>
                        <a:t> key,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cs typeface="Arial" pitchFamily="34" charset="0"/>
                        </a:rPr>
                        <a:t>int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cs typeface="Arial" pitchFamily="34" charset="0"/>
                        </a:rPr>
                        <a:t>size,int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cs typeface="Arial" pitchFamily="34" charset="0"/>
                        </a:rPr>
                        <a:t>shmflg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cs typeface="Arial" pitchFamily="34" charset="0"/>
                        </a:rPr>
                        <a:t>);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Summary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68" name="Group 24"/>
          <p:cNvGraphicFramePr>
            <a:graphicFrameLocks noGrp="1"/>
          </p:cNvGraphicFramePr>
          <p:nvPr/>
        </p:nvGraphicFramePr>
        <p:xfrm>
          <a:off x="685800" y="2398777"/>
          <a:ext cx="8077200" cy="877824"/>
        </p:xfrm>
        <a:graphic>
          <a:graphicData uri="http://schemas.openxmlformats.org/drawingml/2006/table">
            <a:tbl>
              <a:tblPr rtl="1"/>
              <a:tblGrid>
                <a:gridCol w="2590800"/>
                <a:gridCol w="1947862"/>
                <a:gridCol w="1785938"/>
                <a:gridCol w="17526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Manual Section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cs typeface="CourierNewPSMT" charset="-78"/>
                        </a:rPr>
                        <a:t>&lt;sys/ipc.h&gt; &lt;sys/shm.h&gt;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NewPSMT" charset="-78"/>
                          <a:cs typeface="CourierNewPSMT" charset="-78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-78"/>
                          <a:cs typeface="TimesNewRomanPSMT" charset="-78"/>
                        </a:rPr>
                        <a:t>Include File(s)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80" name="Group 36"/>
          <p:cNvGraphicFramePr>
            <a:graphicFrameLocks noGrp="1"/>
          </p:cNvGraphicFramePr>
          <p:nvPr/>
        </p:nvGraphicFramePr>
        <p:xfrm>
          <a:off x="2438400" y="4267200"/>
          <a:ext cx="6324600" cy="1066800"/>
        </p:xfrm>
        <a:graphic>
          <a:graphicData uri="http://schemas.openxmlformats.org/drawingml/2006/table">
            <a:tbl>
              <a:tblPr rtl="1"/>
              <a:tblGrid>
                <a:gridCol w="1600200"/>
                <a:gridCol w="990600"/>
                <a:gridCol w="37338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Failure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Success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Shared memory identifier.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94" name="Rectangle 50"/>
          <p:cNvSpPr>
            <a:spLocks noChangeArrowheads="1"/>
          </p:cNvSpPr>
          <p:nvPr/>
        </p:nvSpPr>
        <p:spPr bwMode="auto">
          <a:xfrm>
            <a:off x="2298700" y="5715000"/>
            <a:ext cx="4326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Summary </a:t>
            </a:r>
            <a:r>
              <a:rPr lang="en-US" b="1" dirty="0">
                <a:solidFill>
                  <a:srgbClr val="3333FF"/>
                </a:solidFill>
              </a:rPr>
              <a:t>of the </a:t>
            </a:r>
            <a:r>
              <a:rPr lang="en-US" sz="1600" b="1" dirty="0" err="1">
                <a:solidFill>
                  <a:srgbClr val="3333FF"/>
                </a:solidFill>
                <a:latin typeface="Arial Unicode MS" pitchFamily="34" charset="-128"/>
              </a:rPr>
              <a:t>shmget</a:t>
            </a:r>
            <a:r>
              <a:rPr lang="en-US" b="1" dirty="0">
                <a:solidFill>
                  <a:srgbClr val="3333FF"/>
                </a:solidFill>
              </a:rPr>
              <a:t> System Call.</a:t>
            </a:r>
          </a:p>
        </p:txBody>
      </p:sp>
      <p:sp>
        <p:nvSpPr>
          <p:cNvPr id="6197" name="Text Box 53"/>
          <p:cNvSpPr txBox="1">
            <a:spLocks noChangeArrowheads="1"/>
          </p:cNvSpPr>
          <p:nvPr/>
        </p:nvSpPr>
        <p:spPr bwMode="auto">
          <a:xfrm>
            <a:off x="7272338" y="107950"/>
            <a:ext cx="1798637" cy="31750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  <a:tabLst>
                <a:tab pos="1262063" algn="l"/>
              </a:tabLst>
            </a:pPr>
            <a:r>
              <a:rPr lang="en-US" sz="1400" b="1" u="sng"/>
              <a:t>SHARED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669900"/>
                </a:solidFill>
              </a:rPr>
              <a:t>Creating a Shared Memory Segment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524000"/>
            <a:ext cx="7239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&lt;sys/</a:t>
            </a:r>
            <a:r>
              <a:rPr lang="en-US" dirty="0" err="1" smtClean="0"/>
              <a:t>shm.h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&lt;sys/</a:t>
            </a:r>
            <a:r>
              <a:rPr lang="en-US" dirty="0" err="1" smtClean="0"/>
              <a:t>ipc.h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key_t</a:t>
            </a:r>
            <a:r>
              <a:rPr lang="en-US" dirty="0" smtClean="0"/>
              <a:t> key = 300;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system("</a:t>
            </a:r>
            <a:r>
              <a:rPr lang="en-US" b="1" dirty="0" err="1" smtClean="0"/>
              <a:t>ipcs</a:t>
            </a:r>
            <a:r>
              <a:rPr lang="en-US" b="1" dirty="0" smtClean="0"/>
              <a:t> -m");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shmid</a:t>
            </a:r>
            <a:r>
              <a:rPr lang="en-US" b="1" dirty="0" smtClean="0"/>
              <a:t> = </a:t>
            </a:r>
            <a:r>
              <a:rPr lang="en-US" b="1" dirty="0" err="1" smtClean="0"/>
              <a:t>shmget</a:t>
            </a:r>
            <a:r>
              <a:rPr lang="en-US" b="1" dirty="0" smtClean="0"/>
              <a:t>(key , 50 , IPC_CREAT | 0666);</a:t>
            </a:r>
          </a:p>
          <a:p>
            <a:r>
              <a:rPr lang="en-US" dirty="0" smtClean="0"/>
              <a:t>	if(</a:t>
            </a:r>
            <a:r>
              <a:rPr lang="en-US" dirty="0" err="1" smtClean="0"/>
              <a:t>shmid</a:t>
            </a:r>
            <a:r>
              <a:rPr lang="en-US" dirty="0" smtClean="0"/>
              <a:t> == -1)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                		</a:t>
            </a:r>
            <a:r>
              <a:rPr lang="en-US" dirty="0" err="1" smtClean="0"/>
              <a:t>perror</a:t>
            </a:r>
            <a:r>
              <a:rPr lang="en-US" dirty="0" smtClean="0"/>
              <a:t>(" ");</a:t>
            </a:r>
          </a:p>
          <a:p>
            <a:r>
              <a:rPr lang="en-US" dirty="0" smtClean="0"/>
              <a:t>		exit(1);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system("</a:t>
            </a:r>
            <a:r>
              <a:rPr lang="en-US" b="1" dirty="0" err="1" smtClean="0"/>
              <a:t>ipcs</a:t>
            </a:r>
            <a:r>
              <a:rPr lang="en-US" b="1" dirty="0" smtClean="0"/>
              <a:t> -m");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6031468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view the list of shared memory segment, use </a:t>
            </a:r>
            <a:r>
              <a:rPr lang="en-US" b="1" dirty="0" err="1" smtClean="0"/>
              <a:t>ipcs</a:t>
            </a:r>
            <a:r>
              <a:rPr lang="en-US" b="1" dirty="0" smtClean="0"/>
              <a:t> –m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38138" lvl="0" indent="-338138" fontAlgn="base"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dirty="0" err="1" smtClean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  <a:t>shmget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system call creates a new shared memory segment if	</a:t>
            </a:r>
          </a:p>
          <a:p>
            <a:pPr marL="612458" lvl="1" indent="-338138" fontAlgn="base"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sz="1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value for its first argument, </a:t>
            </a:r>
            <a:r>
              <a:rPr lang="en-US" sz="1900" dirty="0" smtClean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  <a:t>key</a:t>
            </a:r>
            <a:r>
              <a:rPr lang="en-US" sz="1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is the symbolic constant IPC_PRIVATE, or</a:t>
            </a:r>
          </a:p>
          <a:p>
            <a:pPr marL="612458" lvl="1" indent="-338138" fontAlgn="base"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sz="1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value key is not associated with an existing shared memory identifier and the IPC_CREAT flag is set as part of the </a:t>
            </a:r>
            <a:r>
              <a:rPr lang="en-US" sz="19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shmflg</a:t>
            </a:r>
            <a:r>
              <a:rPr lang="en-US" sz="1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argument</a:t>
            </a:r>
          </a:p>
          <a:p>
            <a:pPr marL="338138" lvl="0" indent="-338138" fontAlgn="base"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The argument </a:t>
            </a:r>
            <a:r>
              <a:rPr lang="en-US" sz="2800" dirty="0" smtClean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determines the size in bytes of the shared memory segment.</a:t>
            </a:r>
          </a:p>
          <a:p>
            <a:pPr marL="338138" lvl="0" indent="-338138" fontAlgn="base"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If we are using </a:t>
            </a:r>
            <a:r>
              <a:rPr lang="en-US" sz="2800" dirty="0" err="1" smtClean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  <a:t>shmget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to access an existing shared memory segment, size can be set to 0, as the segment size is set by the creating process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38138" lvl="0" indent="-338138" fontAlgn="base"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 err="1" smtClean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  <a:t>shmget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system call does not entitle the creating process to actually use the allocated memory.</a:t>
            </a:r>
          </a:p>
          <a:p>
            <a:pPr marL="338138" lvl="0" indent="-338138" fontAlgn="base"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merely reserves the requested memory. </a:t>
            </a:r>
          </a:p>
          <a:p>
            <a:pPr marL="338138" lvl="0" indent="-338138" fontAlgn="base"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To be used by the process, the allocated memory must be attached to the process using a separate system call.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Attaching and Detaching a Shared Memory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4515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  <a:t>shmat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, is used to attach (map) the referenced shared memory segment into the calling process's data segment.</a:t>
            </a:r>
          </a:p>
          <a:p>
            <a:pPr lvl="0">
              <a:buNone/>
            </a:pPr>
            <a:endParaRPr lang="en-US" sz="2400" b="1" dirty="0" smtClean="0">
              <a:solidFill>
                <a:srgbClr val="000000"/>
              </a:solidFill>
              <a:latin typeface="Arial Unicode MS" pitchFamily="34" charset="-128"/>
              <a:cs typeface="Arial" pitchFamily="34" charset="0"/>
            </a:endParaRPr>
          </a:p>
          <a:p>
            <a:pPr lvl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	void *</a:t>
            </a:r>
            <a:r>
              <a:rPr lang="en-US" sz="2400" b="1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shmat</a:t>
            </a:r>
            <a:r>
              <a:rPr lang="en-US" sz="2400" b="1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shmid</a:t>
            </a:r>
            <a:r>
              <a:rPr lang="en-US" sz="2400" b="1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, const void *</a:t>
            </a:r>
            <a:r>
              <a:rPr lang="en-US" sz="2400" b="1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shmaddr</a:t>
            </a:r>
            <a:r>
              <a:rPr lang="en-US" sz="2400" b="1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, </a:t>
            </a:r>
            <a:r>
              <a:rPr lang="en-US" sz="2400" b="1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shmflg</a:t>
            </a:r>
            <a:r>
              <a:rPr lang="en-US" sz="2400" b="1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); 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38138" lvl="0" indent="-338138" fontAlgn="base"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sz="2800" dirty="0" err="1" smtClean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  <a:t>shmid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is a valid shared memory identifier achieved from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shmget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338138" lvl="0" indent="-338138" fontAlgn="base"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sz="2800" dirty="0" err="1" smtClean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  <a:t>Shmaddr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1257300" lvl="1" indent="-342900" fontAlgn="base"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 a nonzero value is given,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shmat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uses this as the attachment address for the shared memory segment.</a:t>
            </a:r>
          </a:p>
          <a:p>
            <a:pPr marL="1257300" lvl="1" indent="-342900" fontAlgn="base"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If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shmaddr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0(NULL), the system picks the attachment address. </a:t>
            </a:r>
          </a:p>
          <a:p>
            <a:pPr marL="1257300" lvl="1" indent="-342900" fontAlgn="base"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most situations, it is advisable to use a value of 0 and have the system pick the address. </a:t>
            </a:r>
          </a:p>
          <a:p>
            <a:pPr marL="342900" lvl="1" indent="-342900" fontAlgn="base"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sz="2800" dirty="0" err="1" smtClean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  <a:t>Shmflg</a:t>
            </a:r>
            <a:r>
              <a:rPr lang="en-US" sz="2800" dirty="0" smtClean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 : Read – Write ,  SHM_RDONLY : Read only</a:t>
            </a:r>
          </a:p>
          <a:p>
            <a:pPr marL="342900" lvl="1" indent="-342900" fontAlgn="base"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sz="3200" dirty="0" err="1" smtClean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  <a:t>shmdt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used to detach the calling process's data segment from the shared memory segment</a:t>
            </a:r>
          </a:p>
          <a:p>
            <a:pPr marL="342900" lvl="1" indent="-342900" fontAlgn="base">
              <a:spcAft>
                <a:spcPct val="0"/>
              </a:spcAft>
              <a:buClrTx/>
              <a:buSzTx/>
              <a:buNone/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	</a:t>
            </a:r>
          </a:p>
          <a:p>
            <a:pPr marL="342900" lvl="1" indent="-342900" fontAlgn="base">
              <a:spcAft>
                <a:spcPct val="0"/>
              </a:spcAft>
              <a:buClrTx/>
              <a:buSzTx/>
              <a:buNone/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sz="2400" b="1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shmdt</a:t>
            </a:r>
            <a:r>
              <a:rPr lang="en-US" sz="2400" b="1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(const void *</a:t>
            </a:r>
            <a:r>
              <a:rPr lang="en-US" sz="2400" b="1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shmaddr</a:t>
            </a:r>
            <a:r>
              <a:rPr lang="en-US" sz="2400" b="1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50848"/>
            <a:ext cx="8503920" cy="479755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main()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key_t</a:t>
            </a:r>
            <a:r>
              <a:rPr lang="en-US" sz="1200" dirty="0" smtClean="0"/>
              <a:t> key = 301;</a:t>
            </a:r>
          </a:p>
          <a:p>
            <a:pPr>
              <a:buNone/>
            </a:pPr>
            <a:r>
              <a:rPr lang="en-US" sz="1200" dirty="0" smtClean="0"/>
              <a:t>	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b="1" dirty="0" err="1" smtClean="0">
                <a:solidFill>
                  <a:srgbClr val="7030A0"/>
                </a:solidFill>
              </a:rPr>
              <a:t>shmid</a:t>
            </a:r>
            <a:r>
              <a:rPr lang="en-US" sz="1200" dirty="0" smtClean="0"/>
              <a:t> = </a:t>
            </a:r>
            <a:r>
              <a:rPr lang="en-US" sz="1200" dirty="0" err="1" smtClean="0"/>
              <a:t>shmget</a:t>
            </a:r>
            <a:r>
              <a:rPr lang="en-US" sz="1200" dirty="0" smtClean="0"/>
              <a:t>(IPC_PRIVATE , 50 , IPC_CREAT | 0600);</a:t>
            </a:r>
          </a:p>
          <a:p>
            <a:pPr>
              <a:buNone/>
            </a:pPr>
            <a:r>
              <a:rPr lang="en-US" sz="1200" b="1" dirty="0" smtClean="0"/>
              <a:t>	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*</a:t>
            </a:r>
            <a:r>
              <a:rPr lang="en-US" sz="1200" b="1" dirty="0" err="1" smtClean="0"/>
              <a:t>ptr</a:t>
            </a:r>
            <a:r>
              <a:rPr lang="en-US" sz="1200" b="1" dirty="0" smtClean="0"/>
              <a:t> = </a:t>
            </a:r>
            <a:r>
              <a:rPr lang="en-US" sz="1200" b="1" dirty="0" err="1" smtClean="0"/>
              <a:t>shmat</a:t>
            </a:r>
            <a:r>
              <a:rPr lang="en-US" sz="1200" b="1" dirty="0" smtClean="0"/>
              <a:t>(</a:t>
            </a:r>
            <a:r>
              <a:rPr lang="en-US" sz="1200" b="1" dirty="0" smtClean="0">
                <a:solidFill>
                  <a:srgbClr val="7030A0"/>
                </a:solidFill>
              </a:rPr>
              <a:t>shmid</a:t>
            </a:r>
            <a:r>
              <a:rPr lang="en-US" sz="1200" b="1" dirty="0" smtClean="0"/>
              <a:t>,NULL,0);</a:t>
            </a:r>
          </a:p>
          <a:p>
            <a:pPr>
              <a:buNone/>
            </a:pPr>
            <a:r>
              <a:rPr lang="en-US" sz="1200" dirty="0" smtClean="0"/>
              <a:t>	system("</a:t>
            </a:r>
            <a:r>
              <a:rPr lang="en-US" sz="1200" dirty="0" err="1" smtClean="0"/>
              <a:t>ipcs</a:t>
            </a:r>
            <a:r>
              <a:rPr lang="en-US" sz="1200" dirty="0" smtClean="0"/>
              <a:t>");</a:t>
            </a:r>
          </a:p>
          <a:p>
            <a:pPr>
              <a:buNone/>
            </a:pPr>
            <a:r>
              <a:rPr lang="en-US" sz="1200" dirty="0" smtClean="0"/>
              <a:t>        if((</a:t>
            </a:r>
            <a:r>
              <a:rPr lang="en-US" sz="1200" dirty="0" err="1" smtClean="0"/>
              <a:t>int</a:t>
            </a:r>
            <a:r>
              <a:rPr lang="en-US" sz="1200" dirty="0" smtClean="0"/>
              <a:t>)</a:t>
            </a:r>
            <a:r>
              <a:rPr lang="en-US" sz="1200" dirty="0" err="1" smtClean="0"/>
              <a:t>ptr</a:t>
            </a:r>
            <a:r>
              <a:rPr lang="en-US" sz="1200" dirty="0" smtClean="0"/>
              <a:t> != -1)</a:t>
            </a:r>
          </a:p>
          <a:p>
            <a:pPr>
              <a:buNone/>
            </a:pPr>
            <a:r>
              <a:rPr lang="en-US" sz="1200" dirty="0" smtClean="0"/>
              <a:t>        {</a:t>
            </a:r>
          </a:p>
          <a:p>
            <a:pPr>
              <a:buNone/>
            </a:pPr>
            <a:r>
              <a:rPr lang="en-US" sz="1200" dirty="0" smtClean="0"/>
              <a:t>         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               for(</a:t>
            </a:r>
            <a:r>
              <a:rPr lang="en-US" sz="1200" dirty="0" err="1" smtClean="0"/>
              <a:t>i</a:t>
            </a:r>
            <a:r>
              <a:rPr lang="en-US" sz="1200" dirty="0" smtClean="0"/>
              <a:t> = 0 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5 ; </a:t>
            </a:r>
            <a:r>
              <a:rPr lang="en-US" sz="1200" dirty="0" err="1" smtClean="0"/>
              <a:t>i</a:t>
            </a:r>
            <a:r>
              <a:rPr lang="en-US" sz="1200" dirty="0" smtClean="0"/>
              <a:t>++)</a:t>
            </a:r>
          </a:p>
          <a:p>
            <a:pPr>
              <a:buNone/>
            </a:pPr>
            <a:r>
              <a:rPr lang="en-US" sz="1200" dirty="0" smtClean="0"/>
              <a:t>                {</a:t>
            </a:r>
          </a:p>
          <a:p>
            <a:pPr>
              <a:buNone/>
            </a:pPr>
            <a:r>
              <a:rPr lang="en-US" sz="1200" dirty="0" smtClean="0"/>
              <a:t>                        </a:t>
            </a:r>
            <a:r>
              <a:rPr lang="en-US" sz="1200" dirty="0" err="1" smtClean="0"/>
              <a:t>ptr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 = </a:t>
            </a:r>
            <a:r>
              <a:rPr lang="en-US" sz="1200" dirty="0" err="1" smtClean="0"/>
              <a:t>i</a:t>
            </a:r>
            <a:r>
              <a:rPr lang="en-US" sz="1200" dirty="0" smtClean="0"/>
              <a:t> + 5;</a:t>
            </a:r>
          </a:p>
          <a:p>
            <a:pPr>
              <a:buNone/>
            </a:pPr>
            <a:r>
              <a:rPr lang="en-US" sz="1200" dirty="0" smtClean="0"/>
              <a:t>                        //</a:t>
            </a:r>
            <a:r>
              <a:rPr lang="en-US" sz="1200" dirty="0" err="1" smtClean="0"/>
              <a:t>ptr</a:t>
            </a:r>
            <a:r>
              <a:rPr lang="en-US" sz="1200" dirty="0" smtClean="0"/>
              <a:t>++;</a:t>
            </a:r>
          </a:p>
          <a:p>
            <a:pPr>
              <a:buNone/>
            </a:pPr>
            <a:r>
              <a:rPr lang="en-US" sz="1200" dirty="0" smtClean="0"/>
              <a:t>                }</a:t>
            </a:r>
          </a:p>
          <a:p>
            <a:pPr>
              <a:buNone/>
            </a:pPr>
            <a:r>
              <a:rPr lang="en-US" sz="1200" dirty="0" smtClean="0"/>
              <a:t>                </a:t>
            </a:r>
            <a:r>
              <a:rPr lang="en-US" sz="1200" b="1" dirty="0" err="1" smtClean="0"/>
              <a:t>shmdt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ptr</a:t>
            </a:r>
            <a:r>
              <a:rPr lang="en-US" sz="1200" b="1" dirty="0" smtClean="0"/>
              <a:t>)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	}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669900"/>
                </a:solidFill>
              </a:rPr>
              <a:t>Shared Memory Control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 err="1" smtClean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  <a:t>shmctl</a:t>
            </a:r>
            <a:r>
              <a:rPr lang="en-US" sz="2400" dirty="0" smtClean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system call permits the user to perform a number of generalized control operations on an existing shared memory segment and on the system shared memory data structure.</a:t>
            </a:r>
          </a:p>
          <a:p>
            <a:pPr lvl="0"/>
            <a:r>
              <a:rPr lang="en-US" sz="2800" b="1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shmctl</a:t>
            </a:r>
            <a:r>
              <a:rPr lang="en-US" sz="2800" b="1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(</a:t>
            </a:r>
            <a:r>
              <a:rPr lang="en-US" sz="2800" b="1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shmid</a:t>
            </a:r>
            <a:r>
              <a:rPr lang="en-US" sz="2800" b="1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, </a:t>
            </a:r>
            <a:r>
              <a:rPr lang="en-US" sz="2800" b="1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cmd</a:t>
            </a:r>
            <a:r>
              <a:rPr lang="en-US" sz="2800" b="1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, </a:t>
            </a:r>
            <a:r>
              <a:rPr lang="en-US" sz="2800" b="1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struct</a:t>
            </a:r>
            <a:r>
              <a:rPr lang="en-US" sz="2800" b="1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shmid_ds</a:t>
            </a:r>
            <a:r>
              <a:rPr lang="en-US" sz="2800" b="1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*</a:t>
            </a:r>
            <a:r>
              <a:rPr lang="en-US" sz="2800" b="1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buf</a:t>
            </a:r>
            <a:r>
              <a:rPr lang="en-US" sz="2800" b="1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); </a:t>
            </a:r>
          </a:p>
          <a:p>
            <a:r>
              <a:rPr lang="en-US" sz="2800" dirty="0" err="1" smtClean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  <a:t>shmid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is a valid shared memory segment identifier generated by a prior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shmget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system call</a:t>
            </a:r>
          </a:p>
          <a:p>
            <a:r>
              <a:rPr lang="en-US" sz="2800" dirty="0" err="1" smtClean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  <a:t>cmd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specifies the operation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shmctl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is to perform</a:t>
            </a:r>
          </a:p>
          <a:p>
            <a:r>
              <a:rPr lang="en-US" sz="2800" dirty="0" err="1" smtClean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  <a:t>buf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is a reference to a structure of the type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shmid_ds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Returns  0 on success; otherwise, it returns -1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25771</TotalTime>
  <Words>518</Words>
  <Application>Microsoft Office PowerPoint</Application>
  <PresentationFormat>On-screen Show (4:3)</PresentationFormat>
  <Paragraphs>111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UNIX SYSTEM PROGRAMMING</vt:lpstr>
      <vt:lpstr>Slide 2</vt:lpstr>
      <vt:lpstr>Creating a Shared Memory Segment</vt:lpstr>
      <vt:lpstr>Creating a Shared Memory Segment </vt:lpstr>
      <vt:lpstr>Slide 5</vt:lpstr>
      <vt:lpstr>Slide 6</vt:lpstr>
      <vt:lpstr>Attaching and Detaching a Shared Memory Segment</vt:lpstr>
      <vt:lpstr>Slide 8</vt:lpstr>
      <vt:lpstr>Shared Memory Control 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IO</dc:title>
  <dc:creator/>
  <cp:lastModifiedBy>mohammed.sikander</cp:lastModifiedBy>
  <cp:revision>391</cp:revision>
  <dcterms:created xsi:type="dcterms:W3CDTF">2006-08-16T00:00:00Z</dcterms:created>
  <dcterms:modified xsi:type="dcterms:W3CDTF">2015-05-29T12:06:30Z</dcterms:modified>
</cp:coreProperties>
</file>