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A96A0D7-9160-4475-96E3-1690778982A9}">
  <a:tblStyle styleId="{BA96A0D7-9160-4475-96E3-1690778982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44d471bf3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44d471bf3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4721bdb76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4721bdb76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4721bdb76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4721bdb76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6d1eeb1b3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6d1eeb1b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721bdb76_3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721bdb76_3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4721bdb76_3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4721bdb76_3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44d471bf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4d471bf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4721bdb76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4721bdb76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4721bdb76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4721bdb76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6d1eeb1b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6d1eeb1b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4d471b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4d471b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4721bdb76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4721bdb76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4721bdb76_3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4721bdb76_3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4721bdb76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4721bdb76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4721bdb76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4721bdb76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44d471bf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44d471bf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4721bdb76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4721bdb76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4721bdb76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721bdb76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44d471bf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44d471bf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4721bdb76_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4721bdb76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44d471bf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4d471bf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4721bdb76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4721bdb76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emscad.samos.aegean.g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ato"/>
                <a:ea typeface="Lato"/>
                <a:cs typeface="Lato"/>
                <a:sym typeface="Lato"/>
              </a:rPr>
              <a:t>Fake Job Posting Prediction</a:t>
            </a:r>
            <a:r>
              <a:rPr lang="en">
                <a:latin typeface="Lato"/>
                <a:ea typeface="Lato"/>
                <a:cs typeface="Lato"/>
                <a:sym typeface="Lato"/>
              </a:rPr>
              <a:t> </a:t>
            </a:r>
            <a:endParaRPr>
              <a:latin typeface="Lato"/>
              <a:ea typeface="Lato"/>
              <a:cs typeface="Lato"/>
              <a:sym typeface="Lato"/>
            </a:endParaRPr>
          </a:p>
        </p:txBody>
      </p:sp>
      <p:sp>
        <p:nvSpPr>
          <p:cNvPr id="87" name="Google Shape;87;p13"/>
          <p:cNvSpPr txBox="1"/>
          <p:nvPr>
            <p:ph idx="1" type="subTitle"/>
          </p:nvPr>
        </p:nvSpPr>
        <p:spPr>
          <a:xfrm>
            <a:off x="311700" y="2834125"/>
            <a:ext cx="8520600" cy="19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Final </a:t>
            </a:r>
            <a:r>
              <a:rPr b="1" lang="en" sz="2000"/>
              <a:t>Project</a:t>
            </a:r>
            <a:endParaRPr b="1" sz="2000"/>
          </a:p>
          <a:p>
            <a:pPr indent="0" lvl="0" marL="0" rtl="0" algn="l">
              <a:spcBef>
                <a:spcPts val="0"/>
              </a:spcBef>
              <a:spcAft>
                <a:spcPts val="0"/>
              </a:spcAft>
              <a:buNone/>
            </a:pPr>
            <a:r>
              <a:rPr b="1" lang="en" sz="2000"/>
              <a:t>FSRM 588 Data Mining</a:t>
            </a:r>
            <a:endParaRPr b="1" sz="2000"/>
          </a:p>
          <a:p>
            <a:pPr indent="0" lvl="0" marL="0" rtl="0" algn="l">
              <a:spcBef>
                <a:spcPts val="0"/>
              </a:spcBef>
              <a:spcAft>
                <a:spcPts val="0"/>
              </a:spcAft>
              <a:buNone/>
            </a:pPr>
            <a:r>
              <a:rPr b="1" lang="en" sz="2000"/>
              <a:t>Spring 2020</a:t>
            </a:r>
            <a:endParaRPr b="1" sz="2000"/>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b="1" lang="en" sz="2000"/>
              <a:t>Team Members:</a:t>
            </a:r>
            <a:r>
              <a:rPr lang="en" sz="2000"/>
              <a:t> Sanket Badhe, Isha Raju, and Akshay Sitlani</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594300"/>
            <a:ext cx="76887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43" name="Google Shape;143;p22"/>
          <p:cNvSpPr txBox="1"/>
          <p:nvPr/>
        </p:nvSpPr>
        <p:spPr>
          <a:xfrm>
            <a:off x="729300" y="1350675"/>
            <a:ext cx="7688700" cy="3471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550">
                <a:highlight>
                  <a:srgbClr val="FFFFFF"/>
                </a:highlight>
                <a:latin typeface="Lato"/>
                <a:ea typeface="Lato"/>
                <a:cs typeface="Lato"/>
                <a:sym typeface="Lato"/>
              </a:rPr>
              <a:t>Bag of Words Modelling: </a:t>
            </a:r>
            <a:r>
              <a:rPr lang="en" sz="1550">
                <a:highlight>
                  <a:srgbClr val="FFFFFF"/>
                </a:highlight>
                <a:latin typeface="Lato"/>
                <a:ea typeface="Lato"/>
                <a:cs typeface="Lato"/>
                <a:sym typeface="Lato"/>
              </a:rPr>
              <a:t>In this technique each individual word token occurrence frequency is treated as a feature. vector of all the token frequencies for a given posting is considered a multivariate sample.</a:t>
            </a:r>
            <a:endParaRPr sz="1550">
              <a:highlight>
                <a:srgbClr val="FFFFFF"/>
              </a:highlight>
              <a:latin typeface="Lato"/>
              <a:ea typeface="Lato"/>
              <a:cs typeface="Lato"/>
              <a:sym typeface="Lato"/>
            </a:endParaRPr>
          </a:p>
          <a:p>
            <a:pPr indent="-327025" lvl="0" marL="457200" rtl="0" algn="just">
              <a:lnSpc>
                <a:spcPct val="115000"/>
              </a:lnSpc>
              <a:spcBef>
                <a:spcPts val="1200"/>
              </a:spcBef>
              <a:spcAft>
                <a:spcPts val="0"/>
              </a:spcAft>
              <a:buSzPts val="1550"/>
              <a:buFont typeface="Lato"/>
              <a:buChar char="●"/>
            </a:pPr>
            <a:r>
              <a:rPr lang="en" sz="1550">
                <a:highlight>
                  <a:srgbClr val="FFFFFF"/>
                </a:highlight>
                <a:latin typeface="Lato"/>
                <a:ea typeface="Lato"/>
                <a:cs typeface="Lato"/>
                <a:sym typeface="Lato"/>
              </a:rPr>
              <a:t>CountVectorizer: </a:t>
            </a:r>
            <a:r>
              <a:rPr lang="en" sz="1550">
                <a:highlight>
                  <a:srgbClr val="FFFFFF"/>
                </a:highlight>
                <a:latin typeface="Lato"/>
                <a:ea typeface="Lato"/>
                <a:cs typeface="Lato"/>
                <a:sym typeface="Lato"/>
              </a:rPr>
              <a:t>CountVectorizer works on Terms Frequency, i.e. counting the occurrences of tokens and building a sparse matrix of documents x tokens.</a:t>
            </a:r>
            <a:endParaRPr sz="1550">
              <a:highlight>
                <a:srgbClr val="FFFFFF"/>
              </a:highlight>
              <a:latin typeface="Lato"/>
              <a:ea typeface="Lato"/>
              <a:cs typeface="Lato"/>
              <a:sym typeface="Lato"/>
            </a:endParaRPr>
          </a:p>
          <a:p>
            <a:pPr indent="-327025" lvl="0" marL="457200" rtl="0" algn="just">
              <a:lnSpc>
                <a:spcPct val="115000"/>
              </a:lnSpc>
              <a:spcBef>
                <a:spcPts val="0"/>
              </a:spcBef>
              <a:spcAft>
                <a:spcPts val="0"/>
              </a:spcAft>
              <a:buSzPts val="1550"/>
              <a:buFont typeface="Lato"/>
              <a:buChar char="●"/>
            </a:pPr>
            <a:r>
              <a:rPr lang="en" sz="1550">
                <a:highlight>
                  <a:srgbClr val="FFFFFF"/>
                </a:highlight>
                <a:latin typeface="Lato"/>
                <a:ea typeface="Lato"/>
                <a:cs typeface="Lato"/>
                <a:sym typeface="Lato"/>
              </a:rPr>
              <a:t>TF-IDF: </a:t>
            </a:r>
            <a:r>
              <a:rPr lang="en" sz="1050">
                <a:solidFill>
                  <a:srgbClr val="222222"/>
                </a:solidFill>
                <a:highlight>
                  <a:srgbClr val="FFFFFF"/>
                </a:highlight>
              </a:rPr>
              <a:t> </a:t>
            </a:r>
            <a:r>
              <a:rPr lang="en" sz="1550">
                <a:solidFill>
                  <a:srgbClr val="222222"/>
                </a:solidFill>
                <a:highlight>
                  <a:srgbClr val="FFFFFF"/>
                </a:highlight>
                <a:latin typeface="Lato"/>
                <a:ea typeface="Lato"/>
                <a:cs typeface="Lato"/>
                <a:sym typeface="Lato"/>
              </a:rPr>
              <a:t>term frequency–inverse document frequency, is a numerical statistic that is intended to reflect how important a word is to a document in a collection or corpus.</a:t>
            </a:r>
            <a:r>
              <a:rPr lang="en" sz="1550">
                <a:highlight>
                  <a:srgbClr val="FFFFFF"/>
                </a:highlight>
                <a:latin typeface="Lato"/>
                <a:ea typeface="Lato"/>
                <a:cs typeface="Lato"/>
                <a:sym typeface="Lato"/>
              </a:rPr>
              <a:t> </a:t>
            </a:r>
            <a:endParaRPr sz="1550">
              <a:highlight>
                <a:srgbClr val="FFFFFF"/>
              </a:highlight>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idx="4294967295" type="title"/>
          </p:nvPr>
        </p:nvSpPr>
        <p:spPr>
          <a:xfrm>
            <a:off x="729450" y="202600"/>
            <a:ext cx="7688700" cy="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Cloud</a:t>
            </a:r>
            <a:r>
              <a:rPr lang="en"/>
              <a:t> for Fraud Posting</a:t>
            </a:r>
            <a:endParaRPr/>
          </a:p>
        </p:txBody>
      </p:sp>
      <p:pic>
        <p:nvPicPr>
          <p:cNvPr id="149" name="Google Shape;149;p23"/>
          <p:cNvPicPr preferRelativeResize="0"/>
          <p:nvPr/>
        </p:nvPicPr>
        <p:blipFill>
          <a:blip r:embed="rId3">
            <a:alphaModFix/>
          </a:blip>
          <a:stretch>
            <a:fillRect/>
          </a:stretch>
        </p:blipFill>
        <p:spPr>
          <a:xfrm>
            <a:off x="958975" y="783375"/>
            <a:ext cx="7226050" cy="418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560300"/>
            <a:ext cx="7206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using Random Forest</a:t>
            </a:r>
            <a:endParaRPr/>
          </a:p>
        </p:txBody>
      </p:sp>
      <p:sp>
        <p:nvSpPr>
          <p:cNvPr id="155" name="Google Shape;155;p24"/>
          <p:cNvSpPr txBox="1"/>
          <p:nvPr>
            <p:ph idx="1" type="body"/>
          </p:nvPr>
        </p:nvSpPr>
        <p:spPr>
          <a:xfrm>
            <a:off x="729450" y="1394725"/>
            <a:ext cx="7688700" cy="36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rPr>
              <a:t>In decision trees, quality of split at any given node is quantified by </a:t>
            </a:r>
            <a:r>
              <a:rPr i="1" lang="en" sz="1600">
                <a:solidFill>
                  <a:srgbClr val="000000"/>
                </a:solidFill>
                <a:highlight>
                  <a:srgbClr val="FFFFFF"/>
                </a:highlight>
              </a:rPr>
              <a:t>gini impurity </a:t>
            </a:r>
            <a:r>
              <a:rPr lang="en" sz="1600">
                <a:solidFill>
                  <a:srgbClr val="000000"/>
                </a:solidFill>
                <a:highlight>
                  <a:srgbClr val="FFFFFF"/>
                </a:highlight>
              </a:rPr>
              <a:t>(must be low) and i</a:t>
            </a:r>
            <a:r>
              <a:rPr i="1" lang="en" sz="1600">
                <a:solidFill>
                  <a:srgbClr val="000000"/>
                </a:solidFill>
                <a:highlight>
                  <a:srgbClr val="FFFFFF"/>
                </a:highlight>
              </a:rPr>
              <a:t>nformation gain (entropy) </a:t>
            </a:r>
            <a:r>
              <a:rPr lang="en" sz="1600">
                <a:solidFill>
                  <a:srgbClr val="000000"/>
                </a:solidFill>
                <a:highlight>
                  <a:srgbClr val="FFFFFF"/>
                </a:highlight>
              </a:rPr>
              <a:t>(entropy must be low, and information gain must be high).  </a:t>
            </a:r>
            <a:endParaRPr sz="1600">
              <a:solidFill>
                <a:srgbClr val="000000"/>
              </a:solidFill>
              <a:highlight>
                <a:srgbClr val="FFFFFF"/>
              </a:highlight>
            </a:endParaRPr>
          </a:p>
          <a:p>
            <a:pPr indent="0" lvl="0" marL="0" rtl="0" algn="l">
              <a:spcBef>
                <a:spcPts val="1600"/>
              </a:spcBef>
              <a:spcAft>
                <a:spcPts val="0"/>
              </a:spcAft>
              <a:buNone/>
            </a:pPr>
            <a:r>
              <a:rPr lang="en" sz="1600">
                <a:solidFill>
                  <a:srgbClr val="000000"/>
                </a:solidFill>
                <a:highlight>
                  <a:srgbClr val="FFFFFF"/>
                </a:highlight>
              </a:rPr>
              <a:t>In Scikit-Learn, this is achieved using the </a:t>
            </a:r>
            <a:r>
              <a:rPr b="1" i="1" lang="en" sz="1600">
                <a:solidFill>
                  <a:srgbClr val="000000"/>
                </a:solidFill>
                <a:highlight>
                  <a:srgbClr val="FFFFFF"/>
                </a:highlight>
              </a:rPr>
              <a:t>feature_importances_</a:t>
            </a:r>
            <a:r>
              <a:rPr lang="en" sz="1600">
                <a:solidFill>
                  <a:srgbClr val="000000"/>
                </a:solidFill>
                <a:highlight>
                  <a:srgbClr val="FFFFFF"/>
                </a:highlight>
              </a:rPr>
              <a:t> attribute.</a:t>
            </a:r>
            <a:endParaRPr sz="1600">
              <a:solidFill>
                <a:srgbClr val="000000"/>
              </a:solidFill>
              <a:highlight>
                <a:srgbClr val="FFFFFF"/>
              </a:highlight>
            </a:endParaRPr>
          </a:p>
          <a:p>
            <a:pPr indent="0" lvl="0" marL="0" rtl="0" algn="l">
              <a:spcBef>
                <a:spcPts val="1600"/>
              </a:spcBef>
              <a:spcAft>
                <a:spcPts val="0"/>
              </a:spcAft>
              <a:buNone/>
            </a:pPr>
            <a:r>
              <a:t/>
            </a:r>
            <a:endParaRPr sz="1600">
              <a:solidFill>
                <a:srgbClr val="000000"/>
              </a:solidFill>
              <a:highlight>
                <a:srgbClr val="FFFFFF"/>
              </a:highlight>
            </a:endParaRPr>
          </a:p>
          <a:p>
            <a:pPr indent="0" lvl="0" marL="0" rtl="0" algn="l">
              <a:spcBef>
                <a:spcPts val="1600"/>
              </a:spcBef>
              <a:spcAft>
                <a:spcPts val="1600"/>
              </a:spcAft>
              <a:buNone/>
            </a:pPr>
            <a:r>
              <a:t/>
            </a:r>
            <a:endParaRPr sz="1600">
              <a:solidFill>
                <a:srgbClr val="000000"/>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5"/>
          <p:cNvPicPr preferRelativeResize="0"/>
          <p:nvPr/>
        </p:nvPicPr>
        <p:blipFill>
          <a:blip r:embed="rId3">
            <a:alphaModFix/>
          </a:blip>
          <a:stretch>
            <a:fillRect/>
          </a:stretch>
        </p:blipFill>
        <p:spPr>
          <a:xfrm>
            <a:off x="838450" y="1358875"/>
            <a:ext cx="7968900" cy="3458875"/>
          </a:xfrm>
          <a:prstGeom prst="rect">
            <a:avLst/>
          </a:prstGeom>
          <a:noFill/>
          <a:ln>
            <a:noFill/>
          </a:ln>
        </p:spPr>
      </p:pic>
      <p:sp>
        <p:nvSpPr>
          <p:cNvPr id="161" name="Google Shape;161;p25"/>
          <p:cNvSpPr txBox="1"/>
          <p:nvPr>
            <p:ph type="title"/>
          </p:nvPr>
        </p:nvSpPr>
        <p:spPr>
          <a:xfrm>
            <a:off x="838450" y="586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using Random Forest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idx="4294967295" type="title"/>
          </p:nvPr>
        </p:nvSpPr>
        <p:spPr>
          <a:xfrm>
            <a:off x="729450" y="189100"/>
            <a:ext cx="7688700" cy="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based on Recursive Feature Elimination (RFE)</a:t>
            </a:r>
            <a:endParaRPr/>
          </a:p>
        </p:txBody>
      </p:sp>
      <p:sp>
        <p:nvSpPr>
          <p:cNvPr id="167" name="Google Shape;167;p26"/>
          <p:cNvSpPr txBox="1"/>
          <p:nvPr/>
        </p:nvSpPr>
        <p:spPr>
          <a:xfrm>
            <a:off x="727650" y="1444750"/>
            <a:ext cx="7688700" cy="31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Lato"/>
                <a:ea typeface="Lato"/>
                <a:cs typeface="Lato"/>
                <a:sym typeface="Lato"/>
              </a:rPr>
              <a:t>Given an external estimator that assigns weights to features (e.g., the coefficients of a linear model), the goal of recursive feature elimination (RFE) is to select features by recursively considering smaller and smaller sets of features. </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First, the estimator is trained on the initial set of features and the importance of each feature is obtained either through a </a:t>
            </a:r>
            <a:r>
              <a:rPr b="1" i="1" lang="en" sz="1600">
                <a:latin typeface="Lato"/>
                <a:ea typeface="Lato"/>
                <a:cs typeface="Lato"/>
                <a:sym typeface="Lato"/>
              </a:rPr>
              <a:t>coef_</a:t>
            </a:r>
            <a:r>
              <a:rPr lang="en" sz="1600">
                <a:latin typeface="Lato"/>
                <a:ea typeface="Lato"/>
                <a:cs typeface="Lato"/>
                <a:sym typeface="Lato"/>
              </a:rPr>
              <a:t> attribute or through a </a:t>
            </a:r>
            <a:r>
              <a:rPr b="1" i="1" lang="en" sz="1600">
                <a:latin typeface="Lato"/>
                <a:ea typeface="Lato"/>
                <a:cs typeface="Lato"/>
                <a:sym typeface="Lato"/>
              </a:rPr>
              <a:t>feature_importances_</a:t>
            </a:r>
            <a:r>
              <a:rPr lang="en" sz="1600">
                <a:latin typeface="Lato"/>
                <a:ea typeface="Lato"/>
                <a:cs typeface="Lato"/>
                <a:sym typeface="Lato"/>
              </a:rPr>
              <a:t> attribute. </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Then, the least important features are pruned from current set of features. That procedure is </a:t>
            </a:r>
            <a:r>
              <a:rPr b="1" lang="en" sz="1600">
                <a:latin typeface="Lato"/>
                <a:ea typeface="Lato"/>
                <a:cs typeface="Lato"/>
                <a:sym typeface="Lato"/>
              </a:rPr>
              <a:t>recursively</a:t>
            </a:r>
            <a:r>
              <a:rPr lang="en" sz="1600">
                <a:latin typeface="Lato"/>
                <a:ea typeface="Lato"/>
                <a:cs typeface="Lato"/>
                <a:sym typeface="Lato"/>
              </a:rPr>
              <a:t> repeated on the pruned set until the desired number of features to select is eventually reached.</a:t>
            </a:r>
            <a:endParaRPr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idx="4294967295" type="title"/>
          </p:nvPr>
        </p:nvSpPr>
        <p:spPr>
          <a:xfrm>
            <a:off x="729450" y="189100"/>
            <a:ext cx="7688700" cy="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based on Recursive Feature Elimination (RFE)</a:t>
            </a:r>
            <a:endParaRPr/>
          </a:p>
        </p:txBody>
      </p:sp>
      <p:sp>
        <p:nvSpPr>
          <p:cNvPr id="173" name="Google Shape;173;p27"/>
          <p:cNvSpPr txBox="1"/>
          <p:nvPr/>
        </p:nvSpPr>
        <p:spPr>
          <a:xfrm>
            <a:off x="727650" y="1444750"/>
            <a:ext cx="7688700" cy="31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50">
                <a:highlight>
                  <a:srgbClr val="FFFFFF"/>
                </a:highlight>
              </a:rPr>
              <a:t>1. feature is_company_profile_short</a:t>
            </a:r>
            <a:endParaRPr sz="1850">
              <a:highlight>
                <a:srgbClr val="FFFFFF"/>
              </a:highlight>
            </a:endParaRPr>
          </a:p>
          <a:p>
            <a:pPr indent="0" lvl="0" marL="0" rtl="0" algn="l">
              <a:lnSpc>
                <a:spcPct val="115000"/>
              </a:lnSpc>
              <a:spcBef>
                <a:spcPts val="0"/>
              </a:spcBef>
              <a:spcAft>
                <a:spcPts val="0"/>
              </a:spcAft>
              <a:buNone/>
            </a:pPr>
            <a:r>
              <a:rPr lang="en" sz="1850">
                <a:highlight>
                  <a:srgbClr val="FFFFFF"/>
                </a:highlight>
              </a:rPr>
              <a:t>2. feature telecommuting</a:t>
            </a:r>
            <a:endParaRPr sz="1850">
              <a:highlight>
                <a:srgbClr val="FFFFFF"/>
              </a:highlight>
            </a:endParaRPr>
          </a:p>
          <a:p>
            <a:pPr indent="0" lvl="0" marL="0" rtl="0" algn="l">
              <a:lnSpc>
                <a:spcPct val="115000"/>
              </a:lnSpc>
              <a:spcBef>
                <a:spcPts val="0"/>
              </a:spcBef>
              <a:spcAft>
                <a:spcPts val="0"/>
              </a:spcAft>
              <a:buNone/>
            </a:pPr>
            <a:r>
              <a:rPr lang="en" sz="1850">
                <a:highlight>
                  <a:srgbClr val="FFFFFF"/>
                </a:highlight>
              </a:rPr>
              <a:t>3. feature prompts_external_application</a:t>
            </a:r>
            <a:endParaRPr sz="1850">
              <a:highlight>
                <a:srgbClr val="FFFFFF"/>
              </a:highlight>
            </a:endParaRPr>
          </a:p>
          <a:p>
            <a:pPr indent="0" lvl="0" marL="0" rtl="0" algn="l">
              <a:lnSpc>
                <a:spcPct val="115000"/>
              </a:lnSpc>
              <a:spcBef>
                <a:spcPts val="0"/>
              </a:spcBef>
              <a:spcAft>
                <a:spcPts val="0"/>
              </a:spcAft>
              <a:buNone/>
            </a:pPr>
            <a:r>
              <a:rPr lang="en" sz="1850">
                <a:highlight>
                  <a:srgbClr val="FFFFFF"/>
                </a:highlight>
              </a:rPr>
              <a:t>4. feature US_or_not</a:t>
            </a:r>
            <a:endParaRPr sz="1850">
              <a:highlight>
                <a:srgbClr val="FFFFFF"/>
              </a:highlight>
            </a:endParaRPr>
          </a:p>
          <a:p>
            <a:pPr indent="0" lvl="0" marL="0" rtl="0" algn="l">
              <a:lnSpc>
                <a:spcPct val="115000"/>
              </a:lnSpc>
              <a:spcBef>
                <a:spcPts val="0"/>
              </a:spcBef>
              <a:spcAft>
                <a:spcPts val="0"/>
              </a:spcAft>
              <a:buNone/>
            </a:pPr>
            <a:r>
              <a:rPr lang="en" sz="1850">
                <a:highlight>
                  <a:srgbClr val="FFFFFF"/>
                </a:highlight>
              </a:rPr>
              <a:t>5. feature has_questions</a:t>
            </a:r>
            <a:endParaRPr sz="1850">
              <a:highlight>
                <a:srgbClr val="FFFFFF"/>
              </a:highlight>
            </a:endParaRPr>
          </a:p>
          <a:p>
            <a:pPr indent="0" lvl="0" marL="0" rtl="0" algn="l">
              <a:lnSpc>
                <a:spcPct val="115000"/>
              </a:lnSpc>
              <a:spcBef>
                <a:spcPts val="0"/>
              </a:spcBef>
              <a:spcAft>
                <a:spcPts val="0"/>
              </a:spcAft>
              <a:buNone/>
            </a:pPr>
            <a:r>
              <a:rPr lang="en" sz="1850">
                <a:highlight>
                  <a:srgbClr val="FFFFFF"/>
                </a:highlight>
              </a:rPr>
              <a:t>6. feature lower_education</a:t>
            </a:r>
            <a:endParaRPr sz="1850">
              <a:highlight>
                <a:srgbClr val="FFFFFF"/>
              </a:highlight>
            </a:endParaRPr>
          </a:p>
          <a:p>
            <a:pPr indent="0" lvl="0" marL="0" rtl="0" algn="l">
              <a:lnSpc>
                <a:spcPct val="115000"/>
              </a:lnSpc>
              <a:spcBef>
                <a:spcPts val="0"/>
              </a:spcBef>
              <a:spcAft>
                <a:spcPts val="0"/>
              </a:spcAft>
              <a:buNone/>
            </a:pPr>
            <a:r>
              <a:rPr lang="en" sz="1850">
                <a:highlight>
                  <a:srgbClr val="FFFFFF"/>
                </a:highlight>
              </a:rPr>
              <a:t>7. feature is_company_description_short</a:t>
            </a:r>
            <a:endParaRPr sz="1850">
              <a:highlight>
                <a:srgbClr val="FFFFFF"/>
              </a:highlight>
            </a:endParaRPr>
          </a:p>
          <a:p>
            <a:pPr indent="0" lvl="0" marL="0" rtl="0" algn="l">
              <a:lnSpc>
                <a:spcPct val="115000"/>
              </a:lnSpc>
              <a:spcBef>
                <a:spcPts val="0"/>
              </a:spcBef>
              <a:spcAft>
                <a:spcPts val="0"/>
              </a:spcAft>
              <a:buNone/>
            </a:pPr>
            <a:r>
              <a:rPr lang="en" sz="1850">
                <a:highlight>
                  <a:srgbClr val="FFFFFF"/>
                </a:highlight>
              </a:rPr>
              <a:t>8. feature is_company_description_long</a:t>
            </a:r>
            <a:endParaRPr sz="1850">
              <a:highlight>
                <a:srgbClr val="FFFFFF"/>
              </a:highlight>
            </a:endParaRPr>
          </a:p>
          <a:p>
            <a:pPr indent="0" lvl="0" marL="0" rtl="0" algn="l">
              <a:lnSpc>
                <a:spcPct val="115000"/>
              </a:lnSpc>
              <a:spcBef>
                <a:spcPts val="0"/>
              </a:spcBef>
              <a:spcAft>
                <a:spcPts val="0"/>
              </a:spcAft>
              <a:buNone/>
            </a:pPr>
            <a:r>
              <a:rPr lang="en" sz="1850">
                <a:highlight>
                  <a:srgbClr val="FFFFFF"/>
                </a:highlight>
              </a:rPr>
              <a:t>9. feature has_company_logo </a:t>
            </a:r>
            <a:endParaRPr sz="1850">
              <a:highlight>
                <a:srgbClr val="FFFFFF"/>
              </a:highlight>
            </a:endParaRPr>
          </a:p>
          <a:p>
            <a:pPr indent="0" lvl="0" marL="0" rtl="0" algn="l">
              <a:lnSpc>
                <a:spcPct val="115000"/>
              </a:lnSpc>
              <a:spcBef>
                <a:spcPts val="0"/>
              </a:spcBef>
              <a:spcAft>
                <a:spcPts val="0"/>
              </a:spcAft>
              <a:buNone/>
            </a:pPr>
            <a:r>
              <a:rPr lang="en" sz="1850">
                <a:highlight>
                  <a:srgbClr val="FFFFFF"/>
                </a:highlight>
              </a:rPr>
              <a:t>…...</a:t>
            </a:r>
            <a:endParaRPr sz="1850">
              <a:highlight>
                <a:srgbClr val="FFFFFF"/>
              </a:highlight>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4" name="Google Shape;174;p27"/>
          <p:cNvSpPr txBox="1"/>
          <p:nvPr/>
        </p:nvSpPr>
        <p:spPr>
          <a:xfrm>
            <a:off x="6007625" y="2334975"/>
            <a:ext cx="25074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Features in a ranked order</a:t>
            </a:r>
            <a:endParaRPr>
              <a:latin typeface="Lato"/>
              <a:ea typeface="Lato"/>
              <a:cs typeface="Lato"/>
              <a:sym typeface="Lato"/>
            </a:endParaRPr>
          </a:p>
        </p:txBody>
      </p:sp>
      <p:cxnSp>
        <p:nvCxnSpPr>
          <p:cNvPr id="175" name="Google Shape;175;p27"/>
          <p:cNvCxnSpPr>
            <a:stCxn id="174" idx="1"/>
          </p:cNvCxnSpPr>
          <p:nvPr/>
        </p:nvCxnSpPr>
        <p:spPr>
          <a:xfrm rot="10800000">
            <a:off x="5461625" y="2611875"/>
            <a:ext cx="546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7650" y="585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and Down Sampling</a:t>
            </a:r>
            <a:endParaRPr/>
          </a:p>
        </p:txBody>
      </p:sp>
      <p:graphicFrame>
        <p:nvGraphicFramePr>
          <p:cNvPr id="181" name="Google Shape;181;p28"/>
          <p:cNvGraphicFramePr/>
          <p:nvPr/>
        </p:nvGraphicFramePr>
        <p:xfrm>
          <a:off x="727650" y="1324350"/>
          <a:ext cx="3000000" cy="3000000"/>
        </p:xfrm>
        <a:graphic>
          <a:graphicData uri="http://schemas.openxmlformats.org/drawingml/2006/table">
            <a:tbl>
              <a:tblPr>
                <a:noFill/>
                <a:tableStyleId>{BA96A0D7-9160-4475-96E3-1690778982A9}</a:tableStyleId>
              </a:tblPr>
              <a:tblGrid>
                <a:gridCol w="3619500"/>
                <a:gridCol w="3619500"/>
              </a:tblGrid>
              <a:tr h="381000">
                <a:tc>
                  <a:txBody>
                    <a:bodyPr/>
                    <a:lstStyle/>
                    <a:p>
                      <a:pPr indent="0" lvl="0" marL="0" rtl="0" algn="ctr">
                        <a:spcBef>
                          <a:spcPts val="0"/>
                        </a:spcBef>
                        <a:spcAft>
                          <a:spcPts val="0"/>
                        </a:spcAft>
                        <a:buNone/>
                      </a:pPr>
                      <a:r>
                        <a:rPr b="1" lang="en"/>
                        <a:t>Down Sampling</a:t>
                      </a:r>
                      <a:endParaRPr b="1"/>
                    </a:p>
                  </a:txBody>
                  <a:tcPr marT="91425" marB="91425" marR="91425" marL="91425"/>
                </a:tc>
                <a:tc>
                  <a:txBody>
                    <a:bodyPr/>
                    <a:lstStyle/>
                    <a:p>
                      <a:pPr indent="0" lvl="0" marL="0" rtl="0" algn="ctr">
                        <a:spcBef>
                          <a:spcPts val="0"/>
                        </a:spcBef>
                        <a:spcAft>
                          <a:spcPts val="0"/>
                        </a:spcAft>
                        <a:buNone/>
                      </a:pPr>
                      <a:r>
                        <a:rPr b="1" lang="en"/>
                        <a:t>Up Sampling</a:t>
                      </a:r>
                      <a:endParaRPr b="1"/>
                    </a:p>
                  </a:txBody>
                  <a:tcPr marT="91425" marB="91425" marR="91425" marL="91425"/>
                </a:tc>
              </a:tr>
              <a:tr h="1282975">
                <a:tc>
                  <a:txBody>
                    <a:bodyPr/>
                    <a:lstStyle/>
                    <a:p>
                      <a:pPr indent="0" lvl="0" marL="0" rtl="0" algn="just">
                        <a:lnSpc>
                          <a:spcPct val="115000"/>
                        </a:lnSpc>
                        <a:spcBef>
                          <a:spcPts val="0"/>
                        </a:spcBef>
                        <a:spcAft>
                          <a:spcPts val="0"/>
                        </a:spcAft>
                        <a:buNone/>
                      </a:pPr>
                      <a:r>
                        <a:rPr lang="en" sz="1600">
                          <a:latin typeface="Lato"/>
                          <a:ea typeface="Lato"/>
                          <a:cs typeface="Lato"/>
                          <a:sym typeface="Lato"/>
                        </a:rPr>
                        <a:t>S</a:t>
                      </a:r>
                      <a:r>
                        <a:rPr lang="en" sz="1600">
                          <a:latin typeface="Lato"/>
                          <a:ea typeface="Lato"/>
                          <a:cs typeface="Lato"/>
                          <a:sym typeface="Lato"/>
                        </a:rPr>
                        <a:t>trategy to handle imbalanced classes by creating a random subset of the majority class which has equal size as that of the minority class.</a:t>
                      </a:r>
                      <a:endParaRPr/>
                    </a:p>
                  </a:txBody>
                  <a:tcPr marT="91425" marB="91425" marR="91425" marL="91425"/>
                </a:tc>
                <a:tc>
                  <a:txBody>
                    <a:bodyPr/>
                    <a:lstStyle/>
                    <a:p>
                      <a:pPr indent="0" lvl="0" marL="0" rtl="0" algn="just">
                        <a:lnSpc>
                          <a:spcPct val="115000"/>
                        </a:lnSpc>
                        <a:spcBef>
                          <a:spcPts val="0"/>
                        </a:spcBef>
                        <a:spcAft>
                          <a:spcPts val="0"/>
                        </a:spcAft>
                        <a:buNone/>
                      </a:pPr>
                      <a:r>
                        <a:rPr lang="en" sz="1600">
                          <a:latin typeface="Lato"/>
                          <a:ea typeface="Lato"/>
                          <a:cs typeface="Lato"/>
                          <a:sym typeface="Lato"/>
                        </a:rPr>
                        <a:t>S</a:t>
                      </a:r>
                      <a:r>
                        <a:rPr lang="en" sz="1600">
                          <a:latin typeface="Lato"/>
                          <a:ea typeface="Lato"/>
                          <a:cs typeface="Lato"/>
                          <a:sym typeface="Lato"/>
                        </a:rPr>
                        <a:t>trategy to handle imbalanced classes by repeatedly sample with replacement from the minority class to make it of equal size of the majority class. </a:t>
                      </a:r>
                      <a:endParaRPr/>
                    </a:p>
                  </a:txBody>
                  <a:tcPr marT="91425" marB="91425" marR="91425" marL="91425"/>
                </a:tc>
              </a:tr>
              <a:tr h="381000">
                <a:tc>
                  <a:txBody>
                    <a:bodyPr/>
                    <a:lstStyle/>
                    <a:p>
                      <a:pPr indent="0" lvl="0" marL="0" rtl="0" algn="just">
                        <a:lnSpc>
                          <a:spcPct val="115000"/>
                        </a:lnSpc>
                        <a:spcBef>
                          <a:spcPts val="0"/>
                        </a:spcBef>
                        <a:spcAft>
                          <a:spcPts val="0"/>
                        </a:spcAft>
                        <a:buNone/>
                      </a:pPr>
                      <a:r>
                        <a:rPr lang="en" sz="1600">
                          <a:latin typeface="Lato"/>
                          <a:ea typeface="Lato"/>
                          <a:cs typeface="Lato"/>
                          <a:sym typeface="Lato"/>
                        </a:rPr>
                        <a:t>Drawbacks: May discard potentially useful data</a:t>
                      </a:r>
                      <a:endParaRPr/>
                    </a:p>
                  </a:txBody>
                  <a:tcPr marT="91425" marB="91425" marR="91425" marL="91425"/>
                </a:tc>
                <a:tc>
                  <a:txBody>
                    <a:bodyPr/>
                    <a:lstStyle/>
                    <a:p>
                      <a:pPr indent="0" lvl="0" marL="0" rtl="0" algn="just">
                        <a:lnSpc>
                          <a:spcPct val="115000"/>
                        </a:lnSpc>
                        <a:spcBef>
                          <a:spcPts val="0"/>
                        </a:spcBef>
                        <a:spcAft>
                          <a:spcPts val="0"/>
                        </a:spcAft>
                        <a:buNone/>
                      </a:pPr>
                      <a:r>
                        <a:rPr lang="en" sz="1600">
                          <a:latin typeface="Lato"/>
                          <a:ea typeface="Lato"/>
                          <a:cs typeface="Lato"/>
                          <a:sym typeface="Lato"/>
                        </a:rPr>
                        <a:t>Drawbacks: leads to overfitting, increases number of training examples, and hence the learning time.</a:t>
                      </a:r>
                      <a:endParaRPr/>
                    </a:p>
                  </a:txBody>
                  <a:tcPr marT="91425" marB="91425" marR="91425" marL="91425"/>
                </a:tc>
              </a:tr>
            </a:tbl>
          </a:graphicData>
        </a:graphic>
      </p:graphicFrame>
      <p:sp>
        <p:nvSpPr>
          <p:cNvPr id="182" name="Google Shape;182;p28"/>
          <p:cNvSpPr txBox="1"/>
          <p:nvPr/>
        </p:nvSpPr>
        <p:spPr>
          <a:xfrm>
            <a:off x="727650" y="4161900"/>
            <a:ext cx="72390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Two types of up sampling techniques:  RandomOverSampler and SMOTE</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RandomOverSampler and SMOTE</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600">
                <a:solidFill>
                  <a:srgbClr val="000000"/>
                </a:solidFill>
              </a:rPr>
              <a:t>RandomOverSampler: This doesn’t add new information to the model. It is basically sampling with replacement.</a:t>
            </a:r>
            <a:endParaRPr sz="1600">
              <a:solidFill>
                <a:srgbClr val="000000"/>
              </a:solidFill>
            </a:endParaRPr>
          </a:p>
          <a:p>
            <a:pPr indent="0" lvl="0" marL="0" rtl="0" algn="just">
              <a:spcBef>
                <a:spcPts val="1200"/>
              </a:spcBef>
              <a:spcAft>
                <a:spcPts val="0"/>
              </a:spcAft>
              <a:buNone/>
            </a:pPr>
            <a:r>
              <a:rPr lang="en" sz="1600">
                <a:solidFill>
                  <a:srgbClr val="000000"/>
                </a:solidFill>
              </a:rPr>
              <a:t>SMOTE (Synthesised Minority Oversampling Technique): It’s an oversampling technique where in we synthesise new examples from the existing examples from the minority class. </a:t>
            </a:r>
            <a:endParaRPr sz="16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586125"/>
            <a:ext cx="76887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 k-fold cross validation</a:t>
            </a:r>
            <a:endParaRPr/>
          </a:p>
        </p:txBody>
      </p:sp>
      <p:pic>
        <p:nvPicPr>
          <p:cNvPr id="194" name="Google Shape;194;p30"/>
          <p:cNvPicPr preferRelativeResize="0"/>
          <p:nvPr/>
        </p:nvPicPr>
        <p:blipFill>
          <a:blip r:embed="rId3">
            <a:alphaModFix/>
          </a:blip>
          <a:stretch>
            <a:fillRect/>
          </a:stretch>
        </p:blipFill>
        <p:spPr>
          <a:xfrm>
            <a:off x="152400" y="1229025"/>
            <a:ext cx="4165810" cy="3762075"/>
          </a:xfrm>
          <a:prstGeom prst="rect">
            <a:avLst/>
          </a:prstGeom>
          <a:noFill/>
          <a:ln>
            <a:noFill/>
          </a:ln>
        </p:spPr>
      </p:pic>
      <p:pic>
        <p:nvPicPr>
          <p:cNvPr id="195" name="Google Shape;195;p30"/>
          <p:cNvPicPr preferRelativeResize="0"/>
          <p:nvPr/>
        </p:nvPicPr>
        <p:blipFill>
          <a:blip r:embed="rId4">
            <a:alphaModFix/>
          </a:blip>
          <a:stretch>
            <a:fillRect/>
          </a:stretch>
        </p:blipFill>
        <p:spPr>
          <a:xfrm>
            <a:off x="4572010" y="1420400"/>
            <a:ext cx="4333875" cy="348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729450" y="574150"/>
            <a:ext cx="76887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hyperparamter selection : GridsearchCV</a:t>
            </a:r>
            <a:endParaRPr/>
          </a:p>
        </p:txBody>
      </p:sp>
      <p:sp>
        <p:nvSpPr>
          <p:cNvPr id="201" name="Google Shape;201;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12529"/>
                </a:solidFill>
                <a:latin typeface="Roboto"/>
                <a:ea typeface="Roboto"/>
                <a:cs typeface="Roboto"/>
                <a:sym typeface="Roboto"/>
              </a:rPr>
              <a:t>Exhaustive search over specified parameter values for an estimator.</a:t>
            </a:r>
            <a:endParaRPr sz="1200">
              <a:solidFill>
                <a:srgbClr val="212529"/>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rgbClr val="212529"/>
                </a:solidFill>
                <a:latin typeface="Roboto"/>
                <a:ea typeface="Roboto"/>
                <a:cs typeface="Roboto"/>
                <a:sym typeface="Roboto"/>
              </a:rPr>
              <a:t>Important members are fit, predict.</a:t>
            </a:r>
            <a:endParaRPr sz="1200">
              <a:solidFill>
                <a:srgbClr val="212529"/>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rgbClr val="212529"/>
                </a:solidFill>
                <a:latin typeface="Roboto"/>
                <a:ea typeface="Roboto"/>
                <a:cs typeface="Roboto"/>
                <a:sym typeface="Roboto"/>
              </a:rPr>
              <a:t>GridSearchCV implements a “fit” and a “score” method. It also implements “predict”, “predict_proba”, “decision_function”, “transform” and “inverse_transform” if they are implemented in the estimator used.</a:t>
            </a:r>
            <a:endParaRPr sz="1200">
              <a:solidFill>
                <a:srgbClr val="212529"/>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rgbClr val="212529"/>
                </a:solidFill>
                <a:latin typeface="Roboto"/>
                <a:ea typeface="Roboto"/>
                <a:cs typeface="Roboto"/>
                <a:sym typeface="Roboto"/>
              </a:rPr>
              <a:t>The parameters of the estimator used to apply these methods are optimized by cross-validated grid-search over a parameter grid.</a:t>
            </a:r>
            <a:endParaRPr sz="1200">
              <a:solidFill>
                <a:srgbClr val="212529"/>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200">
              <a:solidFill>
                <a:srgbClr val="212529"/>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200">
              <a:solidFill>
                <a:srgbClr val="212529"/>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2400">
              <a:solidFill>
                <a:srgbClr val="212529"/>
              </a:solidFill>
              <a:latin typeface="Roboto"/>
              <a:ea typeface="Roboto"/>
              <a:cs typeface="Roboto"/>
              <a:sym typeface="Roboto"/>
            </a:endParaRPr>
          </a:p>
          <a:p>
            <a:pPr indent="0" lvl="0" marL="0" rtl="0" algn="l">
              <a:spcBef>
                <a:spcPts val="1200"/>
              </a:spcBef>
              <a:spcAft>
                <a:spcPts val="1600"/>
              </a:spcAft>
              <a:buNone/>
            </a:pPr>
            <a:r>
              <a:t/>
            </a:r>
            <a:endParaRPr/>
          </a:p>
        </p:txBody>
      </p:sp>
      <p:pic>
        <p:nvPicPr>
          <p:cNvPr id="202" name="Google Shape;202;p31"/>
          <p:cNvPicPr preferRelativeResize="0"/>
          <p:nvPr/>
        </p:nvPicPr>
        <p:blipFill>
          <a:blip r:embed="rId3">
            <a:alphaModFix/>
          </a:blip>
          <a:stretch>
            <a:fillRect/>
          </a:stretch>
        </p:blipFill>
        <p:spPr>
          <a:xfrm>
            <a:off x="680700" y="1442500"/>
            <a:ext cx="7924800" cy="324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and Applications</a:t>
            </a:r>
            <a:endParaRPr/>
          </a:p>
        </p:txBody>
      </p:sp>
      <p:sp>
        <p:nvSpPr>
          <p:cNvPr id="93" name="Google Shape;93;p14"/>
          <p:cNvSpPr txBox="1"/>
          <p:nvPr>
            <p:ph idx="1" type="body"/>
          </p:nvPr>
        </p:nvSpPr>
        <p:spPr>
          <a:xfrm>
            <a:off x="729450" y="1931450"/>
            <a:ext cx="8022900" cy="3011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600">
                <a:solidFill>
                  <a:schemeClr val="dk1"/>
                </a:solidFill>
                <a:highlight>
                  <a:srgbClr val="FFFFFF"/>
                </a:highlight>
              </a:rPr>
              <a:t>Objective:</a:t>
            </a:r>
            <a:endParaRPr sz="1600"/>
          </a:p>
          <a:p>
            <a:pPr indent="0" lvl="0" marL="0" rtl="0" algn="just">
              <a:spcBef>
                <a:spcPts val="1200"/>
              </a:spcBef>
              <a:spcAft>
                <a:spcPts val="0"/>
              </a:spcAft>
              <a:buNone/>
            </a:pPr>
            <a:r>
              <a:rPr lang="en" sz="1600">
                <a:solidFill>
                  <a:schemeClr val="dk1"/>
                </a:solidFill>
                <a:highlight>
                  <a:srgbClr val="FFFFFF"/>
                </a:highlight>
              </a:rPr>
              <a:t>Classification of the given set of job postings into “Real” or “Fake” </a:t>
            </a:r>
            <a:endParaRPr sz="1600">
              <a:solidFill>
                <a:schemeClr val="dk1"/>
              </a:solidFill>
              <a:highlight>
                <a:srgbClr val="FFFFFF"/>
              </a:highlight>
            </a:endParaRPr>
          </a:p>
          <a:p>
            <a:pPr indent="0" lvl="0" marL="0" rtl="0" algn="just">
              <a:spcBef>
                <a:spcPts val="1200"/>
              </a:spcBef>
              <a:spcAft>
                <a:spcPts val="0"/>
              </a:spcAft>
              <a:buNone/>
            </a:pPr>
            <a:r>
              <a:rPr b="1" lang="en" sz="1600">
                <a:solidFill>
                  <a:schemeClr val="dk1"/>
                </a:solidFill>
                <a:highlight>
                  <a:srgbClr val="FFFFFF"/>
                </a:highlight>
              </a:rPr>
              <a:t>Applications:</a:t>
            </a:r>
            <a:endParaRPr b="1" sz="1600">
              <a:solidFill>
                <a:schemeClr val="dk1"/>
              </a:solidFill>
              <a:highlight>
                <a:srgbClr val="FFFFFF"/>
              </a:highlight>
            </a:endParaRPr>
          </a:p>
          <a:p>
            <a:pPr indent="-330200" lvl="0" marL="457200" rtl="0" algn="just">
              <a:spcBef>
                <a:spcPts val="1200"/>
              </a:spcBef>
              <a:spcAft>
                <a:spcPts val="0"/>
              </a:spcAft>
              <a:buClr>
                <a:schemeClr val="dk1"/>
              </a:buClr>
              <a:buSzPts val="1600"/>
              <a:buChar char="●"/>
            </a:pPr>
            <a:r>
              <a:rPr lang="en" sz="1600">
                <a:solidFill>
                  <a:schemeClr val="dk1"/>
                </a:solidFill>
                <a:highlight>
                  <a:srgbClr val="FFFFFF"/>
                </a:highlight>
              </a:rPr>
              <a:t>Identification and removal of fake job postings from job portals. </a:t>
            </a:r>
            <a:endParaRPr sz="1600">
              <a:solidFill>
                <a:schemeClr val="dk1"/>
              </a:solidFill>
              <a:highlight>
                <a:srgbClr val="FFFFFF"/>
              </a:highlight>
            </a:endParaRPr>
          </a:p>
          <a:p>
            <a:pPr indent="-330200" lvl="0" marL="457200" rtl="0" algn="just">
              <a:spcBef>
                <a:spcPts val="0"/>
              </a:spcBef>
              <a:spcAft>
                <a:spcPts val="0"/>
              </a:spcAft>
              <a:buClr>
                <a:schemeClr val="dk1"/>
              </a:buClr>
              <a:buSzPts val="1600"/>
              <a:buChar char="●"/>
            </a:pPr>
            <a:r>
              <a:rPr lang="en" sz="1600">
                <a:solidFill>
                  <a:schemeClr val="dk1"/>
                </a:solidFill>
                <a:highlight>
                  <a:srgbClr val="FFFFFF"/>
                </a:highlight>
              </a:rPr>
              <a:t>This will help prevent cyber crime, spam email distribution, unfair hiring practices i.e. employment scams, loss of private information of job applicants, plagiarism (esp. resume), and company’s financial and reputation loss.</a:t>
            </a:r>
            <a:endParaRPr sz="16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graphicFrame>
        <p:nvGraphicFramePr>
          <p:cNvPr id="207" name="Google Shape;207;p32"/>
          <p:cNvGraphicFramePr/>
          <p:nvPr/>
        </p:nvGraphicFramePr>
        <p:xfrm>
          <a:off x="330475" y="1047750"/>
          <a:ext cx="3000000" cy="3000000"/>
        </p:xfrm>
        <a:graphic>
          <a:graphicData uri="http://schemas.openxmlformats.org/drawingml/2006/table">
            <a:tbl>
              <a:tblPr>
                <a:noFill/>
                <a:tableStyleId>{BA96A0D7-9160-4475-96E3-1690778982A9}</a:tableStyleId>
              </a:tblPr>
              <a:tblGrid>
                <a:gridCol w="1761400"/>
                <a:gridCol w="1085650"/>
                <a:gridCol w="1230400"/>
                <a:gridCol w="1157525"/>
                <a:gridCol w="1049850"/>
                <a:gridCol w="1576175"/>
              </a:tblGrid>
              <a:tr h="381000">
                <a:tc>
                  <a:txBody>
                    <a:bodyPr/>
                    <a:lstStyle/>
                    <a:p>
                      <a:pPr indent="0" lvl="0" marL="0" rtl="0" algn="l">
                        <a:spcBef>
                          <a:spcPts val="0"/>
                        </a:spcBef>
                        <a:spcAft>
                          <a:spcPts val="0"/>
                        </a:spcAft>
                        <a:buNone/>
                      </a:pPr>
                      <a:r>
                        <a:rPr b="1" lang="en"/>
                        <a:t>Technique</a:t>
                      </a:r>
                      <a:endParaRPr b="1"/>
                    </a:p>
                  </a:txBody>
                  <a:tcPr marT="91425" marB="91425" marR="91425" marL="91425"/>
                </a:tc>
                <a:tc>
                  <a:txBody>
                    <a:bodyPr/>
                    <a:lstStyle/>
                    <a:p>
                      <a:pPr indent="0" lvl="0" marL="0" rtl="0" algn="l">
                        <a:spcBef>
                          <a:spcPts val="0"/>
                        </a:spcBef>
                        <a:spcAft>
                          <a:spcPts val="0"/>
                        </a:spcAft>
                        <a:buNone/>
                      </a:pPr>
                      <a:r>
                        <a:rPr b="1" lang="en"/>
                        <a:t>AUC score</a:t>
                      </a:r>
                      <a:endParaRPr b="1"/>
                    </a:p>
                  </a:txBody>
                  <a:tcPr marT="91425" marB="91425" marR="91425" marL="91425"/>
                </a:tc>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spcBef>
                          <a:spcPts val="0"/>
                        </a:spcBef>
                        <a:spcAft>
                          <a:spcPts val="0"/>
                        </a:spcAft>
                        <a:buNone/>
                      </a:pPr>
                      <a:r>
                        <a:rPr b="1" lang="en"/>
                        <a:t>Precision</a:t>
                      </a:r>
                      <a:endParaRPr b="1"/>
                    </a:p>
                    <a:p>
                      <a:pPr indent="0" lvl="0" marL="0" rtl="0" algn="l">
                        <a:spcBef>
                          <a:spcPts val="0"/>
                        </a:spcBef>
                        <a:spcAft>
                          <a:spcPts val="0"/>
                        </a:spcAft>
                        <a:buNone/>
                      </a:pPr>
                      <a:r>
                        <a:rPr b="1" lang="en"/>
                        <a:t>Score</a:t>
                      </a:r>
                      <a:endParaRPr b="1"/>
                    </a:p>
                  </a:txBody>
                  <a:tcPr marT="91425" marB="91425" marR="91425" marL="91425"/>
                </a:tc>
                <a:tc>
                  <a:txBody>
                    <a:bodyPr/>
                    <a:lstStyle/>
                    <a:p>
                      <a:pPr indent="0" lvl="0" marL="0" rtl="0" algn="l">
                        <a:spcBef>
                          <a:spcPts val="0"/>
                        </a:spcBef>
                        <a:spcAft>
                          <a:spcPts val="0"/>
                        </a:spcAft>
                        <a:buNone/>
                      </a:pPr>
                      <a:r>
                        <a:rPr b="1" lang="en"/>
                        <a:t>Recall </a:t>
                      </a:r>
                      <a:endParaRPr b="1"/>
                    </a:p>
                    <a:p>
                      <a:pPr indent="0" lvl="0" marL="0" rtl="0" algn="l">
                        <a:spcBef>
                          <a:spcPts val="0"/>
                        </a:spcBef>
                        <a:spcAft>
                          <a:spcPts val="0"/>
                        </a:spcAft>
                        <a:buNone/>
                      </a:pPr>
                      <a:r>
                        <a:rPr b="1" lang="en"/>
                        <a:t>Score</a:t>
                      </a:r>
                      <a:endParaRPr b="1"/>
                    </a:p>
                  </a:txBody>
                  <a:tcPr marT="91425" marB="91425" marR="91425" marL="91425"/>
                </a:tc>
                <a:tc>
                  <a:txBody>
                    <a:bodyPr/>
                    <a:lstStyle/>
                    <a:p>
                      <a:pPr indent="0" lvl="0" marL="0" rtl="0" algn="l">
                        <a:spcBef>
                          <a:spcPts val="0"/>
                        </a:spcBef>
                        <a:spcAft>
                          <a:spcPts val="0"/>
                        </a:spcAft>
                        <a:buNone/>
                      </a:pPr>
                      <a:r>
                        <a:rPr b="1" lang="en"/>
                        <a:t>Accuracy score</a:t>
                      </a:r>
                      <a:endParaRPr b="1"/>
                    </a:p>
                  </a:txBody>
                  <a:tcPr marT="91425" marB="91425" marR="91425" marL="91425"/>
                </a:tc>
              </a:tr>
              <a:tr h="381000">
                <a:tc>
                  <a:txBody>
                    <a:bodyPr/>
                    <a:lstStyle/>
                    <a:p>
                      <a:pPr indent="0" lvl="0" marL="0" rtl="0" algn="l">
                        <a:spcBef>
                          <a:spcPts val="0"/>
                        </a:spcBef>
                        <a:spcAft>
                          <a:spcPts val="0"/>
                        </a:spcAft>
                        <a:buNone/>
                      </a:pPr>
                      <a:r>
                        <a:rPr lang="en"/>
                        <a:t>Multinomial Naive Bayes</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0.61</a:t>
                      </a:r>
                      <a:endParaRPr/>
                    </a:p>
                  </a:txBody>
                  <a:tcPr marT="91425" marB="91425" marR="91425" marL="91425"/>
                </a:tc>
                <a:tc>
                  <a:txBody>
                    <a:bodyPr/>
                    <a:lstStyle/>
                    <a:p>
                      <a:pPr indent="0" lvl="0" marL="0" rtl="0" algn="l">
                        <a:spcBef>
                          <a:spcPts val="0"/>
                        </a:spcBef>
                        <a:spcAft>
                          <a:spcPts val="0"/>
                        </a:spcAft>
                        <a:buNone/>
                      </a:pPr>
                      <a:r>
                        <a:rPr lang="en"/>
                        <a:t>0.97</a:t>
                      </a:r>
                      <a:endParaRPr/>
                    </a:p>
                  </a:txBody>
                  <a:tcPr marT="91425" marB="91425" marR="91425" marL="91425"/>
                </a:tc>
                <a:tc>
                  <a:txBody>
                    <a:bodyPr/>
                    <a:lstStyle/>
                    <a:p>
                      <a:pPr indent="0" lvl="0" marL="0" rtl="0" algn="l">
                        <a:spcBef>
                          <a:spcPts val="0"/>
                        </a:spcBef>
                        <a:spcAft>
                          <a:spcPts val="0"/>
                        </a:spcAft>
                        <a:buNone/>
                      </a:pPr>
                      <a:r>
                        <a:rPr lang="en"/>
                        <a:t>0.46</a:t>
                      </a:r>
                      <a:endParaRPr/>
                    </a:p>
                  </a:txBody>
                  <a:tcPr marT="91425" marB="91425" marR="91425" marL="91425"/>
                </a:tc>
                <a:tc>
                  <a:txBody>
                    <a:bodyPr/>
                    <a:lstStyle/>
                    <a:p>
                      <a:pPr indent="0" lvl="0" marL="0" rtl="0" algn="l">
                        <a:spcBef>
                          <a:spcPts val="0"/>
                        </a:spcBef>
                        <a:spcAft>
                          <a:spcPts val="0"/>
                        </a:spcAft>
                        <a:buNone/>
                      </a:pPr>
                      <a:r>
                        <a:rPr lang="en"/>
                        <a:t>0.97</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0.97</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c>
                  <a:txBody>
                    <a:bodyPr/>
                    <a:lstStyle/>
                    <a:p>
                      <a:pPr indent="0" lvl="0" marL="0" rtl="0" algn="l">
                        <a:spcBef>
                          <a:spcPts val="0"/>
                        </a:spcBef>
                        <a:spcAft>
                          <a:spcPts val="0"/>
                        </a:spcAft>
                        <a:buNone/>
                      </a:pPr>
                      <a:r>
                        <a:rPr lang="en"/>
                        <a:t>0.58</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lang="en"/>
                        <a:t>0.80</a:t>
                      </a:r>
                      <a:endParaRPr/>
                    </a:p>
                  </a:txBody>
                  <a:tcPr marT="91425" marB="91425" marR="91425" marL="91425"/>
                </a:tc>
                <a:tc>
                  <a:txBody>
                    <a:bodyPr/>
                    <a:lstStyle/>
                    <a:p>
                      <a:pPr indent="0" lvl="0" marL="0" rtl="0" algn="l">
                        <a:spcBef>
                          <a:spcPts val="0"/>
                        </a:spcBef>
                        <a:spcAft>
                          <a:spcPts val="0"/>
                        </a:spcAft>
                        <a:buNone/>
                      </a:pPr>
                      <a:r>
                        <a:rPr lang="en"/>
                        <a:t>0.85</a:t>
                      </a:r>
                      <a:endParaRPr/>
                    </a:p>
                  </a:txBody>
                  <a:tcPr marT="91425" marB="91425" marR="91425" marL="91425"/>
                </a:tc>
                <a:tc>
                  <a:txBody>
                    <a:bodyPr/>
                    <a:lstStyle/>
                    <a:p>
                      <a:pPr indent="0" lvl="0" marL="0" rtl="0" algn="l">
                        <a:spcBef>
                          <a:spcPts val="0"/>
                        </a:spcBef>
                        <a:spcAft>
                          <a:spcPts val="0"/>
                        </a:spcAft>
                        <a:buNone/>
                      </a:pPr>
                      <a:r>
                        <a:rPr lang="en"/>
                        <a:t>0.73</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b="1" lang="en">
                          <a:solidFill>
                            <a:srgbClr val="0000FF"/>
                          </a:solidFill>
                        </a:rPr>
                        <a:t>0.98</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0.81</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c>
                  <a:txBody>
                    <a:bodyPr/>
                    <a:lstStyle/>
                    <a:p>
                      <a:pPr indent="0" lvl="0" marL="0" rtl="0" algn="l">
                        <a:spcBef>
                          <a:spcPts val="0"/>
                        </a:spcBef>
                        <a:spcAft>
                          <a:spcPts val="0"/>
                        </a:spcAft>
                        <a:buNone/>
                      </a:pPr>
                      <a:r>
                        <a:rPr lang="en"/>
                        <a:t>0.69</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r>
              <a:tr h="381000">
                <a:tc>
                  <a:txBody>
                    <a:bodyPr/>
                    <a:lstStyle/>
                    <a:p>
                      <a:pPr indent="0" lvl="0" marL="0" rtl="0" algn="l">
                        <a:spcBef>
                          <a:spcPts val="0"/>
                        </a:spcBef>
                        <a:spcAft>
                          <a:spcPts val="0"/>
                        </a:spcAft>
                        <a:buNone/>
                      </a:pPr>
                      <a:r>
                        <a:rPr lang="en"/>
                        <a:t>Gradient Boosting</a:t>
                      </a:r>
                      <a:endParaRPr/>
                    </a:p>
                  </a:txBody>
                  <a:tcPr marT="91425" marB="91425" marR="91425" marL="91425"/>
                </a:tc>
                <a:tc>
                  <a:txBody>
                    <a:bodyPr/>
                    <a:lstStyle/>
                    <a:p>
                      <a:pPr indent="0" lvl="0" marL="0" rtl="0" algn="l">
                        <a:spcBef>
                          <a:spcPts val="0"/>
                        </a:spcBef>
                        <a:spcAft>
                          <a:spcPts val="0"/>
                        </a:spcAft>
                        <a:buNone/>
                      </a:pPr>
                      <a:r>
                        <a:rPr lang="en"/>
                        <a:t>0.97</a:t>
                      </a:r>
                      <a:endParaRPr/>
                    </a:p>
                  </a:txBody>
                  <a:tcPr marT="91425" marB="91425" marR="91425" marL="91425"/>
                </a:tc>
                <a:tc>
                  <a:txBody>
                    <a:bodyPr/>
                    <a:lstStyle/>
                    <a:p>
                      <a:pPr indent="0" lvl="0" marL="0" rtl="0" algn="l">
                        <a:spcBef>
                          <a:spcPts val="0"/>
                        </a:spcBef>
                        <a:spcAft>
                          <a:spcPts val="0"/>
                        </a:spcAft>
                        <a:buNone/>
                      </a:pPr>
                      <a:r>
                        <a:rPr lang="en"/>
                        <a:t>0.80</a:t>
                      </a:r>
                      <a:endParaRPr/>
                    </a:p>
                  </a:txBody>
                  <a:tcPr marT="91425" marB="91425" marR="91425" marL="91425"/>
                </a:tc>
                <a:tc>
                  <a:txBody>
                    <a:bodyPr/>
                    <a:lstStyle/>
                    <a:p>
                      <a:pPr indent="0" lvl="0" marL="0" rtl="0" algn="l">
                        <a:spcBef>
                          <a:spcPts val="0"/>
                        </a:spcBef>
                        <a:spcAft>
                          <a:spcPts val="0"/>
                        </a:spcAft>
                        <a:buNone/>
                      </a:pPr>
                      <a:r>
                        <a:rPr lang="en"/>
                        <a:t>0.95</a:t>
                      </a:r>
                      <a:endParaRPr/>
                    </a:p>
                  </a:txBody>
                  <a:tcPr marT="91425" marB="91425" marR="91425" marL="91425"/>
                </a:tc>
                <a:tc>
                  <a:txBody>
                    <a:bodyPr/>
                    <a:lstStyle/>
                    <a:p>
                      <a:pPr indent="0" lvl="0" marL="0" rtl="0" algn="l">
                        <a:spcBef>
                          <a:spcPts val="0"/>
                        </a:spcBef>
                        <a:spcAft>
                          <a:spcPts val="0"/>
                        </a:spcAft>
                        <a:buNone/>
                      </a:pPr>
                      <a:r>
                        <a:rPr lang="en"/>
                        <a:t>0.70</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r>
            </a:tbl>
          </a:graphicData>
        </a:graphic>
      </p:graphicFrame>
      <p:sp>
        <p:nvSpPr>
          <p:cNvPr id="208" name="Google Shape;208;p32"/>
          <p:cNvSpPr txBox="1"/>
          <p:nvPr/>
        </p:nvSpPr>
        <p:spPr>
          <a:xfrm>
            <a:off x="330475" y="179425"/>
            <a:ext cx="82221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Trained without sampling and tested on imbalance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graphicFrame>
        <p:nvGraphicFramePr>
          <p:cNvPr id="213" name="Google Shape;213;p33"/>
          <p:cNvGraphicFramePr/>
          <p:nvPr/>
        </p:nvGraphicFramePr>
        <p:xfrm>
          <a:off x="330475" y="1322875"/>
          <a:ext cx="3000000" cy="3000000"/>
        </p:xfrm>
        <a:graphic>
          <a:graphicData uri="http://schemas.openxmlformats.org/drawingml/2006/table">
            <a:tbl>
              <a:tblPr>
                <a:noFill/>
                <a:tableStyleId>{BA96A0D7-9160-4475-96E3-1690778982A9}</a:tableStyleId>
              </a:tblPr>
              <a:tblGrid>
                <a:gridCol w="1761400"/>
                <a:gridCol w="1085650"/>
                <a:gridCol w="1230400"/>
                <a:gridCol w="1157525"/>
                <a:gridCol w="1109650"/>
                <a:gridCol w="1516375"/>
              </a:tblGrid>
              <a:tr h="381000">
                <a:tc>
                  <a:txBody>
                    <a:bodyPr/>
                    <a:lstStyle/>
                    <a:p>
                      <a:pPr indent="0" lvl="0" marL="0" rtl="0" algn="l">
                        <a:spcBef>
                          <a:spcPts val="0"/>
                        </a:spcBef>
                        <a:spcAft>
                          <a:spcPts val="0"/>
                        </a:spcAft>
                        <a:buNone/>
                      </a:pPr>
                      <a:r>
                        <a:rPr b="1" lang="en"/>
                        <a:t>Technique</a:t>
                      </a:r>
                      <a:endParaRPr b="1"/>
                    </a:p>
                  </a:txBody>
                  <a:tcPr marT="91425" marB="91425" marR="91425" marL="91425"/>
                </a:tc>
                <a:tc>
                  <a:txBody>
                    <a:bodyPr/>
                    <a:lstStyle/>
                    <a:p>
                      <a:pPr indent="0" lvl="0" marL="0" rtl="0" algn="l">
                        <a:spcBef>
                          <a:spcPts val="0"/>
                        </a:spcBef>
                        <a:spcAft>
                          <a:spcPts val="0"/>
                        </a:spcAft>
                        <a:buNone/>
                      </a:pPr>
                      <a:r>
                        <a:rPr b="1" lang="en"/>
                        <a:t>AUC score</a:t>
                      </a:r>
                      <a:endParaRPr b="1"/>
                    </a:p>
                  </a:txBody>
                  <a:tcPr marT="91425" marB="91425" marR="91425" marL="91425"/>
                </a:tc>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spcBef>
                          <a:spcPts val="0"/>
                        </a:spcBef>
                        <a:spcAft>
                          <a:spcPts val="0"/>
                        </a:spcAft>
                        <a:buNone/>
                      </a:pPr>
                      <a:r>
                        <a:rPr b="1" lang="en"/>
                        <a:t>Precision</a:t>
                      </a:r>
                      <a:endParaRPr b="1"/>
                    </a:p>
                    <a:p>
                      <a:pPr indent="0" lvl="0" marL="0" rtl="0" algn="l">
                        <a:spcBef>
                          <a:spcPts val="0"/>
                        </a:spcBef>
                        <a:spcAft>
                          <a:spcPts val="0"/>
                        </a:spcAft>
                        <a:buNone/>
                      </a:pPr>
                      <a:r>
                        <a:rPr b="1" lang="en"/>
                        <a:t>Score</a:t>
                      </a:r>
                      <a:endParaRPr b="1"/>
                    </a:p>
                  </a:txBody>
                  <a:tcPr marT="91425" marB="91425" marR="91425" marL="91425"/>
                </a:tc>
                <a:tc>
                  <a:txBody>
                    <a:bodyPr/>
                    <a:lstStyle/>
                    <a:p>
                      <a:pPr indent="0" lvl="0" marL="0" rtl="0" algn="l">
                        <a:spcBef>
                          <a:spcPts val="0"/>
                        </a:spcBef>
                        <a:spcAft>
                          <a:spcPts val="0"/>
                        </a:spcAft>
                        <a:buNone/>
                      </a:pPr>
                      <a:r>
                        <a:rPr b="1" lang="en"/>
                        <a:t>Recall </a:t>
                      </a:r>
                      <a:endParaRPr b="1"/>
                    </a:p>
                    <a:p>
                      <a:pPr indent="0" lvl="0" marL="0" rtl="0" algn="l">
                        <a:spcBef>
                          <a:spcPts val="0"/>
                        </a:spcBef>
                        <a:spcAft>
                          <a:spcPts val="0"/>
                        </a:spcAft>
                        <a:buNone/>
                      </a:pPr>
                      <a:r>
                        <a:rPr b="1" lang="en"/>
                        <a:t>Score</a:t>
                      </a:r>
                      <a:endParaRPr b="1"/>
                    </a:p>
                  </a:txBody>
                  <a:tcPr marT="91425" marB="91425" marR="91425" marL="91425"/>
                </a:tc>
                <a:tc>
                  <a:txBody>
                    <a:bodyPr/>
                    <a:lstStyle/>
                    <a:p>
                      <a:pPr indent="0" lvl="0" marL="0" rtl="0" algn="l">
                        <a:spcBef>
                          <a:spcPts val="0"/>
                        </a:spcBef>
                        <a:spcAft>
                          <a:spcPts val="0"/>
                        </a:spcAft>
                        <a:buNone/>
                      </a:pPr>
                      <a:r>
                        <a:rPr b="1" lang="en"/>
                        <a:t>Accuracy score</a:t>
                      </a:r>
                      <a:endParaRPr b="1"/>
                    </a:p>
                  </a:txBody>
                  <a:tcPr marT="91425" marB="91425" marR="91425" marL="91425"/>
                </a:tc>
              </a:tr>
              <a:tr h="381000">
                <a:tc>
                  <a:txBody>
                    <a:bodyPr/>
                    <a:lstStyle/>
                    <a:p>
                      <a:pPr indent="0" lvl="0" marL="0" rtl="0" algn="l">
                        <a:spcBef>
                          <a:spcPts val="0"/>
                        </a:spcBef>
                        <a:spcAft>
                          <a:spcPts val="0"/>
                        </a:spcAft>
                        <a:buNone/>
                      </a:pPr>
                      <a:r>
                        <a:rPr lang="en"/>
                        <a:t>Multinomial Naive Bayes</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0.46</a:t>
                      </a:r>
                      <a:endParaRPr/>
                    </a:p>
                  </a:txBody>
                  <a:tcPr marT="91425" marB="91425" marR="91425" marL="91425"/>
                </a:tc>
                <a:tc>
                  <a:txBody>
                    <a:bodyPr/>
                    <a:lstStyle/>
                    <a:p>
                      <a:pPr indent="0" lvl="0" marL="0" rtl="0" algn="l">
                        <a:spcBef>
                          <a:spcPts val="0"/>
                        </a:spcBef>
                        <a:spcAft>
                          <a:spcPts val="0"/>
                        </a:spcAft>
                        <a:buNone/>
                      </a:pPr>
                      <a:r>
                        <a:rPr lang="en"/>
                        <a:t>0.31</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lang="en"/>
                        <a:t>0.90</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0.44</a:t>
                      </a:r>
                      <a:endParaRPr/>
                    </a:p>
                  </a:txBody>
                  <a:tcPr marT="91425" marB="91425" marR="91425" marL="91425"/>
                </a:tc>
                <a:tc>
                  <a:txBody>
                    <a:bodyPr/>
                    <a:lstStyle/>
                    <a:p>
                      <a:pPr indent="0" lvl="0" marL="0" rtl="0" algn="l">
                        <a:spcBef>
                          <a:spcPts val="0"/>
                        </a:spcBef>
                        <a:spcAft>
                          <a:spcPts val="0"/>
                        </a:spcAft>
                        <a:buNone/>
                      </a:pPr>
                      <a:r>
                        <a:rPr lang="en"/>
                        <a:t>0.29</a:t>
                      </a:r>
                      <a:endParaRPr/>
                    </a:p>
                  </a:txBody>
                  <a:tcPr marT="91425" marB="91425" marR="91425" marL="91425"/>
                </a:tc>
                <a:tc>
                  <a:txBody>
                    <a:bodyPr/>
                    <a:lstStyle/>
                    <a:p>
                      <a:pPr indent="0" lvl="0" marL="0" rtl="0" algn="l">
                        <a:spcBef>
                          <a:spcPts val="0"/>
                        </a:spcBef>
                        <a:spcAft>
                          <a:spcPts val="0"/>
                        </a:spcAft>
                        <a:buNone/>
                      </a:pPr>
                      <a:r>
                        <a:rPr lang="en"/>
                        <a:t>0.90</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0.83</a:t>
                      </a:r>
                      <a:endParaRPr/>
                    </a:p>
                  </a:txBody>
                  <a:tcPr marT="91425" marB="91425" marR="91425" marL="91425"/>
                </a:tc>
                <a:tc>
                  <a:txBody>
                    <a:bodyPr/>
                    <a:lstStyle/>
                    <a:p>
                      <a:pPr indent="0" lvl="0" marL="0" rtl="0" algn="l">
                        <a:spcBef>
                          <a:spcPts val="0"/>
                        </a:spcBef>
                        <a:spcAft>
                          <a:spcPts val="0"/>
                        </a:spcAft>
                        <a:buNone/>
                      </a:pPr>
                      <a:r>
                        <a:rPr lang="en"/>
                        <a:t>0.30</a:t>
                      </a:r>
                      <a:endParaRPr/>
                    </a:p>
                  </a:txBody>
                  <a:tcPr marT="91425" marB="91425" marR="91425" marL="91425"/>
                </a:tc>
                <a:tc>
                  <a:txBody>
                    <a:bodyPr/>
                    <a:lstStyle/>
                    <a:p>
                      <a:pPr indent="0" lvl="0" marL="0" rtl="0" algn="l">
                        <a:spcBef>
                          <a:spcPts val="0"/>
                        </a:spcBef>
                        <a:spcAft>
                          <a:spcPts val="0"/>
                        </a:spcAft>
                        <a:buNone/>
                      </a:pPr>
                      <a:r>
                        <a:rPr lang="en"/>
                        <a:t>0.18</a:t>
                      </a:r>
                      <a:endParaRPr/>
                    </a:p>
                  </a:txBody>
                  <a:tcPr marT="91425" marB="91425" marR="91425" marL="91425"/>
                </a:tc>
                <a:tc>
                  <a:txBody>
                    <a:bodyPr/>
                    <a:lstStyle/>
                    <a:p>
                      <a:pPr indent="0" lvl="0" marL="0" rtl="0" algn="l">
                        <a:spcBef>
                          <a:spcPts val="0"/>
                        </a:spcBef>
                        <a:spcAft>
                          <a:spcPts val="0"/>
                        </a:spcAft>
                        <a:buNone/>
                      </a:pPr>
                      <a:r>
                        <a:rPr lang="en"/>
                        <a:t>0.85</a:t>
                      </a:r>
                      <a:endParaRPr/>
                    </a:p>
                  </a:txBody>
                  <a:tcPr marT="91425" marB="91425" marR="91425" marL="91425"/>
                </a:tc>
                <a:tc>
                  <a:txBody>
                    <a:bodyPr/>
                    <a:lstStyle/>
                    <a:p>
                      <a:pPr indent="0" lvl="0" marL="0" rtl="0" algn="l">
                        <a:spcBef>
                          <a:spcPts val="0"/>
                        </a:spcBef>
                        <a:spcAft>
                          <a:spcPts val="0"/>
                        </a:spcAft>
                        <a:buNone/>
                      </a:pPr>
                      <a:r>
                        <a:rPr lang="en"/>
                        <a:t>0.80</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0.97</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0.35</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r>
              <a:tr h="381000">
                <a:tc>
                  <a:txBody>
                    <a:bodyPr/>
                    <a:lstStyle/>
                    <a:p>
                      <a:pPr indent="0" lvl="0" marL="0" rtl="0" algn="l">
                        <a:spcBef>
                          <a:spcPts val="0"/>
                        </a:spcBef>
                        <a:spcAft>
                          <a:spcPts val="0"/>
                        </a:spcAft>
                        <a:buNone/>
                      </a:pPr>
                      <a:r>
                        <a:rPr lang="en"/>
                        <a:t>Gradient Boosting</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0.41</a:t>
                      </a:r>
                      <a:endParaRPr/>
                    </a:p>
                  </a:txBody>
                  <a:tcPr marT="91425" marB="91425" marR="91425" marL="91425"/>
                </a:tc>
                <a:tc>
                  <a:txBody>
                    <a:bodyPr/>
                    <a:lstStyle/>
                    <a:p>
                      <a:pPr indent="0" lvl="0" marL="0" rtl="0" algn="l">
                        <a:spcBef>
                          <a:spcPts val="0"/>
                        </a:spcBef>
                        <a:spcAft>
                          <a:spcPts val="0"/>
                        </a:spcAft>
                        <a:buNone/>
                      </a:pPr>
                      <a:r>
                        <a:rPr lang="en"/>
                        <a:t>0.27</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r>
            </a:tbl>
          </a:graphicData>
        </a:graphic>
      </p:graphicFrame>
      <p:sp>
        <p:nvSpPr>
          <p:cNvPr id="214" name="Google Shape;214;p33"/>
          <p:cNvSpPr txBox="1"/>
          <p:nvPr/>
        </p:nvSpPr>
        <p:spPr>
          <a:xfrm>
            <a:off x="330475" y="179425"/>
            <a:ext cx="82221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Trained with sampling(downsampling) and tested on imbalance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Areas of improvement</a:t>
            </a:r>
            <a:endParaRPr/>
          </a:p>
        </p:txBody>
      </p:sp>
      <p:sp>
        <p:nvSpPr>
          <p:cNvPr id="220" name="Google Shape;22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Random forest to perform the best among all the models that we worked on.</a:t>
            </a:r>
            <a:endParaRPr/>
          </a:p>
          <a:p>
            <a:pPr indent="0" lvl="0" marL="0" rtl="0" algn="l">
              <a:spcBef>
                <a:spcPts val="1600"/>
              </a:spcBef>
              <a:spcAft>
                <a:spcPts val="0"/>
              </a:spcAft>
              <a:buNone/>
            </a:pPr>
            <a:r>
              <a:rPr lang="en"/>
              <a:t>Our Problem had two major challenges : </a:t>
            </a:r>
            <a:endParaRPr/>
          </a:p>
          <a:p>
            <a:pPr indent="-311150" lvl="0" marL="457200" rtl="0" algn="l">
              <a:spcBef>
                <a:spcPts val="1600"/>
              </a:spcBef>
              <a:spcAft>
                <a:spcPts val="0"/>
              </a:spcAft>
              <a:buSzPts val="1300"/>
              <a:buAutoNum type="arabicPeriod"/>
            </a:pPr>
            <a:r>
              <a:rPr b="1" lang="en"/>
              <a:t>Imbalanced data </a:t>
            </a:r>
            <a:r>
              <a:rPr lang="en"/>
              <a:t>- </a:t>
            </a:r>
            <a:r>
              <a:rPr lang="en"/>
              <a:t>We performed downsampling for it, however the results were better for imbalanced data. Other Upsampling methods like SMOTE can be explored. Currently SMOTE for free text data did not have enough information.</a:t>
            </a:r>
            <a:endParaRPr/>
          </a:p>
          <a:p>
            <a:pPr indent="-311150" lvl="0" marL="457200" rtl="0" algn="l">
              <a:spcBef>
                <a:spcPts val="0"/>
              </a:spcBef>
              <a:spcAft>
                <a:spcPts val="0"/>
              </a:spcAft>
              <a:buSzPts val="1300"/>
              <a:buAutoNum type="arabicPeriod"/>
            </a:pPr>
            <a:r>
              <a:rPr b="1" lang="en"/>
              <a:t>Free text in features</a:t>
            </a:r>
            <a:r>
              <a:rPr lang="en"/>
              <a:t> - We used countvectorizer and TFIDF in python for the results that we obtained. We would like to explore Glove - word2vec for representing text in vectors and see if it can improve the model.</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Thank you!</a:t>
            </a:r>
            <a:endParaRPr/>
          </a:p>
        </p:txBody>
      </p:sp>
      <p:sp>
        <p:nvSpPr>
          <p:cNvPr id="226" name="Google Shape;226;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94300"/>
            <a:ext cx="7688700" cy="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lnSpc>
                <a:spcPct val="110000"/>
              </a:lnSpc>
              <a:spcBef>
                <a:spcPts val="1500"/>
              </a:spcBef>
              <a:spcAft>
                <a:spcPts val="0"/>
              </a:spcAft>
              <a:buNone/>
            </a:pPr>
            <a:r>
              <a:rPr lang="en" sz="2700">
                <a:solidFill>
                  <a:srgbClr val="337AB7"/>
                </a:solidFill>
                <a:highlight>
                  <a:srgbClr val="FFFFFF"/>
                </a:highlight>
                <a:uFill>
                  <a:noFill/>
                </a:uFill>
                <a:latin typeface="Arial"/>
                <a:ea typeface="Arial"/>
                <a:cs typeface="Arial"/>
                <a:sym typeface="Arial"/>
                <a:hlinkClick r:id="rId3"/>
              </a:rPr>
              <a:t>Employment Scam Aegean Dataset</a:t>
            </a:r>
            <a:endParaRPr sz="2700">
              <a:solidFill>
                <a:srgbClr val="337AB7"/>
              </a:solidFill>
              <a:highlight>
                <a:srgbClr val="FFFFFF"/>
              </a:highlight>
              <a:latin typeface="Arial"/>
              <a:ea typeface="Arial"/>
              <a:cs typeface="Arial"/>
              <a:sym typeface="Arial"/>
            </a:endParaRPr>
          </a:p>
          <a:p>
            <a:pPr indent="0" lvl="0" marL="0" rtl="0" algn="ctr">
              <a:lnSpc>
                <a:spcPct val="230769"/>
              </a:lnSpc>
              <a:spcBef>
                <a:spcPts val="800"/>
              </a:spcBef>
              <a:spcAft>
                <a:spcPts val="0"/>
              </a:spcAft>
              <a:buNone/>
            </a:pPr>
            <a:r>
              <a:rPr lang="en" sz="1800">
                <a:solidFill>
                  <a:srgbClr val="777777"/>
                </a:solidFill>
                <a:highlight>
                  <a:srgbClr val="FFFFFF"/>
                </a:highlight>
                <a:latin typeface="Arial"/>
                <a:ea typeface="Arial"/>
                <a:cs typeface="Arial"/>
                <a:sym typeface="Arial"/>
              </a:rPr>
              <a:t>University of the Aegean</a:t>
            </a:r>
            <a:endParaRPr sz="1800">
              <a:solidFill>
                <a:srgbClr val="777777"/>
              </a:solidFill>
              <a:highlight>
                <a:srgbClr val="FFFFFF"/>
              </a:highlight>
              <a:latin typeface="Arial"/>
              <a:ea typeface="Arial"/>
              <a:cs typeface="Arial"/>
              <a:sym typeface="Arial"/>
            </a:endParaRPr>
          </a:p>
          <a:p>
            <a:pPr indent="0" lvl="0" marL="0" rtl="0" algn="ctr">
              <a:lnSpc>
                <a:spcPct val="110000"/>
              </a:lnSpc>
              <a:spcBef>
                <a:spcPts val="800"/>
              </a:spcBef>
              <a:spcAft>
                <a:spcPts val="0"/>
              </a:spcAft>
              <a:buNone/>
            </a:pPr>
            <a:r>
              <a:rPr lang="en" sz="1350">
                <a:solidFill>
                  <a:srgbClr val="333333"/>
                </a:solidFill>
                <a:highlight>
                  <a:srgbClr val="FFFFFF"/>
                </a:highlight>
                <a:latin typeface="Arial"/>
                <a:ea typeface="Arial"/>
                <a:cs typeface="Arial"/>
                <a:sym typeface="Arial"/>
              </a:rPr>
              <a:t>Laboratory of Information &amp; Communication Systems Security</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80775"/>
            <a:ext cx="7688700" cy="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a:t>
            </a:r>
            <a:endParaRPr/>
          </a:p>
        </p:txBody>
      </p:sp>
      <p:pic>
        <p:nvPicPr>
          <p:cNvPr id="105" name="Google Shape;105;p16"/>
          <p:cNvPicPr preferRelativeResize="0"/>
          <p:nvPr/>
        </p:nvPicPr>
        <p:blipFill>
          <a:blip r:embed="rId3">
            <a:alphaModFix/>
          </a:blip>
          <a:stretch>
            <a:fillRect/>
          </a:stretch>
        </p:blipFill>
        <p:spPr>
          <a:xfrm>
            <a:off x="84875" y="1357925"/>
            <a:ext cx="8839201" cy="1810776"/>
          </a:xfrm>
          <a:prstGeom prst="rect">
            <a:avLst/>
          </a:prstGeom>
          <a:noFill/>
          <a:ln>
            <a:noFill/>
          </a:ln>
        </p:spPr>
      </p:pic>
      <p:pic>
        <p:nvPicPr>
          <p:cNvPr id="106" name="Google Shape;106;p16"/>
          <p:cNvPicPr preferRelativeResize="0"/>
          <p:nvPr/>
        </p:nvPicPr>
        <p:blipFill>
          <a:blip r:embed="rId4">
            <a:alphaModFix/>
          </a:blip>
          <a:stretch>
            <a:fillRect/>
          </a:stretch>
        </p:blipFill>
        <p:spPr>
          <a:xfrm>
            <a:off x="1097875" y="3321101"/>
            <a:ext cx="7135450" cy="1669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16063" y="526750"/>
            <a:ext cx="7688700" cy="6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 data</a:t>
            </a:r>
            <a:endParaRPr/>
          </a:p>
        </p:txBody>
      </p:sp>
      <p:sp>
        <p:nvSpPr>
          <p:cNvPr id="112" name="Google Shape;112;p17"/>
          <p:cNvSpPr txBox="1"/>
          <p:nvPr/>
        </p:nvSpPr>
        <p:spPr>
          <a:xfrm>
            <a:off x="918450" y="1364175"/>
            <a:ext cx="79014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D</a:t>
            </a:r>
            <a:r>
              <a:rPr lang="en" sz="1600">
                <a:latin typeface="Lato"/>
                <a:ea typeface="Lato"/>
                <a:cs typeface="Lato"/>
                <a:sym typeface="Lato"/>
              </a:rPr>
              <a:t>ataset contains 18k job postings out of which only 800 are fake job postings.</a:t>
            </a:r>
            <a:endParaRPr sz="1600">
              <a:latin typeface="Lato"/>
              <a:ea typeface="Lato"/>
              <a:cs typeface="Lato"/>
              <a:sym typeface="Lato"/>
            </a:endParaRPr>
          </a:p>
        </p:txBody>
      </p:sp>
      <p:pic>
        <p:nvPicPr>
          <p:cNvPr id="113" name="Google Shape;113;p17"/>
          <p:cNvPicPr preferRelativeResize="0"/>
          <p:nvPr/>
        </p:nvPicPr>
        <p:blipFill>
          <a:blip r:embed="rId3">
            <a:alphaModFix/>
          </a:blip>
          <a:stretch>
            <a:fillRect/>
          </a:stretch>
        </p:blipFill>
        <p:spPr>
          <a:xfrm>
            <a:off x="2637625" y="1985475"/>
            <a:ext cx="3845575" cy="270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sp>
        <p:nvSpPr>
          <p:cNvPr id="118" name="Google Shape;118;p18"/>
          <p:cNvSpPr txBox="1"/>
          <p:nvPr>
            <p:ph idx="4294967295" type="title"/>
          </p:nvPr>
        </p:nvSpPr>
        <p:spPr>
          <a:xfrm>
            <a:off x="729450" y="0"/>
            <a:ext cx="7688700" cy="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pic>
        <p:nvPicPr>
          <p:cNvPr id="119" name="Google Shape;119;p18"/>
          <p:cNvPicPr preferRelativeResize="0"/>
          <p:nvPr/>
        </p:nvPicPr>
        <p:blipFill>
          <a:blip r:embed="rId3">
            <a:alphaModFix/>
          </a:blip>
          <a:stretch>
            <a:fillRect/>
          </a:stretch>
        </p:blipFill>
        <p:spPr>
          <a:xfrm>
            <a:off x="391700" y="695325"/>
            <a:ext cx="8252549" cy="426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3" name="Shape 123"/>
        <p:cNvGrpSpPr/>
        <p:nvPr/>
      </p:nvGrpSpPr>
      <p:grpSpPr>
        <a:xfrm>
          <a:off x="0" y="0"/>
          <a:ext cx="0" cy="0"/>
          <a:chOff x="0" y="0"/>
          <a:chExt cx="0" cy="0"/>
        </a:xfrm>
      </p:grpSpPr>
      <p:sp>
        <p:nvSpPr>
          <p:cNvPr id="124" name="Google Shape;124;p19"/>
          <p:cNvSpPr txBox="1"/>
          <p:nvPr>
            <p:ph idx="4294967295" type="title"/>
          </p:nvPr>
        </p:nvSpPr>
        <p:spPr>
          <a:xfrm>
            <a:off x="729450" y="0"/>
            <a:ext cx="7688700" cy="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Continue</a:t>
            </a:r>
            <a:endParaRPr/>
          </a:p>
        </p:txBody>
      </p:sp>
      <p:pic>
        <p:nvPicPr>
          <p:cNvPr id="125" name="Google Shape;125;p19"/>
          <p:cNvPicPr preferRelativeResize="0"/>
          <p:nvPr/>
        </p:nvPicPr>
        <p:blipFill>
          <a:blip r:embed="rId3">
            <a:alphaModFix/>
          </a:blip>
          <a:stretch>
            <a:fillRect/>
          </a:stretch>
        </p:blipFill>
        <p:spPr>
          <a:xfrm>
            <a:off x="243125" y="841300"/>
            <a:ext cx="8576725" cy="416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513250"/>
            <a:ext cx="76887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Feature Engineering</a:t>
            </a:r>
            <a:endParaRPr/>
          </a:p>
        </p:txBody>
      </p:sp>
      <p:pic>
        <p:nvPicPr>
          <p:cNvPr id="131" name="Google Shape;131;p20"/>
          <p:cNvPicPr preferRelativeResize="0"/>
          <p:nvPr/>
        </p:nvPicPr>
        <p:blipFill>
          <a:blip r:embed="rId3">
            <a:alphaModFix/>
          </a:blip>
          <a:stretch>
            <a:fillRect/>
          </a:stretch>
        </p:blipFill>
        <p:spPr>
          <a:xfrm>
            <a:off x="2498725" y="1273425"/>
            <a:ext cx="3525250" cy="387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513250"/>
            <a:ext cx="76887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Feature Engineering</a:t>
            </a:r>
            <a:endParaRPr/>
          </a:p>
        </p:txBody>
      </p:sp>
      <p:pic>
        <p:nvPicPr>
          <p:cNvPr id="137" name="Google Shape;137;p21"/>
          <p:cNvPicPr preferRelativeResize="0"/>
          <p:nvPr/>
        </p:nvPicPr>
        <p:blipFill>
          <a:blip r:embed="rId3">
            <a:alphaModFix/>
          </a:blip>
          <a:stretch>
            <a:fillRect/>
          </a:stretch>
        </p:blipFill>
        <p:spPr>
          <a:xfrm>
            <a:off x="2413150" y="1348300"/>
            <a:ext cx="3653558" cy="369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