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70" r:id="rId6"/>
    <p:sldId id="269" r:id="rId7"/>
    <p:sldId id="268" r:id="rId8"/>
    <p:sldId id="272" r:id="rId9"/>
    <p:sldId id="273" r:id="rId10"/>
    <p:sldId id="274" r:id="rId11"/>
    <p:sldId id="262" r:id="rId12"/>
    <p:sldId id="275" r:id="rId13"/>
    <p:sldId id="276" r:id="rId14"/>
    <p:sldId id="278" r:id="rId15"/>
    <p:sldId id="282" r:id="rId16"/>
    <p:sldId id="283" r:id="rId17"/>
    <p:sldId id="284" r:id="rId18"/>
    <p:sldId id="28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74" autoAdjust="0"/>
  </p:normalViewPr>
  <p:slideViewPr>
    <p:cSldViewPr snapToGrid="0" showGuides="1">
      <p:cViewPr varScale="1">
        <p:scale>
          <a:sx n="93" d="100"/>
          <a:sy n="93" d="100"/>
        </p:scale>
        <p:origin x="952" y="20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7/2/19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7/2/19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493848" y="319532"/>
            <a:ext cx="8333222" cy="639065"/>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dirty="0"/>
              <a:t>Click icon to add picture</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dirty="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eia.gov/consumption/residential/data/2015/csv/recs2015_public_v4.csv"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1881541" cy="1118752"/>
            <a:chOff x="2955850" y="2902286"/>
            <a:chExt cx="1881541"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Capstone Project 1</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Predicting Household Energy Consumption</a:t>
            </a:r>
          </a:p>
        </p:txBody>
      </p:sp>
      <p:pic>
        <p:nvPicPr>
          <p:cNvPr id="11" name="Picture Placeholder 10">
            <a:extLst>
              <a:ext uri="{FF2B5EF4-FFF2-40B4-BE49-F238E27FC236}">
                <a16:creationId xmlns:a16="http://schemas.microsoft.com/office/drawing/2014/main" id="{9CBD03D2-16B4-0C42-BF5A-A2BC67FD4103}"/>
              </a:ext>
            </a:extLst>
          </p:cNvPr>
          <p:cNvPicPr>
            <a:picLocks noGrp="1" noChangeAspect="1"/>
          </p:cNvPicPr>
          <p:nvPr>
            <p:ph type="pic" sz="quarter" idx="13"/>
          </p:nvPr>
        </p:nvPicPr>
        <p:blipFill>
          <a:blip r:embed="rId2"/>
          <a:srcRect l="24566" r="24566"/>
          <a:stretch>
            <a:fillRect/>
          </a:stretch>
        </p:blipFill>
        <p:spPr>
          <a:xfrm>
            <a:off x="1683398" y="860944"/>
            <a:ext cx="4428523" cy="5137089"/>
          </a:xfr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(3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980820" y="3182141"/>
            <a:ext cx="5744313" cy="2690021"/>
          </a:xfrm>
        </p:spPr>
        <p:txBody>
          <a:bodyPr/>
          <a:lstStyle/>
          <a:p>
            <a:pPr marL="285750" indent="-285750">
              <a:buClr>
                <a:schemeClr val="accent2"/>
              </a:buClr>
              <a:buFont typeface="Arial" panose="020B0604020202020204" pitchFamily="34" charset="0"/>
              <a:buChar char="•"/>
            </a:pPr>
            <a:r>
              <a:rPr lang="en-US" sz="1800" dirty="0"/>
              <a:t>All four regions have positively skewed distribution. The distributions of energy consumption in the Northeast and Midwest appear to be similar however the distributions of the South and West have significantly lower means</a:t>
            </a:r>
          </a:p>
          <a:p>
            <a:pPr marL="285750" indent="-285750">
              <a:buClr>
                <a:schemeClr val="accent2"/>
              </a:buClr>
              <a:buFont typeface="Arial" panose="020B0604020202020204" pitchFamily="34" charset="0"/>
              <a:buChar char="•"/>
            </a:pPr>
            <a:r>
              <a:rPr lang="en-US" sz="1800" dirty="0"/>
              <a:t>This may suggest that total energy consumption is closely related to the region that a household is in and that households in colder climates consume more energy than those in warmer climates</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289B7410-4263-4840-8059-18B256543C62}"/>
              </a:ext>
            </a:extLst>
          </p:cNvPr>
          <p:cNvPicPr>
            <a:picLocks noChangeAspect="1"/>
          </p:cNvPicPr>
          <p:nvPr/>
        </p:nvPicPr>
        <p:blipFill>
          <a:blip r:embed="rId2"/>
          <a:stretch>
            <a:fillRect/>
          </a:stretch>
        </p:blipFill>
        <p:spPr>
          <a:xfrm>
            <a:off x="466867" y="898525"/>
            <a:ext cx="5457825" cy="5457825"/>
          </a:xfrm>
          <a:prstGeom prst="rect">
            <a:avLst/>
          </a:prstGeom>
        </p:spPr>
      </p:pic>
    </p:spTree>
    <p:extLst>
      <p:ext uri="{BB962C8B-B14F-4D97-AF65-F5344CB8AC3E}">
        <p14:creationId xmlns:p14="http://schemas.microsoft.com/office/powerpoint/2010/main" val="184620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Results</a:t>
            </a:r>
            <a:endParaRPr lang="en-US" b="0" dirty="0">
              <a:latin typeface="Calibri Light" panose="020F0302020204030204" pitchFamily="34" charset="0"/>
            </a:endParaRP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420479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Results </a:t>
            </a:r>
            <a:r>
              <a:rPr lang="en-US" sz="1800" b="0" dirty="0">
                <a:solidFill>
                  <a:srgbClr val="0F6FC6"/>
                </a:solidFill>
              </a:rPr>
              <a:t>(1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395004"/>
            <a:ext cx="8954224" cy="1462496"/>
          </a:xfrm>
        </p:spPr>
        <p:txBody>
          <a:bodyPr/>
          <a:lstStyle/>
          <a:p>
            <a:pPr>
              <a:buClr>
                <a:schemeClr val="accent2"/>
              </a:buClr>
            </a:pPr>
            <a:r>
              <a:rPr lang="en-US" sz="2000" dirty="0"/>
              <a:t>Several classes of models were experimented with including linear regression models, random forest models, and ensemble models. Linear models gave yielded the best combination of speed, performance, and interpretability</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7" name="TextBox 6">
            <a:extLst>
              <a:ext uri="{FF2B5EF4-FFF2-40B4-BE49-F238E27FC236}">
                <a16:creationId xmlns:a16="http://schemas.microsoft.com/office/drawing/2014/main" id="{FCF77066-EB93-E743-A687-61F9281C51B1}"/>
              </a:ext>
            </a:extLst>
          </p:cNvPr>
          <p:cNvSpPr txBox="1"/>
          <p:nvPr/>
        </p:nvSpPr>
        <p:spPr>
          <a:xfrm>
            <a:off x="466867" y="5467446"/>
            <a:ext cx="11048858" cy="923330"/>
          </a:xfrm>
          <a:prstGeom prst="rect">
            <a:avLst/>
          </a:prstGeom>
          <a:solidFill>
            <a:srgbClr val="014067"/>
          </a:solidFill>
        </p:spPr>
        <p:txBody>
          <a:bodyPr wrap="square" rtlCol="0">
            <a:spAutoFit/>
          </a:bodyPr>
          <a:lstStyle/>
          <a:p>
            <a:pPr>
              <a:buClr>
                <a:schemeClr val="accent2"/>
              </a:buClr>
            </a:pPr>
            <a:r>
              <a:rPr lang="en-US" dirty="0">
                <a:solidFill>
                  <a:schemeClr val="bg1"/>
                </a:solidFill>
              </a:rPr>
              <a:t>The ElasticNet Regression (w/ Transformed Target) model was selected has the best model for this project due as it performance on testing data which increases confidence in predictions made on future data. This model also allows for great interpretability by identifying the most influential variables</a:t>
            </a:r>
          </a:p>
        </p:txBody>
      </p:sp>
      <p:graphicFrame>
        <p:nvGraphicFramePr>
          <p:cNvPr id="6" name="Table 5">
            <a:extLst>
              <a:ext uri="{FF2B5EF4-FFF2-40B4-BE49-F238E27FC236}">
                <a16:creationId xmlns:a16="http://schemas.microsoft.com/office/drawing/2014/main" id="{D8236D26-F0E7-F84F-B469-E87461022F57}"/>
              </a:ext>
            </a:extLst>
          </p:cNvPr>
          <p:cNvGraphicFramePr>
            <a:graphicFrameLocks noGrp="1"/>
          </p:cNvGraphicFramePr>
          <p:nvPr>
            <p:extLst>
              <p:ext uri="{D42A27DB-BD31-4B8C-83A1-F6EECF244321}">
                <p14:modId xmlns:p14="http://schemas.microsoft.com/office/powerpoint/2010/main" val="3839501490"/>
              </p:ext>
            </p:extLst>
          </p:nvPr>
        </p:nvGraphicFramePr>
        <p:xfrm>
          <a:off x="1822183" y="2464600"/>
          <a:ext cx="8214064" cy="2741530"/>
        </p:xfrm>
        <a:graphic>
          <a:graphicData uri="http://schemas.openxmlformats.org/drawingml/2006/table">
            <a:tbl>
              <a:tblPr firstRow="1" firstCol="1" bandRow="1"/>
              <a:tblGrid>
                <a:gridCol w="2722108">
                  <a:extLst>
                    <a:ext uri="{9D8B030D-6E8A-4147-A177-3AD203B41FA5}">
                      <a16:colId xmlns:a16="http://schemas.microsoft.com/office/drawing/2014/main" val="508496092"/>
                    </a:ext>
                  </a:extLst>
                </a:gridCol>
                <a:gridCol w="1372989">
                  <a:extLst>
                    <a:ext uri="{9D8B030D-6E8A-4147-A177-3AD203B41FA5}">
                      <a16:colId xmlns:a16="http://schemas.microsoft.com/office/drawing/2014/main" val="1590560057"/>
                    </a:ext>
                  </a:extLst>
                </a:gridCol>
                <a:gridCol w="1372989">
                  <a:extLst>
                    <a:ext uri="{9D8B030D-6E8A-4147-A177-3AD203B41FA5}">
                      <a16:colId xmlns:a16="http://schemas.microsoft.com/office/drawing/2014/main" val="2234909791"/>
                    </a:ext>
                  </a:extLst>
                </a:gridCol>
                <a:gridCol w="1372989">
                  <a:extLst>
                    <a:ext uri="{9D8B030D-6E8A-4147-A177-3AD203B41FA5}">
                      <a16:colId xmlns:a16="http://schemas.microsoft.com/office/drawing/2014/main" val="2434924136"/>
                    </a:ext>
                  </a:extLst>
                </a:gridCol>
                <a:gridCol w="1372989">
                  <a:extLst>
                    <a:ext uri="{9D8B030D-6E8A-4147-A177-3AD203B41FA5}">
                      <a16:colId xmlns:a16="http://schemas.microsoft.com/office/drawing/2014/main" val="804906744"/>
                    </a:ext>
                  </a:extLst>
                </a:gridCol>
              </a:tblGrid>
              <a:tr h="259285">
                <a:tc>
                  <a:txBody>
                    <a:bodyPr/>
                    <a:lstStyle/>
                    <a:p>
                      <a:pPr marL="0" marR="0">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gridSpan="2">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Training Set</a:t>
                      </a:r>
                      <a:endParaRPr lang="en-US" sz="1300" dirty="0">
                        <a:effectLst/>
                        <a:latin typeface="Arial" panose="020B0604020202020204" pitchFamily="34" charset="0"/>
                        <a:ea typeface="Arial" panose="020B0604020202020204" pitchFamily="34" charset="0"/>
                      </a:endParaRPr>
                    </a:p>
                  </a:txBody>
                  <a:tcPr marL="105490" marR="105490" marT="52745" marB="527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Test Set</a:t>
                      </a:r>
                      <a:endParaRPr lang="en-US" sz="1300" dirty="0">
                        <a:effectLst/>
                        <a:latin typeface="Arial" panose="020B0604020202020204" pitchFamily="34" charset="0"/>
                        <a:ea typeface="Arial" panose="020B0604020202020204" pitchFamily="34" charset="0"/>
                      </a:endParaRPr>
                    </a:p>
                  </a:txBody>
                  <a:tcPr marL="105490" marR="105490" marT="52745" marB="527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extLst>
                  <a:ext uri="{0D108BD9-81ED-4DB2-BD59-A6C34878D82A}">
                    <a16:rowId xmlns:a16="http://schemas.microsoft.com/office/drawing/2014/main" val="373660368"/>
                  </a:ext>
                </a:extLst>
              </a:tr>
              <a:tr h="203164">
                <a:tc>
                  <a:txBody>
                    <a:bodyPr/>
                    <a:lstStyle/>
                    <a:p>
                      <a:pPr marL="0" marR="0">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Model</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R</a:t>
                      </a:r>
                      <a:r>
                        <a:rPr lang="en-US" sz="1300" b="1" baseline="300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2</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MAE (kBTU)</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R</a:t>
                      </a:r>
                      <a:r>
                        <a:rPr lang="en-US" sz="1300" b="1" baseline="300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2</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MAE (kBTU)</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671874685"/>
                  </a:ext>
                </a:extLst>
              </a:tr>
              <a:tr h="441940">
                <a:tc>
                  <a:txBody>
                    <a:bodyPr/>
                    <a:lstStyle/>
                    <a:p>
                      <a:pPr marL="0" marR="0">
                        <a:lnSpc>
                          <a:spcPct val="115000"/>
                        </a:lnSpc>
                        <a:spcBef>
                          <a:spcPts val="0"/>
                        </a:spcBef>
                        <a:spcAft>
                          <a:spcPts val="0"/>
                        </a:spcAft>
                      </a:pPr>
                      <a:r>
                        <a:rPr lang="en-US" sz="1300" dirty="0">
                          <a:effectLst/>
                          <a:latin typeface="+mn-lt"/>
                          <a:ea typeface="Arial" panose="020B0604020202020204" pitchFamily="34" charset="0"/>
                        </a:rPr>
                        <a:t>Baseline</a:t>
                      </a: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mn-lt"/>
                          <a:ea typeface="Arial" panose="020B0604020202020204" pitchFamily="34" charset="0"/>
                        </a:rPr>
                        <a:t>-3.9%</a:t>
                      </a: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mn-lt"/>
                          <a:ea typeface="Arial" panose="020B0604020202020204" pitchFamily="34" charset="0"/>
                        </a:rPr>
                        <a:t>29,626</a:t>
                      </a: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mn-lt"/>
                          <a:ea typeface="Arial" panose="020B0604020202020204" pitchFamily="34" charset="0"/>
                        </a:rPr>
                        <a:t>-4.4%</a:t>
                      </a: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mn-lt"/>
                          <a:ea typeface="Arial" panose="020B0604020202020204" pitchFamily="34" charset="0"/>
                        </a:rPr>
                        <a:t>29,050</a:t>
                      </a: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670565"/>
                  </a:ext>
                </a:extLst>
              </a:tr>
              <a:tr h="441940">
                <a:tc>
                  <a:txBody>
                    <a:bodyPr/>
                    <a:lstStyle/>
                    <a:p>
                      <a:pPr marL="0" marR="0">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Ridge</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80.3%</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11,706</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73.4%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13,360</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820153"/>
                  </a:ext>
                </a:extLst>
              </a:tr>
              <a:tr h="441940">
                <a:tc>
                  <a:txBody>
                    <a:bodyPr/>
                    <a:lstStyle/>
                    <a:p>
                      <a:pPr marL="0" marR="0">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Lasso</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80.3%</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11,733</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73.4%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13,334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078751"/>
                  </a:ext>
                </a:extLst>
              </a:tr>
              <a:tr h="441940">
                <a:tc>
                  <a:txBody>
                    <a:bodyPr/>
                    <a:lstStyle/>
                    <a:p>
                      <a:pPr marL="0" marR="0">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Elastic Net</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79.4%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11,899</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73.7%</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13,134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56087"/>
                  </a:ext>
                </a:extLst>
              </a:tr>
              <a:tr h="441940">
                <a:tc>
                  <a:txBody>
                    <a:bodyPr/>
                    <a:lstStyle/>
                    <a:p>
                      <a:pPr marL="0" marR="0">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Elastic Net (w/ Transformed Target*)</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80.3%</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10,608</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75.4%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11,291</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64407490"/>
                  </a:ext>
                </a:extLst>
              </a:tr>
            </a:tbl>
          </a:graphicData>
        </a:graphic>
      </p:graphicFrame>
      <p:sp>
        <p:nvSpPr>
          <p:cNvPr id="11" name="TextBox 10">
            <a:extLst>
              <a:ext uri="{FF2B5EF4-FFF2-40B4-BE49-F238E27FC236}">
                <a16:creationId xmlns:a16="http://schemas.microsoft.com/office/drawing/2014/main" id="{59976D2B-1DDF-1E43-B208-D1BC991F99A4}"/>
              </a:ext>
            </a:extLst>
          </p:cNvPr>
          <p:cNvSpPr txBox="1"/>
          <p:nvPr/>
        </p:nvSpPr>
        <p:spPr>
          <a:xfrm>
            <a:off x="466867" y="6557902"/>
            <a:ext cx="6414654" cy="276999"/>
          </a:xfrm>
          <a:prstGeom prst="rect">
            <a:avLst/>
          </a:prstGeom>
          <a:noFill/>
        </p:spPr>
        <p:txBody>
          <a:bodyPr wrap="square" rtlCol="0">
            <a:spAutoFit/>
          </a:bodyPr>
          <a:lstStyle/>
          <a:p>
            <a:r>
              <a:rPr lang="en-US" sz="1200" dirty="0"/>
              <a:t>*Target variable was normalized to decrease influence of outliers</a:t>
            </a:r>
          </a:p>
        </p:txBody>
      </p:sp>
    </p:spTree>
    <p:extLst>
      <p:ext uri="{BB962C8B-B14F-4D97-AF65-F5344CB8AC3E}">
        <p14:creationId xmlns:p14="http://schemas.microsoft.com/office/powerpoint/2010/main" val="328744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Results </a:t>
            </a:r>
            <a:r>
              <a:rPr lang="en-US" sz="1800" b="0" dirty="0">
                <a:solidFill>
                  <a:srgbClr val="0F6FC6"/>
                </a:solidFill>
              </a:rPr>
              <a:t>(2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395004"/>
            <a:ext cx="8434246" cy="1462496"/>
          </a:xfrm>
        </p:spPr>
        <p:txBody>
          <a:bodyPr/>
          <a:lstStyle/>
          <a:p>
            <a:pPr>
              <a:buClr>
                <a:schemeClr val="accent2"/>
              </a:buClr>
            </a:pPr>
            <a:r>
              <a:rPr lang="en-US" sz="2000" dirty="0"/>
              <a:t>For each household type the model is able to give a reasonable estimate for the total energy consumption. This model can be useful and performs better a prediction based on the median or mean of energy consumption of all households, while accounting for many different factors</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7" name="TextBox 6">
            <a:extLst>
              <a:ext uri="{FF2B5EF4-FFF2-40B4-BE49-F238E27FC236}">
                <a16:creationId xmlns:a16="http://schemas.microsoft.com/office/drawing/2014/main" id="{FCF77066-EB93-E743-A687-61F9281C51B1}"/>
              </a:ext>
            </a:extLst>
          </p:cNvPr>
          <p:cNvSpPr txBox="1"/>
          <p:nvPr/>
        </p:nvSpPr>
        <p:spPr>
          <a:xfrm>
            <a:off x="466867" y="5467446"/>
            <a:ext cx="11048858" cy="369332"/>
          </a:xfrm>
          <a:prstGeom prst="rect">
            <a:avLst/>
          </a:prstGeom>
          <a:solidFill>
            <a:srgbClr val="014067"/>
          </a:solidFill>
        </p:spPr>
        <p:txBody>
          <a:bodyPr wrap="square" rtlCol="0">
            <a:spAutoFit/>
          </a:bodyPr>
          <a:lstStyle/>
          <a:p>
            <a:pPr>
              <a:buClr>
                <a:schemeClr val="accent2"/>
              </a:buClr>
            </a:pPr>
            <a:r>
              <a:rPr lang="en-US" dirty="0">
                <a:solidFill>
                  <a:schemeClr val="bg1"/>
                </a:solidFill>
              </a:rPr>
              <a:t>The model performs best on Single Family Detached homes which makes up the 66% of the households in the US </a:t>
            </a:r>
          </a:p>
        </p:txBody>
      </p:sp>
      <p:graphicFrame>
        <p:nvGraphicFramePr>
          <p:cNvPr id="5" name="Table 4">
            <a:extLst>
              <a:ext uri="{FF2B5EF4-FFF2-40B4-BE49-F238E27FC236}">
                <a16:creationId xmlns:a16="http://schemas.microsoft.com/office/drawing/2014/main" id="{3323A5ED-4376-AD47-BBC1-409302AF0D11}"/>
              </a:ext>
            </a:extLst>
          </p:cNvPr>
          <p:cNvGraphicFramePr>
            <a:graphicFrameLocks noGrp="1"/>
          </p:cNvGraphicFramePr>
          <p:nvPr>
            <p:extLst>
              <p:ext uri="{D42A27DB-BD31-4B8C-83A1-F6EECF244321}">
                <p14:modId xmlns:p14="http://schemas.microsoft.com/office/powerpoint/2010/main" val="3145379927"/>
              </p:ext>
            </p:extLst>
          </p:nvPr>
        </p:nvGraphicFramePr>
        <p:xfrm>
          <a:off x="1470704" y="2769536"/>
          <a:ext cx="9250592" cy="2253458"/>
        </p:xfrm>
        <a:graphic>
          <a:graphicData uri="http://schemas.openxmlformats.org/drawingml/2006/table">
            <a:tbl>
              <a:tblPr firstRow="1" firstCol="1" bandRow="1"/>
              <a:tblGrid>
                <a:gridCol w="3412017">
                  <a:extLst>
                    <a:ext uri="{9D8B030D-6E8A-4147-A177-3AD203B41FA5}">
                      <a16:colId xmlns:a16="http://schemas.microsoft.com/office/drawing/2014/main" val="4266414137"/>
                    </a:ext>
                  </a:extLst>
                </a:gridCol>
                <a:gridCol w="3168301">
                  <a:extLst>
                    <a:ext uri="{9D8B030D-6E8A-4147-A177-3AD203B41FA5}">
                      <a16:colId xmlns:a16="http://schemas.microsoft.com/office/drawing/2014/main" val="1913479606"/>
                    </a:ext>
                  </a:extLst>
                </a:gridCol>
                <a:gridCol w="2670274">
                  <a:extLst>
                    <a:ext uri="{9D8B030D-6E8A-4147-A177-3AD203B41FA5}">
                      <a16:colId xmlns:a16="http://schemas.microsoft.com/office/drawing/2014/main" val="3843282511"/>
                    </a:ext>
                  </a:extLst>
                </a:gridCol>
              </a:tblGrid>
              <a:tr h="301042">
                <a:tc gridSpan="3">
                  <a:txBody>
                    <a:bodyPr/>
                    <a:lstStyle/>
                    <a:p>
                      <a:pPr marL="0" marR="0" algn="ctr">
                        <a:lnSpc>
                          <a:spcPct val="115000"/>
                        </a:lnSpc>
                        <a:spcBef>
                          <a:spcPts val="0"/>
                        </a:spcBef>
                        <a:spcAft>
                          <a:spcPts val="0"/>
                        </a:spcAft>
                      </a:pPr>
                      <a:r>
                        <a:rPr lang="en-US" sz="18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ElasticNet Regression (Transformed Target) Results by Housing Type</a:t>
                      </a:r>
                      <a:endParaRPr lang="en-US" sz="1800" dirty="0">
                        <a:effectLst/>
                        <a:latin typeface="Arial" panose="020B0604020202020204" pitchFamily="34" charset="0"/>
                        <a:ea typeface="Arial" panose="020B0604020202020204" pitchFamily="34" charset="0"/>
                      </a:endParaRPr>
                    </a:p>
                  </a:txBody>
                  <a:tcPr marL="152587" marR="152587" marT="76294" marB="762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2616092"/>
                  </a:ext>
                </a:extLst>
              </a:tr>
              <a:tr h="301042">
                <a:tc>
                  <a:txBody>
                    <a:bodyPr/>
                    <a:lstStyle/>
                    <a:p>
                      <a:pPr marL="0" marR="0" algn="ctr">
                        <a:lnSpc>
                          <a:spcPct val="115000"/>
                        </a:lnSpc>
                        <a:spcBef>
                          <a:spcPts val="0"/>
                        </a:spcBef>
                        <a:spcAft>
                          <a:spcPts val="0"/>
                        </a:spcAft>
                      </a:pPr>
                      <a:r>
                        <a:rPr lang="en-US" sz="18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Housing Type</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8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Median Consumption (kBTU)</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8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MAE (kBTU)</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471648779"/>
                  </a:ext>
                </a:extLst>
              </a:tr>
              <a:tr h="300936">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Mobile Home</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57,398</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11,291</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60889"/>
                  </a:ext>
                </a:extLst>
              </a:tr>
              <a:tr h="300936">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Single Family Detached </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85,531</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13,011</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079880"/>
                  </a:ext>
                </a:extLst>
              </a:tr>
              <a:tr h="300936">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Single Family Attached</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55,208</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10,315</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502341"/>
                  </a:ext>
                </a:extLst>
              </a:tr>
              <a:tr h="300936">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Apartment Building w/ 2-4 units</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42,284</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7,891</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227613"/>
                  </a:ext>
                </a:extLst>
              </a:tr>
              <a:tr h="300936">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Apartment Building w/ 5+ Units</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30,291</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5,973</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461187"/>
                  </a:ext>
                </a:extLst>
              </a:tr>
            </a:tbl>
          </a:graphicData>
        </a:graphic>
      </p:graphicFrame>
    </p:spTree>
    <p:extLst>
      <p:ext uri="{BB962C8B-B14F-4D97-AF65-F5344CB8AC3E}">
        <p14:creationId xmlns:p14="http://schemas.microsoft.com/office/powerpoint/2010/main" val="164346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Results </a:t>
            </a:r>
            <a:r>
              <a:rPr lang="en-US" sz="1800" b="0" dirty="0">
                <a:solidFill>
                  <a:srgbClr val="0F6FC6"/>
                </a:solidFill>
              </a:rPr>
              <a:t>(3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395004"/>
            <a:ext cx="8434246" cy="1462496"/>
          </a:xfrm>
        </p:spPr>
        <p:txBody>
          <a:bodyPr/>
          <a:lstStyle/>
          <a:p>
            <a:pPr>
              <a:buClr>
                <a:schemeClr val="accent2"/>
              </a:buClr>
            </a:pPr>
            <a:r>
              <a:rPr lang="en-US" sz="2000" dirty="0"/>
              <a:t>One of benefits of the type of model chosen is the ability to analyze the variables that are influence predictions to gain insight into what the most important factors are in addition to the ability to use these results to verify/improve the model in the future. The model found the following features to be most important:</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5757470" cy="365125"/>
          </a:xfrm>
        </p:spPr>
        <p:txBody>
          <a:bodyPr/>
          <a:lstStyle/>
          <a:p>
            <a:r>
              <a:rPr lang="en-US" dirty="0">
                <a:solidFill>
                  <a:schemeClr val="tx1"/>
                </a:solidFill>
              </a:rPr>
              <a:t>*Fuel types other than natural gas, propane, fuel oil/kerosene, electricity, or wood</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14</a:t>
            </a:fld>
            <a:endParaRPr lang="en-US" dirty="0"/>
          </a:p>
        </p:txBody>
      </p:sp>
      <p:graphicFrame>
        <p:nvGraphicFramePr>
          <p:cNvPr id="8" name="Table 7">
            <a:extLst>
              <a:ext uri="{FF2B5EF4-FFF2-40B4-BE49-F238E27FC236}">
                <a16:creationId xmlns:a16="http://schemas.microsoft.com/office/drawing/2014/main" id="{517A4F5E-969C-F346-9EDD-AC4E9037331B}"/>
              </a:ext>
            </a:extLst>
          </p:cNvPr>
          <p:cNvGraphicFramePr>
            <a:graphicFrameLocks noGrp="1"/>
          </p:cNvGraphicFramePr>
          <p:nvPr>
            <p:extLst>
              <p:ext uri="{D42A27DB-BD31-4B8C-83A1-F6EECF244321}">
                <p14:modId xmlns:p14="http://schemas.microsoft.com/office/powerpoint/2010/main" val="4014634199"/>
              </p:ext>
            </p:extLst>
          </p:nvPr>
        </p:nvGraphicFramePr>
        <p:xfrm>
          <a:off x="3054422" y="2929095"/>
          <a:ext cx="6083156" cy="3355659"/>
        </p:xfrm>
        <a:graphic>
          <a:graphicData uri="http://schemas.openxmlformats.org/drawingml/2006/table">
            <a:tbl>
              <a:tblPr firstRow="1" firstCol="1" bandRow="1"/>
              <a:tblGrid>
                <a:gridCol w="817819">
                  <a:extLst>
                    <a:ext uri="{9D8B030D-6E8A-4147-A177-3AD203B41FA5}">
                      <a16:colId xmlns:a16="http://schemas.microsoft.com/office/drawing/2014/main" val="3568695862"/>
                    </a:ext>
                  </a:extLst>
                </a:gridCol>
                <a:gridCol w="5265337">
                  <a:extLst>
                    <a:ext uri="{9D8B030D-6E8A-4147-A177-3AD203B41FA5}">
                      <a16:colId xmlns:a16="http://schemas.microsoft.com/office/drawing/2014/main" val="1248148070"/>
                    </a:ext>
                  </a:extLst>
                </a:gridCol>
              </a:tblGrid>
              <a:tr h="195359">
                <a:tc gridSpan="2">
                  <a:txBody>
                    <a:bodyPr/>
                    <a:lstStyle/>
                    <a:p>
                      <a:pPr marL="0" marR="0" algn="ctr">
                        <a:lnSpc>
                          <a:spcPct val="115000"/>
                        </a:lnSpc>
                        <a:spcBef>
                          <a:spcPts val="0"/>
                        </a:spcBef>
                        <a:spcAft>
                          <a:spcPts val="0"/>
                        </a:spcAft>
                      </a:pPr>
                      <a:r>
                        <a:rPr lang="en-US" sz="1400" b="1" dirty="0">
                          <a:solidFill>
                            <a:schemeClr val="bg1"/>
                          </a:solidFill>
                          <a:effectLst/>
                          <a:latin typeface="+mn-lt"/>
                          <a:ea typeface="Arial" panose="020B0604020202020204" pitchFamily="34" charset="0"/>
                        </a:rPr>
                        <a:t>Top 15 Most Influential 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pPr marL="0" marR="0" algn="ctr">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241745390"/>
                  </a:ext>
                </a:extLst>
              </a:tr>
              <a:tr h="195359">
                <a:tc>
                  <a:txBody>
                    <a:bodyPr/>
                    <a:lstStyle/>
                    <a:p>
                      <a:pPr marL="0" marR="0" algn="ctr">
                        <a:lnSpc>
                          <a:spcPct val="115000"/>
                        </a:lnSpc>
                        <a:spcBef>
                          <a:spcPts val="0"/>
                        </a:spcBef>
                        <a:spcAft>
                          <a:spcPts val="0"/>
                        </a:spcAft>
                      </a:pPr>
                      <a:r>
                        <a:rPr lang="en-US" sz="11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Rank</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1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Feature Description</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3831134464"/>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Use of wood for space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8336499"/>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2</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Use of other fuel type* for space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109090"/>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3</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Indicator for Apartment Building w/ 5+ Units</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3677641"/>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4</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Use of propane for space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7282253"/>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5</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Categorical Indicator for studio apartment (Yes)</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5207954"/>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6</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Indicator for household built between 2010 -2015</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247515"/>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7</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Indicator for electricity used for water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360550"/>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8</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Indicator for water heater in apartment</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8993969"/>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9</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Indicator for receiving assistance for energy bills</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661532"/>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10</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Use of electricity for space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1880512"/>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11</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Indicator for Energy Star refrigerator</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8760303"/>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12</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Indicator for swimming pool at household</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070835"/>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13</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Categorical indicator for studio apartment (N)</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37175"/>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14</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Use of natural gas for water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125650"/>
                  </a:ext>
                </a:extLst>
              </a:tr>
              <a:tr h="195290">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15</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Use of built-in electricity units for main space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230863"/>
                  </a:ext>
                </a:extLst>
              </a:tr>
            </a:tbl>
          </a:graphicData>
        </a:graphic>
      </p:graphicFrame>
    </p:spTree>
    <p:extLst>
      <p:ext uri="{BB962C8B-B14F-4D97-AF65-F5344CB8AC3E}">
        <p14:creationId xmlns:p14="http://schemas.microsoft.com/office/powerpoint/2010/main" val="295636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Conclusion</a:t>
            </a:r>
            <a:endParaRPr lang="en-US" b="0" dirty="0">
              <a:latin typeface="Calibri Light" panose="020F0302020204030204" pitchFamily="34" charset="0"/>
            </a:endParaRP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208963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101651"/>
            <a:ext cx="8333222" cy="809222"/>
          </a:xfrm>
        </p:spPr>
        <p:txBody>
          <a:bodyPr/>
          <a:lstStyle/>
          <a:p>
            <a:r>
              <a:rPr lang="en-US" dirty="0"/>
              <a:t>Conclusions</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16</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9871764" cy="444870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dirty="0"/>
              <a:t>The model is useful for predicting total energy consumption for various types of households and can serve as a tool for customers and integrated into existing websites/software applications of utility companies</a:t>
            </a:r>
          </a:p>
          <a:p>
            <a:pPr>
              <a:buClr>
                <a:schemeClr val="accent2"/>
              </a:buClr>
            </a:pPr>
            <a:r>
              <a:rPr lang="en-US" dirty="0"/>
              <a:t>This model has much greater accuracy than less sophisticated methods such as using the mean or median to predict consumption, thus making it practically and statistically significant</a:t>
            </a:r>
          </a:p>
          <a:p>
            <a:pPr>
              <a:buClr>
                <a:schemeClr val="accent2"/>
              </a:buClr>
            </a:pPr>
            <a:r>
              <a:rPr lang="en-US" dirty="0"/>
              <a:t>This model is not a finished product and can be further improved further to improve predictive power. </a:t>
            </a:r>
          </a:p>
          <a:p>
            <a:pPr>
              <a:buClr>
                <a:schemeClr val="accent2"/>
              </a:buClr>
            </a:pPr>
            <a:endParaRPr lang="en-US" sz="1600" dirty="0"/>
          </a:p>
        </p:txBody>
      </p:sp>
      <p:sp>
        <p:nvSpPr>
          <p:cNvPr id="5" name="Rectangle 4">
            <a:extLst>
              <a:ext uri="{FF2B5EF4-FFF2-40B4-BE49-F238E27FC236}">
                <a16:creationId xmlns:a16="http://schemas.microsoft.com/office/drawing/2014/main" id="{F6546F3C-C574-4D4F-98F4-7F9DFEF539B9}"/>
              </a:ext>
            </a:extLst>
          </p:cNvPr>
          <p:cNvSpPr/>
          <p:nvPr/>
        </p:nvSpPr>
        <p:spPr>
          <a:xfrm>
            <a:off x="518678" y="979667"/>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340476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5" descr="A close up of a sign&#10;&#10;Description automatically generated">
            <a:extLst>
              <a:ext uri="{FF2B5EF4-FFF2-40B4-BE49-F238E27FC236}">
                <a16:creationId xmlns:a16="http://schemas.microsoft.com/office/drawing/2014/main" id="{1DADA337-4DC3-1047-97B9-7CD2A5D79633}"/>
              </a:ext>
            </a:extLst>
          </p:cNvPr>
          <p:cNvPicPr>
            <a:picLocks noChangeAspect="1"/>
          </p:cNvPicPr>
          <p:nvPr/>
        </p:nvPicPr>
        <p:blipFill>
          <a:blip r:embed="rId2"/>
          <a:srcRect l="22383" r="22383"/>
          <a:stretch>
            <a:fillRect/>
          </a:stretch>
        </p:blipFill>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123681"/>
            <a:ext cx="8333222" cy="809222"/>
          </a:xfrm>
        </p:spPr>
        <p:txBody>
          <a:bodyPr/>
          <a:lstStyle/>
          <a:p>
            <a:r>
              <a:rPr lang="en-US" dirty="0"/>
              <a:t>Project Proposal</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2</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8058394" cy="3372428"/>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2000" dirty="0"/>
              <a:t>The sociopolitical effects of climate change are shifting the focus of the energy sector. Utility companies are facing pressure to be more efficient and environmentally sustainable</a:t>
            </a:r>
          </a:p>
          <a:p>
            <a:pPr>
              <a:buClr>
                <a:schemeClr val="accent2"/>
              </a:buClr>
            </a:pPr>
            <a:r>
              <a:rPr lang="en-US" sz="2000" dirty="0"/>
              <a:t>How utility companies communicate with their customers about their energy consumption will play a crucial role in how their businesses are able to adapt to this changing market</a:t>
            </a:r>
          </a:p>
          <a:p>
            <a:pPr>
              <a:buClr>
                <a:schemeClr val="accent2"/>
              </a:buClr>
            </a:pPr>
            <a:r>
              <a:rPr lang="en-US" sz="2000" dirty="0"/>
              <a:t>This project will serve as a solution to help energy providers enhance their customer communication by providing a predictive model that will allow its customers to predict their energy consumption based on the characteristics of their household</a:t>
            </a:r>
          </a:p>
        </p:txBody>
      </p:sp>
      <p:sp>
        <p:nvSpPr>
          <p:cNvPr id="5" name="Rectangle 4">
            <a:extLst>
              <a:ext uri="{FF2B5EF4-FFF2-40B4-BE49-F238E27FC236}">
                <a16:creationId xmlns:a16="http://schemas.microsoft.com/office/drawing/2014/main" id="{F6546F3C-C574-4D4F-98F4-7F9DFEF539B9}"/>
              </a:ext>
            </a:extLst>
          </p:cNvPr>
          <p:cNvSpPr/>
          <p:nvPr/>
        </p:nvSpPr>
        <p:spPr>
          <a:xfrm>
            <a:off x="518678" y="999335"/>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Utility Company and </a:t>
            </a:r>
            <a:br>
              <a:rPr lang="en-US" dirty="0"/>
            </a:br>
            <a:r>
              <a:rPr lang="en-US" dirty="0"/>
              <a:t>Customer Benefits </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2" y="1376932"/>
            <a:ext cx="7818835" cy="608895"/>
          </a:xfrm>
        </p:spPr>
        <p:txBody>
          <a:bodyPr/>
          <a:lstStyle/>
          <a:p>
            <a:pPr lvl="0"/>
            <a:r>
              <a:rPr lang="en-US" dirty="0">
                <a:solidFill>
                  <a:srgbClr val="A5C249"/>
                </a:solidFill>
              </a:rPr>
              <a:t>HOUSEHOLD ENERGY CONSUMPTION PREDICTION TOOL</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a:t>Utility Company Benefits</a:t>
            </a:r>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a:t>Customer Benefits</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normAutofit/>
          </a:bodyPr>
          <a:lstStyle/>
          <a:p>
            <a:r>
              <a:rPr lang="en-US" dirty="0"/>
              <a:t>Analyze how various household decisions can affect their energy use, thus providing a means to minimize their consumption and save money</a:t>
            </a:r>
          </a:p>
          <a:p>
            <a:pPr lvl="0"/>
            <a:r>
              <a:rPr lang="en-US" dirty="0"/>
              <a:t>Compare their actual consumption to predicted consumption in order to gauge how energy efficient their household is.</a:t>
            </a:r>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3" name="Content Placeholder 2">
            <a:extLst>
              <a:ext uri="{FF2B5EF4-FFF2-40B4-BE49-F238E27FC236}">
                <a16:creationId xmlns:a16="http://schemas.microsoft.com/office/drawing/2014/main" id="{1E36FB9A-8565-9846-B61E-F6D492CFE151}"/>
              </a:ext>
            </a:extLst>
          </p:cNvPr>
          <p:cNvSpPr>
            <a:spLocks noGrp="1"/>
          </p:cNvSpPr>
          <p:nvPr>
            <p:ph sz="half" idx="13"/>
          </p:nvPr>
        </p:nvSpPr>
        <p:spPr/>
        <p:txBody>
          <a:bodyPr>
            <a:normAutofit/>
          </a:bodyPr>
          <a:lstStyle/>
          <a:p>
            <a:pPr lvl="0"/>
            <a:r>
              <a:rPr lang="en-US" dirty="0"/>
              <a:t>It will allow providers to compete with other energy management solutions that can threaten the relevancy of their customer communications.</a:t>
            </a:r>
          </a:p>
          <a:p>
            <a:pPr lvl="0"/>
            <a:r>
              <a:rPr lang="en-US" dirty="0"/>
              <a:t>Provides a means of collecting data on customers to build better datasets that for applications such as peak load management and targeted marketing for goods and services.</a:t>
            </a:r>
          </a:p>
        </p:txBody>
      </p:sp>
    </p:spTree>
    <p:extLst>
      <p:ext uri="{BB962C8B-B14F-4D97-AF65-F5344CB8AC3E}">
        <p14:creationId xmlns:p14="http://schemas.microsoft.com/office/powerpoint/2010/main" val="389151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Data </a:t>
            </a:r>
            <a:r>
              <a:rPr lang="en-US" b="0" dirty="0">
                <a:latin typeface="Calibri Light" panose="020F0302020204030204" pitchFamily="34" charset="0"/>
              </a:rPr>
              <a:t>Wrangling</a:t>
            </a: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429266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30213"/>
            <a:ext cx="8333222" cy="809222"/>
          </a:xfrm>
        </p:spPr>
        <p:txBody>
          <a:bodyPr/>
          <a:lstStyle/>
          <a:p>
            <a:r>
              <a:rPr lang="en-US" dirty="0"/>
              <a:t>Data Source</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5</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9832330" cy="444870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1800" dirty="0"/>
              <a:t>The main dataset used to develop this model will come from the </a:t>
            </a:r>
            <a:r>
              <a:rPr lang="en-US" sz="1800" dirty="0">
                <a:hlinkClick r:id="rId2"/>
              </a:rPr>
              <a:t>microdata</a:t>
            </a:r>
            <a:r>
              <a:rPr lang="en-US" sz="1800" dirty="0"/>
              <a:t> of the 2015 Residential Energy Consumption Survey (RECS) Survey conducted by the U.S. Energy Information Administration </a:t>
            </a:r>
          </a:p>
          <a:p>
            <a:pPr>
              <a:buClr>
                <a:schemeClr val="accent2"/>
              </a:buClr>
            </a:pPr>
            <a:r>
              <a:rPr lang="en-US" sz="1800" dirty="0"/>
              <a:t>This survey is a national sample of housing units that are considered primary residences, as defined by the U.S. Census Bureau</a:t>
            </a:r>
          </a:p>
          <a:p>
            <a:pPr>
              <a:buClr>
                <a:schemeClr val="accent2"/>
              </a:buClr>
            </a:pPr>
            <a:r>
              <a:rPr lang="en-US" sz="1800" dirty="0"/>
              <a:t>The survey results contain data on 5,686 randomly selected households across the nation. This sample was statistically designed to represent 118.2 million households throughout the country</a:t>
            </a:r>
            <a:endParaRPr lang="en-US" sz="1600" dirty="0"/>
          </a:p>
          <a:p>
            <a:pPr>
              <a:buClr>
                <a:schemeClr val="accent2"/>
              </a:buClr>
            </a:pPr>
            <a:r>
              <a:rPr lang="en-US" sz="1800" dirty="0"/>
              <a:t>The dataset contains two main types of information: household characteristics and consumption &amp; expenditures</a:t>
            </a:r>
          </a:p>
          <a:p>
            <a:pPr lvl="1">
              <a:buClr>
                <a:schemeClr val="accent2"/>
              </a:buClr>
            </a:pPr>
            <a:r>
              <a:rPr lang="en-US" sz="1800" dirty="0"/>
              <a:t>Household characteristics data covers many areas such as appliances, electronics, space heating, household demographics, and more</a:t>
            </a:r>
            <a:endParaRPr lang="en-US" sz="1400" dirty="0"/>
          </a:p>
          <a:p>
            <a:pPr lvl="1">
              <a:buClr>
                <a:schemeClr val="accent2"/>
              </a:buClr>
            </a:pPr>
            <a:r>
              <a:rPr lang="en-US" sz="1800" dirty="0"/>
              <a:t>Consumption &amp; expenditures data contains information on the fuel type(s) used, the end uses of the fuel associated with the various household characteristics, and the dollar values of the energy used</a:t>
            </a:r>
          </a:p>
        </p:txBody>
      </p:sp>
      <p:sp>
        <p:nvSpPr>
          <p:cNvPr id="5" name="Rectangle 4">
            <a:extLst>
              <a:ext uri="{FF2B5EF4-FFF2-40B4-BE49-F238E27FC236}">
                <a16:creationId xmlns:a16="http://schemas.microsoft.com/office/drawing/2014/main" id="{F6546F3C-C574-4D4F-98F4-7F9DFEF539B9}"/>
              </a:ext>
            </a:extLst>
          </p:cNvPr>
          <p:cNvSpPr/>
          <p:nvPr/>
        </p:nvSpPr>
        <p:spPr>
          <a:xfrm>
            <a:off x="518678" y="893942"/>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47842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101651"/>
            <a:ext cx="8333222" cy="809222"/>
          </a:xfrm>
        </p:spPr>
        <p:txBody>
          <a:bodyPr/>
          <a:lstStyle/>
          <a:p>
            <a:r>
              <a:rPr lang="en-US" dirty="0"/>
              <a:t>Data Cleaning</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6</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9832330" cy="444870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1800" dirty="0"/>
              <a:t>The raw dataset is relatively clean and tidy. Each row in the main dataset represents a respondent in the survey and each column corresponds to distinct survey questions or parameters of the survey construction</a:t>
            </a:r>
          </a:p>
          <a:p>
            <a:pPr>
              <a:buClr>
                <a:schemeClr val="accent2"/>
              </a:buClr>
            </a:pPr>
            <a:r>
              <a:rPr lang="en-US" sz="1800" dirty="0"/>
              <a:t>The survey was designed to be statistically representative of all US households. Each observation has an associated weight that corresponds to the number of households the observation represents </a:t>
            </a:r>
          </a:p>
          <a:p>
            <a:pPr>
              <a:buClr>
                <a:schemeClr val="accent2"/>
              </a:buClr>
            </a:pPr>
            <a:r>
              <a:rPr lang="en-US" sz="1800" dirty="0"/>
              <a:t>The dataset contains 217 columns that represent imputation flags for 222 columns variables (some imputation flag columns correspond to multiple variables). </a:t>
            </a:r>
          </a:p>
          <a:p>
            <a:pPr>
              <a:buClr>
                <a:schemeClr val="accent2"/>
              </a:buClr>
            </a:pPr>
            <a:r>
              <a:rPr lang="en-US" sz="1800" dirty="0"/>
              <a:t>There were 20 questions in the survey that have “Don’t Know” as a possible answer. These values were also considered to be missing</a:t>
            </a:r>
          </a:p>
          <a:p>
            <a:pPr>
              <a:buClr>
                <a:schemeClr val="accent2"/>
              </a:buClr>
            </a:pPr>
            <a:r>
              <a:rPr lang="en-US" sz="1800" dirty="0"/>
              <a:t>The rows with the new missing values will remain in the dataset in order to leverage all of the available data. An appropriate predictive model that accounts for missing values will be used in this project </a:t>
            </a:r>
          </a:p>
          <a:p>
            <a:pPr>
              <a:buClr>
                <a:schemeClr val="accent2"/>
              </a:buClr>
            </a:pPr>
            <a:endParaRPr lang="en-US" sz="1600" dirty="0"/>
          </a:p>
        </p:txBody>
      </p:sp>
      <p:sp>
        <p:nvSpPr>
          <p:cNvPr id="5" name="Rectangle 4">
            <a:extLst>
              <a:ext uri="{FF2B5EF4-FFF2-40B4-BE49-F238E27FC236}">
                <a16:creationId xmlns:a16="http://schemas.microsoft.com/office/drawing/2014/main" id="{F6546F3C-C574-4D4F-98F4-7F9DFEF539B9}"/>
              </a:ext>
            </a:extLst>
          </p:cNvPr>
          <p:cNvSpPr/>
          <p:nvPr/>
        </p:nvSpPr>
        <p:spPr>
          <a:xfrm>
            <a:off x="518678" y="979667"/>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138059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Exploratory </a:t>
            </a:r>
            <a:br>
              <a:rPr lang="en-US" dirty="0"/>
            </a:br>
            <a:r>
              <a:rPr lang="en-US" b="0" dirty="0">
                <a:latin typeface="Calibri Light" panose="020F0302020204030204" pitchFamily="34" charset="0"/>
              </a:rPr>
              <a:t>Data Analysis</a:t>
            </a:r>
            <a:r>
              <a:rPr lang="en-US" dirty="0"/>
              <a:t>  </a:t>
            </a:r>
            <a:endParaRPr lang="en-US" b="0" dirty="0">
              <a:latin typeface="Calibri Light" panose="020F0302020204030204" pitchFamily="34" charset="0"/>
            </a:endParaRP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361780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(1 of 4)</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199486"/>
            <a:ext cx="8462821" cy="967114"/>
          </a:xfrm>
        </p:spPr>
        <p:txBody>
          <a:bodyPr/>
          <a:lstStyle/>
          <a:p>
            <a:pPr marL="285750" indent="-285750">
              <a:buClr>
                <a:schemeClr val="accent2"/>
              </a:buClr>
              <a:buFont typeface="Arial" panose="020B0604020202020204" pitchFamily="34" charset="0"/>
              <a:buChar char="•"/>
            </a:pPr>
            <a:r>
              <a:rPr lang="en-US" sz="1800" dirty="0"/>
              <a:t>The majority of households in the dataset are single family detached homes and these households make up 66% of the 5686 observations in the dataset. </a:t>
            </a:r>
          </a:p>
          <a:p>
            <a:pPr marL="285750" indent="-285750">
              <a:buClr>
                <a:schemeClr val="accent2"/>
              </a:buClr>
              <a:buFont typeface="Arial" panose="020B0604020202020204" pitchFamily="34" charset="0"/>
              <a:buChar char="•"/>
            </a:pPr>
            <a:r>
              <a:rPr lang="en-US" sz="1800" dirty="0"/>
              <a:t>The 3,752 observations of Single Family Detached households in the dataset are statistically representative of 73.8 million American households. </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B52948A6-D9E7-8B4A-BDDE-AFCDCC9C595B}"/>
              </a:ext>
            </a:extLst>
          </p:cNvPr>
          <p:cNvPicPr>
            <a:picLocks noChangeAspect="1"/>
          </p:cNvPicPr>
          <p:nvPr/>
        </p:nvPicPr>
        <p:blipFill>
          <a:blip r:embed="rId2"/>
          <a:stretch>
            <a:fillRect/>
          </a:stretch>
        </p:blipFill>
        <p:spPr>
          <a:xfrm>
            <a:off x="1583521" y="2529789"/>
            <a:ext cx="8333222" cy="4166612"/>
          </a:xfrm>
          <a:prstGeom prst="rect">
            <a:avLst/>
          </a:prstGeom>
        </p:spPr>
      </p:pic>
    </p:spTree>
    <p:extLst>
      <p:ext uri="{BB962C8B-B14F-4D97-AF65-F5344CB8AC3E}">
        <p14:creationId xmlns:p14="http://schemas.microsoft.com/office/powerpoint/2010/main" val="31004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(2 of 4)</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a:lstStyle/>
          <a:p>
            <a:fld id="{8699F50C-BE38-4BD0-BA84-9B090E1F2B9B}" type="slidenum">
              <a:rPr lang="en-US" smtClean="0"/>
              <a:pPr/>
              <a:t>9</a:t>
            </a:fld>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768C88A5-256F-3C40-85D9-8F77A70CBD05}"/>
              </a:ext>
            </a:extLst>
          </p:cNvPr>
          <p:cNvPicPr>
            <a:picLocks noChangeAspect="1"/>
          </p:cNvPicPr>
          <p:nvPr/>
        </p:nvPicPr>
        <p:blipFill>
          <a:blip r:embed="rId2"/>
          <a:stretch>
            <a:fillRect/>
          </a:stretch>
        </p:blipFill>
        <p:spPr>
          <a:xfrm>
            <a:off x="466867" y="1001882"/>
            <a:ext cx="6918509" cy="5188882"/>
          </a:xfrm>
          <a:prstGeom prst="rect">
            <a:avLst/>
          </a:prstGeom>
        </p:spPr>
      </p:pic>
      <p:sp>
        <p:nvSpPr>
          <p:cNvPr id="10" name="Text Placeholder 32">
            <a:extLst>
              <a:ext uri="{FF2B5EF4-FFF2-40B4-BE49-F238E27FC236}">
                <a16:creationId xmlns:a16="http://schemas.microsoft.com/office/drawing/2014/main" id="{BD4ECFA9-9417-5143-B123-AD142D606395}"/>
              </a:ext>
            </a:extLst>
          </p:cNvPr>
          <p:cNvSpPr txBox="1">
            <a:spLocks/>
          </p:cNvSpPr>
          <p:nvPr/>
        </p:nvSpPr>
        <p:spPr>
          <a:xfrm>
            <a:off x="5424867" y="4176229"/>
            <a:ext cx="6092217" cy="167988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2"/>
              </a:buClr>
              <a:buFont typeface="Arial" panose="020B0604020202020204" pitchFamily="34" charset="0"/>
              <a:buChar char="•"/>
            </a:pPr>
            <a:r>
              <a:rPr lang="en-US" sz="1800" dirty="0"/>
              <a:t>Single Family Detached households consume significantly more energy than other household types. </a:t>
            </a:r>
          </a:p>
          <a:p>
            <a:pPr marL="285750" indent="-285750">
              <a:buClr>
                <a:schemeClr val="accent2"/>
              </a:buClr>
              <a:buFont typeface="Arial" panose="020B0604020202020204" pitchFamily="34" charset="0"/>
              <a:buChar char="•"/>
            </a:pPr>
            <a:r>
              <a:rPr lang="en-US" sz="1800" dirty="0"/>
              <a:t>On average, Single family detached home consumes over twice as much as apartments in buildings with 2-4 units and apartments in buildings with 5+ units.</a:t>
            </a:r>
          </a:p>
        </p:txBody>
      </p:sp>
    </p:spTree>
    <p:extLst>
      <p:ext uri="{BB962C8B-B14F-4D97-AF65-F5344CB8AC3E}">
        <p14:creationId xmlns:p14="http://schemas.microsoft.com/office/powerpoint/2010/main" val="309627372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1342</Words>
  <Application>Microsoft Macintosh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Calibri Light</vt:lpstr>
      <vt:lpstr>Gill Sans SemiBold</vt:lpstr>
      <vt:lpstr>Times New Roman</vt:lpstr>
      <vt:lpstr>Office Theme</vt:lpstr>
      <vt:lpstr>Capstone Project 1</vt:lpstr>
      <vt:lpstr>Project Proposal</vt:lpstr>
      <vt:lpstr>Utility Company and  Customer Benefits </vt:lpstr>
      <vt:lpstr>Data Wrangling</vt:lpstr>
      <vt:lpstr>Data Source</vt:lpstr>
      <vt:lpstr>Data Cleaning</vt:lpstr>
      <vt:lpstr>Exploratory  Data Analysis  </vt:lpstr>
      <vt:lpstr>Exploratory Data Analysis (1 of 4)</vt:lpstr>
      <vt:lpstr>Exploratory Data Analysis (2 of 4)</vt:lpstr>
      <vt:lpstr>Exploratory Data Analysis (3 of 4)</vt:lpstr>
      <vt:lpstr>Results</vt:lpstr>
      <vt:lpstr>Results (1 of 4)</vt:lpstr>
      <vt:lpstr>Results (2 of 4)</vt:lpstr>
      <vt:lpstr>Results (3 of 4)</vt:lpstr>
      <vt:lpstr>Conclusion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Ishmail Shareef Grady</dc:creator>
  <cp:lastModifiedBy/>
  <cp:revision>1</cp:revision>
  <dcterms:created xsi:type="dcterms:W3CDTF">2019-05-12T18:10:25Z</dcterms:created>
  <dcterms:modified xsi:type="dcterms:W3CDTF">2019-07-03T00:26:54Z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