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70" r:id="rId6"/>
    <p:sldId id="269" r:id="rId7"/>
    <p:sldId id="268" r:id="rId8"/>
    <p:sldId id="272" r:id="rId9"/>
    <p:sldId id="273" r:id="rId10"/>
    <p:sldId id="274" r:id="rId11"/>
    <p:sldId id="262" r:id="rId12"/>
    <p:sldId id="275" r:id="rId13"/>
    <p:sldId id="276" r:id="rId14"/>
    <p:sldId id="278" r:id="rId15"/>
    <p:sldId id="277" r:id="rId16"/>
    <p:sldId id="281" r:id="rId17"/>
    <p:sldId id="27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5" autoAdjust="0"/>
    <p:restoredTop sz="94674" autoAdjust="0"/>
  </p:normalViewPr>
  <p:slideViewPr>
    <p:cSldViewPr snapToGrid="0" showGuides="1">
      <p:cViewPr>
        <p:scale>
          <a:sx n="80" d="100"/>
          <a:sy n="80" d="100"/>
        </p:scale>
        <p:origin x="1432" y="45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5/12/19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5/12/19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493848" y="319532"/>
            <a:ext cx="8333222" cy="639065"/>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ia.gov/consumption/residential/data/2015/csv/recs2015_public_v4.csv"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Capstone Project 1</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Predicting Household Energy Consumption</a:t>
            </a:r>
          </a:p>
        </p:txBody>
      </p:sp>
      <p:pic>
        <p:nvPicPr>
          <p:cNvPr id="11" name="Picture Placeholder 10">
            <a:extLst>
              <a:ext uri="{FF2B5EF4-FFF2-40B4-BE49-F238E27FC236}">
                <a16:creationId xmlns:a16="http://schemas.microsoft.com/office/drawing/2014/main" id="{9CBD03D2-16B4-0C42-BF5A-A2BC67FD4103}"/>
              </a:ext>
            </a:extLst>
          </p:cNvPr>
          <p:cNvPicPr>
            <a:picLocks noGrp="1" noChangeAspect="1"/>
          </p:cNvPicPr>
          <p:nvPr>
            <p:ph type="pic" sz="quarter" idx="13"/>
          </p:nvPr>
        </p:nvPicPr>
        <p:blipFill>
          <a:blip r:embed="rId2"/>
          <a:srcRect l="24566" r="24566"/>
          <a:stretch>
            <a:fillRect/>
          </a:stretch>
        </p:blipFill>
        <p:spPr>
          <a:xfrm>
            <a:off x="1683398" y="860944"/>
            <a:ext cx="4428523" cy="5137089"/>
          </a:xfr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(3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980820" y="3182141"/>
            <a:ext cx="5744313" cy="2690021"/>
          </a:xfrm>
        </p:spPr>
        <p:txBody>
          <a:bodyPr/>
          <a:lstStyle/>
          <a:p>
            <a:pPr marL="285750" indent="-285750">
              <a:buClr>
                <a:schemeClr val="accent2"/>
              </a:buClr>
              <a:buFont typeface="Arial" panose="020B0604020202020204" pitchFamily="34" charset="0"/>
              <a:buChar char="•"/>
            </a:pPr>
            <a:r>
              <a:rPr lang="en-US" sz="1800" dirty="0"/>
              <a:t>All four regions have positively skewed distribution. The distributions of energy consumption in the Northeast and Midwest appear to be similar however the distributions of the South and West have significantly lower means</a:t>
            </a:r>
          </a:p>
          <a:p>
            <a:pPr marL="285750" indent="-285750">
              <a:buClr>
                <a:schemeClr val="accent2"/>
              </a:buClr>
              <a:buFont typeface="Arial" panose="020B0604020202020204" pitchFamily="34" charset="0"/>
              <a:buChar char="•"/>
            </a:pPr>
            <a:r>
              <a:rPr lang="en-US" sz="1800" dirty="0"/>
              <a:t>This may suggest that total energy consumption is closely related to the region that a household is in and that households in colder climates consume more energy than those in warmer climates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289B7410-4263-4840-8059-18B256543C62}"/>
              </a:ext>
            </a:extLst>
          </p:cNvPr>
          <p:cNvPicPr>
            <a:picLocks noChangeAspect="1"/>
          </p:cNvPicPr>
          <p:nvPr/>
        </p:nvPicPr>
        <p:blipFill>
          <a:blip r:embed="rId2"/>
          <a:stretch>
            <a:fillRect/>
          </a:stretch>
        </p:blipFill>
        <p:spPr>
          <a:xfrm>
            <a:off x="466867" y="898525"/>
            <a:ext cx="5457825" cy="5457825"/>
          </a:xfrm>
          <a:prstGeom prst="rect">
            <a:avLst/>
          </a:prstGeom>
        </p:spPr>
      </p:pic>
    </p:spTree>
    <p:extLst>
      <p:ext uri="{BB962C8B-B14F-4D97-AF65-F5344CB8AC3E}">
        <p14:creationId xmlns:p14="http://schemas.microsoft.com/office/powerpoint/2010/main" val="184620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Statistical </a:t>
            </a:r>
            <a:r>
              <a:rPr lang="en-US" b="0" dirty="0">
                <a:latin typeface="Calibri Light" panose="020F0302020204030204" pitchFamily="34" charset="0"/>
              </a:rPr>
              <a:t>Inference</a:t>
            </a: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0479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Statistical </a:t>
            </a:r>
            <a:r>
              <a:rPr lang="en-US" b="0" dirty="0"/>
              <a:t>Inference </a:t>
            </a:r>
            <a:r>
              <a:rPr lang="en-US" sz="1800" b="0" dirty="0"/>
              <a:t>(1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980820" y="3182141"/>
            <a:ext cx="5744313" cy="2690021"/>
          </a:xfrm>
        </p:spPr>
        <p:txBody>
          <a:bodyPr/>
          <a:lstStyle/>
          <a:p>
            <a:pPr marL="285750" indent="-285750">
              <a:buClr>
                <a:schemeClr val="accent2"/>
              </a:buClr>
              <a:buFont typeface="Arial" panose="020B0604020202020204" pitchFamily="34" charset="0"/>
              <a:buChar char="•"/>
            </a:pPr>
            <a:r>
              <a:rPr lang="en-US" sz="1800" dirty="0"/>
              <a:t>Total square feet of a household and total energy consumption two variables have a pairwise Pearson correlation coefficient of .64.</a:t>
            </a:r>
          </a:p>
          <a:p>
            <a:pPr marL="285750" indent="-285750">
              <a:buClr>
                <a:schemeClr val="accent2"/>
              </a:buClr>
              <a:buFont typeface="Arial" panose="020B0604020202020204" pitchFamily="34" charset="0"/>
              <a:buChar char="•"/>
            </a:pPr>
            <a:r>
              <a:rPr lang="en-US" sz="1800" dirty="0"/>
              <a:t>The correlation between total square feet and total heated square feet is the highest correlation to total energy consumption of any numeric household characteristic</a:t>
            </a:r>
          </a:p>
          <a:p>
            <a:pPr marL="285750" indent="-285750">
              <a:buClr>
                <a:schemeClr val="accent2"/>
              </a:buClr>
              <a:buFont typeface="Arial" panose="020B0604020202020204" pitchFamily="34" charset="0"/>
              <a:buChar char="•"/>
            </a:pPr>
            <a:r>
              <a:rPr lang="en-US" sz="1800" dirty="0"/>
              <a:t>This correlation between these variables should be evaluated for significance and and dependence on other household characteristics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pic>
        <p:nvPicPr>
          <p:cNvPr id="5" name="Picture 4" descr="A close up of a map&#10;&#10;Description automatically generated">
            <a:extLst>
              <a:ext uri="{FF2B5EF4-FFF2-40B4-BE49-F238E27FC236}">
                <a16:creationId xmlns:a16="http://schemas.microsoft.com/office/drawing/2014/main" id="{A6B2F054-BEBA-3647-B024-652561E02D77}"/>
              </a:ext>
            </a:extLst>
          </p:cNvPr>
          <p:cNvPicPr>
            <a:picLocks noChangeAspect="1"/>
          </p:cNvPicPr>
          <p:nvPr/>
        </p:nvPicPr>
        <p:blipFill>
          <a:blip r:embed="rId2"/>
          <a:stretch>
            <a:fillRect/>
          </a:stretch>
        </p:blipFill>
        <p:spPr>
          <a:xfrm>
            <a:off x="304802" y="933450"/>
            <a:ext cx="5575300" cy="5422900"/>
          </a:xfrm>
          <a:prstGeom prst="rect">
            <a:avLst/>
          </a:prstGeom>
        </p:spPr>
      </p:pic>
    </p:spTree>
    <p:extLst>
      <p:ext uri="{BB962C8B-B14F-4D97-AF65-F5344CB8AC3E}">
        <p14:creationId xmlns:p14="http://schemas.microsoft.com/office/powerpoint/2010/main" val="47535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Statistical </a:t>
            </a:r>
            <a:r>
              <a:rPr lang="en-US" b="0" dirty="0"/>
              <a:t>Inference </a:t>
            </a:r>
            <a:r>
              <a:rPr lang="en-US" sz="1800" b="0" dirty="0"/>
              <a:t>(2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To verify the significance of the of the sample correlation between total square feet and total energy consumption, a z-test was performed using a Fisher transformation with the following experiment design:</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8" name="Text Placeholder 32">
            <a:extLst>
              <a:ext uri="{FF2B5EF4-FFF2-40B4-BE49-F238E27FC236}">
                <a16:creationId xmlns:a16="http://schemas.microsoft.com/office/drawing/2014/main" id="{404745C0-19DF-4E49-BF27-B65F324C6B34}"/>
              </a:ext>
            </a:extLst>
          </p:cNvPr>
          <p:cNvSpPr txBox="1">
            <a:spLocks/>
          </p:cNvSpPr>
          <p:nvPr/>
        </p:nvSpPr>
        <p:spPr>
          <a:xfrm>
            <a:off x="466867" y="2655490"/>
            <a:ext cx="10005871" cy="167965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sz="1800" dirty="0"/>
              <a:t>The null hypothesis is that the true correlation between total square feet and total energy consumption is zero.</a:t>
            </a:r>
          </a:p>
          <a:p>
            <a:pPr marL="285750" indent="-285750">
              <a:buClr>
                <a:schemeClr val="accent2"/>
              </a:buClr>
              <a:buFont typeface="Arial" panose="020B0604020202020204" pitchFamily="34" charset="0"/>
              <a:buChar char="•"/>
            </a:pPr>
            <a:r>
              <a:rPr lang="en-US" sz="1800" dirty="0"/>
              <a:t>The alternative hypothesis is that the the the true correlation between total square feet and total energy consumption does not equal zero</a:t>
            </a:r>
          </a:p>
          <a:p>
            <a:pPr marL="285750" indent="-285750">
              <a:buClr>
                <a:schemeClr val="accent2"/>
              </a:buClr>
              <a:buFont typeface="Arial" panose="020B0604020202020204" pitchFamily="34" charset="0"/>
              <a:buChar char="•"/>
            </a:pPr>
            <a:r>
              <a:rPr lang="en-US" sz="1800" dirty="0"/>
              <a:t>The significance level is set at 0.05</a:t>
            </a:r>
          </a:p>
          <a:p>
            <a:pPr marL="285750" indent="-285750">
              <a:buClr>
                <a:schemeClr val="accent2"/>
              </a:buClr>
              <a:buFont typeface="Arial" panose="020B0604020202020204" pitchFamily="34" charset="0"/>
              <a:buChar char="•"/>
            </a:pPr>
            <a:endParaRPr lang="en-US" sz="1800"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4878703"/>
            <a:ext cx="11048858" cy="1200329"/>
          </a:xfrm>
          <a:prstGeom prst="rect">
            <a:avLst/>
          </a:prstGeom>
          <a:solidFill>
            <a:srgbClr val="014067"/>
          </a:solidFill>
        </p:spPr>
        <p:txBody>
          <a:bodyPr wrap="square" rtlCol="0">
            <a:spAutoFit/>
          </a:bodyPr>
          <a:lstStyle/>
          <a:p>
            <a:pPr marL="285750" indent="-285750">
              <a:buClr>
                <a:schemeClr val="accent2"/>
              </a:buClr>
              <a:buFont typeface="Arial" panose="020B0604020202020204" pitchFamily="34" charset="0"/>
              <a:buChar char="•"/>
            </a:pPr>
            <a:r>
              <a:rPr lang="en-US" dirty="0">
                <a:solidFill>
                  <a:schemeClr val="bg1"/>
                </a:solidFill>
              </a:rPr>
              <a:t>The result of the experiment yielded a p-value of near 0, thus we reject the null in favor of the alternative hypothesis. This suggests that there is positive correlation between total square feet of a household and total energy consumption among all households. </a:t>
            </a:r>
          </a:p>
          <a:p>
            <a:pPr marL="285750" indent="-285750">
              <a:buClr>
                <a:schemeClr val="accent2"/>
              </a:buClr>
              <a:buFont typeface="Arial" panose="020B0604020202020204" pitchFamily="34" charset="0"/>
              <a:buChar char="•"/>
            </a:pPr>
            <a:r>
              <a:rPr lang="en-US" dirty="0">
                <a:solidFill>
                  <a:schemeClr val="bg1"/>
                </a:solidFill>
              </a:rPr>
              <a:t>A 95% confidence interval for the true correlation is yields a range of [0.62 - 0.65]</a:t>
            </a:r>
            <a:endParaRPr lang="en-US" sz="1400" dirty="0">
              <a:solidFill>
                <a:schemeClr val="bg1"/>
              </a:solidFill>
            </a:endParaRPr>
          </a:p>
        </p:txBody>
      </p:sp>
    </p:spTree>
    <p:extLst>
      <p:ext uri="{BB962C8B-B14F-4D97-AF65-F5344CB8AC3E}">
        <p14:creationId xmlns:p14="http://schemas.microsoft.com/office/powerpoint/2010/main" val="420622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Statistical </a:t>
            </a:r>
            <a:r>
              <a:rPr lang="en-US" b="0" dirty="0"/>
              <a:t>Inference </a:t>
            </a:r>
            <a:r>
              <a:rPr lang="en-US" sz="1800" b="0" dirty="0"/>
              <a:t>(3 of 4)</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199485"/>
            <a:ext cx="8934308" cy="1743739"/>
          </a:xfrm>
        </p:spPr>
        <p:txBody>
          <a:bodyPr/>
          <a:lstStyle/>
          <a:p>
            <a:pPr marL="285750" indent="-285750">
              <a:buClr>
                <a:schemeClr val="accent2"/>
              </a:buClr>
              <a:buFont typeface="Arial" panose="020B0604020202020204" pitchFamily="34" charset="0"/>
              <a:buChar char="•"/>
            </a:pPr>
            <a:r>
              <a:rPr lang="en-US" sz="1800" dirty="0"/>
              <a:t>The below shows regressions plots for Single Family Detached households and Single Family Attached households to illustrate the difference the difference in correlation between of total square feet and total energy consumption across household types</a:t>
            </a:r>
          </a:p>
          <a:p>
            <a:pPr marL="285750" indent="-285750">
              <a:buClr>
                <a:schemeClr val="accent2"/>
              </a:buClr>
              <a:buFont typeface="Arial" panose="020B0604020202020204" pitchFamily="34" charset="0"/>
              <a:buChar char="•"/>
            </a:pPr>
            <a:r>
              <a:rPr lang="en-US" sz="1800" dirty="0"/>
              <a:t>The correlation for both groups is weaker than the correlation for the entire sample. The correlation for Single Family Attached households is stronger than Single Family Attached homes.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dirty="0"/>
          </a:p>
        </p:txBody>
      </p:sp>
      <p:pic>
        <p:nvPicPr>
          <p:cNvPr id="5" name="Picture 4" descr="A screenshot of a cell phone&#10;&#10;Description automatically generated">
            <a:extLst>
              <a:ext uri="{FF2B5EF4-FFF2-40B4-BE49-F238E27FC236}">
                <a16:creationId xmlns:a16="http://schemas.microsoft.com/office/drawing/2014/main" id="{9FA193F7-75C8-9348-BE21-A543D23CB6C1}"/>
              </a:ext>
            </a:extLst>
          </p:cNvPr>
          <p:cNvPicPr>
            <a:picLocks noChangeAspect="1"/>
          </p:cNvPicPr>
          <p:nvPr/>
        </p:nvPicPr>
        <p:blipFill>
          <a:blip r:embed="rId2"/>
          <a:stretch>
            <a:fillRect/>
          </a:stretch>
        </p:blipFill>
        <p:spPr>
          <a:xfrm>
            <a:off x="2438400" y="2881312"/>
            <a:ext cx="7315200" cy="3657600"/>
          </a:xfrm>
          <a:prstGeom prst="rect">
            <a:avLst/>
          </a:prstGeom>
        </p:spPr>
      </p:pic>
    </p:spTree>
    <p:extLst>
      <p:ext uri="{BB962C8B-B14F-4D97-AF65-F5344CB8AC3E}">
        <p14:creationId xmlns:p14="http://schemas.microsoft.com/office/powerpoint/2010/main" val="180323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Statistical </a:t>
            </a:r>
            <a:r>
              <a:rPr lang="en-US" b="0" dirty="0"/>
              <a:t>Inference </a:t>
            </a:r>
            <a:r>
              <a:rPr lang="en-US" sz="1800" b="0" dirty="0"/>
              <a:t>(4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To verify the significance of the of the sample correlation between total square feet and total energy consumption, a z-test was performed using a Fisher transformation with the following experiment design:</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
        <p:nvSpPr>
          <p:cNvPr id="8" name="Text Placeholder 32">
            <a:extLst>
              <a:ext uri="{FF2B5EF4-FFF2-40B4-BE49-F238E27FC236}">
                <a16:creationId xmlns:a16="http://schemas.microsoft.com/office/drawing/2014/main" id="{404745C0-19DF-4E49-BF27-B65F324C6B34}"/>
              </a:ext>
            </a:extLst>
          </p:cNvPr>
          <p:cNvSpPr txBox="1">
            <a:spLocks/>
          </p:cNvSpPr>
          <p:nvPr/>
        </p:nvSpPr>
        <p:spPr>
          <a:xfrm>
            <a:off x="466867" y="2655490"/>
            <a:ext cx="10005871" cy="167965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sz="1800" dirty="0"/>
              <a:t>The null hypothesis is that the true correlation between total square feet and total energy among Single Family Detached households and Single Family Attached household consumption is equal.</a:t>
            </a:r>
          </a:p>
          <a:p>
            <a:pPr marL="285750" indent="-285750">
              <a:buClr>
                <a:schemeClr val="accent2"/>
              </a:buClr>
              <a:buFont typeface="Arial" panose="020B0604020202020204" pitchFamily="34" charset="0"/>
              <a:buChar char="•"/>
            </a:pPr>
            <a:r>
              <a:rPr lang="en-US" sz="1800" dirty="0"/>
              <a:t>The alternative hypothesis is that the the the true correlation between total square feet and total among Single Family Detached households is greater then that of Single Family Attached households </a:t>
            </a:r>
          </a:p>
          <a:p>
            <a:pPr marL="285750" indent="-285750">
              <a:buClr>
                <a:schemeClr val="accent2"/>
              </a:buClr>
              <a:buFont typeface="Arial" panose="020B0604020202020204" pitchFamily="34" charset="0"/>
              <a:buChar char="•"/>
            </a:pPr>
            <a:r>
              <a:rPr lang="en-US" sz="1800" dirty="0"/>
              <a:t>The significance level is set at 0.05</a:t>
            </a:r>
          </a:p>
          <a:p>
            <a:pPr marL="285750" indent="-285750">
              <a:buClr>
                <a:schemeClr val="accent2"/>
              </a:buClr>
              <a:buFont typeface="Arial" panose="020B0604020202020204" pitchFamily="34" charset="0"/>
              <a:buChar char="•"/>
            </a:pPr>
            <a:endParaRPr lang="en-US" sz="1800"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4878703"/>
            <a:ext cx="11048858" cy="923330"/>
          </a:xfrm>
          <a:prstGeom prst="rect">
            <a:avLst/>
          </a:prstGeom>
          <a:solidFill>
            <a:srgbClr val="014067"/>
          </a:solidFill>
        </p:spPr>
        <p:txBody>
          <a:bodyPr wrap="square" rtlCol="0">
            <a:spAutoFit/>
          </a:bodyPr>
          <a:lstStyle/>
          <a:p>
            <a:pPr marL="285750" indent="-285750">
              <a:buClr>
                <a:schemeClr val="accent2"/>
              </a:buClr>
              <a:buFont typeface="Arial" panose="020B0604020202020204" pitchFamily="34" charset="0"/>
              <a:buChar char="•"/>
            </a:pPr>
            <a:r>
              <a:rPr lang="en-US" dirty="0">
                <a:solidFill>
                  <a:schemeClr val="bg1"/>
                </a:solidFill>
              </a:rPr>
              <a:t>The p-value of the above z-test was 0.027 which is less than the significance level, thus we reject the null hypothesis in favor of the alternative hypothesis. This suggests that the correlation for Single Family Detached homes is greater than that of Single Family Attached Homes. </a:t>
            </a:r>
          </a:p>
        </p:txBody>
      </p:sp>
    </p:spTree>
    <p:extLst>
      <p:ext uri="{BB962C8B-B14F-4D97-AF65-F5344CB8AC3E}">
        <p14:creationId xmlns:p14="http://schemas.microsoft.com/office/powerpoint/2010/main" val="328744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5" descr="A close up of a sign&#10;&#10;Description automatically generated">
            <a:extLst>
              <a:ext uri="{FF2B5EF4-FFF2-40B4-BE49-F238E27FC236}">
                <a16:creationId xmlns:a16="http://schemas.microsoft.com/office/drawing/2014/main" id="{1DADA337-4DC3-1047-97B9-7CD2A5D79633}"/>
              </a:ext>
            </a:extLst>
          </p:cNvPr>
          <p:cNvPicPr>
            <a:picLocks noChangeAspect="1"/>
          </p:cNvPicPr>
          <p:nvPr/>
        </p:nvPicPr>
        <p:blipFill>
          <a:blip r:embed="rId2"/>
          <a:srcRect l="22383" r="22383"/>
          <a:stretch>
            <a:fillRect/>
          </a:stretch>
        </p:blipFill>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23681"/>
            <a:ext cx="8333222" cy="809222"/>
          </a:xfrm>
        </p:spPr>
        <p:txBody>
          <a:bodyPr/>
          <a:lstStyle/>
          <a:p>
            <a:r>
              <a:rPr lang="en-US" dirty="0"/>
              <a:t>Project Proposal</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4</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8058394" cy="3372428"/>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000" dirty="0"/>
              <a:t>The sociopolitical effects of climate change are shifting the focus of energy sector. Utility companies are facing pressure to be more efficient and environmentally sustainable</a:t>
            </a:r>
          </a:p>
          <a:p>
            <a:pPr>
              <a:buClr>
                <a:schemeClr val="accent2"/>
              </a:buClr>
            </a:pPr>
            <a:r>
              <a:rPr lang="en-US" sz="2000" dirty="0"/>
              <a:t>How utility companies communicate with their customers about their energy consumption will play a crucial role in how their businesses are able to adapt to this changing market</a:t>
            </a:r>
          </a:p>
          <a:p>
            <a:pPr>
              <a:buClr>
                <a:schemeClr val="accent2"/>
              </a:buClr>
            </a:pPr>
            <a:r>
              <a:rPr lang="en-US" sz="2000" dirty="0"/>
              <a:t>This project will serve as a solution to help energy providers enhance their customer communication by providing a predictive model that will allow its customers to predict their energy consumption based on the characteristics of their household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999335"/>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Utility Company and </a:t>
            </a:r>
            <a:br>
              <a:rPr lang="en-US" dirty="0"/>
            </a:br>
            <a:r>
              <a:rPr lang="en-US" dirty="0"/>
              <a:t>Customer Benefits </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2" y="1376932"/>
            <a:ext cx="7818835" cy="608895"/>
          </a:xfrm>
        </p:spPr>
        <p:txBody>
          <a:bodyPr/>
          <a:lstStyle/>
          <a:p>
            <a:pPr lvl="0"/>
            <a:r>
              <a:rPr lang="en-US" dirty="0">
                <a:solidFill>
                  <a:srgbClr val="A5C249"/>
                </a:solidFill>
              </a:rPr>
              <a:t>HOUSEHOLD ENERGY CONSUMPTION PREDICTION TOOL</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Utility Company Benefits</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Customer Benefits</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normAutofit/>
          </a:bodyPr>
          <a:lstStyle/>
          <a:p>
            <a:r>
              <a:rPr lang="en-US" dirty="0"/>
              <a:t>Analyze how various household decisions can affect their energy use, thus providing a means to minimize their consumption and save money</a:t>
            </a:r>
          </a:p>
          <a:p>
            <a:pPr lvl="0"/>
            <a:r>
              <a:rPr lang="en-US" dirty="0"/>
              <a:t>Compare their actual consumption to predicted consumption in order to gauge how energy efficient their household is.</a:t>
            </a:r>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3" name="Content Placeholder 2">
            <a:extLst>
              <a:ext uri="{FF2B5EF4-FFF2-40B4-BE49-F238E27FC236}">
                <a16:creationId xmlns:a16="http://schemas.microsoft.com/office/drawing/2014/main" id="{1E36FB9A-8565-9846-B61E-F6D492CFE151}"/>
              </a:ext>
            </a:extLst>
          </p:cNvPr>
          <p:cNvSpPr>
            <a:spLocks noGrp="1"/>
          </p:cNvSpPr>
          <p:nvPr>
            <p:ph sz="half" idx="13"/>
          </p:nvPr>
        </p:nvSpPr>
        <p:spPr/>
        <p:txBody>
          <a:bodyPr>
            <a:normAutofit/>
          </a:bodyPr>
          <a:lstStyle/>
          <a:p>
            <a:pPr lvl="0"/>
            <a:r>
              <a:rPr lang="en-US" dirty="0"/>
              <a:t>It will allow providers to compete with other energy management solutions that can threaten the relevancy of their customer communications.</a:t>
            </a:r>
          </a:p>
          <a:p>
            <a:pPr lvl="0"/>
            <a:r>
              <a:rPr lang="en-US" dirty="0"/>
              <a:t>Provides a means of collecting data on customers to build better datasets that for applications such as peak load management and targeted marketing for goods and services.</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Data </a:t>
            </a:r>
            <a:r>
              <a:rPr lang="en-US" b="0" dirty="0">
                <a:latin typeface="Calibri Light" panose="020F0302020204030204" pitchFamily="34" charset="0"/>
              </a:rPr>
              <a:t>Wrangling</a:t>
            </a: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926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30213"/>
            <a:ext cx="8333222" cy="809222"/>
          </a:xfrm>
        </p:spPr>
        <p:txBody>
          <a:bodyPr/>
          <a:lstStyle/>
          <a:p>
            <a:r>
              <a:rPr lang="en-US" dirty="0"/>
              <a:t>Data Source</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5</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main dataset used to develop this model will come from the </a:t>
            </a:r>
            <a:r>
              <a:rPr lang="en-US" sz="1800" dirty="0">
                <a:hlinkClick r:id="rId2"/>
              </a:rPr>
              <a:t>microdata</a:t>
            </a:r>
            <a:r>
              <a:rPr lang="en-US" sz="1800" dirty="0"/>
              <a:t> of the 2015 Residential Energy Consumption Survey (RECS) Survey conducted by the U.S. Energy Information Administration </a:t>
            </a:r>
          </a:p>
          <a:p>
            <a:pPr>
              <a:buClr>
                <a:schemeClr val="accent2"/>
              </a:buClr>
            </a:pPr>
            <a:r>
              <a:rPr lang="en-US" sz="1800" dirty="0"/>
              <a:t>This survey is a national sample of housing units that are considered primary residences, as defined by the U.S. Census Bureau</a:t>
            </a:r>
          </a:p>
          <a:p>
            <a:pPr>
              <a:buClr>
                <a:schemeClr val="accent2"/>
              </a:buClr>
            </a:pPr>
            <a:r>
              <a:rPr lang="en-US" sz="1800" dirty="0"/>
              <a:t>The survey results contain data on 5,686 randomly selected households across the nation. This sample was statistically designed to represent 118.2 million households throughout the country</a:t>
            </a:r>
            <a:endParaRPr lang="en-US" sz="1600" dirty="0"/>
          </a:p>
          <a:p>
            <a:pPr>
              <a:buClr>
                <a:schemeClr val="accent2"/>
              </a:buClr>
            </a:pPr>
            <a:r>
              <a:rPr lang="en-US" sz="1800" dirty="0"/>
              <a:t>The dataset contains two main types of information: household characteristics and consumption &amp; expenditures</a:t>
            </a:r>
          </a:p>
          <a:p>
            <a:pPr lvl="1">
              <a:buClr>
                <a:schemeClr val="accent2"/>
              </a:buClr>
            </a:pPr>
            <a:r>
              <a:rPr lang="en-US" sz="1800" dirty="0"/>
              <a:t>Household characteristics data covers many areas such as appliances, electronics, space heating, household demographics, and more</a:t>
            </a:r>
            <a:endParaRPr lang="en-US" sz="1400" dirty="0"/>
          </a:p>
          <a:p>
            <a:pPr lvl="1">
              <a:buClr>
                <a:schemeClr val="accent2"/>
              </a:buClr>
            </a:pPr>
            <a:r>
              <a:rPr lang="en-US" sz="1800" dirty="0"/>
              <a:t>Consumption &amp; expenditures data contains information on the fuel type(s) used, the end uses of the fuel associated with the various household characteristics, and the dollar values of the energy used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893942"/>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4784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01651"/>
            <a:ext cx="8333222" cy="809222"/>
          </a:xfrm>
        </p:spPr>
        <p:txBody>
          <a:bodyPr/>
          <a:lstStyle/>
          <a:p>
            <a:r>
              <a:rPr lang="en-US" dirty="0"/>
              <a:t>Data Cleaning</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6</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raw dataset is relatively clean and tidy. Each row in the main dataset represents a respondent in the survey and each column corresponds to distinct survey questions or parameters of the survey construction</a:t>
            </a:r>
          </a:p>
          <a:p>
            <a:pPr>
              <a:buClr>
                <a:schemeClr val="accent2"/>
              </a:buClr>
            </a:pPr>
            <a:r>
              <a:rPr lang="en-US" sz="1800" dirty="0"/>
              <a:t>The survey was designed to be statistically representative of all US households. Each observation has an associated weight that corresponds to the number of households the observation represents </a:t>
            </a:r>
          </a:p>
          <a:p>
            <a:pPr>
              <a:buClr>
                <a:schemeClr val="accent2"/>
              </a:buClr>
            </a:pPr>
            <a:r>
              <a:rPr lang="en-US" sz="1800" dirty="0"/>
              <a:t>The dataset contains 217 columns that represent imputation flags for 222 columns variables (some imputation flag columns correspond to multiple variables). These values were considered missing entries </a:t>
            </a:r>
          </a:p>
          <a:p>
            <a:pPr>
              <a:buClr>
                <a:schemeClr val="accent2"/>
              </a:buClr>
            </a:pPr>
            <a:r>
              <a:rPr lang="en-US" sz="1800" dirty="0"/>
              <a:t>There were 20 questions in the survey that have “Don’t Know” as a possible answer. These values were also considered to be missing</a:t>
            </a:r>
          </a:p>
          <a:p>
            <a:pPr>
              <a:buClr>
                <a:schemeClr val="accent2"/>
              </a:buClr>
            </a:pPr>
            <a:r>
              <a:rPr lang="en-US" sz="1800" dirty="0"/>
              <a:t>The rows with the new missing values will remain in the dataset in order to leverage all of the available data. An appropriate predictive model that accounts for missing values will be used in this project </a:t>
            </a:r>
          </a:p>
          <a:p>
            <a:pPr>
              <a:buClr>
                <a:schemeClr val="accent2"/>
              </a:buClr>
            </a:pPr>
            <a:endParaRPr lang="en-US" sz="1600" dirty="0"/>
          </a:p>
        </p:txBody>
      </p:sp>
      <p:sp>
        <p:nvSpPr>
          <p:cNvPr id="5" name="Rectangle 4">
            <a:extLst>
              <a:ext uri="{FF2B5EF4-FFF2-40B4-BE49-F238E27FC236}">
                <a16:creationId xmlns:a16="http://schemas.microsoft.com/office/drawing/2014/main" id="{F6546F3C-C574-4D4F-98F4-7F9DFEF539B9}"/>
              </a:ext>
            </a:extLst>
          </p:cNvPr>
          <p:cNvSpPr/>
          <p:nvPr/>
        </p:nvSpPr>
        <p:spPr>
          <a:xfrm>
            <a:off x="518678" y="979667"/>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138059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Exploratory </a:t>
            </a:r>
            <a:br>
              <a:rPr lang="en-US" dirty="0"/>
            </a:br>
            <a:r>
              <a:rPr lang="en-US" b="0" dirty="0">
                <a:latin typeface="Calibri Light" panose="020F0302020204030204" pitchFamily="34" charset="0"/>
              </a:rPr>
              <a:t>Data Analysis</a:t>
            </a:r>
            <a:r>
              <a:rPr lang="en-US" dirty="0"/>
              <a:t>  </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361780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(1 of 4)</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199486"/>
            <a:ext cx="8462821" cy="967114"/>
          </a:xfrm>
        </p:spPr>
        <p:txBody>
          <a:bodyPr/>
          <a:lstStyle/>
          <a:p>
            <a:pPr marL="285750" indent="-285750">
              <a:buClr>
                <a:schemeClr val="accent2"/>
              </a:buClr>
              <a:buFont typeface="Arial" panose="020B0604020202020204" pitchFamily="34" charset="0"/>
              <a:buChar char="•"/>
            </a:pPr>
            <a:r>
              <a:rPr lang="en-US" sz="1800" dirty="0"/>
              <a:t>The majority of households in the dataset are single family detached homes and these households make up 66% of the 5686 observations in the dataset. </a:t>
            </a:r>
          </a:p>
          <a:p>
            <a:pPr marL="285750" indent="-285750">
              <a:buClr>
                <a:schemeClr val="accent2"/>
              </a:buClr>
              <a:buFont typeface="Arial" panose="020B0604020202020204" pitchFamily="34" charset="0"/>
              <a:buChar char="•"/>
            </a:pPr>
            <a:r>
              <a:rPr lang="en-US" sz="1800" dirty="0"/>
              <a:t>The 3,752 observations of Single Family Detached households in the dataset are statistically representative of 73.8 million American households. </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B52948A6-D9E7-8B4A-BDDE-AFCDCC9C595B}"/>
              </a:ext>
            </a:extLst>
          </p:cNvPr>
          <p:cNvPicPr>
            <a:picLocks noChangeAspect="1"/>
          </p:cNvPicPr>
          <p:nvPr/>
        </p:nvPicPr>
        <p:blipFill>
          <a:blip r:embed="rId2"/>
          <a:stretch>
            <a:fillRect/>
          </a:stretch>
        </p:blipFill>
        <p:spPr>
          <a:xfrm>
            <a:off x="1583521" y="2529789"/>
            <a:ext cx="8333222" cy="4166612"/>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(2 of 4)</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a:lstStyle/>
          <a:p>
            <a:fld id="{8699F50C-BE38-4BD0-BA84-9B090E1F2B9B}" type="slidenum">
              <a:rPr lang="en-US" smtClean="0"/>
              <a:pPr/>
              <a:t>9</a:t>
            </a:fld>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768C88A5-256F-3C40-85D9-8F77A70CBD05}"/>
              </a:ext>
            </a:extLst>
          </p:cNvPr>
          <p:cNvPicPr>
            <a:picLocks noChangeAspect="1"/>
          </p:cNvPicPr>
          <p:nvPr/>
        </p:nvPicPr>
        <p:blipFill>
          <a:blip r:embed="rId2"/>
          <a:stretch>
            <a:fillRect/>
          </a:stretch>
        </p:blipFill>
        <p:spPr>
          <a:xfrm>
            <a:off x="466867" y="1001882"/>
            <a:ext cx="6918509" cy="5188882"/>
          </a:xfrm>
          <a:prstGeom prst="rect">
            <a:avLst/>
          </a:prstGeom>
        </p:spPr>
      </p:pic>
      <p:sp>
        <p:nvSpPr>
          <p:cNvPr id="10" name="Text Placeholder 32">
            <a:extLst>
              <a:ext uri="{FF2B5EF4-FFF2-40B4-BE49-F238E27FC236}">
                <a16:creationId xmlns:a16="http://schemas.microsoft.com/office/drawing/2014/main" id="{BD4ECFA9-9417-5143-B123-AD142D606395}"/>
              </a:ext>
            </a:extLst>
          </p:cNvPr>
          <p:cNvSpPr txBox="1">
            <a:spLocks/>
          </p:cNvSpPr>
          <p:nvPr/>
        </p:nvSpPr>
        <p:spPr>
          <a:xfrm>
            <a:off x="5424867" y="4176229"/>
            <a:ext cx="6092217" cy="167988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sz="1800" dirty="0"/>
              <a:t>Single Family Detached households consume significantly more energy than other household types. </a:t>
            </a:r>
          </a:p>
          <a:p>
            <a:pPr marL="285750" indent="-285750">
              <a:buClr>
                <a:schemeClr val="accent2"/>
              </a:buClr>
              <a:buFont typeface="Arial" panose="020B0604020202020204" pitchFamily="34" charset="0"/>
              <a:buChar char="•"/>
            </a:pPr>
            <a:r>
              <a:rPr lang="en-US" sz="1800" dirty="0"/>
              <a:t>On average, Single family detached home consumes over twice as much as apartments in buildings with 2-4 units and apartments in buildings with 5+ units.</a:t>
            </a:r>
          </a:p>
        </p:txBody>
      </p:sp>
    </p:spTree>
    <p:extLst>
      <p:ext uri="{BB962C8B-B14F-4D97-AF65-F5344CB8AC3E}">
        <p14:creationId xmlns:p14="http://schemas.microsoft.com/office/powerpoint/2010/main" val="309627372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1214</Words>
  <Application>Microsoft Macintosh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Gill Sans SemiBold</vt:lpstr>
      <vt:lpstr>Times New Roman</vt:lpstr>
      <vt:lpstr>Office Theme</vt:lpstr>
      <vt:lpstr>Capstone Project 1</vt:lpstr>
      <vt:lpstr>Project Proposal</vt:lpstr>
      <vt:lpstr>Utility Company and  Customer Benefits </vt:lpstr>
      <vt:lpstr>Data Wrangling</vt:lpstr>
      <vt:lpstr>Data Source</vt:lpstr>
      <vt:lpstr>Data Cleaning</vt:lpstr>
      <vt:lpstr>Exploratory  Data Analysis  </vt:lpstr>
      <vt:lpstr>Exploratory Data Analysis (1 of 4)</vt:lpstr>
      <vt:lpstr>Exploratory Data Analysis (2 of 4)</vt:lpstr>
      <vt:lpstr>Exploratory Data Analysis (3 of 4)</vt:lpstr>
      <vt:lpstr>Statistical Inference</vt:lpstr>
      <vt:lpstr>Statistical Inference (1 of 4)</vt:lpstr>
      <vt:lpstr>Statistical Inference (2 of 4)</vt:lpstr>
      <vt:lpstr>Statistical Inference (3 of 4)</vt:lpstr>
      <vt:lpstr>Statistical Inference (4 of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Ishmail Shareef Grady</dc:creator>
  <cp:lastModifiedBy/>
  <cp:revision>1</cp:revision>
  <dcterms:created xsi:type="dcterms:W3CDTF">2019-05-12T18:10:25Z</dcterms:created>
  <dcterms:modified xsi:type="dcterms:W3CDTF">2019-05-13T00:40:30Z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