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9"/>
  </p:normalViewPr>
  <p:slideViewPr>
    <p:cSldViewPr snapToGrid="0">
      <p:cViewPr varScale="1">
        <p:scale>
          <a:sx n="90" d="100"/>
          <a:sy n="90"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04D21-46E3-D042-8C88-3276EB22D728}" type="datetimeFigureOut">
              <a:rPr lang="en-US" smtClean="0"/>
              <a:t>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F3AE-2E96-B746-9425-EDBBEF13E2A3}" type="slidenum">
              <a:rPr lang="en-US" smtClean="0"/>
              <a:t>‹#›</a:t>
            </a:fld>
            <a:endParaRPr lang="en-US"/>
          </a:p>
        </p:txBody>
      </p:sp>
    </p:spTree>
    <p:extLst>
      <p:ext uri="{BB962C8B-B14F-4D97-AF65-F5344CB8AC3E}">
        <p14:creationId xmlns:p14="http://schemas.microsoft.com/office/powerpoint/2010/main" val="366674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3</a:t>
            </a:fld>
            <a:endParaRPr lang="en-US"/>
          </a:p>
        </p:txBody>
      </p:sp>
    </p:spTree>
    <p:extLst>
      <p:ext uri="{BB962C8B-B14F-4D97-AF65-F5344CB8AC3E}">
        <p14:creationId xmlns:p14="http://schemas.microsoft.com/office/powerpoint/2010/main" val="12255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6D5-8400-E39C-3932-0A32FB83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3AAD26-DBA3-2D87-7DCD-B3C2A4F0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607E31-B4DE-95D9-9ED5-F15E4F366E57}"/>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62FAD1EE-C8FC-F832-CE81-443C34898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3AB8-5805-C115-02AF-8BB8CD7CDE4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10620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5E35-4E0B-55B2-CA29-1FDFEEB42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A3DCA-2362-C207-107D-810AE49EE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6E8B-D402-C41A-30C5-9E6DF515A5E8}"/>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F6A83FAB-6A86-07D4-7807-984791364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ACAD-1AFC-131A-ABA5-17D9ECDB6B12}"/>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410051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EA3A1-87C2-D5E1-04CF-3EAACD728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5719A-2081-3EE4-4ED6-C5A60BDEA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86E-49A5-19C3-0F98-E7D7B196A3E0}"/>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40C16B13-2645-9865-D7F1-34174EAD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C3257-395A-6625-B483-5A2BB133EB65}"/>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1131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21BD-7F40-F346-896D-185059FE0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4AE36-1D6F-8240-2830-6150A34C3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CA9D1-B372-1949-02AB-846E18041119}"/>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11D41E20-FD3E-F46D-62A6-FBA8A3889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142F-4702-DA07-7DC4-FA12695C8F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892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254B-D41E-EE7B-B522-31168F9C3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327D-E35E-CF6B-C5F7-3DC1FE180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C5D3D-E420-8816-3CD3-62CB44715073}"/>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0021F2A0-2F8A-E475-CF03-48B3CBDB8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A1C9-309F-26E6-57EC-12C6648997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5151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C05F-CF7E-0CC4-0693-1FF942EE5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C317D-DC99-74CC-4F89-A3CEFE0FF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F5942-3C58-6654-DE62-4F5D62ED0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8D74C-20BB-B697-99A2-215A52D2EF28}"/>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6" name="Footer Placeholder 5">
            <a:extLst>
              <a:ext uri="{FF2B5EF4-FFF2-40B4-BE49-F238E27FC236}">
                <a16:creationId xmlns:a16="http://schemas.microsoft.com/office/drawing/2014/main" id="{2B1C283C-0ED6-84EA-F39B-5548314CC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A7BEB-7B6F-83FB-6FBF-C2D9D20BC0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18062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CFB8-8AA0-05BB-CFF5-A228F62DB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E60C5-C3A3-8B33-47C1-9552D0A55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F72A0-6571-28CF-F282-003DE66B6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52394-6CCE-9F85-F6FF-A29118BE1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C00DA-6F61-24B7-2303-297C6415A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BDB18-EFA2-1A2E-9A2C-4A6942AC661C}"/>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8" name="Footer Placeholder 7">
            <a:extLst>
              <a:ext uri="{FF2B5EF4-FFF2-40B4-BE49-F238E27FC236}">
                <a16:creationId xmlns:a16="http://schemas.microsoft.com/office/drawing/2014/main" id="{D3721DC6-0DF2-EE64-CE99-FAB85335DC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BD7A2-6A79-030D-28F6-82B31E8005F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62798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F015-5E98-45F4-B4D1-63BFB2866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36E91-192D-50F9-D217-EB3131683E22}"/>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4" name="Footer Placeholder 3">
            <a:extLst>
              <a:ext uri="{FF2B5EF4-FFF2-40B4-BE49-F238E27FC236}">
                <a16:creationId xmlns:a16="http://schemas.microsoft.com/office/drawing/2014/main" id="{B130733D-47A3-E3BA-A5CD-6910232E1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21574-35DE-10DE-2C98-DD48E93E19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43517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FF64A-C332-61C1-53BD-ECEB22AA44F2}"/>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3" name="Footer Placeholder 2">
            <a:extLst>
              <a:ext uri="{FF2B5EF4-FFF2-40B4-BE49-F238E27FC236}">
                <a16:creationId xmlns:a16="http://schemas.microsoft.com/office/drawing/2014/main" id="{47A3309A-424B-16A2-B617-7FF7ED1E6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0DA50-C13C-9FFE-484E-95056C4E162B}"/>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61188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5E8B-EA46-E3B4-27D6-00991363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250AE-700D-623A-F801-68997005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525B2-2A9D-F6B3-ADB2-317B7BB2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1CE89-7509-3561-7E1B-8B0EF08B930E}"/>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6" name="Footer Placeholder 5">
            <a:extLst>
              <a:ext uri="{FF2B5EF4-FFF2-40B4-BE49-F238E27FC236}">
                <a16:creationId xmlns:a16="http://schemas.microsoft.com/office/drawing/2014/main" id="{439BF68F-4358-0DA0-A4AA-CEE2BF893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A70CF-5C2D-FE7B-027E-3DE6D79BC666}"/>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6828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4CA6-9DBA-2500-1630-DCDCD8A6E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B9B61-5C06-A162-4092-1A555527F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B56F7-E3AA-2065-5F7E-17264D45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1934-DF43-B26E-F90A-7D45CB28F2B3}"/>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6" name="Footer Placeholder 5">
            <a:extLst>
              <a:ext uri="{FF2B5EF4-FFF2-40B4-BE49-F238E27FC236}">
                <a16:creationId xmlns:a16="http://schemas.microsoft.com/office/drawing/2014/main" id="{167D5646-566B-7F3C-D992-D91009A64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2EF38-B6DA-AB60-9F29-CBD03694AD78}"/>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6402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341B5-091E-6835-0762-284D1D224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872C5-54FB-09A5-3FC9-67A20B131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F42B0-0AD0-ADE7-6744-5DC4BD2CD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245ECB7D-D761-83FA-6B44-12EE60E8D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4145F-AC8B-F5F2-5E72-E8F12FBEB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EF84D-3B41-7241-81C5-7988D3648A50}" type="slidenum">
              <a:rPr lang="en-US" smtClean="0"/>
              <a:t>‹#›</a:t>
            </a:fld>
            <a:endParaRPr lang="en-US"/>
          </a:p>
        </p:txBody>
      </p:sp>
    </p:spTree>
    <p:extLst>
      <p:ext uri="{BB962C8B-B14F-4D97-AF65-F5344CB8AC3E}">
        <p14:creationId xmlns:p14="http://schemas.microsoft.com/office/powerpoint/2010/main" val="5781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4661C0-149E-6C91-FC14-0C18A0CF7388}"/>
              </a:ext>
            </a:extLst>
          </p:cNvPr>
          <p:cNvSpPr>
            <a:spLocks noGrp="1"/>
          </p:cNvSpPr>
          <p:nvPr>
            <p:ph type="ctrTitle"/>
          </p:nvPr>
        </p:nvSpPr>
        <p:spPr>
          <a:xfrm>
            <a:off x="804672" y="1055098"/>
            <a:ext cx="5760719" cy="4747805"/>
          </a:xfrm>
        </p:spPr>
        <p:txBody>
          <a:bodyPr anchor="ctr">
            <a:normAutofit/>
          </a:bodyPr>
          <a:lstStyle/>
          <a:p>
            <a:pPr algn="l"/>
            <a:r>
              <a:rPr lang="en-US" sz="4000" b="0" i="0" dirty="0">
                <a:solidFill>
                  <a:schemeClr val="tx2"/>
                </a:solidFill>
                <a:effectLst/>
                <a:latin typeface="-apple-system"/>
              </a:rPr>
              <a:t>"Exploring Melanoma Demographics, causes, and treatments"</a:t>
            </a:r>
            <a:endParaRPr lang="en-US" sz="4000" dirty="0">
              <a:solidFill>
                <a:schemeClr val="tx2"/>
              </a:solidFill>
            </a:endParaRPr>
          </a:p>
        </p:txBody>
      </p:sp>
      <p:sp>
        <p:nvSpPr>
          <p:cNvPr id="3" name="Subtitle 2">
            <a:extLst>
              <a:ext uri="{FF2B5EF4-FFF2-40B4-BE49-F238E27FC236}">
                <a16:creationId xmlns:a16="http://schemas.microsoft.com/office/drawing/2014/main" id="{ABB42CD3-50D3-730D-EAFB-FA5EEC6AB862}"/>
              </a:ext>
            </a:extLst>
          </p:cNvPr>
          <p:cNvSpPr>
            <a:spLocks noGrp="1"/>
          </p:cNvSpPr>
          <p:nvPr>
            <p:ph type="subTitle" idx="1"/>
          </p:nvPr>
        </p:nvSpPr>
        <p:spPr>
          <a:xfrm>
            <a:off x="8342357" y="1638300"/>
            <a:ext cx="3330531" cy="3581400"/>
          </a:xfrm>
        </p:spPr>
        <p:txBody>
          <a:bodyPr anchor="ctr">
            <a:normAutofit/>
          </a:bodyPr>
          <a:lstStyle/>
          <a:p>
            <a:pPr algn="l"/>
            <a:endParaRPr lang="en-US">
              <a:solidFill>
                <a:schemeClr val="tx2"/>
              </a:solidFill>
            </a:endParaRPr>
          </a:p>
        </p:txBody>
      </p:sp>
    </p:spTree>
    <p:extLst>
      <p:ext uri="{BB962C8B-B14F-4D97-AF65-F5344CB8AC3E}">
        <p14:creationId xmlns:p14="http://schemas.microsoft.com/office/powerpoint/2010/main" val="29894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EF548-65EE-E54D-8421-10CF34D469E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300" dirty="0">
                <a:solidFill>
                  <a:schemeClr val="tx2"/>
                </a:solidFill>
              </a:rPr>
              <a:t>Testing to correlation between Melanoma Incidence and USA Latitude</a:t>
            </a:r>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8B8150A3-0AD5-FD68-5ECF-A01E7B4442F2}"/>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Temperature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pic>
        <p:nvPicPr>
          <p:cNvPr id="5" name="Content Placeholder 4" descr="A graph with blue dots and red line&#10;&#10;Description automatically generated">
            <a:extLst>
              <a:ext uri="{FF2B5EF4-FFF2-40B4-BE49-F238E27FC236}">
                <a16:creationId xmlns:a16="http://schemas.microsoft.com/office/drawing/2014/main" id="{A0F150B0-CB19-E7F3-0E1B-E5F1900B8596}"/>
              </a:ext>
            </a:extLst>
          </p:cNvPr>
          <p:cNvPicPr>
            <a:picLocks noGrp="1" noChangeAspect="1"/>
          </p:cNvPicPr>
          <p:nvPr>
            <p:ph idx="1"/>
          </p:nvPr>
        </p:nvPicPr>
        <p:blipFill>
          <a:blip r:embed="rId2"/>
          <a:stretch>
            <a:fillRect/>
          </a:stretch>
        </p:blipFill>
        <p:spPr>
          <a:xfrm>
            <a:off x="804672" y="2735571"/>
            <a:ext cx="4044837" cy="3185310"/>
          </a:xfrm>
          <a:prstGeom prst="rect">
            <a:avLst/>
          </a:prstGeom>
        </p:spPr>
      </p:pic>
      <p:pic>
        <p:nvPicPr>
          <p:cNvPr id="14" name="Picture 13" descr="A graph with blue dots and red line&#10;&#10;Description automatically generated">
            <a:extLst>
              <a:ext uri="{FF2B5EF4-FFF2-40B4-BE49-F238E27FC236}">
                <a16:creationId xmlns:a16="http://schemas.microsoft.com/office/drawing/2014/main" id="{D470F483-9F7F-CD7D-F07C-E89B348ED7DD}"/>
              </a:ext>
            </a:extLst>
          </p:cNvPr>
          <p:cNvPicPr>
            <a:picLocks noChangeAspect="1"/>
          </p:cNvPicPr>
          <p:nvPr/>
        </p:nvPicPr>
        <p:blipFill>
          <a:blip r:embed="rId3"/>
          <a:stretch>
            <a:fillRect/>
          </a:stretch>
        </p:blipFill>
        <p:spPr>
          <a:xfrm>
            <a:off x="7101086" y="2740641"/>
            <a:ext cx="4000302" cy="3180240"/>
          </a:xfrm>
          <a:prstGeom prst="rect">
            <a:avLst/>
          </a:prstGeom>
        </p:spPr>
      </p:pic>
    </p:spTree>
    <p:extLst>
      <p:ext uri="{BB962C8B-B14F-4D97-AF65-F5344CB8AC3E}">
        <p14:creationId xmlns:p14="http://schemas.microsoft.com/office/powerpoint/2010/main" val="314539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D688E-8EA3-F79E-A5C2-13DB729D2970}"/>
              </a:ext>
            </a:extLst>
          </p:cNvPr>
          <p:cNvSpPr>
            <a:spLocks noGrp="1"/>
          </p:cNvSpPr>
          <p:nvPr>
            <p:ph type="title"/>
          </p:nvPr>
        </p:nvSpPr>
        <p:spPr>
          <a:xfrm>
            <a:off x="804672" y="338328"/>
            <a:ext cx="5011473" cy="1773936"/>
          </a:xfrm>
        </p:spPr>
        <p:txBody>
          <a:bodyPr>
            <a:normAutofit fontScale="90000"/>
          </a:bodyPr>
          <a:lstStyle/>
          <a:p>
            <a:r>
              <a:rPr lang="en-US" sz="3600" dirty="0">
                <a:solidFill>
                  <a:schemeClr val="tx2"/>
                </a:solidFill>
              </a:rPr>
              <a:t>Testing to correlation between Melanoma Incidence and USA Latitude</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with blue dots and red line&#10;&#10;Description automatically generated">
            <a:extLst>
              <a:ext uri="{FF2B5EF4-FFF2-40B4-BE49-F238E27FC236}">
                <a16:creationId xmlns:a16="http://schemas.microsoft.com/office/drawing/2014/main" id="{B6889EFF-CCAA-E654-3745-057A168D714E}"/>
              </a:ext>
            </a:extLst>
          </p:cNvPr>
          <p:cNvPicPr>
            <a:picLocks noChangeAspect="1"/>
          </p:cNvPicPr>
          <p:nvPr/>
        </p:nvPicPr>
        <p:blipFill>
          <a:blip r:embed="rId3"/>
          <a:stretch>
            <a:fillRect/>
          </a:stretch>
        </p:blipFill>
        <p:spPr>
          <a:xfrm>
            <a:off x="6646315" y="2112264"/>
            <a:ext cx="3935998" cy="3060238"/>
          </a:xfrm>
          <a:prstGeom prst="rect">
            <a:avLst/>
          </a:prstGeom>
        </p:spPr>
      </p:pic>
      <p:pic>
        <p:nvPicPr>
          <p:cNvPr id="6" name="Picture 5" descr="A graph with blue dots and a red line&#10;&#10;Description automatically generated">
            <a:extLst>
              <a:ext uri="{FF2B5EF4-FFF2-40B4-BE49-F238E27FC236}">
                <a16:creationId xmlns:a16="http://schemas.microsoft.com/office/drawing/2014/main" id="{846CF294-512B-E860-3EE6-94E314819E49}"/>
              </a:ext>
            </a:extLst>
          </p:cNvPr>
          <p:cNvPicPr>
            <a:picLocks noChangeAspect="1"/>
          </p:cNvPicPr>
          <p:nvPr/>
        </p:nvPicPr>
        <p:blipFill>
          <a:blip r:embed="rId4"/>
          <a:stretch>
            <a:fillRect/>
          </a:stretch>
        </p:blipFill>
        <p:spPr>
          <a:xfrm>
            <a:off x="1119815" y="2244789"/>
            <a:ext cx="3935999" cy="3020879"/>
          </a:xfrm>
          <a:prstGeom prst="rect">
            <a:avLst/>
          </a:prstGeom>
        </p:spPr>
      </p:pic>
      <p:sp>
        <p:nvSpPr>
          <p:cNvPr id="9" name="TextBox 8">
            <a:extLst>
              <a:ext uri="{FF2B5EF4-FFF2-40B4-BE49-F238E27FC236}">
                <a16:creationId xmlns:a16="http://schemas.microsoft.com/office/drawing/2014/main" id="{6F1FF44E-07C1-C084-A603-27C317ACA829}"/>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Incidence of Melanoma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sp>
        <p:nvSpPr>
          <p:cNvPr id="13" name="TextBox 12">
            <a:extLst>
              <a:ext uri="{FF2B5EF4-FFF2-40B4-BE49-F238E27FC236}">
                <a16:creationId xmlns:a16="http://schemas.microsoft.com/office/drawing/2014/main" id="{366E158A-F3B2-9E8B-D96E-600DE15E97E6}"/>
              </a:ext>
            </a:extLst>
          </p:cNvPr>
          <p:cNvSpPr txBox="1"/>
          <p:nvPr/>
        </p:nvSpPr>
        <p:spPr>
          <a:xfrm>
            <a:off x="437975" y="6172111"/>
            <a:ext cx="11296522" cy="613095"/>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b="1" dirty="0">
                <a:solidFill>
                  <a:schemeClr val="tx2"/>
                </a:solidFill>
              </a:rPr>
              <a:t>In both 1999 and 2019, there is a low correlation coefficient between Melanoma incidence and Latitude: the R</a:t>
            </a:r>
            <a:r>
              <a:rPr lang="en-US" b="1" baseline="30000" dirty="0">
                <a:solidFill>
                  <a:schemeClr val="tx2"/>
                </a:solidFill>
              </a:rPr>
              <a:t>2</a:t>
            </a:r>
            <a:r>
              <a:rPr lang="en-US" b="1" dirty="0">
                <a:solidFill>
                  <a:schemeClr val="tx2"/>
                </a:solidFill>
              </a:rPr>
              <a:t> is very low for both. Indicating that it is unlikely that someone’s latitude would contribute to their chance of getting Melanoma. </a:t>
            </a:r>
          </a:p>
          <a:p>
            <a:pPr>
              <a:lnSpc>
                <a:spcPct val="90000"/>
              </a:lnSpc>
              <a:spcAft>
                <a:spcPts val="600"/>
              </a:spcAft>
            </a:pPr>
            <a:r>
              <a:rPr lang="en-US" b="1" i="0" dirty="0">
                <a:solidFill>
                  <a:schemeClr val="tx2"/>
                </a:solidFill>
                <a:effectLst/>
              </a:rPr>
              <a:t>Independent T-test: p-value = 0.00277553</a:t>
            </a:r>
            <a:endParaRPr lang="en-US" dirty="0">
              <a:solidFill>
                <a:schemeClr val="tx2"/>
              </a:solidFill>
            </a:endParaRPr>
          </a:p>
        </p:txBody>
      </p:sp>
      <p:sp>
        <p:nvSpPr>
          <p:cNvPr id="19" name="TextBox 18">
            <a:extLst>
              <a:ext uri="{FF2B5EF4-FFF2-40B4-BE49-F238E27FC236}">
                <a16:creationId xmlns:a16="http://schemas.microsoft.com/office/drawing/2014/main" id="{DA6C4F8C-345D-2383-4018-FD48F11F2F24}"/>
              </a:ext>
            </a:extLst>
          </p:cNvPr>
          <p:cNvSpPr txBox="1"/>
          <p:nvPr/>
        </p:nvSpPr>
        <p:spPr>
          <a:xfrm>
            <a:off x="6883605" y="5310169"/>
            <a:ext cx="4269888" cy="880463"/>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dirty="0">
                <a:solidFill>
                  <a:schemeClr val="tx2"/>
                </a:solidFill>
              </a:rPr>
              <a:t>y = -64.84x + 3491.09 </a:t>
            </a:r>
          </a:p>
          <a:p>
            <a:pPr>
              <a:lnSpc>
                <a:spcPct val="90000"/>
              </a:lnSpc>
              <a:spcAft>
                <a:spcPts val="600"/>
              </a:spcAft>
            </a:pPr>
            <a:r>
              <a:rPr lang="en-US" dirty="0">
                <a:solidFill>
                  <a:schemeClr val="tx2"/>
                </a:solidFill>
              </a:rPr>
              <a:t>Correlation Coefficient is -0.3256846971959199 </a:t>
            </a:r>
          </a:p>
          <a:p>
            <a:pPr>
              <a:lnSpc>
                <a:spcPct val="90000"/>
              </a:lnSpc>
              <a:spcAft>
                <a:spcPts val="600"/>
              </a:spcAft>
            </a:pPr>
            <a:r>
              <a:rPr lang="en-US" dirty="0">
                <a:solidFill>
                  <a:schemeClr val="tx2"/>
                </a:solidFill>
              </a:rPr>
              <a:t>R-squared is 0.10607052198759805</a:t>
            </a:r>
          </a:p>
          <a:p>
            <a:pPr>
              <a:lnSpc>
                <a:spcPct val="90000"/>
              </a:lnSpc>
              <a:spcAft>
                <a:spcPts val="600"/>
              </a:spcAft>
            </a:pPr>
            <a:endParaRPr lang="en-US" dirty="0">
              <a:solidFill>
                <a:schemeClr val="tx2"/>
              </a:solidFill>
            </a:endParaRPr>
          </a:p>
        </p:txBody>
      </p:sp>
      <p:sp>
        <p:nvSpPr>
          <p:cNvPr id="21" name="TextBox 20">
            <a:extLst>
              <a:ext uri="{FF2B5EF4-FFF2-40B4-BE49-F238E27FC236}">
                <a16:creationId xmlns:a16="http://schemas.microsoft.com/office/drawing/2014/main" id="{539C0686-179A-D4F6-6BBE-8CE3FDA3AB7F}"/>
              </a:ext>
            </a:extLst>
          </p:cNvPr>
          <p:cNvSpPr txBox="1"/>
          <p:nvPr/>
        </p:nvSpPr>
        <p:spPr>
          <a:xfrm>
            <a:off x="1536988" y="5336064"/>
            <a:ext cx="4269888" cy="805046"/>
          </a:xfrm>
          <a:prstGeom prst="rect">
            <a:avLst/>
          </a:prstGeom>
        </p:spPr>
        <p:txBody>
          <a:bodyPr vert="horz" lIns="91440" tIns="45720" rIns="91440" bIns="45720" rtlCol="0" anchor="ctr">
            <a:normAutofit fontScale="85000" lnSpcReduction="20000"/>
          </a:bodyPr>
          <a:lstStyle>
            <a:defPPr>
              <a:defRPr lang="en-US"/>
            </a:defPPr>
            <a:lvl1pPr>
              <a:lnSpc>
                <a:spcPct val="90000"/>
              </a:lnSpc>
              <a:spcAft>
                <a:spcPts val="600"/>
              </a:spcAft>
              <a:defRPr>
                <a:solidFill>
                  <a:schemeClr val="tx2"/>
                </a:solidFill>
              </a:defRPr>
            </a:lvl1pPr>
          </a:lstStyle>
          <a:p>
            <a:r>
              <a:rPr lang="en-US" dirty="0"/>
              <a:t>y = -25.99x + 1472.06 </a:t>
            </a:r>
          </a:p>
          <a:p>
            <a:r>
              <a:rPr lang="en-US" dirty="0"/>
              <a:t>Correlation Coefficient is -0.25579963641022196 </a:t>
            </a:r>
          </a:p>
          <a:p>
            <a:r>
              <a:rPr lang="en-US" dirty="0"/>
              <a:t>R-squared is 0.06543345398760175</a:t>
            </a:r>
          </a:p>
          <a:p>
            <a:endParaRPr lang="en-US" dirty="0"/>
          </a:p>
        </p:txBody>
      </p:sp>
    </p:spTree>
    <p:extLst>
      <p:ext uri="{BB962C8B-B14F-4D97-AF65-F5344CB8AC3E}">
        <p14:creationId xmlns:p14="http://schemas.microsoft.com/office/powerpoint/2010/main" val="44758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Results of Melanoma Incidence vs. Latitude</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b="1" dirty="0">
                <a:solidFill>
                  <a:schemeClr val="tx2"/>
                </a:solidFill>
              </a:rPr>
              <a:t>Null hypothesis: The means for the two populations are equal. </a:t>
            </a:r>
          </a:p>
          <a:p>
            <a:pPr marL="0" indent="0">
              <a:buNone/>
            </a:pPr>
            <a:r>
              <a:rPr lang="en-US" sz="1800" b="1" dirty="0">
                <a:solidFill>
                  <a:schemeClr val="tx2"/>
                </a:solidFill>
              </a:rPr>
              <a:t>Alternative hypothesis: The means for the two populations are not equal.</a:t>
            </a:r>
          </a:p>
          <a:p>
            <a:pPr marL="0" indent="0">
              <a:buNone/>
            </a:pPr>
            <a:endParaRPr lang="en-US" sz="1800" dirty="0">
              <a:solidFill>
                <a:schemeClr val="tx2"/>
              </a:solidFill>
            </a:endParaRPr>
          </a:p>
          <a:p>
            <a:pPr marL="0" indent="0">
              <a:buNone/>
            </a:pPr>
            <a:r>
              <a:rPr lang="en-US" sz="1800" dirty="0">
                <a:solidFill>
                  <a:schemeClr val="tx2"/>
                </a:solidFill>
              </a:rPr>
              <a:t>Since the P-value for the incidences of melanoma is &lt;= 0.05, we can reject that 1999 and 2019 have the same number of incidences of Melanoma. This means that the populations of 1999 and 2019 have differences in their incidences of Melanoma. So we can conclude that between these years there are factors that would have contributed to this change, but we are unable to prove that someone’s latitude is one of these contributing factors. </a:t>
            </a:r>
          </a:p>
        </p:txBody>
      </p:sp>
    </p:spTree>
    <p:extLst>
      <p:ext uri="{BB962C8B-B14F-4D97-AF65-F5344CB8AC3E}">
        <p14:creationId xmlns:p14="http://schemas.microsoft.com/office/powerpoint/2010/main" val="332380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288</Words>
  <Application>Microsoft Macintosh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"Exploring Melanoma Demographics, causes, and treatments"</vt:lpstr>
      <vt:lpstr>Testing to correlation between Melanoma Incidence and USA Latitude</vt:lpstr>
      <vt:lpstr>Testing to correlation between Melanoma Incidence and USA Latitude</vt:lpstr>
      <vt:lpstr>Results of Melanoma Incidence vs. Latitude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Melanoma Demographics, casuses, and treatments"</dc:title>
  <dc:creator>Isha Saldhi</dc:creator>
  <cp:lastModifiedBy>Isha Saldhi</cp:lastModifiedBy>
  <cp:revision>3</cp:revision>
  <dcterms:created xsi:type="dcterms:W3CDTF">2023-07-20T15:53:54Z</dcterms:created>
  <dcterms:modified xsi:type="dcterms:W3CDTF">2023-07-20T17:15:59Z</dcterms:modified>
</cp:coreProperties>
</file>