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67" r:id="rId4"/>
    <p:sldId id="269" r:id="rId5"/>
    <p:sldId id="262" r:id="rId6"/>
    <p:sldId id="257" r:id="rId7"/>
    <p:sldId id="264" r:id="rId8"/>
    <p:sldId id="265" r:id="rId9"/>
    <p:sldId id="266" r:id="rId10"/>
    <p:sldId id="263"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9"/>
  </p:normalViewPr>
  <p:slideViewPr>
    <p:cSldViewPr snapToGrid="0">
      <p:cViewPr varScale="1">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13416-53D2-4A5C-BEAD-F4C587862E91}" type="doc">
      <dgm:prSet loTypeId="urn:microsoft.com/office/officeart/2018/2/layout/IconCircleList" loCatId="icon" qsTypeId="urn:microsoft.com/office/officeart/2005/8/quickstyle/simple1" qsCatId="simple" csTypeId="urn:microsoft.com/office/officeart/2005/8/colors/accent6_2" csCatId="accent6" phldr="1"/>
      <dgm:spPr/>
      <dgm:t>
        <a:bodyPr/>
        <a:lstStyle/>
        <a:p>
          <a:endParaRPr lang="en-US"/>
        </a:p>
      </dgm:t>
    </dgm:pt>
    <dgm:pt modelId="{11630C1F-31B2-4F00-B4B0-FEF2C26D90D6}">
      <dgm:prSet/>
      <dgm:spPr/>
      <dgm:t>
        <a:bodyPr/>
        <a:lstStyle/>
        <a:p>
          <a:pPr>
            <a:lnSpc>
              <a:spcPct val="100000"/>
            </a:lnSpc>
          </a:pPr>
          <a:r>
            <a:rPr lang="en-US"/>
            <a:t>Exploring Melanoma demographics in terms of incidences, age, and stages through data analytics </a:t>
          </a:r>
        </a:p>
      </dgm:t>
    </dgm:pt>
    <dgm:pt modelId="{4463CA75-D127-4731-A1EC-1DB4AEDD57BD}" type="parTrans" cxnId="{D6FB6544-AFEB-4189-BA2A-9B9044CAA71B}">
      <dgm:prSet/>
      <dgm:spPr/>
      <dgm:t>
        <a:bodyPr/>
        <a:lstStyle/>
        <a:p>
          <a:endParaRPr lang="en-US"/>
        </a:p>
      </dgm:t>
    </dgm:pt>
    <dgm:pt modelId="{2D07425B-1A38-41D1-BF0F-B2363FA89CAB}" type="sibTrans" cxnId="{D6FB6544-AFEB-4189-BA2A-9B9044CAA71B}">
      <dgm:prSet/>
      <dgm:spPr/>
      <dgm:t>
        <a:bodyPr/>
        <a:lstStyle/>
        <a:p>
          <a:pPr>
            <a:lnSpc>
              <a:spcPct val="100000"/>
            </a:lnSpc>
          </a:pPr>
          <a:endParaRPr lang="en-US"/>
        </a:p>
      </dgm:t>
    </dgm:pt>
    <dgm:pt modelId="{AE1B3A93-8AD8-40A3-9DB1-85D83847FA84}">
      <dgm:prSet/>
      <dgm:spPr/>
      <dgm:t>
        <a:bodyPr/>
        <a:lstStyle/>
        <a:p>
          <a:pPr>
            <a:lnSpc>
              <a:spcPct val="100000"/>
            </a:lnSpc>
          </a:pPr>
          <a:r>
            <a:rPr lang="en-US"/>
            <a:t>Reveal the frequency and distribution of cases</a:t>
          </a:r>
        </a:p>
      </dgm:t>
    </dgm:pt>
    <dgm:pt modelId="{59CA2C71-369A-443F-9E38-B75FD8531401}" type="parTrans" cxnId="{F31FE337-3823-404C-AC97-68B56265DCD8}">
      <dgm:prSet/>
      <dgm:spPr/>
      <dgm:t>
        <a:bodyPr/>
        <a:lstStyle/>
        <a:p>
          <a:endParaRPr lang="en-US"/>
        </a:p>
      </dgm:t>
    </dgm:pt>
    <dgm:pt modelId="{B53B88A6-FA01-4314-AC8A-274A593EF3E1}" type="sibTrans" cxnId="{F31FE337-3823-404C-AC97-68B56265DCD8}">
      <dgm:prSet/>
      <dgm:spPr/>
      <dgm:t>
        <a:bodyPr/>
        <a:lstStyle/>
        <a:p>
          <a:pPr>
            <a:lnSpc>
              <a:spcPct val="100000"/>
            </a:lnSpc>
          </a:pPr>
          <a:endParaRPr lang="en-US"/>
        </a:p>
      </dgm:t>
    </dgm:pt>
    <dgm:pt modelId="{341D16EB-6A97-4243-A2AF-B4ECA0EC7FC2}">
      <dgm:prSet/>
      <dgm:spPr/>
      <dgm:t>
        <a:bodyPr/>
        <a:lstStyle/>
        <a:p>
          <a:pPr>
            <a:lnSpc>
              <a:spcPct val="100000"/>
            </a:lnSpc>
          </a:pPr>
          <a:r>
            <a:rPr lang="en-US"/>
            <a:t>Understand age specific trends  </a:t>
          </a:r>
        </a:p>
      </dgm:t>
    </dgm:pt>
    <dgm:pt modelId="{6262439B-47DC-4B73-99FE-669035DE288B}" type="parTrans" cxnId="{99C0D1A4-D226-4A23-A39E-FDCDEBABDACF}">
      <dgm:prSet/>
      <dgm:spPr/>
      <dgm:t>
        <a:bodyPr/>
        <a:lstStyle/>
        <a:p>
          <a:endParaRPr lang="en-US"/>
        </a:p>
      </dgm:t>
    </dgm:pt>
    <dgm:pt modelId="{F7A9546A-4E5D-40E7-95B0-029EA865E078}" type="sibTrans" cxnId="{99C0D1A4-D226-4A23-A39E-FDCDEBABDACF}">
      <dgm:prSet/>
      <dgm:spPr/>
      <dgm:t>
        <a:bodyPr/>
        <a:lstStyle/>
        <a:p>
          <a:pPr>
            <a:lnSpc>
              <a:spcPct val="100000"/>
            </a:lnSpc>
          </a:pPr>
          <a:endParaRPr lang="en-US"/>
        </a:p>
      </dgm:t>
    </dgm:pt>
    <dgm:pt modelId="{873FDAE5-AC66-4941-8264-6579502046D1}">
      <dgm:prSet/>
      <dgm:spPr/>
      <dgm:t>
        <a:bodyPr/>
        <a:lstStyle/>
        <a:p>
          <a:pPr>
            <a:lnSpc>
              <a:spcPct val="100000"/>
            </a:lnSpc>
          </a:pPr>
          <a:r>
            <a:rPr lang="en-US"/>
            <a:t>Analyze stages of Melanoma to aid in assessing severity and treatment planning</a:t>
          </a:r>
        </a:p>
      </dgm:t>
    </dgm:pt>
    <dgm:pt modelId="{AEE048C4-52D2-4DF1-97B2-B53DB24406C7}" type="parTrans" cxnId="{84C1591E-BB0C-4705-9751-95BE77CA90D1}">
      <dgm:prSet/>
      <dgm:spPr/>
      <dgm:t>
        <a:bodyPr/>
        <a:lstStyle/>
        <a:p>
          <a:endParaRPr lang="en-US"/>
        </a:p>
      </dgm:t>
    </dgm:pt>
    <dgm:pt modelId="{517073D9-7ACA-487A-B767-9FEE940215F5}" type="sibTrans" cxnId="{84C1591E-BB0C-4705-9751-95BE77CA90D1}">
      <dgm:prSet/>
      <dgm:spPr/>
      <dgm:t>
        <a:bodyPr/>
        <a:lstStyle/>
        <a:p>
          <a:pPr>
            <a:lnSpc>
              <a:spcPct val="100000"/>
            </a:lnSpc>
          </a:pPr>
          <a:endParaRPr lang="en-US"/>
        </a:p>
      </dgm:t>
    </dgm:pt>
    <dgm:pt modelId="{EBEFC883-FAE8-426E-8FED-6EEA4A813748}">
      <dgm:prSet/>
      <dgm:spPr/>
      <dgm:t>
        <a:bodyPr/>
        <a:lstStyle/>
        <a:p>
          <a:pPr>
            <a:lnSpc>
              <a:spcPct val="100000"/>
            </a:lnSpc>
          </a:pPr>
          <a:r>
            <a:rPr lang="en-US"/>
            <a:t>Increase overall awareness and education on risk factors and prevention</a:t>
          </a:r>
        </a:p>
      </dgm:t>
    </dgm:pt>
    <dgm:pt modelId="{F6A906A1-2086-4ACA-A6DD-BBD5D69E04C3}" type="parTrans" cxnId="{14FD6FE7-075E-4407-8322-545F5F46D7C5}">
      <dgm:prSet/>
      <dgm:spPr/>
      <dgm:t>
        <a:bodyPr/>
        <a:lstStyle/>
        <a:p>
          <a:endParaRPr lang="en-US"/>
        </a:p>
      </dgm:t>
    </dgm:pt>
    <dgm:pt modelId="{9459571B-A3AA-4EC9-8DB9-963ED5749BE9}" type="sibTrans" cxnId="{14FD6FE7-075E-4407-8322-545F5F46D7C5}">
      <dgm:prSet/>
      <dgm:spPr/>
      <dgm:t>
        <a:bodyPr/>
        <a:lstStyle/>
        <a:p>
          <a:pPr>
            <a:lnSpc>
              <a:spcPct val="100000"/>
            </a:lnSpc>
          </a:pPr>
          <a:endParaRPr lang="en-US"/>
        </a:p>
      </dgm:t>
    </dgm:pt>
    <dgm:pt modelId="{2D43D7A6-2FA9-4CB0-B27E-558B6EF0C37E}">
      <dgm:prSet/>
      <dgm:spPr/>
      <dgm:t>
        <a:bodyPr/>
        <a:lstStyle/>
        <a:p>
          <a:pPr>
            <a:lnSpc>
              <a:spcPct val="100000"/>
            </a:lnSpc>
          </a:pPr>
          <a:r>
            <a:rPr lang="en-US"/>
            <a:t>By exploring demographics, we can develop more effective approaches for diagnosis and treatment.</a:t>
          </a:r>
        </a:p>
      </dgm:t>
    </dgm:pt>
    <dgm:pt modelId="{A75F75E2-F9D2-46D9-A35A-924951A85018}" type="parTrans" cxnId="{96AD6BD4-AE82-43B9-8D85-CFBD6CFED9F3}">
      <dgm:prSet/>
      <dgm:spPr/>
      <dgm:t>
        <a:bodyPr/>
        <a:lstStyle/>
        <a:p>
          <a:endParaRPr lang="en-US"/>
        </a:p>
      </dgm:t>
    </dgm:pt>
    <dgm:pt modelId="{87869A29-7728-4F31-8D66-CB3C5AD319F4}" type="sibTrans" cxnId="{96AD6BD4-AE82-43B9-8D85-CFBD6CFED9F3}">
      <dgm:prSet/>
      <dgm:spPr/>
      <dgm:t>
        <a:bodyPr/>
        <a:lstStyle/>
        <a:p>
          <a:endParaRPr lang="en-US"/>
        </a:p>
      </dgm:t>
    </dgm:pt>
    <dgm:pt modelId="{1CF88C8C-4E0C-4CBE-9B46-81D95AFDD7E7}" type="pres">
      <dgm:prSet presAssocID="{7E113416-53D2-4A5C-BEAD-F4C587862E91}" presName="root" presStyleCnt="0">
        <dgm:presLayoutVars>
          <dgm:dir/>
          <dgm:resizeHandles val="exact"/>
        </dgm:presLayoutVars>
      </dgm:prSet>
      <dgm:spPr/>
    </dgm:pt>
    <dgm:pt modelId="{DFF0EB6F-96C6-49C9-893D-B5CE4532F4E7}" type="pres">
      <dgm:prSet presAssocID="{7E113416-53D2-4A5C-BEAD-F4C587862E91}" presName="container" presStyleCnt="0">
        <dgm:presLayoutVars>
          <dgm:dir/>
          <dgm:resizeHandles val="exact"/>
        </dgm:presLayoutVars>
      </dgm:prSet>
      <dgm:spPr/>
    </dgm:pt>
    <dgm:pt modelId="{24210E00-5743-4D1F-B586-DB48ABE5D7CE}" type="pres">
      <dgm:prSet presAssocID="{11630C1F-31B2-4F00-B4B0-FEF2C26D90D6}" presName="compNode" presStyleCnt="0"/>
      <dgm:spPr/>
    </dgm:pt>
    <dgm:pt modelId="{708A8CAA-0DFF-40A1-8D9A-CE4BAB7CD198}" type="pres">
      <dgm:prSet presAssocID="{11630C1F-31B2-4F00-B4B0-FEF2C26D90D6}" presName="iconBgRect" presStyleLbl="bgShp" presStyleIdx="0" presStyleCnt="6"/>
      <dgm:spPr/>
    </dgm:pt>
    <dgm:pt modelId="{F9D87813-03C4-4459-A10D-6888B3E75F74}" type="pres">
      <dgm:prSet presAssocID="{11630C1F-31B2-4F00-B4B0-FEF2C26D90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B06E88-CD51-4FCF-9BF2-990C43219867}" type="pres">
      <dgm:prSet presAssocID="{11630C1F-31B2-4F00-B4B0-FEF2C26D90D6}" presName="spaceRect" presStyleCnt="0"/>
      <dgm:spPr/>
    </dgm:pt>
    <dgm:pt modelId="{5108DC33-0A1B-4D6C-817E-1ADD758338B0}" type="pres">
      <dgm:prSet presAssocID="{11630C1F-31B2-4F00-B4B0-FEF2C26D90D6}" presName="textRect" presStyleLbl="revTx" presStyleIdx="0" presStyleCnt="6">
        <dgm:presLayoutVars>
          <dgm:chMax val="1"/>
          <dgm:chPref val="1"/>
        </dgm:presLayoutVars>
      </dgm:prSet>
      <dgm:spPr/>
    </dgm:pt>
    <dgm:pt modelId="{53AA2429-FD66-40F1-B41B-7A2F199E03E8}" type="pres">
      <dgm:prSet presAssocID="{2D07425B-1A38-41D1-BF0F-B2363FA89CAB}" presName="sibTrans" presStyleLbl="sibTrans2D1" presStyleIdx="0" presStyleCnt="0"/>
      <dgm:spPr/>
    </dgm:pt>
    <dgm:pt modelId="{F1979FAD-C013-46C0-8A12-2515C5957AD5}" type="pres">
      <dgm:prSet presAssocID="{AE1B3A93-8AD8-40A3-9DB1-85D83847FA84}" presName="compNode" presStyleCnt="0"/>
      <dgm:spPr/>
    </dgm:pt>
    <dgm:pt modelId="{C3DAF98F-20E0-49D9-A1F9-D94F61E568DC}" type="pres">
      <dgm:prSet presAssocID="{AE1B3A93-8AD8-40A3-9DB1-85D83847FA84}" presName="iconBgRect" presStyleLbl="bgShp" presStyleIdx="1" presStyleCnt="6"/>
      <dgm:spPr/>
    </dgm:pt>
    <dgm:pt modelId="{137E1C13-DF02-4BA3-BDF4-C13D59BE672C}" type="pres">
      <dgm:prSet presAssocID="{AE1B3A93-8AD8-40A3-9DB1-85D83847FA8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9126A06D-F449-44A6-9475-8293E94C0CBA}" type="pres">
      <dgm:prSet presAssocID="{AE1B3A93-8AD8-40A3-9DB1-85D83847FA84}" presName="spaceRect" presStyleCnt="0"/>
      <dgm:spPr/>
    </dgm:pt>
    <dgm:pt modelId="{2A11A425-9211-4D17-89A8-4775BC280FE1}" type="pres">
      <dgm:prSet presAssocID="{AE1B3A93-8AD8-40A3-9DB1-85D83847FA84}" presName="textRect" presStyleLbl="revTx" presStyleIdx="1" presStyleCnt="6">
        <dgm:presLayoutVars>
          <dgm:chMax val="1"/>
          <dgm:chPref val="1"/>
        </dgm:presLayoutVars>
      </dgm:prSet>
      <dgm:spPr/>
    </dgm:pt>
    <dgm:pt modelId="{F1733746-405E-4FB7-BA67-DEAE14BCB022}" type="pres">
      <dgm:prSet presAssocID="{B53B88A6-FA01-4314-AC8A-274A593EF3E1}" presName="sibTrans" presStyleLbl="sibTrans2D1" presStyleIdx="0" presStyleCnt="0"/>
      <dgm:spPr/>
    </dgm:pt>
    <dgm:pt modelId="{07E5FF14-8B45-42C9-ACCB-95D3B03CF3DD}" type="pres">
      <dgm:prSet presAssocID="{341D16EB-6A97-4243-A2AF-B4ECA0EC7FC2}" presName="compNode" presStyleCnt="0"/>
      <dgm:spPr/>
    </dgm:pt>
    <dgm:pt modelId="{DA495292-8C36-4B7D-BB9D-F1C239B2ADD2}" type="pres">
      <dgm:prSet presAssocID="{341D16EB-6A97-4243-A2AF-B4ECA0EC7FC2}" presName="iconBgRect" presStyleLbl="bgShp" presStyleIdx="2" presStyleCnt="6"/>
      <dgm:spPr/>
    </dgm:pt>
    <dgm:pt modelId="{81089C63-A144-4DBF-B8AF-F0D2BD838E57}" type="pres">
      <dgm:prSet presAssocID="{341D16EB-6A97-4243-A2AF-B4ECA0EC7F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A45DE9F-ACB1-4377-A166-B1B4FDF87F8D}" type="pres">
      <dgm:prSet presAssocID="{341D16EB-6A97-4243-A2AF-B4ECA0EC7FC2}" presName="spaceRect" presStyleCnt="0"/>
      <dgm:spPr/>
    </dgm:pt>
    <dgm:pt modelId="{3D27B1E5-9CA5-4487-B091-9F8DF7C46652}" type="pres">
      <dgm:prSet presAssocID="{341D16EB-6A97-4243-A2AF-B4ECA0EC7FC2}" presName="textRect" presStyleLbl="revTx" presStyleIdx="2" presStyleCnt="6">
        <dgm:presLayoutVars>
          <dgm:chMax val="1"/>
          <dgm:chPref val="1"/>
        </dgm:presLayoutVars>
      </dgm:prSet>
      <dgm:spPr/>
    </dgm:pt>
    <dgm:pt modelId="{2A5AD8BB-97A3-43AE-AC27-7233FD1D7488}" type="pres">
      <dgm:prSet presAssocID="{F7A9546A-4E5D-40E7-95B0-029EA865E078}" presName="sibTrans" presStyleLbl="sibTrans2D1" presStyleIdx="0" presStyleCnt="0"/>
      <dgm:spPr/>
    </dgm:pt>
    <dgm:pt modelId="{C8D60794-D65A-4534-94EE-EA799FFDB3C8}" type="pres">
      <dgm:prSet presAssocID="{873FDAE5-AC66-4941-8264-6579502046D1}" presName="compNode" presStyleCnt="0"/>
      <dgm:spPr/>
    </dgm:pt>
    <dgm:pt modelId="{F716202A-5258-488B-869A-F97866D76CE0}" type="pres">
      <dgm:prSet presAssocID="{873FDAE5-AC66-4941-8264-6579502046D1}" presName="iconBgRect" presStyleLbl="bgShp" presStyleIdx="3" presStyleCnt="6"/>
      <dgm:spPr/>
    </dgm:pt>
    <dgm:pt modelId="{F81FD05C-AD87-48E6-9FEB-8AB601BD073B}" type="pres">
      <dgm:prSet presAssocID="{873FDAE5-AC66-4941-8264-6579502046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0594DCCF-2267-413F-BFB1-6A30DE9AA55B}" type="pres">
      <dgm:prSet presAssocID="{873FDAE5-AC66-4941-8264-6579502046D1}" presName="spaceRect" presStyleCnt="0"/>
      <dgm:spPr/>
    </dgm:pt>
    <dgm:pt modelId="{227F558A-4E56-4BDB-9F41-BE6D126A378A}" type="pres">
      <dgm:prSet presAssocID="{873FDAE5-AC66-4941-8264-6579502046D1}" presName="textRect" presStyleLbl="revTx" presStyleIdx="3" presStyleCnt="6">
        <dgm:presLayoutVars>
          <dgm:chMax val="1"/>
          <dgm:chPref val="1"/>
        </dgm:presLayoutVars>
      </dgm:prSet>
      <dgm:spPr/>
    </dgm:pt>
    <dgm:pt modelId="{7A857737-B7BD-411A-BDE4-4FA907ABFE5F}" type="pres">
      <dgm:prSet presAssocID="{517073D9-7ACA-487A-B767-9FEE940215F5}" presName="sibTrans" presStyleLbl="sibTrans2D1" presStyleIdx="0" presStyleCnt="0"/>
      <dgm:spPr/>
    </dgm:pt>
    <dgm:pt modelId="{B66EF0F9-8AE1-4038-A5A3-09D2846FD58B}" type="pres">
      <dgm:prSet presAssocID="{EBEFC883-FAE8-426E-8FED-6EEA4A813748}" presName="compNode" presStyleCnt="0"/>
      <dgm:spPr/>
    </dgm:pt>
    <dgm:pt modelId="{D3CC2079-B03C-47FD-90C2-254F201B8474}" type="pres">
      <dgm:prSet presAssocID="{EBEFC883-FAE8-426E-8FED-6EEA4A813748}" presName="iconBgRect" presStyleLbl="bgShp" presStyleIdx="4" presStyleCnt="6"/>
      <dgm:spPr/>
    </dgm:pt>
    <dgm:pt modelId="{E6274082-28B3-4EB2-A0E9-256877A799C5}" type="pres">
      <dgm:prSet presAssocID="{EBEFC883-FAE8-426E-8FED-6EEA4A81374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36C31FD6-8D95-451B-B093-57560E3BF754}" type="pres">
      <dgm:prSet presAssocID="{EBEFC883-FAE8-426E-8FED-6EEA4A813748}" presName="spaceRect" presStyleCnt="0"/>
      <dgm:spPr/>
    </dgm:pt>
    <dgm:pt modelId="{D78C0BF6-3D58-4813-9BC0-559D79C26570}" type="pres">
      <dgm:prSet presAssocID="{EBEFC883-FAE8-426E-8FED-6EEA4A813748}" presName="textRect" presStyleLbl="revTx" presStyleIdx="4" presStyleCnt="6">
        <dgm:presLayoutVars>
          <dgm:chMax val="1"/>
          <dgm:chPref val="1"/>
        </dgm:presLayoutVars>
      </dgm:prSet>
      <dgm:spPr/>
    </dgm:pt>
    <dgm:pt modelId="{7DB363C5-E659-4EA8-AEFD-4E8F33EE2964}" type="pres">
      <dgm:prSet presAssocID="{9459571B-A3AA-4EC9-8DB9-963ED5749BE9}" presName="sibTrans" presStyleLbl="sibTrans2D1" presStyleIdx="0" presStyleCnt="0"/>
      <dgm:spPr/>
    </dgm:pt>
    <dgm:pt modelId="{6DFC1E73-60A1-421F-8CE3-8452754DE5F8}" type="pres">
      <dgm:prSet presAssocID="{2D43D7A6-2FA9-4CB0-B27E-558B6EF0C37E}" presName="compNode" presStyleCnt="0"/>
      <dgm:spPr/>
    </dgm:pt>
    <dgm:pt modelId="{282DE724-8C9D-4CC0-9FBA-139AEDD2B946}" type="pres">
      <dgm:prSet presAssocID="{2D43D7A6-2FA9-4CB0-B27E-558B6EF0C37E}" presName="iconBgRect" presStyleLbl="bgShp" presStyleIdx="5" presStyleCnt="6"/>
      <dgm:spPr/>
    </dgm:pt>
    <dgm:pt modelId="{6B070DF8-3C99-492C-84FC-E6B9F02E0446}" type="pres">
      <dgm:prSet presAssocID="{2D43D7A6-2FA9-4CB0-B27E-558B6EF0C3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ospital"/>
        </a:ext>
      </dgm:extLst>
    </dgm:pt>
    <dgm:pt modelId="{8B0C6E4A-269A-4BE9-8D3E-F31D95DC7E8F}" type="pres">
      <dgm:prSet presAssocID="{2D43D7A6-2FA9-4CB0-B27E-558B6EF0C37E}" presName="spaceRect" presStyleCnt="0"/>
      <dgm:spPr/>
    </dgm:pt>
    <dgm:pt modelId="{A063373F-B4E6-4F83-A817-529104665678}" type="pres">
      <dgm:prSet presAssocID="{2D43D7A6-2FA9-4CB0-B27E-558B6EF0C37E}" presName="textRect" presStyleLbl="revTx" presStyleIdx="5" presStyleCnt="6">
        <dgm:presLayoutVars>
          <dgm:chMax val="1"/>
          <dgm:chPref val="1"/>
        </dgm:presLayoutVars>
      </dgm:prSet>
      <dgm:spPr/>
    </dgm:pt>
  </dgm:ptLst>
  <dgm:cxnLst>
    <dgm:cxn modelId="{98F9A918-C268-46D3-9DB9-ED0AE82CBDB4}" type="presOf" srcId="{9459571B-A3AA-4EC9-8DB9-963ED5749BE9}" destId="{7DB363C5-E659-4EA8-AEFD-4E8F33EE2964}" srcOrd="0" destOrd="0" presId="urn:microsoft.com/office/officeart/2018/2/layout/IconCircleList"/>
    <dgm:cxn modelId="{84C1591E-BB0C-4705-9751-95BE77CA90D1}" srcId="{7E113416-53D2-4A5C-BEAD-F4C587862E91}" destId="{873FDAE5-AC66-4941-8264-6579502046D1}" srcOrd="3" destOrd="0" parTransId="{AEE048C4-52D2-4DF1-97B2-B53DB24406C7}" sibTransId="{517073D9-7ACA-487A-B767-9FEE940215F5}"/>
    <dgm:cxn modelId="{ABAE1E2E-CD48-4BE9-A880-EEC00E48CE1D}" type="presOf" srcId="{B53B88A6-FA01-4314-AC8A-274A593EF3E1}" destId="{F1733746-405E-4FB7-BA67-DEAE14BCB022}" srcOrd="0" destOrd="0" presId="urn:microsoft.com/office/officeart/2018/2/layout/IconCircleList"/>
    <dgm:cxn modelId="{F31FE337-3823-404C-AC97-68B56265DCD8}" srcId="{7E113416-53D2-4A5C-BEAD-F4C587862E91}" destId="{AE1B3A93-8AD8-40A3-9DB1-85D83847FA84}" srcOrd="1" destOrd="0" parTransId="{59CA2C71-369A-443F-9E38-B75FD8531401}" sibTransId="{B53B88A6-FA01-4314-AC8A-274A593EF3E1}"/>
    <dgm:cxn modelId="{D6FB6544-AFEB-4189-BA2A-9B9044CAA71B}" srcId="{7E113416-53D2-4A5C-BEAD-F4C587862E91}" destId="{11630C1F-31B2-4F00-B4B0-FEF2C26D90D6}" srcOrd="0" destOrd="0" parTransId="{4463CA75-D127-4731-A1EC-1DB4AEDD57BD}" sibTransId="{2D07425B-1A38-41D1-BF0F-B2363FA89CAB}"/>
    <dgm:cxn modelId="{EE6EEC4C-7D79-47FB-B1D4-1803DD8C1FC6}" type="presOf" srcId="{11630C1F-31B2-4F00-B4B0-FEF2C26D90D6}" destId="{5108DC33-0A1B-4D6C-817E-1ADD758338B0}" srcOrd="0" destOrd="0" presId="urn:microsoft.com/office/officeart/2018/2/layout/IconCircleList"/>
    <dgm:cxn modelId="{A28EC264-68C3-41A4-96BF-369ABE12D32E}" type="presOf" srcId="{AE1B3A93-8AD8-40A3-9DB1-85D83847FA84}" destId="{2A11A425-9211-4D17-89A8-4775BC280FE1}" srcOrd="0" destOrd="0" presId="urn:microsoft.com/office/officeart/2018/2/layout/IconCircleList"/>
    <dgm:cxn modelId="{389F4690-F282-47B3-B48F-DC3A073D2968}" type="presOf" srcId="{2D07425B-1A38-41D1-BF0F-B2363FA89CAB}" destId="{53AA2429-FD66-40F1-B41B-7A2F199E03E8}" srcOrd="0" destOrd="0" presId="urn:microsoft.com/office/officeart/2018/2/layout/IconCircleList"/>
    <dgm:cxn modelId="{8EF1ED94-BF81-4072-ACA1-81CEA136198C}" type="presOf" srcId="{517073D9-7ACA-487A-B767-9FEE940215F5}" destId="{7A857737-B7BD-411A-BDE4-4FA907ABFE5F}" srcOrd="0" destOrd="0" presId="urn:microsoft.com/office/officeart/2018/2/layout/IconCircleList"/>
    <dgm:cxn modelId="{1F34219C-EF40-43FC-AC32-353EB684EE32}" type="presOf" srcId="{873FDAE5-AC66-4941-8264-6579502046D1}" destId="{227F558A-4E56-4BDB-9F41-BE6D126A378A}" srcOrd="0" destOrd="0" presId="urn:microsoft.com/office/officeart/2018/2/layout/IconCircleList"/>
    <dgm:cxn modelId="{99C0D1A4-D226-4A23-A39E-FDCDEBABDACF}" srcId="{7E113416-53D2-4A5C-BEAD-F4C587862E91}" destId="{341D16EB-6A97-4243-A2AF-B4ECA0EC7FC2}" srcOrd="2" destOrd="0" parTransId="{6262439B-47DC-4B73-99FE-669035DE288B}" sibTransId="{F7A9546A-4E5D-40E7-95B0-029EA865E078}"/>
    <dgm:cxn modelId="{B60E53AA-6FB5-4138-85C0-2391E8D7524F}" type="presOf" srcId="{2D43D7A6-2FA9-4CB0-B27E-558B6EF0C37E}" destId="{A063373F-B4E6-4F83-A817-529104665678}" srcOrd="0" destOrd="0" presId="urn:microsoft.com/office/officeart/2018/2/layout/IconCircleList"/>
    <dgm:cxn modelId="{96AD6BD4-AE82-43B9-8D85-CFBD6CFED9F3}" srcId="{7E113416-53D2-4A5C-BEAD-F4C587862E91}" destId="{2D43D7A6-2FA9-4CB0-B27E-558B6EF0C37E}" srcOrd="5" destOrd="0" parTransId="{A75F75E2-F9D2-46D9-A35A-924951A85018}" sibTransId="{87869A29-7728-4F31-8D66-CB3C5AD319F4}"/>
    <dgm:cxn modelId="{D6F140E1-455E-46FD-8629-B2D0A0160002}" type="presOf" srcId="{F7A9546A-4E5D-40E7-95B0-029EA865E078}" destId="{2A5AD8BB-97A3-43AE-AC27-7233FD1D7488}" srcOrd="0" destOrd="0" presId="urn:microsoft.com/office/officeart/2018/2/layout/IconCircleList"/>
    <dgm:cxn modelId="{14FD6FE7-075E-4407-8322-545F5F46D7C5}" srcId="{7E113416-53D2-4A5C-BEAD-F4C587862E91}" destId="{EBEFC883-FAE8-426E-8FED-6EEA4A813748}" srcOrd="4" destOrd="0" parTransId="{F6A906A1-2086-4ACA-A6DD-BBD5D69E04C3}" sibTransId="{9459571B-A3AA-4EC9-8DB9-963ED5749BE9}"/>
    <dgm:cxn modelId="{544D13EE-557F-4BCA-A532-24B2010AFF99}" type="presOf" srcId="{7E113416-53D2-4A5C-BEAD-F4C587862E91}" destId="{1CF88C8C-4E0C-4CBE-9B46-81D95AFDD7E7}" srcOrd="0" destOrd="0" presId="urn:microsoft.com/office/officeart/2018/2/layout/IconCircleList"/>
    <dgm:cxn modelId="{3C0784F0-83B5-4CEA-8719-E9294751D09A}" type="presOf" srcId="{EBEFC883-FAE8-426E-8FED-6EEA4A813748}" destId="{D78C0BF6-3D58-4813-9BC0-559D79C26570}" srcOrd="0" destOrd="0" presId="urn:microsoft.com/office/officeart/2018/2/layout/IconCircleList"/>
    <dgm:cxn modelId="{BE9503FD-A3EF-4217-B8DE-9EA2F2ECB423}" type="presOf" srcId="{341D16EB-6A97-4243-A2AF-B4ECA0EC7FC2}" destId="{3D27B1E5-9CA5-4487-B091-9F8DF7C46652}" srcOrd="0" destOrd="0" presId="urn:microsoft.com/office/officeart/2018/2/layout/IconCircleList"/>
    <dgm:cxn modelId="{F8BE7DAF-19A5-4181-8603-9783A4C90B03}" type="presParOf" srcId="{1CF88C8C-4E0C-4CBE-9B46-81D95AFDD7E7}" destId="{DFF0EB6F-96C6-49C9-893D-B5CE4532F4E7}" srcOrd="0" destOrd="0" presId="urn:microsoft.com/office/officeart/2018/2/layout/IconCircleList"/>
    <dgm:cxn modelId="{4C51DFF8-1829-4C51-89B4-858D5D20A138}" type="presParOf" srcId="{DFF0EB6F-96C6-49C9-893D-B5CE4532F4E7}" destId="{24210E00-5743-4D1F-B586-DB48ABE5D7CE}" srcOrd="0" destOrd="0" presId="urn:microsoft.com/office/officeart/2018/2/layout/IconCircleList"/>
    <dgm:cxn modelId="{8C288336-73B6-4FAD-9121-E3445CED2986}" type="presParOf" srcId="{24210E00-5743-4D1F-B586-DB48ABE5D7CE}" destId="{708A8CAA-0DFF-40A1-8D9A-CE4BAB7CD198}" srcOrd="0" destOrd="0" presId="urn:microsoft.com/office/officeart/2018/2/layout/IconCircleList"/>
    <dgm:cxn modelId="{21DBF287-2FC9-4C79-87BA-F1FDDCCEA071}" type="presParOf" srcId="{24210E00-5743-4D1F-B586-DB48ABE5D7CE}" destId="{F9D87813-03C4-4459-A10D-6888B3E75F74}" srcOrd="1" destOrd="0" presId="urn:microsoft.com/office/officeart/2018/2/layout/IconCircleList"/>
    <dgm:cxn modelId="{B7100E12-DBF0-4BF1-9FE1-AA2F31C126E6}" type="presParOf" srcId="{24210E00-5743-4D1F-B586-DB48ABE5D7CE}" destId="{CEB06E88-CD51-4FCF-9BF2-990C43219867}" srcOrd="2" destOrd="0" presId="urn:microsoft.com/office/officeart/2018/2/layout/IconCircleList"/>
    <dgm:cxn modelId="{D4F07E03-CE1C-45A9-98AD-51579ABDCFD5}" type="presParOf" srcId="{24210E00-5743-4D1F-B586-DB48ABE5D7CE}" destId="{5108DC33-0A1B-4D6C-817E-1ADD758338B0}" srcOrd="3" destOrd="0" presId="urn:microsoft.com/office/officeart/2018/2/layout/IconCircleList"/>
    <dgm:cxn modelId="{DA52D1D6-0D63-42DF-819C-E9A57B753A6C}" type="presParOf" srcId="{DFF0EB6F-96C6-49C9-893D-B5CE4532F4E7}" destId="{53AA2429-FD66-40F1-B41B-7A2F199E03E8}" srcOrd="1" destOrd="0" presId="urn:microsoft.com/office/officeart/2018/2/layout/IconCircleList"/>
    <dgm:cxn modelId="{2984A6D8-1F89-42E5-8F0E-31C49E6060C1}" type="presParOf" srcId="{DFF0EB6F-96C6-49C9-893D-B5CE4532F4E7}" destId="{F1979FAD-C013-46C0-8A12-2515C5957AD5}" srcOrd="2" destOrd="0" presId="urn:microsoft.com/office/officeart/2018/2/layout/IconCircleList"/>
    <dgm:cxn modelId="{2493D3C4-714D-45AB-901D-ED7ED0191D96}" type="presParOf" srcId="{F1979FAD-C013-46C0-8A12-2515C5957AD5}" destId="{C3DAF98F-20E0-49D9-A1F9-D94F61E568DC}" srcOrd="0" destOrd="0" presId="urn:microsoft.com/office/officeart/2018/2/layout/IconCircleList"/>
    <dgm:cxn modelId="{9D7465A0-F663-4ED7-AD51-9A60912625D8}" type="presParOf" srcId="{F1979FAD-C013-46C0-8A12-2515C5957AD5}" destId="{137E1C13-DF02-4BA3-BDF4-C13D59BE672C}" srcOrd="1" destOrd="0" presId="urn:microsoft.com/office/officeart/2018/2/layout/IconCircleList"/>
    <dgm:cxn modelId="{50DF447D-3D71-4EE3-958B-D7DFB205CB3C}" type="presParOf" srcId="{F1979FAD-C013-46C0-8A12-2515C5957AD5}" destId="{9126A06D-F449-44A6-9475-8293E94C0CBA}" srcOrd="2" destOrd="0" presId="urn:microsoft.com/office/officeart/2018/2/layout/IconCircleList"/>
    <dgm:cxn modelId="{0E00A412-89F6-4A09-A65E-2CED2A6B285B}" type="presParOf" srcId="{F1979FAD-C013-46C0-8A12-2515C5957AD5}" destId="{2A11A425-9211-4D17-89A8-4775BC280FE1}" srcOrd="3" destOrd="0" presId="urn:microsoft.com/office/officeart/2018/2/layout/IconCircleList"/>
    <dgm:cxn modelId="{8F82DAD7-3078-433E-9465-29403BCA8EFA}" type="presParOf" srcId="{DFF0EB6F-96C6-49C9-893D-B5CE4532F4E7}" destId="{F1733746-405E-4FB7-BA67-DEAE14BCB022}" srcOrd="3" destOrd="0" presId="urn:microsoft.com/office/officeart/2018/2/layout/IconCircleList"/>
    <dgm:cxn modelId="{36587684-4239-4F31-811F-3481E1A7E50C}" type="presParOf" srcId="{DFF0EB6F-96C6-49C9-893D-B5CE4532F4E7}" destId="{07E5FF14-8B45-42C9-ACCB-95D3B03CF3DD}" srcOrd="4" destOrd="0" presId="urn:microsoft.com/office/officeart/2018/2/layout/IconCircleList"/>
    <dgm:cxn modelId="{7DDD147F-11FE-4C28-B1C1-7EA3D4B53C32}" type="presParOf" srcId="{07E5FF14-8B45-42C9-ACCB-95D3B03CF3DD}" destId="{DA495292-8C36-4B7D-BB9D-F1C239B2ADD2}" srcOrd="0" destOrd="0" presId="urn:microsoft.com/office/officeart/2018/2/layout/IconCircleList"/>
    <dgm:cxn modelId="{E9DA1171-9579-48D0-96DA-FDA69889567C}" type="presParOf" srcId="{07E5FF14-8B45-42C9-ACCB-95D3B03CF3DD}" destId="{81089C63-A144-4DBF-B8AF-F0D2BD838E57}" srcOrd="1" destOrd="0" presId="urn:microsoft.com/office/officeart/2018/2/layout/IconCircleList"/>
    <dgm:cxn modelId="{FB821E02-2A92-4894-A30E-3FFDD80E44CE}" type="presParOf" srcId="{07E5FF14-8B45-42C9-ACCB-95D3B03CF3DD}" destId="{4A45DE9F-ACB1-4377-A166-B1B4FDF87F8D}" srcOrd="2" destOrd="0" presId="urn:microsoft.com/office/officeart/2018/2/layout/IconCircleList"/>
    <dgm:cxn modelId="{ACAB1AFF-AF6B-4E44-ADA1-C8C5C58FD108}" type="presParOf" srcId="{07E5FF14-8B45-42C9-ACCB-95D3B03CF3DD}" destId="{3D27B1E5-9CA5-4487-B091-9F8DF7C46652}" srcOrd="3" destOrd="0" presId="urn:microsoft.com/office/officeart/2018/2/layout/IconCircleList"/>
    <dgm:cxn modelId="{114A0F4B-2BB6-4706-9DED-FDAB79C2F5B1}" type="presParOf" srcId="{DFF0EB6F-96C6-49C9-893D-B5CE4532F4E7}" destId="{2A5AD8BB-97A3-43AE-AC27-7233FD1D7488}" srcOrd="5" destOrd="0" presId="urn:microsoft.com/office/officeart/2018/2/layout/IconCircleList"/>
    <dgm:cxn modelId="{49110326-4EEC-4749-8895-618D9EF256A2}" type="presParOf" srcId="{DFF0EB6F-96C6-49C9-893D-B5CE4532F4E7}" destId="{C8D60794-D65A-4534-94EE-EA799FFDB3C8}" srcOrd="6" destOrd="0" presId="urn:microsoft.com/office/officeart/2018/2/layout/IconCircleList"/>
    <dgm:cxn modelId="{9A6438EE-F754-4232-8C4A-03B3C5D244EC}" type="presParOf" srcId="{C8D60794-D65A-4534-94EE-EA799FFDB3C8}" destId="{F716202A-5258-488B-869A-F97866D76CE0}" srcOrd="0" destOrd="0" presId="urn:microsoft.com/office/officeart/2018/2/layout/IconCircleList"/>
    <dgm:cxn modelId="{C96B8217-6F37-49A6-84C4-5E5CB11DB0C2}" type="presParOf" srcId="{C8D60794-D65A-4534-94EE-EA799FFDB3C8}" destId="{F81FD05C-AD87-48E6-9FEB-8AB601BD073B}" srcOrd="1" destOrd="0" presId="urn:microsoft.com/office/officeart/2018/2/layout/IconCircleList"/>
    <dgm:cxn modelId="{5C27B3C3-63F7-4572-A35E-2EE827B07A11}" type="presParOf" srcId="{C8D60794-D65A-4534-94EE-EA799FFDB3C8}" destId="{0594DCCF-2267-413F-BFB1-6A30DE9AA55B}" srcOrd="2" destOrd="0" presId="urn:microsoft.com/office/officeart/2018/2/layout/IconCircleList"/>
    <dgm:cxn modelId="{A684AC0A-5EA7-458E-BFB4-7B982AFA91CB}" type="presParOf" srcId="{C8D60794-D65A-4534-94EE-EA799FFDB3C8}" destId="{227F558A-4E56-4BDB-9F41-BE6D126A378A}" srcOrd="3" destOrd="0" presId="urn:microsoft.com/office/officeart/2018/2/layout/IconCircleList"/>
    <dgm:cxn modelId="{787ED91A-8203-4BA6-AF27-C6A221EDBC93}" type="presParOf" srcId="{DFF0EB6F-96C6-49C9-893D-B5CE4532F4E7}" destId="{7A857737-B7BD-411A-BDE4-4FA907ABFE5F}" srcOrd="7" destOrd="0" presId="urn:microsoft.com/office/officeart/2018/2/layout/IconCircleList"/>
    <dgm:cxn modelId="{4450D95A-C97A-434B-A8FE-BA5484332DCD}" type="presParOf" srcId="{DFF0EB6F-96C6-49C9-893D-B5CE4532F4E7}" destId="{B66EF0F9-8AE1-4038-A5A3-09D2846FD58B}" srcOrd="8" destOrd="0" presId="urn:microsoft.com/office/officeart/2018/2/layout/IconCircleList"/>
    <dgm:cxn modelId="{67941863-A706-4CC7-8FD0-DC613564A8DC}" type="presParOf" srcId="{B66EF0F9-8AE1-4038-A5A3-09D2846FD58B}" destId="{D3CC2079-B03C-47FD-90C2-254F201B8474}" srcOrd="0" destOrd="0" presId="urn:microsoft.com/office/officeart/2018/2/layout/IconCircleList"/>
    <dgm:cxn modelId="{172D30AC-B68F-44C8-BA06-6812B4D3619B}" type="presParOf" srcId="{B66EF0F9-8AE1-4038-A5A3-09D2846FD58B}" destId="{E6274082-28B3-4EB2-A0E9-256877A799C5}" srcOrd="1" destOrd="0" presId="urn:microsoft.com/office/officeart/2018/2/layout/IconCircleList"/>
    <dgm:cxn modelId="{99823D59-5C8B-4362-BDC8-BFFF83FBF09F}" type="presParOf" srcId="{B66EF0F9-8AE1-4038-A5A3-09D2846FD58B}" destId="{36C31FD6-8D95-451B-B093-57560E3BF754}" srcOrd="2" destOrd="0" presId="urn:microsoft.com/office/officeart/2018/2/layout/IconCircleList"/>
    <dgm:cxn modelId="{1956DD2C-22A1-4402-B43B-147CDFA866FF}" type="presParOf" srcId="{B66EF0F9-8AE1-4038-A5A3-09D2846FD58B}" destId="{D78C0BF6-3D58-4813-9BC0-559D79C26570}" srcOrd="3" destOrd="0" presId="urn:microsoft.com/office/officeart/2018/2/layout/IconCircleList"/>
    <dgm:cxn modelId="{A3E83BC4-6E0C-4DE3-A49E-165C84E6D8CE}" type="presParOf" srcId="{DFF0EB6F-96C6-49C9-893D-B5CE4532F4E7}" destId="{7DB363C5-E659-4EA8-AEFD-4E8F33EE2964}" srcOrd="9" destOrd="0" presId="urn:microsoft.com/office/officeart/2018/2/layout/IconCircleList"/>
    <dgm:cxn modelId="{46B814CC-7215-4C1A-A099-141954346647}" type="presParOf" srcId="{DFF0EB6F-96C6-49C9-893D-B5CE4532F4E7}" destId="{6DFC1E73-60A1-421F-8CE3-8452754DE5F8}" srcOrd="10" destOrd="0" presId="urn:microsoft.com/office/officeart/2018/2/layout/IconCircleList"/>
    <dgm:cxn modelId="{224F9037-DC88-421E-9D1A-4D796517BF51}" type="presParOf" srcId="{6DFC1E73-60A1-421F-8CE3-8452754DE5F8}" destId="{282DE724-8C9D-4CC0-9FBA-139AEDD2B946}" srcOrd="0" destOrd="0" presId="urn:microsoft.com/office/officeart/2018/2/layout/IconCircleList"/>
    <dgm:cxn modelId="{AFA3B904-9844-45C8-8188-32049E8DF2D5}" type="presParOf" srcId="{6DFC1E73-60A1-421F-8CE3-8452754DE5F8}" destId="{6B070DF8-3C99-492C-84FC-E6B9F02E0446}" srcOrd="1" destOrd="0" presId="urn:microsoft.com/office/officeart/2018/2/layout/IconCircleList"/>
    <dgm:cxn modelId="{DC275E40-DE74-4117-A0AB-EA37F24C734D}" type="presParOf" srcId="{6DFC1E73-60A1-421F-8CE3-8452754DE5F8}" destId="{8B0C6E4A-269A-4BE9-8D3E-F31D95DC7E8F}" srcOrd="2" destOrd="0" presId="urn:microsoft.com/office/officeart/2018/2/layout/IconCircleList"/>
    <dgm:cxn modelId="{B6A94A02-1DEA-4C3D-94B7-B37796216448}" type="presParOf" srcId="{6DFC1E73-60A1-421F-8CE3-8452754DE5F8}" destId="{A063373F-B4E6-4F83-A817-5291046656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A8CAA-0DFF-40A1-8D9A-CE4BAB7CD198}">
      <dsp:nvSpPr>
        <dsp:cNvPr id="0" name=""/>
        <dsp:cNvSpPr/>
      </dsp:nvSpPr>
      <dsp:spPr>
        <a:xfrm>
          <a:off x="82613"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87813-03C4-4459-A10D-6888B3E75F7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8DC33-0A1B-4D6C-817E-1ADD758338B0}">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Exploring Melanoma demographics in terms of incidences, age, and stages through data analytics </a:t>
          </a:r>
        </a:p>
      </dsp:txBody>
      <dsp:txXfrm>
        <a:off x="1172126" y="908559"/>
        <a:ext cx="2114937" cy="897246"/>
      </dsp:txXfrm>
    </dsp:sp>
    <dsp:sp modelId="{C3DAF98F-20E0-49D9-A1F9-D94F61E568DC}">
      <dsp:nvSpPr>
        <dsp:cNvPr id="0" name=""/>
        <dsp:cNvSpPr/>
      </dsp:nvSpPr>
      <dsp:spPr>
        <a:xfrm>
          <a:off x="3655575"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E1C13-DF02-4BA3-BDF4-C13D59BE672C}">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1A425-9211-4D17-89A8-4775BC280FE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Reveal the frequency and distribution of cases</a:t>
          </a:r>
        </a:p>
      </dsp:txBody>
      <dsp:txXfrm>
        <a:off x="4745088" y="908559"/>
        <a:ext cx="2114937" cy="897246"/>
      </dsp:txXfrm>
    </dsp:sp>
    <dsp:sp modelId="{DA495292-8C36-4B7D-BB9D-F1C239B2ADD2}">
      <dsp:nvSpPr>
        <dsp:cNvPr id="0" name=""/>
        <dsp:cNvSpPr/>
      </dsp:nvSpPr>
      <dsp:spPr>
        <a:xfrm>
          <a:off x="7228536"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89C63-A144-4DBF-B8AF-F0D2BD838E57}">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7B1E5-9CA5-4487-B091-9F8DF7C4665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Understand age specific trends  </a:t>
          </a:r>
        </a:p>
      </dsp:txBody>
      <dsp:txXfrm>
        <a:off x="8318049" y="908559"/>
        <a:ext cx="2114937" cy="897246"/>
      </dsp:txXfrm>
    </dsp:sp>
    <dsp:sp modelId="{F716202A-5258-488B-869A-F97866D76CE0}">
      <dsp:nvSpPr>
        <dsp:cNvPr id="0" name=""/>
        <dsp:cNvSpPr/>
      </dsp:nvSpPr>
      <dsp:spPr>
        <a:xfrm>
          <a:off x="82613"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D05C-AD87-48E6-9FEB-8AB601BD073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F558A-4E56-4BDB-9F41-BE6D126A378A}">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Analyze stages of Melanoma to aid in assessing severity and treatment planning</a:t>
          </a:r>
        </a:p>
      </dsp:txBody>
      <dsp:txXfrm>
        <a:off x="1172126" y="2545532"/>
        <a:ext cx="2114937" cy="897246"/>
      </dsp:txXfrm>
    </dsp:sp>
    <dsp:sp modelId="{D3CC2079-B03C-47FD-90C2-254F201B8474}">
      <dsp:nvSpPr>
        <dsp:cNvPr id="0" name=""/>
        <dsp:cNvSpPr/>
      </dsp:nvSpPr>
      <dsp:spPr>
        <a:xfrm>
          <a:off x="3655575"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74082-28B3-4EB2-A0E9-256877A799C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C0BF6-3D58-4813-9BC0-559D79C26570}">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Increase overall awareness and education on risk factors and prevention</a:t>
          </a:r>
        </a:p>
      </dsp:txBody>
      <dsp:txXfrm>
        <a:off x="4745088" y="2545532"/>
        <a:ext cx="2114937" cy="897246"/>
      </dsp:txXfrm>
    </dsp:sp>
    <dsp:sp modelId="{282DE724-8C9D-4CC0-9FBA-139AEDD2B946}">
      <dsp:nvSpPr>
        <dsp:cNvPr id="0" name=""/>
        <dsp:cNvSpPr/>
      </dsp:nvSpPr>
      <dsp:spPr>
        <a:xfrm>
          <a:off x="7228536"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70DF8-3C99-492C-84FC-E6B9F02E044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3373F-B4E6-4F83-A817-529104665678}">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By exploring demographics, we can develop more effective approaches for diagnosis and treatment.</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8</a:t>
            </a:fld>
            <a:endParaRPr lang="en-US"/>
          </a:p>
        </p:txBody>
      </p:sp>
    </p:spTree>
    <p:extLst>
      <p:ext uri="{BB962C8B-B14F-4D97-AF65-F5344CB8AC3E}">
        <p14:creationId xmlns:p14="http://schemas.microsoft.com/office/powerpoint/2010/main" val="354758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9</a:t>
            </a:fld>
            <a:endParaRPr lang="en-US"/>
          </a:p>
        </p:txBody>
      </p:sp>
    </p:spTree>
    <p:extLst>
      <p:ext uri="{BB962C8B-B14F-4D97-AF65-F5344CB8AC3E}">
        <p14:creationId xmlns:p14="http://schemas.microsoft.com/office/powerpoint/2010/main" val="268800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11</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08490" y="2602765"/>
            <a:ext cx="3330531" cy="3581400"/>
          </a:xfrm>
        </p:spPr>
        <p:txBody>
          <a:bodyPr anchor="ctr">
            <a:normAutofit/>
          </a:bodyPr>
          <a:lstStyle/>
          <a:p>
            <a:pPr algn="l"/>
            <a:r>
              <a:rPr lang="en-US" dirty="0" err="1">
                <a:solidFill>
                  <a:schemeClr val="tx2"/>
                </a:solidFill>
              </a:rPr>
              <a:t>Isha</a:t>
            </a:r>
            <a:r>
              <a:rPr lang="en-US" dirty="0">
                <a:solidFill>
                  <a:schemeClr val="tx2"/>
                </a:solidFill>
              </a:rPr>
              <a:t> </a:t>
            </a:r>
            <a:r>
              <a:rPr lang="en-US" dirty="0" err="1">
                <a:solidFill>
                  <a:schemeClr val="tx2"/>
                </a:solidFill>
              </a:rPr>
              <a:t>Saldhi</a:t>
            </a:r>
            <a:endParaRPr lang="en-US" dirty="0">
              <a:solidFill>
                <a:schemeClr val="tx2"/>
              </a:solidFill>
            </a:endParaRPr>
          </a:p>
          <a:p>
            <a:pPr algn="l"/>
            <a:r>
              <a:rPr lang="en-US" dirty="0" err="1">
                <a:solidFill>
                  <a:schemeClr val="tx2"/>
                </a:solidFill>
              </a:rPr>
              <a:t>Somin</a:t>
            </a:r>
            <a:r>
              <a:rPr lang="en-US" dirty="0">
                <a:solidFill>
                  <a:schemeClr val="tx2"/>
                </a:solidFill>
              </a:rPr>
              <a:t> Kim</a:t>
            </a:r>
          </a:p>
          <a:p>
            <a:pPr algn="l"/>
            <a:r>
              <a:rPr lang="en-US" dirty="0" err="1">
                <a:solidFill>
                  <a:schemeClr val="tx2"/>
                </a:solidFill>
              </a:rPr>
              <a:t>Avary</a:t>
            </a:r>
            <a:r>
              <a:rPr lang="en-US" dirty="0">
                <a:solidFill>
                  <a:schemeClr val="tx2"/>
                </a:solidFill>
              </a:rPr>
              <a:t> Edwards</a:t>
            </a:r>
          </a:p>
          <a:p>
            <a:pPr algn="l"/>
            <a:r>
              <a:rPr lang="en-US" dirty="0">
                <a:solidFill>
                  <a:schemeClr val="tx2"/>
                </a:solidFill>
              </a:rPr>
              <a:t>Terry Cleek</a:t>
            </a: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22141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0A32-7AB6-F036-417A-932A0A931FB8}"/>
              </a:ext>
            </a:extLst>
          </p:cNvPr>
          <p:cNvSpPr>
            <a:spLocks noGrp="1"/>
          </p:cNvSpPr>
          <p:nvPr>
            <p:ph type="title"/>
          </p:nvPr>
        </p:nvSpPr>
        <p:spPr/>
        <p:txBody>
          <a:bodyPr/>
          <a:lstStyle/>
          <a:p>
            <a:r>
              <a:rPr lang="en-US"/>
              <a:t>Trends of Melanoma</a:t>
            </a:r>
            <a:endParaRPr lang="en-US" dirty="0"/>
          </a:p>
        </p:txBody>
      </p:sp>
      <p:graphicFrame>
        <p:nvGraphicFramePr>
          <p:cNvPr id="5" name="Content Placeholder 2">
            <a:extLst>
              <a:ext uri="{FF2B5EF4-FFF2-40B4-BE49-F238E27FC236}">
                <a16:creationId xmlns:a16="http://schemas.microsoft.com/office/drawing/2014/main" id="{56F843E4-6E50-3A84-EBB3-1D8914F2F7DC}"/>
              </a:ext>
            </a:extLst>
          </p:cNvPr>
          <p:cNvGraphicFramePr>
            <a:graphicFrameLocks noGrp="1"/>
          </p:cNvGraphicFramePr>
          <p:nvPr>
            <p:ph idx="1"/>
            <p:extLst>
              <p:ext uri="{D42A27DB-BD31-4B8C-83A1-F6EECF244321}">
                <p14:modId xmlns:p14="http://schemas.microsoft.com/office/powerpoint/2010/main" val="25943000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65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0D04D7-7CB2-7295-3DF6-900055BB10D7}"/>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3600" kern="1200">
                <a:solidFill>
                  <a:schemeClr val="tx2"/>
                </a:solidFill>
                <a:latin typeface="+mj-lt"/>
                <a:ea typeface="+mj-ea"/>
                <a:cs typeface="+mj-cs"/>
              </a:rPr>
              <a:t>Increase In Melanoma Cases </a:t>
            </a:r>
          </a:p>
        </p:txBody>
      </p:sp>
      <p:grpSp>
        <p:nvGrpSpPr>
          <p:cNvPr id="34"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35"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47AFEDA-64BE-393A-C55E-96000F4F83AA}"/>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a:solidFill>
                <a:schemeClr val="tx2"/>
              </a:solidFill>
            </a:endParaRPr>
          </a:p>
          <a:p>
            <a:pPr indent="-228600" defTabSz="914400">
              <a:lnSpc>
                <a:spcPct val="90000"/>
              </a:lnSpc>
              <a:spcAft>
                <a:spcPts val="600"/>
              </a:spcAft>
              <a:buFont typeface="Arial" panose="020B0604020202020204" pitchFamily="34" charset="0"/>
              <a:buChar char="•"/>
            </a:pPr>
            <a:r>
              <a:rPr lang="en-US">
                <a:solidFill>
                  <a:schemeClr val="tx2"/>
                </a:solidFill>
              </a:rPr>
              <a:t>Several possible reasons for increasing rate of Melanoma over the years. Increased sun exposure, environmental factors, changing demographics, increased awareness / detection, fashion trends, tanning beds, and genetic factors. </a:t>
            </a:r>
          </a:p>
          <a:p>
            <a:pPr indent="-228600" defTabSz="914400">
              <a:lnSpc>
                <a:spcPct val="90000"/>
              </a:lnSpc>
              <a:spcAft>
                <a:spcPts val="600"/>
              </a:spcAft>
              <a:buFont typeface="Arial" panose="020B0604020202020204" pitchFamily="34" charset="0"/>
              <a:buChar char="•"/>
            </a:pPr>
            <a:endParaRPr lang="en-US">
              <a:solidFill>
                <a:schemeClr val="tx2"/>
              </a:solidFill>
            </a:endParaRPr>
          </a:p>
        </p:txBody>
      </p:sp>
      <p:grpSp>
        <p:nvGrpSpPr>
          <p:cNvPr id="38"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E5E2FF3F-3BBB-DE0F-AD36-3276861534AE}"/>
              </a:ext>
            </a:extLst>
          </p:cNvPr>
          <p:cNvPicPr>
            <a:picLocks noGrp="1" noChangeAspect="1"/>
          </p:cNvPicPr>
          <p:nvPr>
            <p:ph idx="1"/>
          </p:nvPr>
        </p:nvPicPr>
        <p:blipFill>
          <a:blip r:embed="rId2"/>
          <a:stretch>
            <a:fillRect/>
          </a:stretch>
        </p:blipFill>
        <p:spPr>
          <a:xfrm>
            <a:off x="287575" y="3000375"/>
            <a:ext cx="5886449" cy="2943225"/>
          </a:xfrm>
          <a:prstGeom prst="rect">
            <a:avLst/>
          </a:prstGeom>
        </p:spPr>
      </p:pic>
    </p:spTree>
    <p:extLst>
      <p:ext uri="{BB962C8B-B14F-4D97-AF65-F5344CB8AC3E}">
        <p14:creationId xmlns:p14="http://schemas.microsoft.com/office/powerpoint/2010/main" val="34628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7D972-C7EF-7C0A-70CA-4452C857295A}"/>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Melanoma Cancer Distribution by Stage</a:t>
            </a:r>
          </a:p>
        </p:txBody>
      </p:sp>
      <p:sp>
        <p:nvSpPr>
          <p:cNvPr id="4" name="Content Placeholder 3">
            <a:extLst>
              <a:ext uri="{FF2B5EF4-FFF2-40B4-BE49-F238E27FC236}">
                <a16:creationId xmlns:a16="http://schemas.microsoft.com/office/drawing/2014/main" id="{FA5E1D50-1806-EA5B-B94E-BD4261529CDC}"/>
              </a:ext>
            </a:extLst>
          </p:cNvPr>
          <p:cNvSpPr>
            <a:spLocks noGrp="1"/>
          </p:cNvSpPr>
          <p:nvPr>
            <p:ph sz="half" idx="2"/>
          </p:nvPr>
        </p:nvSpPr>
        <p:spPr>
          <a:xfrm>
            <a:off x="804672" y="2421683"/>
            <a:ext cx="4765949" cy="3353476"/>
          </a:xfrm>
        </p:spPr>
        <p:txBody>
          <a:bodyPr vert="horz" lIns="91440" tIns="45720" rIns="91440" bIns="45720" rtlCol="0" anchor="t">
            <a:normAutofit/>
          </a:bodyPr>
          <a:lstStyle/>
          <a:p>
            <a:pPr marL="0"/>
            <a:r>
              <a:rPr lang="en-US" sz="1800">
                <a:solidFill>
                  <a:schemeClr val="tx2"/>
                </a:solidFill>
              </a:rPr>
              <a:t>Each stage represents the extent of its spread and seriousness</a:t>
            </a:r>
          </a:p>
          <a:p>
            <a:endParaRPr lang="en-US" sz="1800">
              <a:solidFill>
                <a:schemeClr val="tx2"/>
              </a:solidFill>
            </a:endParaRPr>
          </a:p>
          <a:p>
            <a:r>
              <a:rPr lang="en-US" sz="1800">
                <a:solidFill>
                  <a:schemeClr val="tx2"/>
                </a:solidFill>
              </a:rPr>
              <a:t>Localized – limited to outermost layer of the skin</a:t>
            </a:r>
          </a:p>
          <a:p>
            <a:r>
              <a:rPr lang="en-US" sz="1800">
                <a:solidFill>
                  <a:schemeClr val="tx2"/>
                </a:solidFill>
              </a:rPr>
              <a:t>Regional – Has invaded the deeper layers of the skin or nearby lymph nodes</a:t>
            </a:r>
          </a:p>
          <a:p>
            <a:r>
              <a:rPr lang="en-US" sz="1800">
                <a:solidFill>
                  <a:schemeClr val="tx2"/>
                </a:solidFill>
              </a:rPr>
              <a:t>Distant – Spread to distant lymph nodes or organs (complex)</a:t>
            </a:r>
          </a:p>
          <a:p>
            <a:r>
              <a:rPr lang="en-US" sz="1800">
                <a:solidFill>
                  <a:schemeClr val="tx2"/>
                </a:solidFill>
              </a:rPr>
              <a:t>Unstaged – requires further evaluation</a:t>
            </a:r>
          </a:p>
          <a:p>
            <a:endParaRPr lang="en-US" sz="1800">
              <a:solidFill>
                <a:schemeClr val="tx2"/>
              </a:solidFill>
            </a:endParaRPr>
          </a:p>
          <a:p>
            <a:endParaRPr lang="en-US" sz="180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9BF43B4A-0464-2B8D-1AF1-5DD20569E30C}"/>
              </a:ext>
            </a:extLst>
          </p:cNvPr>
          <p:cNvPicPr>
            <a:picLocks noGrp="1" noChangeAspect="1"/>
          </p:cNvPicPr>
          <p:nvPr>
            <p:ph sz="half" idx="1"/>
          </p:nvPr>
        </p:nvPicPr>
        <p:blipFill>
          <a:blip r:embed="rId2"/>
          <a:stretch>
            <a:fillRect/>
          </a:stretch>
        </p:blipFill>
        <p:spPr>
          <a:xfrm>
            <a:off x="7358063" y="1569340"/>
            <a:ext cx="4435411" cy="4435411"/>
          </a:xfrm>
          <a:prstGeom prst="rect">
            <a:avLst/>
          </a:prstGeom>
        </p:spPr>
      </p:pic>
    </p:spTree>
    <p:extLst>
      <p:ext uri="{BB962C8B-B14F-4D97-AF65-F5344CB8AC3E}">
        <p14:creationId xmlns:p14="http://schemas.microsoft.com/office/powerpoint/2010/main" val="8447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Exploring the financial burden of melanoma</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Melanoma is a prevalent cancer in today’s society, but as SES disparities are one of the most pressing issues in the US, does the financial burden of cancer, specifically melanoma, differ amongst race populations?</a:t>
            </a:r>
          </a:p>
          <a:p>
            <a:pPr marL="0" indent="0">
              <a:buNone/>
            </a:pPr>
            <a:endParaRPr lang="en-US" sz="1800" dirty="0">
              <a:solidFill>
                <a:schemeClr val="tx2"/>
              </a:solidFill>
            </a:endParaRPr>
          </a:p>
          <a:p>
            <a:pPr marL="0" indent="0">
              <a:buNone/>
            </a:pPr>
            <a:r>
              <a:rPr lang="en-US" sz="1800" dirty="0">
                <a:solidFill>
                  <a:schemeClr val="tx2"/>
                </a:solidFill>
              </a:rPr>
              <a:t>We will look at NCI and US Census information to determine the following:</a:t>
            </a:r>
          </a:p>
          <a:p>
            <a:pPr>
              <a:buFontTx/>
              <a:buChar char="-"/>
            </a:pPr>
            <a:r>
              <a:rPr lang="en-US" sz="1800" dirty="0">
                <a:solidFill>
                  <a:schemeClr val="tx2"/>
                </a:solidFill>
              </a:rPr>
              <a:t>How expensive is melanoma treatment in comparison to other cancers?</a:t>
            </a:r>
          </a:p>
          <a:p>
            <a:pPr>
              <a:buFontTx/>
              <a:buChar char="-"/>
            </a:pPr>
            <a:r>
              <a:rPr lang="en-US" sz="1800" dirty="0">
                <a:solidFill>
                  <a:schemeClr val="tx2"/>
                </a:solidFill>
              </a:rPr>
              <a:t>Are races disproportionately likely to be diagnosed with melanoma?</a:t>
            </a:r>
          </a:p>
          <a:p>
            <a:pPr>
              <a:buFontTx/>
              <a:buChar char="-"/>
            </a:pPr>
            <a:r>
              <a:rPr lang="en-US" sz="1800" dirty="0">
                <a:solidFill>
                  <a:schemeClr val="tx2"/>
                </a:solidFill>
              </a:rPr>
              <a:t>Are mortality rates amongst populations the same?</a:t>
            </a:r>
          </a:p>
          <a:p>
            <a:pPr>
              <a:buFontTx/>
              <a:buChar char="-"/>
            </a:pPr>
            <a:r>
              <a:rPr lang="en-US" sz="1800" dirty="0">
                <a:solidFill>
                  <a:schemeClr val="tx2"/>
                </a:solidFill>
              </a:rPr>
              <a:t>If they are, what is a possible cause for it?</a:t>
            </a:r>
          </a:p>
        </p:txBody>
      </p:sp>
    </p:spTree>
    <p:extLst>
      <p:ext uri="{BB962C8B-B14F-4D97-AF65-F5344CB8AC3E}">
        <p14:creationId xmlns:p14="http://schemas.microsoft.com/office/powerpoint/2010/main" val="391824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6824853"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Cancer costs by cancer type</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681295" y="6039836"/>
            <a:ext cx="11610474" cy="89948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Out of the 25 most common cancers, melanoma is by far has the cheapest treatment cost per patient: $8536.7</a:t>
            </a:r>
          </a:p>
        </p:txBody>
      </p:sp>
      <p:pic>
        <p:nvPicPr>
          <p:cNvPr id="11" name="Picture 10" descr="A graph of a patient&#10;&#10;Description automatically generated">
            <a:extLst>
              <a:ext uri="{FF2B5EF4-FFF2-40B4-BE49-F238E27FC236}">
                <a16:creationId xmlns:a16="http://schemas.microsoft.com/office/drawing/2014/main" id="{121633C8-341D-C3C1-A1BF-1199352EB8B5}"/>
              </a:ext>
            </a:extLst>
          </p:cNvPr>
          <p:cNvPicPr>
            <a:picLocks noChangeAspect="1"/>
          </p:cNvPicPr>
          <p:nvPr/>
        </p:nvPicPr>
        <p:blipFill>
          <a:blip r:embed="rId2"/>
          <a:stretch>
            <a:fillRect/>
          </a:stretch>
        </p:blipFill>
        <p:spPr>
          <a:xfrm>
            <a:off x="2232025" y="1246349"/>
            <a:ext cx="7727950" cy="4959029"/>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le with a point of view of the center&#10;&#10;Description automatically generated">
            <a:extLst>
              <a:ext uri="{FF2B5EF4-FFF2-40B4-BE49-F238E27FC236}">
                <a16:creationId xmlns:a16="http://schemas.microsoft.com/office/drawing/2014/main" id="{A7346CDB-5D04-BD09-03D9-4F9B1FB28803}"/>
              </a:ext>
            </a:extLst>
          </p:cNvPr>
          <p:cNvPicPr>
            <a:picLocks noChangeAspect="1"/>
          </p:cNvPicPr>
          <p:nvPr/>
        </p:nvPicPr>
        <p:blipFill>
          <a:blip r:embed="rId2"/>
          <a:stretch>
            <a:fillRect/>
          </a:stretch>
        </p:blipFill>
        <p:spPr>
          <a:xfrm>
            <a:off x="671684" y="1246165"/>
            <a:ext cx="5326110" cy="4649967"/>
          </a:xfrm>
          <a:prstGeom prst="rect">
            <a:avLst/>
          </a:prstGeom>
        </p:spPr>
      </p:pic>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81295" y="0"/>
            <a:ext cx="9437262" cy="1280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Melanoma Incidence and Mortality Rates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0" y="5951159"/>
            <a:ext cx="12191695" cy="899481"/>
          </a:xfrm>
          <a:prstGeom prst="rect">
            <a:avLst/>
          </a:prstGeo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dirty="0">
                <a:solidFill>
                  <a:schemeClr val="tx2"/>
                </a:solidFill>
                <a:effectLst/>
              </a:rPr>
              <a:t>Even though whites were the most heavily effected population in terms of incidence melanoma, whites do not have the highest incidence mortality rate. Blacks, </a:t>
            </a:r>
            <a:r>
              <a:rPr lang="en-US" dirty="0" err="1">
                <a:solidFill>
                  <a:schemeClr val="tx2"/>
                </a:solidFill>
                <a:effectLst/>
              </a:rPr>
              <a:t>asians</a:t>
            </a:r>
            <a:r>
              <a:rPr lang="en-US" dirty="0">
                <a:solidFill>
                  <a:schemeClr val="tx2"/>
                </a:solidFill>
                <a:effectLst/>
              </a:rPr>
              <a:t> and </a:t>
            </a:r>
            <a:r>
              <a:rPr lang="en-US" dirty="0" err="1">
                <a:solidFill>
                  <a:schemeClr val="tx2"/>
                </a:solidFill>
                <a:effectLst/>
              </a:rPr>
              <a:t>hispanics</a:t>
            </a:r>
            <a:r>
              <a:rPr lang="en-US" dirty="0">
                <a:solidFill>
                  <a:schemeClr val="tx2"/>
                </a:solidFill>
                <a:effectLst/>
              </a:rPr>
              <a:t> hold the highest </a:t>
            </a:r>
            <a:r>
              <a:rPr lang="en-US" dirty="0" err="1">
                <a:solidFill>
                  <a:schemeClr val="tx2"/>
                </a:solidFill>
                <a:effectLst/>
              </a:rPr>
              <a:t>inicidence</a:t>
            </a:r>
            <a:r>
              <a:rPr lang="en-US" dirty="0">
                <a:solidFill>
                  <a:schemeClr val="tx2"/>
                </a:solidFill>
                <a:effectLst/>
              </a:rPr>
              <a:t>-mortality rates amongst the analyzed populations.</a:t>
            </a:r>
          </a:p>
        </p:txBody>
      </p:sp>
      <p:pic>
        <p:nvPicPr>
          <p:cNvPr id="5" name="Picture 4" descr="A pie chart with numbers and text&#10;&#10;Description automatically generated">
            <a:extLst>
              <a:ext uri="{FF2B5EF4-FFF2-40B4-BE49-F238E27FC236}">
                <a16:creationId xmlns:a16="http://schemas.microsoft.com/office/drawing/2014/main" id="{95634D43-734B-89A9-D50B-6D35BCFA99B1}"/>
              </a:ext>
            </a:extLst>
          </p:cNvPr>
          <p:cNvPicPr>
            <a:picLocks noChangeAspect="1"/>
          </p:cNvPicPr>
          <p:nvPr/>
        </p:nvPicPr>
        <p:blipFill>
          <a:blip r:embed="rId3"/>
          <a:stretch>
            <a:fillRect/>
          </a:stretch>
        </p:blipFill>
        <p:spPr>
          <a:xfrm>
            <a:off x="6688700" y="1257476"/>
            <a:ext cx="4392830" cy="4856978"/>
          </a:xfrm>
          <a:prstGeom prst="rect">
            <a:avLst/>
          </a:prstGeom>
        </p:spPr>
      </p:pic>
    </p:spTree>
    <p:extLst>
      <p:ext uri="{BB962C8B-B14F-4D97-AF65-F5344CB8AC3E}">
        <p14:creationId xmlns:p14="http://schemas.microsoft.com/office/powerpoint/2010/main" val="346992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Why the disparity in incidence-mortality rates amongst different races?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657350"/>
            <a:ext cx="3057524" cy="460057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Hypothesis: There is an inverse correlation between incidence-mortality and annual household income.</a:t>
            </a:r>
          </a:p>
          <a:p>
            <a:pPr indent="-228600">
              <a:lnSpc>
                <a:spcPct val="90000"/>
              </a:lnSpc>
              <a:spcAft>
                <a:spcPts val="600"/>
              </a:spcAft>
              <a:buFont typeface="Arial" panose="020B0604020202020204" pitchFamily="34" charset="0"/>
              <a:buChar char="•"/>
            </a:pPr>
            <a:r>
              <a:rPr lang="en-US" dirty="0">
                <a:solidFill>
                  <a:schemeClr val="tx2"/>
                </a:solidFill>
              </a:rPr>
              <a:t>While it could be true that Blacks and African Americans have the highest incidence-mortality rate of all races due to their low household-income, it cannot be said that just by having a high annual income one will have a low incidence-mortality ratio, as exhibited by the Asian population.</a:t>
            </a:r>
          </a:p>
        </p:txBody>
      </p:sp>
      <p:pic>
        <p:nvPicPr>
          <p:cNvPr id="3" name="Picture 2" descr="A white chart with green and blue dots&#10;&#10;Description automatically generated">
            <a:extLst>
              <a:ext uri="{FF2B5EF4-FFF2-40B4-BE49-F238E27FC236}">
                <a16:creationId xmlns:a16="http://schemas.microsoft.com/office/drawing/2014/main" id="{B88F87EF-96BC-75CF-CB37-2E3FBB27503B}"/>
              </a:ext>
            </a:extLst>
          </p:cNvPr>
          <p:cNvPicPr>
            <a:picLocks noChangeAspect="1"/>
          </p:cNvPicPr>
          <p:nvPr/>
        </p:nvPicPr>
        <p:blipFill>
          <a:blip r:embed="rId3"/>
          <a:stretch>
            <a:fillRect/>
          </a:stretch>
        </p:blipFill>
        <p:spPr>
          <a:xfrm>
            <a:off x="3259025" y="1524351"/>
            <a:ext cx="8923059" cy="4733574"/>
          </a:xfrm>
          <a:prstGeom prst="rect">
            <a:avLst/>
          </a:prstGeom>
        </p:spPr>
      </p:pic>
    </p:spTree>
    <p:extLst>
      <p:ext uri="{BB962C8B-B14F-4D97-AF65-F5344CB8AC3E}">
        <p14:creationId xmlns:p14="http://schemas.microsoft.com/office/powerpoint/2010/main" val="210217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Conclusion</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371599"/>
            <a:ext cx="6057900" cy="4600575"/>
          </a:xfrm>
          <a:prstGeom prst="rect">
            <a:avLst/>
          </a:prstGeom>
        </p:spPr>
        <p:txBody>
          <a:bodyPr vert="horz" lIns="91440" tIns="45720" rIns="91440" bIns="45720" rtlCol="0" anchor="ctr">
            <a:normAutofit/>
          </a:bodyPr>
          <a:lstStyle/>
          <a:p>
            <a:pPr algn="ctr">
              <a:lnSpc>
                <a:spcPct val="90000"/>
              </a:lnSpc>
              <a:spcAft>
                <a:spcPts val="600"/>
              </a:spcAft>
            </a:pPr>
            <a:r>
              <a:rPr lang="en-US" sz="2000" dirty="0">
                <a:solidFill>
                  <a:schemeClr val="tx2"/>
                </a:solidFill>
              </a:rPr>
              <a:t>In conclusion, while melanoma treatment costs are relatively low in comparison to other cancers, race groups are disproportionately affected by melanoma, with Whites having the highest incidence counts. However, they have one of the lowest incidence-mortality ratios, suggesting that there is a confounding variable that helps or harms survival chances of various race populations. While social economic status can be a potential factor, it is not a sole or primary driver in mortality/survival rates amongst melanoma patients.</a:t>
            </a:r>
          </a:p>
        </p:txBody>
      </p:sp>
      <p:pic>
        <p:nvPicPr>
          <p:cNvPr id="4" name="Picture 3" descr="A close-up of dna and blood cells&#10;&#10;Description automatically generated">
            <a:extLst>
              <a:ext uri="{FF2B5EF4-FFF2-40B4-BE49-F238E27FC236}">
                <a16:creationId xmlns:a16="http://schemas.microsoft.com/office/drawing/2014/main" id="{E48604E7-EC5C-9527-4FD2-BC7B56D740A0}"/>
              </a:ext>
            </a:extLst>
          </p:cNvPr>
          <p:cNvPicPr>
            <a:picLocks noChangeAspect="1"/>
          </p:cNvPicPr>
          <p:nvPr/>
        </p:nvPicPr>
        <p:blipFill>
          <a:blip r:embed="rId3"/>
          <a:stretch>
            <a:fillRect/>
          </a:stretch>
        </p:blipFill>
        <p:spPr>
          <a:xfrm>
            <a:off x="6686552" y="2016823"/>
            <a:ext cx="4982256" cy="3310129"/>
          </a:xfrm>
          <a:prstGeom prst="rect">
            <a:avLst/>
          </a:prstGeom>
        </p:spPr>
      </p:pic>
    </p:spTree>
    <p:extLst>
      <p:ext uri="{BB962C8B-B14F-4D97-AF65-F5344CB8AC3E}">
        <p14:creationId xmlns:p14="http://schemas.microsoft.com/office/powerpoint/2010/main" val="361684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1469</TotalTime>
  <Words>796</Words>
  <Application>Microsoft Macintosh PowerPoint</Application>
  <PresentationFormat>Widescreen</PresentationFormat>
  <Paragraphs>63</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"Exploring Melanoma Demographics, causes, and treatments"</vt:lpstr>
      <vt:lpstr>Trends of Melanoma</vt:lpstr>
      <vt:lpstr>Increase In Melanoma Cases </vt:lpstr>
      <vt:lpstr>Melanoma Cancer Distribution by Stage</vt:lpstr>
      <vt:lpstr>Exploring the financial burden of melanoma</vt:lpstr>
      <vt:lpstr>PowerPoint Presentation</vt:lpstr>
      <vt:lpstr>PowerPoint Presentation</vt:lpstr>
      <vt:lpstr>PowerPoint Presentation</vt:lpstr>
      <vt:lpstr>PowerPoint Presentation</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Isha Saldhi</cp:lastModifiedBy>
  <cp:revision>15</cp:revision>
  <dcterms:created xsi:type="dcterms:W3CDTF">2023-07-20T15:53:54Z</dcterms:created>
  <dcterms:modified xsi:type="dcterms:W3CDTF">2023-07-25T01:00:03Z</dcterms:modified>
</cp:coreProperties>
</file>