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8" r:id="rId3"/>
    <p:sldId id="267" r:id="rId4"/>
    <p:sldId id="269" r:id="rId5"/>
    <p:sldId id="271" r:id="rId6"/>
    <p:sldId id="272" r:id="rId7"/>
    <p:sldId id="262" r:id="rId8"/>
    <p:sldId id="257" r:id="rId9"/>
    <p:sldId id="264" r:id="rId10"/>
    <p:sldId id="265" r:id="rId11"/>
    <p:sldId id="266" r:id="rId12"/>
    <p:sldId id="263" r:id="rId13"/>
    <p:sldId id="25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13416-53D2-4A5C-BEAD-F4C587862E91}" type="doc">
      <dgm:prSet loTypeId="urn:microsoft.com/office/officeart/2018/2/layout/IconCircleList" loCatId="icon" qsTypeId="urn:microsoft.com/office/officeart/2005/8/quickstyle/simple1" qsCatId="simple" csTypeId="urn:microsoft.com/office/officeart/2005/8/colors/accent6_2" csCatId="accent6" phldr="1"/>
      <dgm:spPr/>
      <dgm:t>
        <a:bodyPr/>
        <a:lstStyle/>
        <a:p>
          <a:endParaRPr lang="en-US"/>
        </a:p>
      </dgm:t>
    </dgm:pt>
    <dgm:pt modelId="{11630C1F-31B2-4F00-B4B0-FEF2C26D90D6}">
      <dgm:prSet/>
      <dgm:spPr/>
      <dgm:t>
        <a:bodyPr/>
        <a:lstStyle/>
        <a:p>
          <a:pPr>
            <a:lnSpc>
              <a:spcPct val="100000"/>
            </a:lnSpc>
          </a:pPr>
          <a:r>
            <a:rPr lang="en-US"/>
            <a:t>Exploring Melanoma demographics in terms of incidences, age, and stages through data analytics </a:t>
          </a:r>
        </a:p>
      </dgm:t>
    </dgm:pt>
    <dgm:pt modelId="{4463CA75-D127-4731-A1EC-1DB4AEDD57BD}" type="parTrans" cxnId="{D6FB6544-AFEB-4189-BA2A-9B9044CAA71B}">
      <dgm:prSet/>
      <dgm:spPr/>
      <dgm:t>
        <a:bodyPr/>
        <a:lstStyle/>
        <a:p>
          <a:endParaRPr lang="en-US"/>
        </a:p>
      </dgm:t>
    </dgm:pt>
    <dgm:pt modelId="{2D07425B-1A38-41D1-BF0F-B2363FA89CAB}" type="sibTrans" cxnId="{D6FB6544-AFEB-4189-BA2A-9B9044CAA71B}">
      <dgm:prSet/>
      <dgm:spPr/>
      <dgm:t>
        <a:bodyPr/>
        <a:lstStyle/>
        <a:p>
          <a:pPr>
            <a:lnSpc>
              <a:spcPct val="100000"/>
            </a:lnSpc>
          </a:pPr>
          <a:endParaRPr lang="en-US"/>
        </a:p>
      </dgm:t>
    </dgm:pt>
    <dgm:pt modelId="{AE1B3A93-8AD8-40A3-9DB1-85D83847FA84}">
      <dgm:prSet/>
      <dgm:spPr/>
      <dgm:t>
        <a:bodyPr/>
        <a:lstStyle/>
        <a:p>
          <a:pPr>
            <a:lnSpc>
              <a:spcPct val="100000"/>
            </a:lnSpc>
          </a:pPr>
          <a:r>
            <a:rPr lang="en-US"/>
            <a:t>Reveal the frequency and distribution of cases</a:t>
          </a:r>
        </a:p>
      </dgm:t>
    </dgm:pt>
    <dgm:pt modelId="{59CA2C71-369A-443F-9E38-B75FD8531401}" type="parTrans" cxnId="{F31FE337-3823-404C-AC97-68B56265DCD8}">
      <dgm:prSet/>
      <dgm:spPr/>
      <dgm:t>
        <a:bodyPr/>
        <a:lstStyle/>
        <a:p>
          <a:endParaRPr lang="en-US"/>
        </a:p>
      </dgm:t>
    </dgm:pt>
    <dgm:pt modelId="{B53B88A6-FA01-4314-AC8A-274A593EF3E1}" type="sibTrans" cxnId="{F31FE337-3823-404C-AC97-68B56265DCD8}">
      <dgm:prSet/>
      <dgm:spPr/>
      <dgm:t>
        <a:bodyPr/>
        <a:lstStyle/>
        <a:p>
          <a:pPr>
            <a:lnSpc>
              <a:spcPct val="100000"/>
            </a:lnSpc>
          </a:pPr>
          <a:endParaRPr lang="en-US"/>
        </a:p>
      </dgm:t>
    </dgm:pt>
    <dgm:pt modelId="{341D16EB-6A97-4243-A2AF-B4ECA0EC7FC2}">
      <dgm:prSet/>
      <dgm:spPr/>
      <dgm:t>
        <a:bodyPr/>
        <a:lstStyle/>
        <a:p>
          <a:pPr>
            <a:lnSpc>
              <a:spcPct val="100000"/>
            </a:lnSpc>
          </a:pPr>
          <a:r>
            <a:rPr lang="en-US"/>
            <a:t>Understand age specific trends  </a:t>
          </a:r>
        </a:p>
      </dgm:t>
    </dgm:pt>
    <dgm:pt modelId="{6262439B-47DC-4B73-99FE-669035DE288B}" type="parTrans" cxnId="{99C0D1A4-D226-4A23-A39E-FDCDEBABDACF}">
      <dgm:prSet/>
      <dgm:spPr/>
      <dgm:t>
        <a:bodyPr/>
        <a:lstStyle/>
        <a:p>
          <a:endParaRPr lang="en-US"/>
        </a:p>
      </dgm:t>
    </dgm:pt>
    <dgm:pt modelId="{F7A9546A-4E5D-40E7-95B0-029EA865E078}" type="sibTrans" cxnId="{99C0D1A4-D226-4A23-A39E-FDCDEBABDACF}">
      <dgm:prSet/>
      <dgm:spPr/>
      <dgm:t>
        <a:bodyPr/>
        <a:lstStyle/>
        <a:p>
          <a:pPr>
            <a:lnSpc>
              <a:spcPct val="100000"/>
            </a:lnSpc>
          </a:pPr>
          <a:endParaRPr lang="en-US"/>
        </a:p>
      </dgm:t>
    </dgm:pt>
    <dgm:pt modelId="{873FDAE5-AC66-4941-8264-6579502046D1}">
      <dgm:prSet/>
      <dgm:spPr/>
      <dgm:t>
        <a:bodyPr/>
        <a:lstStyle/>
        <a:p>
          <a:pPr>
            <a:lnSpc>
              <a:spcPct val="100000"/>
            </a:lnSpc>
          </a:pPr>
          <a:r>
            <a:rPr lang="en-US"/>
            <a:t>Analyze stages of Melanoma to aid in assessing severity and treatment planning</a:t>
          </a:r>
        </a:p>
      </dgm:t>
    </dgm:pt>
    <dgm:pt modelId="{AEE048C4-52D2-4DF1-97B2-B53DB24406C7}" type="parTrans" cxnId="{84C1591E-BB0C-4705-9751-95BE77CA90D1}">
      <dgm:prSet/>
      <dgm:spPr/>
      <dgm:t>
        <a:bodyPr/>
        <a:lstStyle/>
        <a:p>
          <a:endParaRPr lang="en-US"/>
        </a:p>
      </dgm:t>
    </dgm:pt>
    <dgm:pt modelId="{517073D9-7ACA-487A-B767-9FEE940215F5}" type="sibTrans" cxnId="{84C1591E-BB0C-4705-9751-95BE77CA90D1}">
      <dgm:prSet/>
      <dgm:spPr/>
      <dgm:t>
        <a:bodyPr/>
        <a:lstStyle/>
        <a:p>
          <a:pPr>
            <a:lnSpc>
              <a:spcPct val="100000"/>
            </a:lnSpc>
          </a:pPr>
          <a:endParaRPr lang="en-US"/>
        </a:p>
      </dgm:t>
    </dgm:pt>
    <dgm:pt modelId="{EBEFC883-FAE8-426E-8FED-6EEA4A813748}">
      <dgm:prSet/>
      <dgm:spPr/>
      <dgm:t>
        <a:bodyPr/>
        <a:lstStyle/>
        <a:p>
          <a:pPr>
            <a:lnSpc>
              <a:spcPct val="100000"/>
            </a:lnSpc>
          </a:pPr>
          <a:r>
            <a:rPr lang="en-US"/>
            <a:t>Increase overall awareness and education on risk factors and prevention</a:t>
          </a:r>
        </a:p>
      </dgm:t>
    </dgm:pt>
    <dgm:pt modelId="{F6A906A1-2086-4ACA-A6DD-BBD5D69E04C3}" type="parTrans" cxnId="{14FD6FE7-075E-4407-8322-545F5F46D7C5}">
      <dgm:prSet/>
      <dgm:spPr/>
      <dgm:t>
        <a:bodyPr/>
        <a:lstStyle/>
        <a:p>
          <a:endParaRPr lang="en-US"/>
        </a:p>
      </dgm:t>
    </dgm:pt>
    <dgm:pt modelId="{9459571B-A3AA-4EC9-8DB9-963ED5749BE9}" type="sibTrans" cxnId="{14FD6FE7-075E-4407-8322-545F5F46D7C5}">
      <dgm:prSet/>
      <dgm:spPr/>
      <dgm:t>
        <a:bodyPr/>
        <a:lstStyle/>
        <a:p>
          <a:pPr>
            <a:lnSpc>
              <a:spcPct val="100000"/>
            </a:lnSpc>
          </a:pPr>
          <a:endParaRPr lang="en-US"/>
        </a:p>
      </dgm:t>
    </dgm:pt>
    <dgm:pt modelId="{2D43D7A6-2FA9-4CB0-B27E-558B6EF0C37E}">
      <dgm:prSet/>
      <dgm:spPr/>
      <dgm:t>
        <a:bodyPr/>
        <a:lstStyle/>
        <a:p>
          <a:pPr>
            <a:lnSpc>
              <a:spcPct val="100000"/>
            </a:lnSpc>
          </a:pPr>
          <a:r>
            <a:rPr lang="en-US"/>
            <a:t>By exploring demographics, we can develop more effective approaches for diagnosis and treatment.</a:t>
          </a:r>
        </a:p>
      </dgm:t>
    </dgm:pt>
    <dgm:pt modelId="{A75F75E2-F9D2-46D9-A35A-924951A85018}" type="parTrans" cxnId="{96AD6BD4-AE82-43B9-8D85-CFBD6CFED9F3}">
      <dgm:prSet/>
      <dgm:spPr/>
      <dgm:t>
        <a:bodyPr/>
        <a:lstStyle/>
        <a:p>
          <a:endParaRPr lang="en-US"/>
        </a:p>
      </dgm:t>
    </dgm:pt>
    <dgm:pt modelId="{87869A29-7728-4F31-8D66-CB3C5AD319F4}" type="sibTrans" cxnId="{96AD6BD4-AE82-43B9-8D85-CFBD6CFED9F3}">
      <dgm:prSet/>
      <dgm:spPr/>
      <dgm:t>
        <a:bodyPr/>
        <a:lstStyle/>
        <a:p>
          <a:endParaRPr lang="en-US"/>
        </a:p>
      </dgm:t>
    </dgm:pt>
    <dgm:pt modelId="{1CF88C8C-4E0C-4CBE-9B46-81D95AFDD7E7}" type="pres">
      <dgm:prSet presAssocID="{7E113416-53D2-4A5C-BEAD-F4C587862E91}" presName="root" presStyleCnt="0">
        <dgm:presLayoutVars>
          <dgm:dir/>
          <dgm:resizeHandles val="exact"/>
        </dgm:presLayoutVars>
      </dgm:prSet>
      <dgm:spPr/>
    </dgm:pt>
    <dgm:pt modelId="{DFF0EB6F-96C6-49C9-893D-B5CE4532F4E7}" type="pres">
      <dgm:prSet presAssocID="{7E113416-53D2-4A5C-BEAD-F4C587862E91}" presName="container" presStyleCnt="0">
        <dgm:presLayoutVars>
          <dgm:dir/>
          <dgm:resizeHandles val="exact"/>
        </dgm:presLayoutVars>
      </dgm:prSet>
      <dgm:spPr/>
    </dgm:pt>
    <dgm:pt modelId="{24210E00-5743-4D1F-B586-DB48ABE5D7CE}" type="pres">
      <dgm:prSet presAssocID="{11630C1F-31B2-4F00-B4B0-FEF2C26D90D6}" presName="compNode" presStyleCnt="0"/>
      <dgm:spPr/>
    </dgm:pt>
    <dgm:pt modelId="{708A8CAA-0DFF-40A1-8D9A-CE4BAB7CD198}" type="pres">
      <dgm:prSet presAssocID="{11630C1F-31B2-4F00-B4B0-FEF2C26D90D6}" presName="iconBgRect" presStyleLbl="bgShp" presStyleIdx="0" presStyleCnt="6"/>
      <dgm:spPr/>
    </dgm:pt>
    <dgm:pt modelId="{F9D87813-03C4-4459-A10D-6888B3E75F74}" type="pres">
      <dgm:prSet presAssocID="{11630C1F-31B2-4F00-B4B0-FEF2C26D90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EB06E88-CD51-4FCF-9BF2-990C43219867}" type="pres">
      <dgm:prSet presAssocID="{11630C1F-31B2-4F00-B4B0-FEF2C26D90D6}" presName="spaceRect" presStyleCnt="0"/>
      <dgm:spPr/>
    </dgm:pt>
    <dgm:pt modelId="{5108DC33-0A1B-4D6C-817E-1ADD758338B0}" type="pres">
      <dgm:prSet presAssocID="{11630C1F-31B2-4F00-B4B0-FEF2C26D90D6}" presName="textRect" presStyleLbl="revTx" presStyleIdx="0" presStyleCnt="6">
        <dgm:presLayoutVars>
          <dgm:chMax val="1"/>
          <dgm:chPref val="1"/>
        </dgm:presLayoutVars>
      </dgm:prSet>
      <dgm:spPr/>
    </dgm:pt>
    <dgm:pt modelId="{53AA2429-FD66-40F1-B41B-7A2F199E03E8}" type="pres">
      <dgm:prSet presAssocID="{2D07425B-1A38-41D1-BF0F-B2363FA89CAB}" presName="sibTrans" presStyleLbl="sibTrans2D1" presStyleIdx="0" presStyleCnt="0"/>
      <dgm:spPr/>
    </dgm:pt>
    <dgm:pt modelId="{F1979FAD-C013-46C0-8A12-2515C5957AD5}" type="pres">
      <dgm:prSet presAssocID="{AE1B3A93-8AD8-40A3-9DB1-85D83847FA84}" presName="compNode" presStyleCnt="0"/>
      <dgm:spPr/>
    </dgm:pt>
    <dgm:pt modelId="{C3DAF98F-20E0-49D9-A1F9-D94F61E568DC}" type="pres">
      <dgm:prSet presAssocID="{AE1B3A93-8AD8-40A3-9DB1-85D83847FA84}" presName="iconBgRect" presStyleLbl="bgShp" presStyleIdx="1" presStyleCnt="6"/>
      <dgm:spPr/>
    </dgm:pt>
    <dgm:pt modelId="{137E1C13-DF02-4BA3-BDF4-C13D59BE672C}" type="pres">
      <dgm:prSet presAssocID="{AE1B3A93-8AD8-40A3-9DB1-85D83847FA8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9126A06D-F449-44A6-9475-8293E94C0CBA}" type="pres">
      <dgm:prSet presAssocID="{AE1B3A93-8AD8-40A3-9DB1-85D83847FA84}" presName="spaceRect" presStyleCnt="0"/>
      <dgm:spPr/>
    </dgm:pt>
    <dgm:pt modelId="{2A11A425-9211-4D17-89A8-4775BC280FE1}" type="pres">
      <dgm:prSet presAssocID="{AE1B3A93-8AD8-40A3-9DB1-85D83847FA84}" presName="textRect" presStyleLbl="revTx" presStyleIdx="1" presStyleCnt="6">
        <dgm:presLayoutVars>
          <dgm:chMax val="1"/>
          <dgm:chPref val="1"/>
        </dgm:presLayoutVars>
      </dgm:prSet>
      <dgm:spPr/>
    </dgm:pt>
    <dgm:pt modelId="{F1733746-405E-4FB7-BA67-DEAE14BCB022}" type="pres">
      <dgm:prSet presAssocID="{B53B88A6-FA01-4314-AC8A-274A593EF3E1}" presName="sibTrans" presStyleLbl="sibTrans2D1" presStyleIdx="0" presStyleCnt="0"/>
      <dgm:spPr/>
    </dgm:pt>
    <dgm:pt modelId="{07E5FF14-8B45-42C9-ACCB-95D3B03CF3DD}" type="pres">
      <dgm:prSet presAssocID="{341D16EB-6A97-4243-A2AF-B4ECA0EC7FC2}" presName="compNode" presStyleCnt="0"/>
      <dgm:spPr/>
    </dgm:pt>
    <dgm:pt modelId="{DA495292-8C36-4B7D-BB9D-F1C239B2ADD2}" type="pres">
      <dgm:prSet presAssocID="{341D16EB-6A97-4243-A2AF-B4ECA0EC7FC2}" presName="iconBgRect" presStyleLbl="bgShp" presStyleIdx="2" presStyleCnt="6"/>
      <dgm:spPr/>
    </dgm:pt>
    <dgm:pt modelId="{81089C63-A144-4DBF-B8AF-F0D2BD838E57}" type="pres">
      <dgm:prSet presAssocID="{341D16EB-6A97-4243-A2AF-B4ECA0EC7FC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A45DE9F-ACB1-4377-A166-B1B4FDF87F8D}" type="pres">
      <dgm:prSet presAssocID="{341D16EB-6A97-4243-A2AF-B4ECA0EC7FC2}" presName="spaceRect" presStyleCnt="0"/>
      <dgm:spPr/>
    </dgm:pt>
    <dgm:pt modelId="{3D27B1E5-9CA5-4487-B091-9F8DF7C46652}" type="pres">
      <dgm:prSet presAssocID="{341D16EB-6A97-4243-A2AF-B4ECA0EC7FC2}" presName="textRect" presStyleLbl="revTx" presStyleIdx="2" presStyleCnt="6">
        <dgm:presLayoutVars>
          <dgm:chMax val="1"/>
          <dgm:chPref val="1"/>
        </dgm:presLayoutVars>
      </dgm:prSet>
      <dgm:spPr/>
    </dgm:pt>
    <dgm:pt modelId="{2A5AD8BB-97A3-43AE-AC27-7233FD1D7488}" type="pres">
      <dgm:prSet presAssocID="{F7A9546A-4E5D-40E7-95B0-029EA865E078}" presName="sibTrans" presStyleLbl="sibTrans2D1" presStyleIdx="0" presStyleCnt="0"/>
      <dgm:spPr/>
    </dgm:pt>
    <dgm:pt modelId="{C8D60794-D65A-4534-94EE-EA799FFDB3C8}" type="pres">
      <dgm:prSet presAssocID="{873FDAE5-AC66-4941-8264-6579502046D1}" presName="compNode" presStyleCnt="0"/>
      <dgm:spPr/>
    </dgm:pt>
    <dgm:pt modelId="{F716202A-5258-488B-869A-F97866D76CE0}" type="pres">
      <dgm:prSet presAssocID="{873FDAE5-AC66-4941-8264-6579502046D1}" presName="iconBgRect" presStyleLbl="bgShp" presStyleIdx="3" presStyleCnt="6"/>
      <dgm:spPr/>
    </dgm:pt>
    <dgm:pt modelId="{F81FD05C-AD87-48E6-9FEB-8AB601BD073B}" type="pres">
      <dgm:prSet presAssocID="{873FDAE5-AC66-4941-8264-6579502046D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0594DCCF-2267-413F-BFB1-6A30DE9AA55B}" type="pres">
      <dgm:prSet presAssocID="{873FDAE5-AC66-4941-8264-6579502046D1}" presName="spaceRect" presStyleCnt="0"/>
      <dgm:spPr/>
    </dgm:pt>
    <dgm:pt modelId="{227F558A-4E56-4BDB-9F41-BE6D126A378A}" type="pres">
      <dgm:prSet presAssocID="{873FDAE5-AC66-4941-8264-6579502046D1}" presName="textRect" presStyleLbl="revTx" presStyleIdx="3" presStyleCnt="6">
        <dgm:presLayoutVars>
          <dgm:chMax val="1"/>
          <dgm:chPref val="1"/>
        </dgm:presLayoutVars>
      </dgm:prSet>
      <dgm:spPr/>
    </dgm:pt>
    <dgm:pt modelId="{7A857737-B7BD-411A-BDE4-4FA907ABFE5F}" type="pres">
      <dgm:prSet presAssocID="{517073D9-7ACA-487A-B767-9FEE940215F5}" presName="sibTrans" presStyleLbl="sibTrans2D1" presStyleIdx="0" presStyleCnt="0"/>
      <dgm:spPr/>
    </dgm:pt>
    <dgm:pt modelId="{B66EF0F9-8AE1-4038-A5A3-09D2846FD58B}" type="pres">
      <dgm:prSet presAssocID="{EBEFC883-FAE8-426E-8FED-6EEA4A813748}" presName="compNode" presStyleCnt="0"/>
      <dgm:spPr/>
    </dgm:pt>
    <dgm:pt modelId="{D3CC2079-B03C-47FD-90C2-254F201B8474}" type="pres">
      <dgm:prSet presAssocID="{EBEFC883-FAE8-426E-8FED-6EEA4A813748}" presName="iconBgRect" presStyleLbl="bgShp" presStyleIdx="4" presStyleCnt="6"/>
      <dgm:spPr/>
    </dgm:pt>
    <dgm:pt modelId="{E6274082-28B3-4EB2-A0E9-256877A799C5}" type="pres">
      <dgm:prSet presAssocID="{EBEFC883-FAE8-426E-8FED-6EEA4A81374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36C31FD6-8D95-451B-B093-57560E3BF754}" type="pres">
      <dgm:prSet presAssocID="{EBEFC883-FAE8-426E-8FED-6EEA4A813748}" presName="spaceRect" presStyleCnt="0"/>
      <dgm:spPr/>
    </dgm:pt>
    <dgm:pt modelId="{D78C0BF6-3D58-4813-9BC0-559D79C26570}" type="pres">
      <dgm:prSet presAssocID="{EBEFC883-FAE8-426E-8FED-6EEA4A813748}" presName="textRect" presStyleLbl="revTx" presStyleIdx="4" presStyleCnt="6">
        <dgm:presLayoutVars>
          <dgm:chMax val="1"/>
          <dgm:chPref val="1"/>
        </dgm:presLayoutVars>
      </dgm:prSet>
      <dgm:spPr/>
    </dgm:pt>
    <dgm:pt modelId="{7DB363C5-E659-4EA8-AEFD-4E8F33EE2964}" type="pres">
      <dgm:prSet presAssocID="{9459571B-A3AA-4EC9-8DB9-963ED5749BE9}" presName="sibTrans" presStyleLbl="sibTrans2D1" presStyleIdx="0" presStyleCnt="0"/>
      <dgm:spPr/>
    </dgm:pt>
    <dgm:pt modelId="{6DFC1E73-60A1-421F-8CE3-8452754DE5F8}" type="pres">
      <dgm:prSet presAssocID="{2D43D7A6-2FA9-4CB0-B27E-558B6EF0C37E}" presName="compNode" presStyleCnt="0"/>
      <dgm:spPr/>
    </dgm:pt>
    <dgm:pt modelId="{282DE724-8C9D-4CC0-9FBA-139AEDD2B946}" type="pres">
      <dgm:prSet presAssocID="{2D43D7A6-2FA9-4CB0-B27E-558B6EF0C37E}" presName="iconBgRect" presStyleLbl="bgShp" presStyleIdx="5" presStyleCnt="6"/>
      <dgm:spPr/>
    </dgm:pt>
    <dgm:pt modelId="{6B070DF8-3C99-492C-84FC-E6B9F02E0446}" type="pres">
      <dgm:prSet presAssocID="{2D43D7A6-2FA9-4CB0-B27E-558B6EF0C3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ospital"/>
        </a:ext>
      </dgm:extLst>
    </dgm:pt>
    <dgm:pt modelId="{8B0C6E4A-269A-4BE9-8D3E-F31D95DC7E8F}" type="pres">
      <dgm:prSet presAssocID="{2D43D7A6-2FA9-4CB0-B27E-558B6EF0C37E}" presName="spaceRect" presStyleCnt="0"/>
      <dgm:spPr/>
    </dgm:pt>
    <dgm:pt modelId="{A063373F-B4E6-4F83-A817-529104665678}" type="pres">
      <dgm:prSet presAssocID="{2D43D7A6-2FA9-4CB0-B27E-558B6EF0C37E}" presName="textRect" presStyleLbl="revTx" presStyleIdx="5" presStyleCnt="6">
        <dgm:presLayoutVars>
          <dgm:chMax val="1"/>
          <dgm:chPref val="1"/>
        </dgm:presLayoutVars>
      </dgm:prSet>
      <dgm:spPr/>
    </dgm:pt>
  </dgm:ptLst>
  <dgm:cxnLst>
    <dgm:cxn modelId="{98F9A918-C268-46D3-9DB9-ED0AE82CBDB4}" type="presOf" srcId="{9459571B-A3AA-4EC9-8DB9-963ED5749BE9}" destId="{7DB363C5-E659-4EA8-AEFD-4E8F33EE2964}" srcOrd="0" destOrd="0" presId="urn:microsoft.com/office/officeart/2018/2/layout/IconCircleList"/>
    <dgm:cxn modelId="{84C1591E-BB0C-4705-9751-95BE77CA90D1}" srcId="{7E113416-53D2-4A5C-BEAD-F4C587862E91}" destId="{873FDAE5-AC66-4941-8264-6579502046D1}" srcOrd="3" destOrd="0" parTransId="{AEE048C4-52D2-4DF1-97B2-B53DB24406C7}" sibTransId="{517073D9-7ACA-487A-B767-9FEE940215F5}"/>
    <dgm:cxn modelId="{ABAE1E2E-CD48-4BE9-A880-EEC00E48CE1D}" type="presOf" srcId="{B53B88A6-FA01-4314-AC8A-274A593EF3E1}" destId="{F1733746-405E-4FB7-BA67-DEAE14BCB022}" srcOrd="0" destOrd="0" presId="urn:microsoft.com/office/officeart/2018/2/layout/IconCircleList"/>
    <dgm:cxn modelId="{F31FE337-3823-404C-AC97-68B56265DCD8}" srcId="{7E113416-53D2-4A5C-BEAD-F4C587862E91}" destId="{AE1B3A93-8AD8-40A3-9DB1-85D83847FA84}" srcOrd="1" destOrd="0" parTransId="{59CA2C71-369A-443F-9E38-B75FD8531401}" sibTransId="{B53B88A6-FA01-4314-AC8A-274A593EF3E1}"/>
    <dgm:cxn modelId="{D6FB6544-AFEB-4189-BA2A-9B9044CAA71B}" srcId="{7E113416-53D2-4A5C-BEAD-F4C587862E91}" destId="{11630C1F-31B2-4F00-B4B0-FEF2C26D90D6}" srcOrd="0" destOrd="0" parTransId="{4463CA75-D127-4731-A1EC-1DB4AEDD57BD}" sibTransId="{2D07425B-1A38-41D1-BF0F-B2363FA89CAB}"/>
    <dgm:cxn modelId="{EE6EEC4C-7D79-47FB-B1D4-1803DD8C1FC6}" type="presOf" srcId="{11630C1F-31B2-4F00-B4B0-FEF2C26D90D6}" destId="{5108DC33-0A1B-4D6C-817E-1ADD758338B0}" srcOrd="0" destOrd="0" presId="urn:microsoft.com/office/officeart/2018/2/layout/IconCircleList"/>
    <dgm:cxn modelId="{A28EC264-68C3-41A4-96BF-369ABE12D32E}" type="presOf" srcId="{AE1B3A93-8AD8-40A3-9DB1-85D83847FA84}" destId="{2A11A425-9211-4D17-89A8-4775BC280FE1}" srcOrd="0" destOrd="0" presId="urn:microsoft.com/office/officeart/2018/2/layout/IconCircleList"/>
    <dgm:cxn modelId="{389F4690-F282-47B3-B48F-DC3A073D2968}" type="presOf" srcId="{2D07425B-1A38-41D1-BF0F-B2363FA89CAB}" destId="{53AA2429-FD66-40F1-B41B-7A2F199E03E8}" srcOrd="0" destOrd="0" presId="urn:microsoft.com/office/officeart/2018/2/layout/IconCircleList"/>
    <dgm:cxn modelId="{8EF1ED94-BF81-4072-ACA1-81CEA136198C}" type="presOf" srcId="{517073D9-7ACA-487A-B767-9FEE940215F5}" destId="{7A857737-B7BD-411A-BDE4-4FA907ABFE5F}" srcOrd="0" destOrd="0" presId="urn:microsoft.com/office/officeart/2018/2/layout/IconCircleList"/>
    <dgm:cxn modelId="{1F34219C-EF40-43FC-AC32-353EB684EE32}" type="presOf" srcId="{873FDAE5-AC66-4941-8264-6579502046D1}" destId="{227F558A-4E56-4BDB-9F41-BE6D126A378A}" srcOrd="0" destOrd="0" presId="urn:microsoft.com/office/officeart/2018/2/layout/IconCircleList"/>
    <dgm:cxn modelId="{99C0D1A4-D226-4A23-A39E-FDCDEBABDACF}" srcId="{7E113416-53D2-4A5C-BEAD-F4C587862E91}" destId="{341D16EB-6A97-4243-A2AF-B4ECA0EC7FC2}" srcOrd="2" destOrd="0" parTransId="{6262439B-47DC-4B73-99FE-669035DE288B}" sibTransId="{F7A9546A-4E5D-40E7-95B0-029EA865E078}"/>
    <dgm:cxn modelId="{B60E53AA-6FB5-4138-85C0-2391E8D7524F}" type="presOf" srcId="{2D43D7A6-2FA9-4CB0-B27E-558B6EF0C37E}" destId="{A063373F-B4E6-4F83-A817-529104665678}" srcOrd="0" destOrd="0" presId="urn:microsoft.com/office/officeart/2018/2/layout/IconCircleList"/>
    <dgm:cxn modelId="{96AD6BD4-AE82-43B9-8D85-CFBD6CFED9F3}" srcId="{7E113416-53D2-4A5C-BEAD-F4C587862E91}" destId="{2D43D7A6-2FA9-4CB0-B27E-558B6EF0C37E}" srcOrd="5" destOrd="0" parTransId="{A75F75E2-F9D2-46D9-A35A-924951A85018}" sibTransId="{87869A29-7728-4F31-8D66-CB3C5AD319F4}"/>
    <dgm:cxn modelId="{D6F140E1-455E-46FD-8629-B2D0A0160002}" type="presOf" srcId="{F7A9546A-4E5D-40E7-95B0-029EA865E078}" destId="{2A5AD8BB-97A3-43AE-AC27-7233FD1D7488}" srcOrd="0" destOrd="0" presId="urn:microsoft.com/office/officeart/2018/2/layout/IconCircleList"/>
    <dgm:cxn modelId="{14FD6FE7-075E-4407-8322-545F5F46D7C5}" srcId="{7E113416-53D2-4A5C-BEAD-F4C587862E91}" destId="{EBEFC883-FAE8-426E-8FED-6EEA4A813748}" srcOrd="4" destOrd="0" parTransId="{F6A906A1-2086-4ACA-A6DD-BBD5D69E04C3}" sibTransId="{9459571B-A3AA-4EC9-8DB9-963ED5749BE9}"/>
    <dgm:cxn modelId="{544D13EE-557F-4BCA-A532-24B2010AFF99}" type="presOf" srcId="{7E113416-53D2-4A5C-BEAD-F4C587862E91}" destId="{1CF88C8C-4E0C-4CBE-9B46-81D95AFDD7E7}" srcOrd="0" destOrd="0" presId="urn:microsoft.com/office/officeart/2018/2/layout/IconCircleList"/>
    <dgm:cxn modelId="{3C0784F0-83B5-4CEA-8719-E9294751D09A}" type="presOf" srcId="{EBEFC883-FAE8-426E-8FED-6EEA4A813748}" destId="{D78C0BF6-3D58-4813-9BC0-559D79C26570}" srcOrd="0" destOrd="0" presId="urn:microsoft.com/office/officeart/2018/2/layout/IconCircleList"/>
    <dgm:cxn modelId="{BE9503FD-A3EF-4217-B8DE-9EA2F2ECB423}" type="presOf" srcId="{341D16EB-6A97-4243-A2AF-B4ECA0EC7FC2}" destId="{3D27B1E5-9CA5-4487-B091-9F8DF7C46652}" srcOrd="0" destOrd="0" presId="urn:microsoft.com/office/officeart/2018/2/layout/IconCircleList"/>
    <dgm:cxn modelId="{F8BE7DAF-19A5-4181-8603-9783A4C90B03}" type="presParOf" srcId="{1CF88C8C-4E0C-4CBE-9B46-81D95AFDD7E7}" destId="{DFF0EB6F-96C6-49C9-893D-B5CE4532F4E7}" srcOrd="0" destOrd="0" presId="urn:microsoft.com/office/officeart/2018/2/layout/IconCircleList"/>
    <dgm:cxn modelId="{4C51DFF8-1829-4C51-89B4-858D5D20A138}" type="presParOf" srcId="{DFF0EB6F-96C6-49C9-893D-B5CE4532F4E7}" destId="{24210E00-5743-4D1F-B586-DB48ABE5D7CE}" srcOrd="0" destOrd="0" presId="urn:microsoft.com/office/officeart/2018/2/layout/IconCircleList"/>
    <dgm:cxn modelId="{8C288336-73B6-4FAD-9121-E3445CED2986}" type="presParOf" srcId="{24210E00-5743-4D1F-B586-DB48ABE5D7CE}" destId="{708A8CAA-0DFF-40A1-8D9A-CE4BAB7CD198}" srcOrd="0" destOrd="0" presId="urn:microsoft.com/office/officeart/2018/2/layout/IconCircleList"/>
    <dgm:cxn modelId="{21DBF287-2FC9-4C79-87BA-F1FDDCCEA071}" type="presParOf" srcId="{24210E00-5743-4D1F-B586-DB48ABE5D7CE}" destId="{F9D87813-03C4-4459-A10D-6888B3E75F74}" srcOrd="1" destOrd="0" presId="urn:microsoft.com/office/officeart/2018/2/layout/IconCircleList"/>
    <dgm:cxn modelId="{B7100E12-DBF0-4BF1-9FE1-AA2F31C126E6}" type="presParOf" srcId="{24210E00-5743-4D1F-B586-DB48ABE5D7CE}" destId="{CEB06E88-CD51-4FCF-9BF2-990C43219867}" srcOrd="2" destOrd="0" presId="urn:microsoft.com/office/officeart/2018/2/layout/IconCircleList"/>
    <dgm:cxn modelId="{D4F07E03-CE1C-45A9-98AD-51579ABDCFD5}" type="presParOf" srcId="{24210E00-5743-4D1F-B586-DB48ABE5D7CE}" destId="{5108DC33-0A1B-4D6C-817E-1ADD758338B0}" srcOrd="3" destOrd="0" presId="urn:microsoft.com/office/officeart/2018/2/layout/IconCircleList"/>
    <dgm:cxn modelId="{DA52D1D6-0D63-42DF-819C-E9A57B753A6C}" type="presParOf" srcId="{DFF0EB6F-96C6-49C9-893D-B5CE4532F4E7}" destId="{53AA2429-FD66-40F1-B41B-7A2F199E03E8}" srcOrd="1" destOrd="0" presId="urn:microsoft.com/office/officeart/2018/2/layout/IconCircleList"/>
    <dgm:cxn modelId="{2984A6D8-1F89-42E5-8F0E-31C49E6060C1}" type="presParOf" srcId="{DFF0EB6F-96C6-49C9-893D-B5CE4532F4E7}" destId="{F1979FAD-C013-46C0-8A12-2515C5957AD5}" srcOrd="2" destOrd="0" presId="urn:microsoft.com/office/officeart/2018/2/layout/IconCircleList"/>
    <dgm:cxn modelId="{2493D3C4-714D-45AB-901D-ED7ED0191D96}" type="presParOf" srcId="{F1979FAD-C013-46C0-8A12-2515C5957AD5}" destId="{C3DAF98F-20E0-49D9-A1F9-D94F61E568DC}" srcOrd="0" destOrd="0" presId="urn:microsoft.com/office/officeart/2018/2/layout/IconCircleList"/>
    <dgm:cxn modelId="{9D7465A0-F663-4ED7-AD51-9A60912625D8}" type="presParOf" srcId="{F1979FAD-C013-46C0-8A12-2515C5957AD5}" destId="{137E1C13-DF02-4BA3-BDF4-C13D59BE672C}" srcOrd="1" destOrd="0" presId="urn:microsoft.com/office/officeart/2018/2/layout/IconCircleList"/>
    <dgm:cxn modelId="{50DF447D-3D71-4EE3-958B-D7DFB205CB3C}" type="presParOf" srcId="{F1979FAD-C013-46C0-8A12-2515C5957AD5}" destId="{9126A06D-F449-44A6-9475-8293E94C0CBA}" srcOrd="2" destOrd="0" presId="urn:microsoft.com/office/officeart/2018/2/layout/IconCircleList"/>
    <dgm:cxn modelId="{0E00A412-89F6-4A09-A65E-2CED2A6B285B}" type="presParOf" srcId="{F1979FAD-C013-46C0-8A12-2515C5957AD5}" destId="{2A11A425-9211-4D17-89A8-4775BC280FE1}" srcOrd="3" destOrd="0" presId="urn:microsoft.com/office/officeart/2018/2/layout/IconCircleList"/>
    <dgm:cxn modelId="{8F82DAD7-3078-433E-9465-29403BCA8EFA}" type="presParOf" srcId="{DFF0EB6F-96C6-49C9-893D-B5CE4532F4E7}" destId="{F1733746-405E-4FB7-BA67-DEAE14BCB022}" srcOrd="3" destOrd="0" presId="urn:microsoft.com/office/officeart/2018/2/layout/IconCircleList"/>
    <dgm:cxn modelId="{36587684-4239-4F31-811F-3481E1A7E50C}" type="presParOf" srcId="{DFF0EB6F-96C6-49C9-893D-B5CE4532F4E7}" destId="{07E5FF14-8B45-42C9-ACCB-95D3B03CF3DD}" srcOrd="4" destOrd="0" presId="urn:microsoft.com/office/officeart/2018/2/layout/IconCircleList"/>
    <dgm:cxn modelId="{7DDD147F-11FE-4C28-B1C1-7EA3D4B53C32}" type="presParOf" srcId="{07E5FF14-8B45-42C9-ACCB-95D3B03CF3DD}" destId="{DA495292-8C36-4B7D-BB9D-F1C239B2ADD2}" srcOrd="0" destOrd="0" presId="urn:microsoft.com/office/officeart/2018/2/layout/IconCircleList"/>
    <dgm:cxn modelId="{E9DA1171-9579-48D0-96DA-FDA69889567C}" type="presParOf" srcId="{07E5FF14-8B45-42C9-ACCB-95D3B03CF3DD}" destId="{81089C63-A144-4DBF-B8AF-F0D2BD838E57}" srcOrd="1" destOrd="0" presId="urn:microsoft.com/office/officeart/2018/2/layout/IconCircleList"/>
    <dgm:cxn modelId="{FB821E02-2A92-4894-A30E-3FFDD80E44CE}" type="presParOf" srcId="{07E5FF14-8B45-42C9-ACCB-95D3B03CF3DD}" destId="{4A45DE9F-ACB1-4377-A166-B1B4FDF87F8D}" srcOrd="2" destOrd="0" presId="urn:microsoft.com/office/officeart/2018/2/layout/IconCircleList"/>
    <dgm:cxn modelId="{ACAB1AFF-AF6B-4E44-ADA1-C8C5C58FD108}" type="presParOf" srcId="{07E5FF14-8B45-42C9-ACCB-95D3B03CF3DD}" destId="{3D27B1E5-9CA5-4487-B091-9F8DF7C46652}" srcOrd="3" destOrd="0" presId="urn:microsoft.com/office/officeart/2018/2/layout/IconCircleList"/>
    <dgm:cxn modelId="{114A0F4B-2BB6-4706-9DED-FDAB79C2F5B1}" type="presParOf" srcId="{DFF0EB6F-96C6-49C9-893D-B5CE4532F4E7}" destId="{2A5AD8BB-97A3-43AE-AC27-7233FD1D7488}" srcOrd="5" destOrd="0" presId="urn:microsoft.com/office/officeart/2018/2/layout/IconCircleList"/>
    <dgm:cxn modelId="{49110326-4EEC-4749-8895-618D9EF256A2}" type="presParOf" srcId="{DFF0EB6F-96C6-49C9-893D-B5CE4532F4E7}" destId="{C8D60794-D65A-4534-94EE-EA799FFDB3C8}" srcOrd="6" destOrd="0" presId="urn:microsoft.com/office/officeart/2018/2/layout/IconCircleList"/>
    <dgm:cxn modelId="{9A6438EE-F754-4232-8C4A-03B3C5D244EC}" type="presParOf" srcId="{C8D60794-D65A-4534-94EE-EA799FFDB3C8}" destId="{F716202A-5258-488B-869A-F97866D76CE0}" srcOrd="0" destOrd="0" presId="urn:microsoft.com/office/officeart/2018/2/layout/IconCircleList"/>
    <dgm:cxn modelId="{C96B8217-6F37-49A6-84C4-5E5CB11DB0C2}" type="presParOf" srcId="{C8D60794-D65A-4534-94EE-EA799FFDB3C8}" destId="{F81FD05C-AD87-48E6-9FEB-8AB601BD073B}" srcOrd="1" destOrd="0" presId="urn:microsoft.com/office/officeart/2018/2/layout/IconCircleList"/>
    <dgm:cxn modelId="{5C27B3C3-63F7-4572-A35E-2EE827B07A11}" type="presParOf" srcId="{C8D60794-D65A-4534-94EE-EA799FFDB3C8}" destId="{0594DCCF-2267-413F-BFB1-6A30DE9AA55B}" srcOrd="2" destOrd="0" presId="urn:microsoft.com/office/officeart/2018/2/layout/IconCircleList"/>
    <dgm:cxn modelId="{A684AC0A-5EA7-458E-BFB4-7B982AFA91CB}" type="presParOf" srcId="{C8D60794-D65A-4534-94EE-EA799FFDB3C8}" destId="{227F558A-4E56-4BDB-9F41-BE6D126A378A}" srcOrd="3" destOrd="0" presId="urn:microsoft.com/office/officeart/2018/2/layout/IconCircleList"/>
    <dgm:cxn modelId="{787ED91A-8203-4BA6-AF27-C6A221EDBC93}" type="presParOf" srcId="{DFF0EB6F-96C6-49C9-893D-B5CE4532F4E7}" destId="{7A857737-B7BD-411A-BDE4-4FA907ABFE5F}" srcOrd="7" destOrd="0" presId="urn:microsoft.com/office/officeart/2018/2/layout/IconCircleList"/>
    <dgm:cxn modelId="{4450D95A-C97A-434B-A8FE-BA5484332DCD}" type="presParOf" srcId="{DFF0EB6F-96C6-49C9-893D-B5CE4532F4E7}" destId="{B66EF0F9-8AE1-4038-A5A3-09D2846FD58B}" srcOrd="8" destOrd="0" presId="urn:microsoft.com/office/officeart/2018/2/layout/IconCircleList"/>
    <dgm:cxn modelId="{67941863-A706-4CC7-8FD0-DC613564A8DC}" type="presParOf" srcId="{B66EF0F9-8AE1-4038-A5A3-09D2846FD58B}" destId="{D3CC2079-B03C-47FD-90C2-254F201B8474}" srcOrd="0" destOrd="0" presId="urn:microsoft.com/office/officeart/2018/2/layout/IconCircleList"/>
    <dgm:cxn modelId="{172D30AC-B68F-44C8-BA06-6812B4D3619B}" type="presParOf" srcId="{B66EF0F9-8AE1-4038-A5A3-09D2846FD58B}" destId="{E6274082-28B3-4EB2-A0E9-256877A799C5}" srcOrd="1" destOrd="0" presId="urn:microsoft.com/office/officeart/2018/2/layout/IconCircleList"/>
    <dgm:cxn modelId="{99823D59-5C8B-4362-BDC8-BFFF83FBF09F}" type="presParOf" srcId="{B66EF0F9-8AE1-4038-A5A3-09D2846FD58B}" destId="{36C31FD6-8D95-451B-B093-57560E3BF754}" srcOrd="2" destOrd="0" presId="urn:microsoft.com/office/officeart/2018/2/layout/IconCircleList"/>
    <dgm:cxn modelId="{1956DD2C-22A1-4402-B43B-147CDFA866FF}" type="presParOf" srcId="{B66EF0F9-8AE1-4038-A5A3-09D2846FD58B}" destId="{D78C0BF6-3D58-4813-9BC0-559D79C26570}" srcOrd="3" destOrd="0" presId="urn:microsoft.com/office/officeart/2018/2/layout/IconCircleList"/>
    <dgm:cxn modelId="{A3E83BC4-6E0C-4DE3-A49E-165C84E6D8CE}" type="presParOf" srcId="{DFF0EB6F-96C6-49C9-893D-B5CE4532F4E7}" destId="{7DB363C5-E659-4EA8-AEFD-4E8F33EE2964}" srcOrd="9" destOrd="0" presId="urn:microsoft.com/office/officeart/2018/2/layout/IconCircleList"/>
    <dgm:cxn modelId="{46B814CC-7215-4C1A-A099-141954346647}" type="presParOf" srcId="{DFF0EB6F-96C6-49C9-893D-B5CE4532F4E7}" destId="{6DFC1E73-60A1-421F-8CE3-8452754DE5F8}" srcOrd="10" destOrd="0" presId="urn:microsoft.com/office/officeart/2018/2/layout/IconCircleList"/>
    <dgm:cxn modelId="{224F9037-DC88-421E-9D1A-4D796517BF51}" type="presParOf" srcId="{6DFC1E73-60A1-421F-8CE3-8452754DE5F8}" destId="{282DE724-8C9D-4CC0-9FBA-139AEDD2B946}" srcOrd="0" destOrd="0" presId="urn:microsoft.com/office/officeart/2018/2/layout/IconCircleList"/>
    <dgm:cxn modelId="{AFA3B904-9844-45C8-8188-32049E8DF2D5}" type="presParOf" srcId="{6DFC1E73-60A1-421F-8CE3-8452754DE5F8}" destId="{6B070DF8-3C99-492C-84FC-E6B9F02E0446}" srcOrd="1" destOrd="0" presId="urn:microsoft.com/office/officeart/2018/2/layout/IconCircleList"/>
    <dgm:cxn modelId="{DC275E40-DE74-4117-A0AB-EA37F24C734D}" type="presParOf" srcId="{6DFC1E73-60A1-421F-8CE3-8452754DE5F8}" destId="{8B0C6E4A-269A-4BE9-8D3E-F31D95DC7E8F}" srcOrd="2" destOrd="0" presId="urn:microsoft.com/office/officeart/2018/2/layout/IconCircleList"/>
    <dgm:cxn modelId="{B6A94A02-1DEA-4C3D-94B7-B37796216448}" type="presParOf" srcId="{6DFC1E73-60A1-421F-8CE3-8452754DE5F8}" destId="{A063373F-B4E6-4F83-A817-5291046656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A8CAA-0DFF-40A1-8D9A-CE4BAB7CD198}">
      <dsp:nvSpPr>
        <dsp:cNvPr id="0" name=""/>
        <dsp:cNvSpPr/>
      </dsp:nvSpPr>
      <dsp:spPr>
        <a:xfrm>
          <a:off x="82613"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87813-03C4-4459-A10D-6888B3E75F74}">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08DC33-0A1B-4D6C-817E-1ADD758338B0}">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Exploring Melanoma demographics in terms of incidences, age, and stages through data analytics </a:t>
          </a:r>
        </a:p>
      </dsp:txBody>
      <dsp:txXfrm>
        <a:off x="1172126" y="908559"/>
        <a:ext cx="2114937" cy="897246"/>
      </dsp:txXfrm>
    </dsp:sp>
    <dsp:sp modelId="{C3DAF98F-20E0-49D9-A1F9-D94F61E568DC}">
      <dsp:nvSpPr>
        <dsp:cNvPr id="0" name=""/>
        <dsp:cNvSpPr/>
      </dsp:nvSpPr>
      <dsp:spPr>
        <a:xfrm>
          <a:off x="3655575"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E1C13-DF02-4BA3-BDF4-C13D59BE672C}">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1A425-9211-4D17-89A8-4775BC280FE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Reveal the frequency and distribution of cases</a:t>
          </a:r>
        </a:p>
      </dsp:txBody>
      <dsp:txXfrm>
        <a:off x="4745088" y="908559"/>
        <a:ext cx="2114937" cy="897246"/>
      </dsp:txXfrm>
    </dsp:sp>
    <dsp:sp modelId="{DA495292-8C36-4B7D-BB9D-F1C239B2ADD2}">
      <dsp:nvSpPr>
        <dsp:cNvPr id="0" name=""/>
        <dsp:cNvSpPr/>
      </dsp:nvSpPr>
      <dsp:spPr>
        <a:xfrm>
          <a:off x="7228536" y="908559"/>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89C63-A144-4DBF-B8AF-F0D2BD838E57}">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7B1E5-9CA5-4487-B091-9F8DF7C4665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Understand age specific trends  </a:t>
          </a:r>
        </a:p>
      </dsp:txBody>
      <dsp:txXfrm>
        <a:off x="8318049" y="908559"/>
        <a:ext cx="2114937" cy="897246"/>
      </dsp:txXfrm>
    </dsp:sp>
    <dsp:sp modelId="{F716202A-5258-488B-869A-F97866D76CE0}">
      <dsp:nvSpPr>
        <dsp:cNvPr id="0" name=""/>
        <dsp:cNvSpPr/>
      </dsp:nvSpPr>
      <dsp:spPr>
        <a:xfrm>
          <a:off x="82613"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D05C-AD87-48E6-9FEB-8AB601BD073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F558A-4E56-4BDB-9F41-BE6D126A378A}">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Analyze stages of Melanoma to aid in assessing severity and treatment planning</a:t>
          </a:r>
        </a:p>
      </dsp:txBody>
      <dsp:txXfrm>
        <a:off x="1172126" y="2545532"/>
        <a:ext cx="2114937" cy="897246"/>
      </dsp:txXfrm>
    </dsp:sp>
    <dsp:sp modelId="{D3CC2079-B03C-47FD-90C2-254F201B8474}">
      <dsp:nvSpPr>
        <dsp:cNvPr id="0" name=""/>
        <dsp:cNvSpPr/>
      </dsp:nvSpPr>
      <dsp:spPr>
        <a:xfrm>
          <a:off x="3655575"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74082-28B3-4EB2-A0E9-256877A799C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C0BF6-3D58-4813-9BC0-559D79C26570}">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Increase overall awareness and education on risk factors and prevention</a:t>
          </a:r>
        </a:p>
      </dsp:txBody>
      <dsp:txXfrm>
        <a:off x="4745088" y="2545532"/>
        <a:ext cx="2114937" cy="897246"/>
      </dsp:txXfrm>
    </dsp:sp>
    <dsp:sp modelId="{282DE724-8C9D-4CC0-9FBA-139AEDD2B946}">
      <dsp:nvSpPr>
        <dsp:cNvPr id="0" name=""/>
        <dsp:cNvSpPr/>
      </dsp:nvSpPr>
      <dsp:spPr>
        <a:xfrm>
          <a:off x="7228536" y="2545532"/>
          <a:ext cx="897246" cy="897246"/>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70DF8-3C99-492C-84FC-E6B9F02E0446}">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3373F-B4E6-4F83-A817-529104665678}">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By exploring demographics, we can develop more effective approaches for diagnosis and treatment.</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04D21-46E3-D042-8C88-3276EB22D728}" type="datetimeFigureOut">
              <a:rPr lang="en-US" smtClean="0"/>
              <a:t>7/24/23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F3AE-2E96-B746-9425-EDBBEF13E2A3}" type="slidenum">
              <a:rPr lang="en-US" smtClean="0"/>
              <a:t>‹#›</a:t>
            </a:fld>
            <a:endParaRPr lang="en-US"/>
          </a:p>
        </p:txBody>
      </p:sp>
    </p:spTree>
    <p:extLst>
      <p:ext uri="{BB962C8B-B14F-4D97-AF65-F5344CB8AC3E}">
        <p14:creationId xmlns:p14="http://schemas.microsoft.com/office/powerpoint/2010/main" val="36667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e51da25a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e51da25a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51da25a7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51da25a7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10</a:t>
            </a:fld>
            <a:endParaRPr lang="en-US"/>
          </a:p>
        </p:txBody>
      </p:sp>
    </p:spTree>
    <p:extLst>
      <p:ext uri="{BB962C8B-B14F-4D97-AF65-F5344CB8AC3E}">
        <p14:creationId xmlns:p14="http://schemas.microsoft.com/office/powerpoint/2010/main" val="354758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11</a:t>
            </a:fld>
            <a:endParaRPr lang="en-US"/>
          </a:p>
        </p:txBody>
      </p:sp>
    </p:spTree>
    <p:extLst>
      <p:ext uri="{BB962C8B-B14F-4D97-AF65-F5344CB8AC3E}">
        <p14:creationId xmlns:p14="http://schemas.microsoft.com/office/powerpoint/2010/main" val="268800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13</a:t>
            </a:fld>
            <a:endParaRPr lang="en-US"/>
          </a:p>
        </p:txBody>
      </p:sp>
    </p:spTree>
    <p:extLst>
      <p:ext uri="{BB962C8B-B14F-4D97-AF65-F5344CB8AC3E}">
        <p14:creationId xmlns:p14="http://schemas.microsoft.com/office/powerpoint/2010/main" val="12255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6D5-8400-E39C-3932-0A32FB83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AAD26-DBA3-2D87-7DCD-B3C2A4F0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07E31-B4DE-95D9-9ED5-F15E4F366E57}"/>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62FAD1EE-C8FC-F832-CE81-443C3489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3AB8-5805-C115-02AF-8BB8CD7CDE4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1062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5E35-4E0B-55B2-CA29-1FDFEEB42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A3DCA-2362-C207-107D-810AE49EE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6E8B-D402-C41A-30C5-9E6DF515A5E8}"/>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F6A83FAB-6A86-07D4-7807-984791364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ACAD-1AFC-131A-ABA5-17D9ECDB6B12}"/>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410051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EA3A1-87C2-D5E1-04CF-3EAACD728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5719A-2081-3EE4-4ED6-C5A60BDEA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86E-49A5-19C3-0F98-E7D7B196A3E0}"/>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40C16B13-2645-9865-D7F1-34174EAD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C3257-395A-6625-B483-5A2BB133EB65}"/>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1131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551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8643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21BD-7F40-F346-896D-185059FE0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AE36-1D6F-8240-2830-6150A34C3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CA9D1-B372-1949-02AB-846E18041119}"/>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11D41E20-FD3E-F46D-62A6-FBA8A3889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142F-4702-DA07-7DC4-FA12695C8F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892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254B-D41E-EE7B-B522-31168F9C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327D-E35E-CF6B-C5F7-3DC1FE180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C5D3D-E420-8816-3CD3-62CB44715073}"/>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0021F2A0-2F8A-E475-CF03-48B3CBDB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A1C9-309F-26E6-57EC-12C6648997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515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05F-CF7E-0CC4-0693-1FF942EE5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C317D-DC99-74CC-4F89-A3CEFE0FF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F5942-3C58-6654-DE62-4F5D62ED0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8D74C-20BB-B697-99A2-215A52D2EF28}"/>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2B1C283C-0ED6-84EA-F39B-5548314CC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7BEB-7B6F-83FB-6FBF-C2D9D20BC0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18062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FB8-8AA0-05BB-CFF5-A228F62DB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E60C5-C3A3-8B33-47C1-9552D0A55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2A0-6571-28CF-F282-003DE66B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2394-6CCE-9F85-F6FF-A29118BE1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C00DA-6F61-24B7-2303-297C641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BDB18-EFA2-1A2E-9A2C-4A6942AC661C}"/>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8" name="Footer Placeholder 7">
            <a:extLst>
              <a:ext uri="{FF2B5EF4-FFF2-40B4-BE49-F238E27FC236}">
                <a16:creationId xmlns:a16="http://schemas.microsoft.com/office/drawing/2014/main" id="{D3721DC6-0DF2-EE64-CE99-FAB85335D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D7A2-6A79-030D-28F6-82B31E8005F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62798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F015-5E98-45F4-B4D1-63BFB2866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36E91-192D-50F9-D217-EB3131683E22}"/>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4" name="Footer Placeholder 3">
            <a:extLst>
              <a:ext uri="{FF2B5EF4-FFF2-40B4-BE49-F238E27FC236}">
                <a16:creationId xmlns:a16="http://schemas.microsoft.com/office/drawing/2014/main" id="{B130733D-47A3-E3BA-A5CD-6910232E1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21574-35DE-10DE-2C98-DD48E93E19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43517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FF64A-C332-61C1-53BD-ECEB22AA44F2}"/>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3" name="Footer Placeholder 2">
            <a:extLst>
              <a:ext uri="{FF2B5EF4-FFF2-40B4-BE49-F238E27FC236}">
                <a16:creationId xmlns:a16="http://schemas.microsoft.com/office/drawing/2014/main" id="{47A3309A-424B-16A2-B617-7FF7ED1E6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0DA50-C13C-9FFE-484E-95056C4E162B}"/>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61188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E8B-EA46-E3B4-27D6-00991363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250AE-700D-623A-F801-68997005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525B2-2A9D-F6B3-ADB2-317B7BB2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1CE89-7509-3561-7E1B-8B0EF08B930E}"/>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439BF68F-4358-0DA0-A4AA-CEE2BF893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A70CF-5C2D-FE7B-027E-3DE6D79BC666}"/>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6828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4CA6-9DBA-2500-1630-DCDCD8A6E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B9B61-5C06-A162-4092-1A555527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B56F7-E3AA-2065-5F7E-17264D45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1934-DF43-B26E-F90A-7D45CB28F2B3}"/>
              </a:ext>
            </a:extLst>
          </p:cNvPr>
          <p:cNvSpPr>
            <a:spLocks noGrp="1"/>
          </p:cNvSpPr>
          <p:nvPr>
            <p:ph type="dt" sz="half" idx="10"/>
          </p:nvPr>
        </p:nvSpPr>
        <p:spPr/>
        <p:txBody>
          <a:bodyPr/>
          <a:lstStyle/>
          <a:p>
            <a:fld id="{C8E4CD07-5FE9-B843-B03C-7EFAC67EF660}" type="datetimeFigureOut">
              <a:rPr lang="en-US" smtClean="0"/>
              <a:t>7/24/23</a:t>
            </a:fld>
            <a:endParaRPr lang="en-US"/>
          </a:p>
        </p:txBody>
      </p:sp>
      <p:sp>
        <p:nvSpPr>
          <p:cNvPr id="6" name="Footer Placeholder 5">
            <a:extLst>
              <a:ext uri="{FF2B5EF4-FFF2-40B4-BE49-F238E27FC236}">
                <a16:creationId xmlns:a16="http://schemas.microsoft.com/office/drawing/2014/main" id="{167D5646-566B-7F3C-D992-D91009A6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EF38-B6DA-AB60-9F29-CBD03694AD78}"/>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6402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341B5-091E-6835-0762-284D1D224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872C5-54FB-09A5-3FC9-67A20B131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42B0-0AD0-ADE7-6744-5DC4BD2CD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CD07-5FE9-B843-B03C-7EFAC67EF660}" type="datetimeFigureOut">
              <a:rPr lang="en-US" smtClean="0"/>
              <a:t>7/24/23</a:t>
            </a:fld>
            <a:endParaRPr lang="en-US"/>
          </a:p>
        </p:txBody>
      </p:sp>
      <p:sp>
        <p:nvSpPr>
          <p:cNvPr id="5" name="Footer Placeholder 4">
            <a:extLst>
              <a:ext uri="{FF2B5EF4-FFF2-40B4-BE49-F238E27FC236}">
                <a16:creationId xmlns:a16="http://schemas.microsoft.com/office/drawing/2014/main" id="{245ECB7D-D761-83FA-6B44-12EE60E8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4145F-AC8B-F5F2-5E72-E8F12FBEB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F84D-3B41-7241-81C5-7988D3648A50}" type="slidenum">
              <a:rPr lang="en-US" smtClean="0"/>
              <a:t>‹#›</a:t>
            </a:fld>
            <a:endParaRPr lang="en-US"/>
          </a:p>
        </p:txBody>
      </p:sp>
    </p:spTree>
    <p:extLst>
      <p:ext uri="{BB962C8B-B14F-4D97-AF65-F5344CB8AC3E}">
        <p14:creationId xmlns:p14="http://schemas.microsoft.com/office/powerpoint/2010/main" val="5781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4661C0-149E-6C91-FC14-0C18A0CF7388}"/>
              </a:ext>
            </a:extLst>
          </p:cNvPr>
          <p:cNvSpPr>
            <a:spLocks noGrp="1"/>
          </p:cNvSpPr>
          <p:nvPr>
            <p:ph type="ctrTitle"/>
          </p:nvPr>
        </p:nvSpPr>
        <p:spPr>
          <a:xfrm>
            <a:off x="804672" y="1055098"/>
            <a:ext cx="5760719" cy="4747805"/>
          </a:xfrm>
        </p:spPr>
        <p:txBody>
          <a:bodyPr anchor="ctr">
            <a:normAutofit/>
          </a:bodyPr>
          <a:lstStyle/>
          <a:p>
            <a:pPr algn="l"/>
            <a:r>
              <a:rPr lang="en-US" sz="4000" b="0" i="0" dirty="0">
                <a:solidFill>
                  <a:schemeClr val="tx2"/>
                </a:solidFill>
                <a:effectLst/>
                <a:latin typeface="-apple-system"/>
              </a:rPr>
              <a:t>"Exploring Melanoma Demographics, causes, and treatments"</a:t>
            </a:r>
            <a:endParaRPr lang="en-US" sz="4000" dirty="0">
              <a:solidFill>
                <a:schemeClr val="tx2"/>
              </a:solidFill>
            </a:endParaRPr>
          </a:p>
        </p:txBody>
      </p:sp>
      <p:sp>
        <p:nvSpPr>
          <p:cNvPr id="3" name="Subtitle 2">
            <a:extLst>
              <a:ext uri="{FF2B5EF4-FFF2-40B4-BE49-F238E27FC236}">
                <a16:creationId xmlns:a16="http://schemas.microsoft.com/office/drawing/2014/main" id="{ABB42CD3-50D3-730D-EAFB-FA5EEC6AB862}"/>
              </a:ext>
            </a:extLst>
          </p:cNvPr>
          <p:cNvSpPr>
            <a:spLocks noGrp="1"/>
          </p:cNvSpPr>
          <p:nvPr>
            <p:ph type="subTitle" idx="1"/>
          </p:nvPr>
        </p:nvSpPr>
        <p:spPr>
          <a:xfrm>
            <a:off x="8308490" y="2602765"/>
            <a:ext cx="3330531" cy="3581400"/>
          </a:xfrm>
        </p:spPr>
        <p:txBody>
          <a:bodyPr anchor="ctr">
            <a:normAutofit/>
          </a:bodyPr>
          <a:lstStyle/>
          <a:p>
            <a:pPr algn="l"/>
            <a:r>
              <a:rPr lang="en-US" dirty="0" err="1">
                <a:solidFill>
                  <a:schemeClr val="tx2"/>
                </a:solidFill>
              </a:rPr>
              <a:t>Isha</a:t>
            </a:r>
            <a:r>
              <a:rPr lang="en-US" dirty="0">
                <a:solidFill>
                  <a:schemeClr val="tx2"/>
                </a:solidFill>
              </a:rPr>
              <a:t> </a:t>
            </a:r>
            <a:r>
              <a:rPr lang="en-US" dirty="0" err="1">
                <a:solidFill>
                  <a:schemeClr val="tx2"/>
                </a:solidFill>
              </a:rPr>
              <a:t>Saldhi</a:t>
            </a:r>
            <a:endParaRPr lang="en-US" dirty="0">
              <a:solidFill>
                <a:schemeClr val="tx2"/>
              </a:solidFill>
            </a:endParaRPr>
          </a:p>
          <a:p>
            <a:pPr algn="l"/>
            <a:r>
              <a:rPr lang="en-US" dirty="0" err="1">
                <a:solidFill>
                  <a:schemeClr val="tx2"/>
                </a:solidFill>
              </a:rPr>
              <a:t>Somin</a:t>
            </a:r>
            <a:r>
              <a:rPr lang="en-US" dirty="0">
                <a:solidFill>
                  <a:schemeClr val="tx2"/>
                </a:solidFill>
              </a:rPr>
              <a:t> Kim</a:t>
            </a:r>
          </a:p>
          <a:p>
            <a:pPr algn="l"/>
            <a:r>
              <a:rPr lang="en-US" dirty="0" err="1">
                <a:solidFill>
                  <a:schemeClr val="tx2"/>
                </a:solidFill>
              </a:rPr>
              <a:t>Avary</a:t>
            </a:r>
            <a:r>
              <a:rPr lang="en-US" dirty="0">
                <a:solidFill>
                  <a:schemeClr val="tx2"/>
                </a:solidFill>
              </a:rPr>
              <a:t> Edwards</a:t>
            </a:r>
          </a:p>
          <a:p>
            <a:pPr algn="l"/>
            <a:r>
              <a:rPr lang="en-US" dirty="0">
                <a:solidFill>
                  <a:schemeClr val="tx2"/>
                </a:solidFill>
              </a:rPr>
              <a:t>Terry Cleek</a:t>
            </a:r>
          </a:p>
        </p:txBody>
      </p:sp>
    </p:spTree>
    <p:extLst>
      <p:ext uri="{BB962C8B-B14F-4D97-AF65-F5344CB8AC3E}">
        <p14:creationId xmlns:p14="http://schemas.microsoft.com/office/powerpoint/2010/main" val="29894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Why the disparity in incidence-mortality rates amongst different races?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657350"/>
            <a:ext cx="3057524" cy="460057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Hypothesis: There is an inverse correlation between incidence-mortality and annual household income.</a:t>
            </a:r>
          </a:p>
          <a:p>
            <a:pPr indent="-228600">
              <a:lnSpc>
                <a:spcPct val="90000"/>
              </a:lnSpc>
              <a:spcAft>
                <a:spcPts val="600"/>
              </a:spcAft>
              <a:buFont typeface="Arial" panose="020B0604020202020204" pitchFamily="34" charset="0"/>
              <a:buChar char="•"/>
            </a:pPr>
            <a:r>
              <a:rPr lang="en-US" dirty="0">
                <a:solidFill>
                  <a:schemeClr val="tx2"/>
                </a:solidFill>
              </a:rPr>
              <a:t>While it could be true that Blacks and African Americans have the highest incidence-mortality rate of all races due to their low household-income, it cannot be said that just by having a high annual income one will have a low incidence-mortality ratio, as exhibited by the Asian population.</a:t>
            </a:r>
          </a:p>
        </p:txBody>
      </p:sp>
      <p:pic>
        <p:nvPicPr>
          <p:cNvPr id="3" name="Picture 2" descr="A white chart with green and blue dots&#10;&#10;Description automatically generated">
            <a:extLst>
              <a:ext uri="{FF2B5EF4-FFF2-40B4-BE49-F238E27FC236}">
                <a16:creationId xmlns:a16="http://schemas.microsoft.com/office/drawing/2014/main" id="{B88F87EF-96BC-75CF-CB37-2E3FBB27503B}"/>
              </a:ext>
            </a:extLst>
          </p:cNvPr>
          <p:cNvPicPr>
            <a:picLocks noChangeAspect="1"/>
          </p:cNvPicPr>
          <p:nvPr/>
        </p:nvPicPr>
        <p:blipFill>
          <a:blip r:embed="rId3"/>
          <a:stretch>
            <a:fillRect/>
          </a:stretch>
        </p:blipFill>
        <p:spPr>
          <a:xfrm>
            <a:off x="3259025" y="1524351"/>
            <a:ext cx="8923059" cy="4733574"/>
          </a:xfrm>
          <a:prstGeom prst="rect">
            <a:avLst/>
          </a:prstGeom>
        </p:spPr>
      </p:pic>
    </p:spTree>
    <p:extLst>
      <p:ext uri="{BB962C8B-B14F-4D97-AF65-F5344CB8AC3E}">
        <p14:creationId xmlns:p14="http://schemas.microsoft.com/office/powerpoint/2010/main" val="210217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Conclusion</a:t>
            </a:r>
            <a:endParaRPr lang="en-US" sz="3600" dirty="0">
              <a:solidFill>
                <a:schemeClr val="tx2"/>
              </a:solidFill>
            </a:endParaRP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371599"/>
            <a:ext cx="6057900" cy="4600575"/>
          </a:xfrm>
          <a:prstGeom prst="rect">
            <a:avLst/>
          </a:prstGeom>
        </p:spPr>
        <p:txBody>
          <a:bodyPr vert="horz" lIns="91440" tIns="45720" rIns="91440" bIns="45720" rtlCol="0" anchor="ctr">
            <a:normAutofit/>
          </a:bodyPr>
          <a:lstStyle/>
          <a:p>
            <a:pPr algn="ctr">
              <a:lnSpc>
                <a:spcPct val="90000"/>
              </a:lnSpc>
              <a:spcAft>
                <a:spcPts val="600"/>
              </a:spcAft>
            </a:pPr>
            <a:r>
              <a:rPr lang="en-US" sz="2000">
                <a:solidFill>
                  <a:schemeClr val="tx2"/>
                </a:solidFill>
              </a:rPr>
              <a:t>In conclusion, while melanoma treatment costs are relatively low in comparison to other cancers, race groups are disproportionately affected by melanoma, with Whites having the highest incidence counts. However, they have one of the lowest incidence-mortality ratios, suggesting that there is a confounding variable that helps or harms survival chances of various race populations. While social economic status can be a potential factor, it is not a sole or primary driver in mortality/survival rates amongst melanoma patients.</a:t>
            </a:r>
            <a:endParaRPr lang="en-US" sz="2000" dirty="0">
              <a:solidFill>
                <a:schemeClr val="tx2"/>
              </a:solidFill>
            </a:endParaRPr>
          </a:p>
        </p:txBody>
      </p:sp>
      <p:pic>
        <p:nvPicPr>
          <p:cNvPr id="4" name="Picture 3" descr="A close-up of dna and blood cells&#10;&#10;Description automatically generated">
            <a:extLst>
              <a:ext uri="{FF2B5EF4-FFF2-40B4-BE49-F238E27FC236}">
                <a16:creationId xmlns:a16="http://schemas.microsoft.com/office/drawing/2014/main" id="{E48604E7-EC5C-9527-4FD2-BC7B56D740A0}"/>
              </a:ext>
            </a:extLst>
          </p:cNvPr>
          <p:cNvPicPr>
            <a:picLocks noChangeAspect="1"/>
          </p:cNvPicPr>
          <p:nvPr/>
        </p:nvPicPr>
        <p:blipFill>
          <a:blip r:embed="rId3"/>
          <a:stretch>
            <a:fillRect/>
          </a:stretch>
        </p:blipFill>
        <p:spPr>
          <a:xfrm>
            <a:off x="6686552" y="2016823"/>
            <a:ext cx="4982256" cy="3310129"/>
          </a:xfrm>
          <a:prstGeom prst="rect">
            <a:avLst/>
          </a:prstGeom>
        </p:spPr>
      </p:pic>
    </p:spTree>
    <p:extLst>
      <p:ext uri="{BB962C8B-B14F-4D97-AF65-F5344CB8AC3E}">
        <p14:creationId xmlns:p14="http://schemas.microsoft.com/office/powerpoint/2010/main" val="36168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F548-65EE-E54D-8421-10CF34D469E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300" dirty="0">
                <a:solidFill>
                  <a:schemeClr val="tx2"/>
                </a:solidFill>
              </a:rPr>
              <a:t>Testing to correlation between Melanoma Incidence and USA Latitude</a:t>
            </a:r>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B8150A3-0AD5-FD68-5ECF-A01E7B4442F2}"/>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Temperature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pic>
        <p:nvPicPr>
          <p:cNvPr id="5" name="Content Placeholder 4" descr="A graph with blue dots and red line&#10;&#10;Description automatically generated">
            <a:extLst>
              <a:ext uri="{FF2B5EF4-FFF2-40B4-BE49-F238E27FC236}">
                <a16:creationId xmlns:a16="http://schemas.microsoft.com/office/drawing/2014/main" id="{A0F150B0-CB19-E7F3-0E1B-E5F1900B8596}"/>
              </a:ext>
            </a:extLst>
          </p:cNvPr>
          <p:cNvPicPr>
            <a:picLocks noGrp="1" noChangeAspect="1"/>
          </p:cNvPicPr>
          <p:nvPr>
            <p:ph idx="1"/>
          </p:nvPr>
        </p:nvPicPr>
        <p:blipFill>
          <a:blip r:embed="rId2"/>
          <a:stretch>
            <a:fillRect/>
          </a:stretch>
        </p:blipFill>
        <p:spPr>
          <a:xfrm>
            <a:off x="804672" y="2735571"/>
            <a:ext cx="4044837" cy="3185310"/>
          </a:xfrm>
          <a:prstGeom prst="rect">
            <a:avLst/>
          </a:prstGeom>
        </p:spPr>
      </p:pic>
      <p:pic>
        <p:nvPicPr>
          <p:cNvPr id="14" name="Picture 13" descr="A graph with blue dots and red line&#10;&#10;Description automatically generated">
            <a:extLst>
              <a:ext uri="{FF2B5EF4-FFF2-40B4-BE49-F238E27FC236}">
                <a16:creationId xmlns:a16="http://schemas.microsoft.com/office/drawing/2014/main" id="{D470F483-9F7F-CD7D-F07C-E89B348ED7DD}"/>
              </a:ext>
            </a:extLst>
          </p:cNvPr>
          <p:cNvPicPr>
            <a:picLocks noChangeAspect="1"/>
          </p:cNvPicPr>
          <p:nvPr/>
        </p:nvPicPr>
        <p:blipFill>
          <a:blip r:embed="rId3"/>
          <a:stretch>
            <a:fillRect/>
          </a:stretch>
        </p:blipFill>
        <p:spPr>
          <a:xfrm>
            <a:off x="7101086" y="2740641"/>
            <a:ext cx="4000302" cy="3180240"/>
          </a:xfrm>
          <a:prstGeom prst="rect">
            <a:avLst/>
          </a:prstGeom>
        </p:spPr>
      </p:pic>
    </p:spTree>
    <p:extLst>
      <p:ext uri="{BB962C8B-B14F-4D97-AF65-F5344CB8AC3E}">
        <p14:creationId xmlns:p14="http://schemas.microsoft.com/office/powerpoint/2010/main" val="221415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D688E-8EA3-F79E-A5C2-13DB729D2970}"/>
              </a:ext>
            </a:extLst>
          </p:cNvPr>
          <p:cNvSpPr>
            <a:spLocks noGrp="1"/>
          </p:cNvSpPr>
          <p:nvPr>
            <p:ph type="title"/>
          </p:nvPr>
        </p:nvSpPr>
        <p:spPr>
          <a:xfrm>
            <a:off x="804672" y="338328"/>
            <a:ext cx="5011473" cy="1773936"/>
          </a:xfrm>
        </p:spPr>
        <p:txBody>
          <a:bodyPr>
            <a:normAutofit fontScale="90000"/>
          </a:bodyPr>
          <a:lstStyle/>
          <a:p>
            <a:r>
              <a:rPr lang="en-US" sz="3600" dirty="0">
                <a:solidFill>
                  <a:schemeClr val="tx2"/>
                </a:solidFill>
              </a:rPr>
              <a:t>Testing to correlation between Melanoma Incidence and USA Latitude</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 and red line&#10;&#10;Description automatically generated">
            <a:extLst>
              <a:ext uri="{FF2B5EF4-FFF2-40B4-BE49-F238E27FC236}">
                <a16:creationId xmlns:a16="http://schemas.microsoft.com/office/drawing/2014/main" id="{B6889EFF-CCAA-E654-3745-057A168D714E}"/>
              </a:ext>
            </a:extLst>
          </p:cNvPr>
          <p:cNvPicPr>
            <a:picLocks noChangeAspect="1"/>
          </p:cNvPicPr>
          <p:nvPr/>
        </p:nvPicPr>
        <p:blipFill>
          <a:blip r:embed="rId3"/>
          <a:stretch>
            <a:fillRect/>
          </a:stretch>
        </p:blipFill>
        <p:spPr>
          <a:xfrm>
            <a:off x="6646315" y="2112264"/>
            <a:ext cx="3935998" cy="3060238"/>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846CF294-512B-E860-3EE6-94E314819E49}"/>
              </a:ext>
            </a:extLst>
          </p:cNvPr>
          <p:cNvPicPr>
            <a:picLocks noChangeAspect="1"/>
          </p:cNvPicPr>
          <p:nvPr/>
        </p:nvPicPr>
        <p:blipFill>
          <a:blip r:embed="rId4"/>
          <a:stretch>
            <a:fillRect/>
          </a:stretch>
        </p:blipFill>
        <p:spPr>
          <a:xfrm>
            <a:off x="1119815" y="2244789"/>
            <a:ext cx="3935999" cy="3020879"/>
          </a:xfrm>
          <a:prstGeom prst="rect">
            <a:avLst/>
          </a:prstGeom>
        </p:spPr>
      </p:pic>
      <p:sp>
        <p:nvSpPr>
          <p:cNvPr id="9" name="TextBox 8">
            <a:extLst>
              <a:ext uri="{FF2B5EF4-FFF2-40B4-BE49-F238E27FC236}">
                <a16:creationId xmlns:a16="http://schemas.microsoft.com/office/drawing/2014/main" id="{6F1FF44E-07C1-C084-A603-27C317ACA829}"/>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Incidence of Melanoma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sp>
        <p:nvSpPr>
          <p:cNvPr id="13" name="TextBox 12">
            <a:extLst>
              <a:ext uri="{FF2B5EF4-FFF2-40B4-BE49-F238E27FC236}">
                <a16:creationId xmlns:a16="http://schemas.microsoft.com/office/drawing/2014/main" id="{366E158A-F3B2-9E8B-D96E-600DE15E97E6}"/>
              </a:ext>
            </a:extLst>
          </p:cNvPr>
          <p:cNvSpPr txBox="1"/>
          <p:nvPr/>
        </p:nvSpPr>
        <p:spPr>
          <a:xfrm>
            <a:off x="437975" y="6172111"/>
            <a:ext cx="11296522" cy="613095"/>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b="1" dirty="0">
                <a:solidFill>
                  <a:schemeClr val="tx2"/>
                </a:solidFill>
              </a:rPr>
              <a:t>In both 1999 and 2019, there is a low correlation coefficient between Melanoma incidence and Latitude: the R</a:t>
            </a:r>
            <a:r>
              <a:rPr lang="en-US" b="1" baseline="30000" dirty="0">
                <a:solidFill>
                  <a:schemeClr val="tx2"/>
                </a:solidFill>
              </a:rPr>
              <a:t>2</a:t>
            </a:r>
            <a:r>
              <a:rPr lang="en-US" b="1" dirty="0">
                <a:solidFill>
                  <a:schemeClr val="tx2"/>
                </a:solidFill>
              </a:rPr>
              <a:t> is very low for both. Indicating that it is unlikely that someone’s latitude would contribute to their chance of getting Melanoma. </a:t>
            </a:r>
          </a:p>
          <a:p>
            <a:pPr>
              <a:lnSpc>
                <a:spcPct val="90000"/>
              </a:lnSpc>
              <a:spcAft>
                <a:spcPts val="600"/>
              </a:spcAft>
            </a:pPr>
            <a:r>
              <a:rPr lang="en-US" b="1" i="0" dirty="0">
                <a:solidFill>
                  <a:schemeClr val="tx2"/>
                </a:solidFill>
                <a:effectLst/>
              </a:rPr>
              <a:t>Independent T-test: p-value = 0.00277553</a:t>
            </a:r>
            <a:endParaRPr lang="en-US" dirty="0">
              <a:solidFill>
                <a:schemeClr val="tx2"/>
              </a:solidFill>
            </a:endParaRPr>
          </a:p>
        </p:txBody>
      </p:sp>
      <p:sp>
        <p:nvSpPr>
          <p:cNvPr id="19" name="TextBox 18">
            <a:extLst>
              <a:ext uri="{FF2B5EF4-FFF2-40B4-BE49-F238E27FC236}">
                <a16:creationId xmlns:a16="http://schemas.microsoft.com/office/drawing/2014/main" id="{DA6C4F8C-345D-2383-4018-FD48F11F2F24}"/>
              </a:ext>
            </a:extLst>
          </p:cNvPr>
          <p:cNvSpPr txBox="1"/>
          <p:nvPr/>
        </p:nvSpPr>
        <p:spPr>
          <a:xfrm>
            <a:off x="6883605" y="5310169"/>
            <a:ext cx="4269888" cy="88046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dirty="0">
                <a:solidFill>
                  <a:schemeClr val="tx2"/>
                </a:solidFill>
              </a:rPr>
              <a:t>y = -64.84x + 3491.09 </a:t>
            </a:r>
          </a:p>
          <a:p>
            <a:pPr>
              <a:lnSpc>
                <a:spcPct val="90000"/>
              </a:lnSpc>
              <a:spcAft>
                <a:spcPts val="600"/>
              </a:spcAft>
            </a:pPr>
            <a:r>
              <a:rPr lang="en-US" dirty="0">
                <a:solidFill>
                  <a:schemeClr val="tx2"/>
                </a:solidFill>
              </a:rPr>
              <a:t>Correlation Coefficient is -0.3256846971959199 </a:t>
            </a:r>
          </a:p>
          <a:p>
            <a:pPr>
              <a:lnSpc>
                <a:spcPct val="90000"/>
              </a:lnSpc>
              <a:spcAft>
                <a:spcPts val="600"/>
              </a:spcAft>
            </a:pPr>
            <a:r>
              <a:rPr lang="en-US" dirty="0">
                <a:solidFill>
                  <a:schemeClr val="tx2"/>
                </a:solidFill>
              </a:rPr>
              <a:t>R-squared is 0.10607052198759805</a:t>
            </a:r>
          </a:p>
          <a:p>
            <a:pPr>
              <a:lnSpc>
                <a:spcPct val="90000"/>
              </a:lnSpc>
              <a:spcAft>
                <a:spcPts val="600"/>
              </a:spcAft>
            </a:pPr>
            <a:endParaRPr lang="en-US" dirty="0">
              <a:solidFill>
                <a:schemeClr val="tx2"/>
              </a:solidFill>
            </a:endParaRPr>
          </a:p>
        </p:txBody>
      </p:sp>
      <p:sp>
        <p:nvSpPr>
          <p:cNvPr id="21" name="TextBox 20">
            <a:extLst>
              <a:ext uri="{FF2B5EF4-FFF2-40B4-BE49-F238E27FC236}">
                <a16:creationId xmlns:a16="http://schemas.microsoft.com/office/drawing/2014/main" id="{539C0686-179A-D4F6-6BBE-8CE3FDA3AB7F}"/>
              </a:ext>
            </a:extLst>
          </p:cNvPr>
          <p:cNvSpPr txBox="1"/>
          <p:nvPr/>
        </p:nvSpPr>
        <p:spPr>
          <a:xfrm>
            <a:off x="1536988" y="5336064"/>
            <a:ext cx="4269888" cy="805046"/>
          </a:xfrm>
          <a:prstGeom prst="rect">
            <a:avLst/>
          </a:prstGeom>
        </p:spPr>
        <p:txBody>
          <a:bodyPr vert="horz" lIns="91440" tIns="45720" rIns="91440" bIns="45720" rtlCol="0" anchor="ctr">
            <a:normAutofit fontScale="85000" lnSpcReduction="20000"/>
          </a:bodyPr>
          <a:lstStyle>
            <a:defPPr>
              <a:defRPr lang="en-US"/>
            </a:defPPr>
            <a:lvl1pPr>
              <a:lnSpc>
                <a:spcPct val="90000"/>
              </a:lnSpc>
              <a:spcAft>
                <a:spcPts val="600"/>
              </a:spcAft>
              <a:defRPr>
                <a:solidFill>
                  <a:schemeClr val="tx2"/>
                </a:solidFill>
              </a:defRPr>
            </a:lvl1pPr>
          </a:lstStyle>
          <a:p>
            <a:r>
              <a:rPr lang="en-US" dirty="0"/>
              <a:t>y = -25.99x + 1472.06 </a:t>
            </a:r>
          </a:p>
          <a:p>
            <a:r>
              <a:rPr lang="en-US" dirty="0"/>
              <a:t>Correlation Coefficient is -0.25579963641022196 </a:t>
            </a:r>
          </a:p>
          <a:p>
            <a:r>
              <a:rPr lang="en-US" dirty="0"/>
              <a:t>R-squared is 0.06543345398760175</a:t>
            </a:r>
          </a:p>
          <a:p>
            <a:endParaRPr lang="en-US" dirty="0"/>
          </a:p>
        </p:txBody>
      </p:sp>
    </p:spTree>
    <p:extLst>
      <p:ext uri="{BB962C8B-B14F-4D97-AF65-F5344CB8AC3E}">
        <p14:creationId xmlns:p14="http://schemas.microsoft.com/office/powerpoint/2010/main" val="44758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Results of Melanoma Incidence vs. Latitude</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b="1" dirty="0">
                <a:solidFill>
                  <a:schemeClr val="tx2"/>
                </a:solidFill>
              </a:rPr>
              <a:t>Null hypothesis: The means for the two populations are equal. </a:t>
            </a:r>
          </a:p>
          <a:p>
            <a:pPr marL="0" indent="0">
              <a:buNone/>
            </a:pPr>
            <a:r>
              <a:rPr lang="en-US" sz="1800" b="1" dirty="0">
                <a:solidFill>
                  <a:schemeClr val="tx2"/>
                </a:solidFill>
              </a:rPr>
              <a:t>Alternative hypothesis: The means for the two populations are not equal.</a:t>
            </a:r>
          </a:p>
          <a:p>
            <a:pPr marL="0" indent="0">
              <a:buNone/>
            </a:pPr>
            <a:endParaRPr lang="en-US" sz="1800" dirty="0">
              <a:solidFill>
                <a:schemeClr val="tx2"/>
              </a:solidFill>
            </a:endParaRPr>
          </a:p>
          <a:p>
            <a:pPr marL="0" indent="0">
              <a:buNone/>
            </a:pPr>
            <a:r>
              <a:rPr lang="en-US" sz="1800" dirty="0">
                <a:solidFill>
                  <a:schemeClr val="tx2"/>
                </a:solidFill>
              </a:rPr>
              <a:t>Since the P-value for the incidences of melanoma is &lt;= 0.05, we can reject that 1999 and 2019 have the same number of incidences of Melanoma. This means that the populations of 1999 and 2019 have differences in their incidences of Melanoma. So we can conclude that between these years there are factors that would have contributed to this change, but we are unable to prove that someone’s latitude is one of these contributing factors. </a:t>
            </a:r>
          </a:p>
        </p:txBody>
      </p:sp>
    </p:spTree>
    <p:extLst>
      <p:ext uri="{BB962C8B-B14F-4D97-AF65-F5344CB8AC3E}">
        <p14:creationId xmlns:p14="http://schemas.microsoft.com/office/powerpoint/2010/main" val="332380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0A32-7AB6-F036-417A-932A0A931FB8}"/>
              </a:ext>
            </a:extLst>
          </p:cNvPr>
          <p:cNvSpPr>
            <a:spLocks noGrp="1"/>
          </p:cNvSpPr>
          <p:nvPr>
            <p:ph type="title"/>
          </p:nvPr>
        </p:nvSpPr>
        <p:spPr/>
        <p:txBody>
          <a:bodyPr/>
          <a:lstStyle/>
          <a:p>
            <a:r>
              <a:rPr lang="en-US"/>
              <a:t>Trends of Melanoma</a:t>
            </a:r>
            <a:endParaRPr lang="en-US" dirty="0"/>
          </a:p>
        </p:txBody>
      </p:sp>
      <p:graphicFrame>
        <p:nvGraphicFramePr>
          <p:cNvPr id="5" name="Content Placeholder 2">
            <a:extLst>
              <a:ext uri="{FF2B5EF4-FFF2-40B4-BE49-F238E27FC236}">
                <a16:creationId xmlns:a16="http://schemas.microsoft.com/office/drawing/2014/main" id="{56F843E4-6E50-3A84-EBB3-1D8914F2F7DC}"/>
              </a:ext>
            </a:extLst>
          </p:cNvPr>
          <p:cNvGraphicFramePr>
            <a:graphicFrameLocks noGrp="1"/>
          </p:cNvGraphicFramePr>
          <p:nvPr>
            <p:ph idx="1"/>
            <p:extLst>
              <p:ext uri="{D42A27DB-BD31-4B8C-83A1-F6EECF244321}">
                <p14:modId xmlns:p14="http://schemas.microsoft.com/office/powerpoint/2010/main" val="25943000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65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0">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0D04D7-7CB2-7295-3DF6-900055BB10D7}"/>
              </a:ext>
            </a:extLst>
          </p:cNvPr>
          <p:cNvSpPr>
            <a:spLocks noGrp="1"/>
          </p:cNvSpPr>
          <p:nvPr>
            <p:ph type="title"/>
          </p:nvPr>
        </p:nvSpPr>
        <p:spPr>
          <a:xfrm>
            <a:off x="1179576" y="1163848"/>
            <a:ext cx="9829800" cy="1325880"/>
          </a:xfrm>
        </p:spPr>
        <p:txBody>
          <a:bodyPr vert="horz" lIns="91440" tIns="45720" rIns="91440" bIns="45720" rtlCol="0" anchor="b">
            <a:normAutofit/>
          </a:bodyPr>
          <a:lstStyle/>
          <a:p>
            <a:pPr algn="ctr"/>
            <a:r>
              <a:rPr lang="en-US" sz="3600" kern="1200">
                <a:solidFill>
                  <a:schemeClr val="tx2"/>
                </a:solidFill>
                <a:latin typeface="+mj-lt"/>
                <a:ea typeface="+mj-ea"/>
                <a:cs typeface="+mj-cs"/>
              </a:rPr>
              <a:t>Increase In Melanoma Cases </a:t>
            </a:r>
          </a:p>
        </p:txBody>
      </p:sp>
      <p:grpSp>
        <p:nvGrpSpPr>
          <p:cNvPr id="34" name="Group 14">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35" name="Freeform: Shape 15">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6">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18">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47AFEDA-64BE-393A-C55E-96000F4F83AA}"/>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a:solidFill>
                <a:schemeClr val="tx2"/>
              </a:solidFill>
            </a:endParaRPr>
          </a:p>
          <a:p>
            <a:pPr indent="-228600" defTabSz="914400">
              <a:lnSpc>
                <a:spcPct val="90000"/>
              </a:lnSpc>
              <a:spcAft>
                <a:spcPts val="600"/>
              </a:spcAft>
              <a:buFont typeface="Arial" panose="020B0604020202020204" pitchFamily="34" charset="0"/>
              <a:buChar char="•"/>
            </a:pPr>
            <a:r>
              <a:rPr lang="en-US">
                <a:solidFill>
                  <a:schemeClr val="tx2"/>
                </a:solidFill>
              </a:rPr>
              <a:t>Several possible reasons for increasing rate of Melanoma over the years. Increased sun exposure, environmental factors, changing demographics, increased awareness / detection, fashion trends, tanning beds, and genetic factors. </a:t>
            </a:r>
          </a:p>
          <a:p>
            <a:pPr indent="-228600" defTabSz="914400">
              <a:lnSpc>
                <a:spcPct val="90000"/>
              </a:lnSpc>
              <a:spcAft>
                <a:spcPts val="600"/>
              </a:spcAft>
              <a:buFont typeface="Arial" panose="020B0604020202020204" pitchFamily="34" charset="0"/>
              <a:buChar char="•"/>
            </a:pPr>
            <a:endParaRPr lang="en-US">
              <a:solidFill>
                <a:schemeClr val="tx2"/>
              </a:solidFill>
            </a:endParaRPr>
          </a:p>
        </p:txBody>
      </p:sp>
      <p:grpSp>
        <p:nvGrpSpPr>
          <p:cNvPr id="38" name="Group 20">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2" name="Freeform: Shape 21">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E5E2FF3F-3BBB-DE0F-AD36-3276861534AE}"/>
              </a:ext>
            </a:extLst>
          </p:cNvPr>
          <p:cNvPicPr>
            <a:picLocks noGrp="1" noChangeAspect="1"/>
          </p:cNvPicPr>
          <p:nvPr>
            <p:ph idx="1"/>
          </p:nvPr>
        </p:nvPicPr>
        <p:blipFill>
          <a:blip r:embed="rId2"/>
          <a:stretch>
            <a:fillRect/>
          </a:stretch>
        </p:blipFill>
        <p:spPr>
          <a:xfrm>
            <a:off x="287575" y="3000375"/>
            <a:ext cx="5886449" cy="2943225"/>
          </a:xfrm>
          <a:prstGeom prst="rect">
            <a:avLst/>
          </a:prstGeom>
        </p:spPr>
      </p:pic>
    </p:spTree>
    <p:extLst>
      <p:ext uri="{BB962C8B-B14F-4D97-AF65-F5344CB8AC3E}">
        <p14:creationId xmlns:p14="http://schemas.microsoft.com/office/powerpoint/2010/main" val="34628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7D972-C7EF-7C0A-70CA-4452C857295A}"/>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Melanoma Cancer Distribution by Stage</a:t>
            </a:r>
          </a:p>
        </p:txBody>
      </p:sp>
      <p:sp>
        <p:nvSpPr>
          <p:cNvPr id="4" name="Content Placeholder 3">
            <a:extLst>
              <a:ext uri="{FF2B5EF4-FFF2-40B4-BE49-F238E27FC236}">
                <a16:creationId xmlns:a16="http://schemas.microsoft.com/office/drawing/2014/main" id="{FA5E1D50-1806-EA5B-B94E-BD4261529CDC}"/>
              </a:ext>
            </a:extLst>
          </p:cNvPr>
          <p:cNvSpPr>
            <a:spLocks noGrp="1"/>
          </p:cNvSpPr>
          <p:nvPr>
            <p:ph sz="half" idx="2"/>
          </p:nvPr>
        </p:nvSpPr>
        <p:spPr>
          <a:xfrm>
            <a:off x="804672" y="2421683"/>
            <a:ext cx="4765949" cy="3353476"/>
          </a:xfrm>
        </p:spPr>
        <p:txBody>
          <a:bodyPr vert="horz" lIns="91440" tIns="45720" rIns="91440" bIns="45720" rtlCol="0" anchor="t">
            <a:normAutofit/>
          </a:bodyPr>
          <a:lstStyle/>
          <a:p>
            <a:pPr marL="0"/>
            <a:r>
              <a:rPr lang="en-US" sz="1800" dirty="0">
                <a:solidFill>
                  <a:schemeClr val="tx2"/>
                </a:solidFill>
              </a:rPr>
              <a:t>Each stage represents the extent of its spread and seriousness</a:t>
            </a:r>
          </a:p>
          <a:p>
            <a:endParaRPr lang="en-US" sz="1800" dirty="0">
              <a:solidFill>
                <a:schemeClr val="tx2"/>
              </a:solidFill>
            </a:endParaRPr>
          </a:p>
          <a:p>
            <a:r>
              <a:rPr lang="en-US" sz="1800" dirty="0">
                <a:solidFill>
                  <a:schemeClr val="tx2"/>
                </a:solidFill>
              </a:rPr>
              <a:t>Localized – limited to outermost layer of the skin</a:t>
            </a:r>
          </a:p>
          <a:p>
            <a:r>
              <a:rPr lang="en-US" sz="1800" dirty="0">
                <a:solidFill>
                  <a:schemeClr val="tx2"/>
                </a:solidFill>
              </a:rPr>
              <a:t>Regional – Has invaded the deeper layers of the skin or nearby lymph nodes</a:t>
            </a:r>
          </a:p>
          <a:p>
            <a:r>
              <a:rPr lang="en-US" sz="1800" dirty="0">
                <a:solidFill>
                  <a:schemeClr val="tx2"/>
                </a:solidFill>
              </a:rPr>
              <a:t>Distant – Spread to distant lymph nodes or organs (complex)</a:t>
            </a:r>
          </a:p>
          <a:p>
            <a:r>
              <a:rPr lang="en-US" sz="1800" dirty="0" err="1">
                <a:solidFill>
                  <a:schemeClr val="tx2"/>
                </a:solidFill>
              </a:rPr>
              <a:t>Unstaged</a:t>
            </a:r>
            <a:r>
              <a:rPr lang="en-US" sz="1800" dirty="0">
                <a:solidFill>
                  <a:schemeClr val="tx2"/>
                </a:solidFill>
              </a:rPr>
              <a:t> – requires further evaluation</a:t>
            </a:r>
          </a:p>
          <a:p>
            <a:endParaRPr lang="en-US" sz="1800" dirty="0">
              <a:solidFill>
                <a:schemeClr val="tx2"/>
              </a:solidFill>
            </a:endParaRPr>
          </a:p>
          <a:p>
            <a:endParaRPr lang="en-US" sz="1800" dirty="0">
              <a:solidFill>
                <a:schemeClr val="tx2"/>
              </a:solidFill>
            </a:endParaRP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9BF43B4A-0464-2B8D-1AF1-5DD20569E30C}"/>
              </a:ext>
            </a:extLst>
          </p:cNvPr>
          <p:cNvPicPr>
            <a:picLocks noGrp="1" noChangeAspect="1"/>
          </p:cNvPicPr>
          <p:nvPr>
            <p:ph sz="half" idx="1"/>
          </p:nvPr>
        </p:nvPicPr>
        <p:blipFill>
          <a:blip r:embed="rId2"/>
          <a:stretch>
            <a:fillRect/>
          </a:stretch>
        </p:blipFill>
        <p:spPr>
          <a:xfrm>
            <a:off x="7358063" y="1569340"/>
            <a:ext cx="4435411" cy="4435411"/>
          </a:xfrm>
          <a:prstGeom prst="rect">
            <a:avLst/>
          </a:prstGeom>
        </p:spPr>
      </p:pic>
    </p:spTree>
    <p:extLst>
      <p:ext uri="{BB962C8B-B14F-4D97-AF65-F5344CB8AC3E}">
        <p14:creationId xmlns:p14="http://schemas.microsoft.com/office/powerpoint/2010/main" val="8447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3F7E8D-B6F3-E19D-39CD-9C3E56AAC139}"/>
              </a:ext>
            </a:extLst>
          </p:cNvPr>
          <p:cNvSpPr txBox="1"/>
          <p:nvPr/>
        </p:nvSpPr>
        <p:spPr>
          <a:xfrm>
            <a:off x="804672"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kern="1200" dirty="0">
                <a:solidFill>
                  <a:schemeClr val="tx2"/>
                </a:solidFill>
                <a:latin typeface="+mj-lt"/>
                <a:ea typeface="+mj-ea"/>
                <a:cs typeface="+mj-cs"/>
              </a:rPr>
              <a:t>Prevalence of Gene Mutations in Primary and Metastatic Melanoma</a:t>
            </a:r>
          </a:p>
        </p:txBody>
      </p:sp>
      <p:sp>
        <p:nvSpPr>
          <p:cNvPr id="87" name="Google Shape;87;p13"/>
          <p:cNvSpPr txBox="1">
            <a:spLocks noGrp="1"/>
          </p:cNvSpPr>
          <p:nvPr>
            <p:ph type="body" idx="1"/>
          </p:nvPr>
        </p:nvSpPr>
        <p:spPr>
          <a:xfrm>
            <a:off x="558504" y="2273720"/>
            <a:ext cx="4765949" cy="3353476"/>
          </a:xfrm>
          <a:prstGeom prst="rect">
            <a:avLst/>
          </a:prstGeom>
        </p:spPr>
        <p:txBody>
          <a:bodyPr spcFirstLastPara="1" vert="horz" lIns="91440" tIns="45720" rIns="91440" bIns="45720" rtlCol="0" anchor="t" anchorCtr="0">
            <a:normAutofit/>
          </a:bodyPr>
          <a:lstStyle/>
          <a:p>
            <a:pPr indent="-228600">
              <a:lnSpc>
                <a:spcPct val="90000"/>
              </a:lnSpc>
              <a:spcAft>
                <a:spcPts val="600"/>
              </a:spcAft>
              <a:buFont typeface="Arial" panose="020B0604020202020204" pitchFamily="34" charset="0"/>
              <a:buChar char="•"/>
            </a:pPr>
            <a:r>
              <a:rPr lang="en-US" sz="1800" dirty="0">
                <a:solidFill>
                  <a:schemeClr val="tx2"/>
                </a:solidFill>
              </a:rPr>
              <a:t>This graph shows the frequency of mutations common to both metastatic and primary melanomas in all the cases of melanoma cancers that are in the NIH GDC Data Portal (382 cases for this dataset)</a:t>
            </a:r>
          </a:p>
          <a:p>
            <a:pPr indent="-228600">
              <a:lnSpc>
                <a:spcPct val="90000"/>
              </a:lnSpc>
              <a:spcAft>
                <a:spcPts val="600"/>
              </a:spcAft>
              <a:buFont typeface="Arial" panose="020B0604020202020204" pitchFamily="34" charset="0"/>
              <a:buChar char="•"/>
            </a:pPr>
            <a:endParaRPr lang="en-US" sz="1800" dirty="0">
              <a:solidFill>
                <a:schemeClr val="tx2"/>
              </a:solidFill>
            </a:endParaRPr>
          </a:p>
          <a:p>
            <a:pPr indent="-228600">
              <a:lnSpc>
                <a:spcPct val="90000"/>
              </a:lnSpc>
              <a:spcAft>
                <a:spcPts val="600"/>
              </a:spcAft>
              <a:buFont typeface="Arial" panose="020B0604020202020204" pitchFamily="34" charset="0"/>
              <a:buChar char="•"/>
            </a:pPr>
            <a:r>
              <a:rPr lang="en-US" sz="1800" dirty="0">
                <a:solidFill>
                  <a:schemeClr val="tx2"/>
                </a:solidFill>
              </a:rPr>
              <a:t>MUC16, BRAF, and LRP1B are the most common mutations that occur in both types of melanoma, and the largest difference is in the NRAS gene</a:t>
            </a:r>
          </a:p>
        </p:txBody>
      </p:sp>
      <p:grpSp>
        <p:nvGrpSpPr>
          <p:cNvPr id="96" name="Group 9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97" name="Freeform: Shape 9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6" name="Google Shape;86;p13"/>
          <p:cNvPicPr preferRelativeResize="0"/>
          <p:nvPr/>
        </p:nvPicPr>
        <p:blipFill>
          <a:blip r:embed="rId3"/>
          <a:stretch>
            <a:fillRect/>
          </a:stretch>
        </p:blipFill>
        <p:spPr>
          <a:xfrm>
            <a:off x="5324453" y="1899747"/>
            <a:ext cx="6866937" cy="38004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body" idx="1"/>
          </p:nvPr>
        </p:nvSpPr>
        <p:spPr>
          <a:xfrm>
            <a:off x="972433" y="2771833"/>
            <a:ext cx="5032400" cy="3014800"/>
          </a:xfrm>
          <a:prstGeom prst="rect">
            <a:avLst/>
          </a:prstGeom>
        </p:spPr>
        <p:txBody>
          <a:bodyPr spcFirstLastPara="1" vert="horz" wrap="square" lIns="121900" tIns="121900" rIns="121900" bIns="121900" rtlCol="0" anchor="t" anchorCtr="0">
            <a:normAutofit fontScale="47500" lnSpcReduction="20000"/>
          </a:bodyPr>
          <a:lstStyle/>
          <a:p>
            <a:pPr marL="228600" indent="-228600">
              <a:lnSpc>
                <a:spcPct val="110000"/>
              </a:lnSpc>
              <a:spcBef>
                <a:spcPts val="1000"/>
              </a:spcBef>
              <a:buFont typeface="Arial" panose="020B0604020202020204" pitchFamily="34" charset="0"/>
              <a:buChar char="•"/>
            </a:pPr>
            <a:r>
              <a:rPr lang="en" sz="3300" dirty="0">
                <a:solidFill>
                  <a:schemeClr val="tx2"/>
                </a:solidFill>
              </a:rPr>
              <a:t>From this data, the top three mutations are MUC16, BRAF, and LRP1B. </a:t>
            </a:r>
            <a:endParaRPr sz="3300" dirty="0">
              <a:solidFill>
                <a:schemeClr val="tx2"/>
              </a:solidFill>
            </a:endParaRPr>
          </a:p>
          <a:p>
            <a:pPr marL="228600" indent="-228600">
              <a:lnSpc>
                <a:spcPct val="110000"/>
              </a:lnSpc>
              <a:spcBef>
                <a:spcPts val="1000"/>
              </a:spcBef>
              <a:buFont typeface="Arial" panose="020B0604020202020204" pitchFamily="34" charset="0"/>
              <a:buChar char="•"/>
            </a:pPr>
            <a:r>
              <a:rPr lang="en" sz="3300" dirty="0">
                <a:solidFill>
                  <a:schemeClr val="tx2"/>
                </a:solidFill>
              </a:rPr>
              <a:t>The most common mutations are likely either easier to mutate, or better at causing cells to become cancerous, for them to be so highly prevalent. </a:t>
            </a:r>
            <a:endParaRPr sz="3300" dirty="0">
              <a:solidFill>
                <a:schemeClr val="tx2"/>
              </a:solidFill>
            </a:endParaRPr>
          </a:p>
          <a:p>
            <a:pPr marL="228600" indent="-228600">
              <a:lnSpc>
                <a:spcPct val="110000"/>
              </a:lnSpc>
              <a:spcBef>
                <a:spcPts val="1000"/>
              </a:spcBef>
              <a:buFont typeface="Arial" panose="020B0604020202020204" pitchFamily="34" charset="0"/>
              <a:buChar char="•"/>
            </a:pPr>
            <a:r>
              <a:rPr lang="en" sz="3300" dirty="0">
                <a:solidFill>
                  <a:schemeClr val="tx2"/>
                </a:solidFill>
              </a:rPr>
              <a:t>For genes that are higher for metastatic melanomas and not as much for primary melanomas, its possible that these genes help the cancer cell migrate to new areas, or they help the cell become cancerous in a different area of the body</a:t>
            </a:r>
            <a:endParaRPr sz="3300" dirty="0">
              <a:solidFill>
                <a:schemeClr val="tx2"/>
              </a:solidFill>
            </a:endParaRPr>
          </a:p>
          <a:p>
            <a:pPr marL="0" indent="0">
              <a:spcBef>
                <a:spcPts val="1600"/>
              </a:spcBef>
              <a:spcAft>
                <a:spcPts val="1600"/>
              </a:spcAft>
              <a:buNone/>
            </a:pPr>
            <a:endParaRPr dirty="0"/>
          </a:p>
        </p:txBody>
      </p:sp>
      <p:sp>
        <p:nvSpPr>
          <p:cNvPr id="94" name="Google Shape;94;p14"/>
          <p:cNvSpPr txBox="1">
            <a:spLocks noGrp="1"/>
          </p:cNvSpPr>
          <p:nvPr>
            <p:ph type="body" idx="2"/>
          </p:nvPr>
        </p:nvSpPr>
        <p:spPr>
          <a:xfrm>
            <a:off x="6191472" y="2771833"/>
            <a:ext cx="5032400" cy="3014800"/>
          </a:xfrm>
          <a:prstGeom prst="rect">
            <a:avLst/>
          </a:prstGeom>
        </p:spPr>
        <p:txBody>
          <a:bodyPr spcFirstLastPara="1" vert="horz" wrap="square" lIns="121900" tIns="121900" rIns="121900" bIns="121900" rtlCol="0" anchor="t" anchorCtr="0">
            <a:normAutofit/>
          </a:bodyPr>
          <a:lstStyle/>
          <a:p>
            <a:pPr marL="228600" indent="-228600">
              <a:spcBef>
                <a:spcPts val="1000"/>
              </a:spcBef>
              <a:buFont typeface="Arial" panose="020B0604020202020204" pitchFamily="34" charset="0"/>
              <a:buChar char="•"/>
            </a:pPr>
            <a:r>
              <a:rPr lang="en" sz="1600" dirty="0">
                <a:solidFill>
                  <a:schemeClr val="tx2"/>
                </a:solidFill>
              </a:rPr>
              <a:t>Next steps would be to look at these genes amongst all cancers, and see how the rates in other cancers differ to melanoma.</a:t>
            </a:r>
            <a:endParaRPr sz="1600" dirty="0">
              <a:solidFill>
                <a:schemeClr val="tx2"/>
              </a:solidFill>
            </a:endParaRPr>
          </a:p>
          <a:p>
            <a:pPr marL="228600" indent="-228600">
              <a:spcBef>
                <a:spcPts val="1000"/>
              </a:spcBef>
              <a:buFont typeface="Arial" panose="020B0604020202020204" pitchFamily="34" charset="0"/>
              <a:buChar char="•"/>
            </a:pPr>
            <a:r>
              <a:rPr lang="en" sz="1600" dirty="0">
                <a:solidFill>
                  <a:schemeClr val="tx2"/>
                </a:solidFill>
              </a:rPr>
              <a:t>Another thing would be to see if there is data on where the metastatic melanomas migrated from. </a:t>
            </a:r>
            <a:endParaRPr sz="1600" dirty="0">
              <a:solidFill>
                <a:schemeClr val="tx2"/>
              </a:solidFill>
            </a:endParaRPr>
          </a:p>
          <a:p>
            <a:pPr marL="228600" indent="-228600">
              <a:spcBef>
                <a:spcPts val="1000"/>
              </a:spcBef>
              <a:buFont typeface="Arial" panose="020B0604020202020204" pitchFamily="34" charset="0"/>
              <a:buChar char="•"/>
            </a:pPr>
            <a:r>
              <a:rPr lang="en" sz="1600" dirty="0">
                <a:solidFill>
                  <a:schemeClr val="tx2"/>
                </a:solidFill>
              </a:rPr>
              <a:t>By looking into the specific genes themselves, one could see if there are any specific pathways or mechanisms that are more likely to be mutated in melanoma, or if it is the same amongst all cancers. </a:t>
            </a:r>
            <a:endParaRPr sz="1600" dirty="0">
              <a:solidFill>
                <a:schemeClr val="tx2"/>
              </a:solidFill>
            </a:endParaRPr>
          </a:p>
        </p:txBody>
      </p:sp>
      <p:sp>
        <p:nvSpPr>
          <p:cNvPr id="4" name="Title 3">
            <a:extLst>
              <a:ext uri="{FF2B5EF4-FFF2-40B4-BE49-F238E27FC236}">
                <a16:creationId xmlns:a16="http://schemas.microsoft.com/office/drawing/2014/main" id="{0BE4A11E-F67A-A936-72FE-21B7F3AD0280}"/>
              </a:ext>
            </a:extLst>
          </p:cNvPr>
          <p:cNvSpPr>
            <a:spLocks noGrp="1"/>
          </p:cNvSpPr>
          <p:nvPr>
            <p:ph type="title"/>
          </p:nvPr>
        </p:nvSpPr>
        <p:spPr/>
        <p:txBody>
          <a:bodyPr/>
          <a:lstStyle/>
          <a:p>
            <a:r>
              <a:rPr lang="en-US" dirty="0">
                <a:solidFill>
                  <a:schemeClr val="accent6">
                    <a:lumMod val="75000"/>
                  </a:schemeClr>
                </a:solidFill>
              </a:rPr>
              <a:t>Analysis and Next Steps</a:t>
            </a:r>
          </a:p>
        </p:txBody>
      </p:sp>
      <p:sp>
        <p:nvSpPr>
          <p:cNvPr id="5" name="TextBox 4">
            <a:extLst>
              <a:ext uri="{FF2B5EF4-FFF2-40B4-BE49-F238E27FC236}">
                <a16:creationId xmlns:a16="http://schemas.microsoft.com/office/drawing/2014/main" id="{D89280FA-66EB-571D-C8A0-D249D92F4412}"/>
              </a:ext>
            </a:extLst>
          </p:cNvPr>
          <p:cNvSpPr txBox="1"/>
          <p:nvPr/>
        </p:nvSpPr>
        <p:spPr>
          <a:xfrm>
            <a:off x="6187169" y="2587167"/>
            <a:ext cx="1267142" cy="369332"/>
          </a:xfrm>
          <a:prstGeom prst="rect">
            <a:avLst/>
          </a:prstGeom>
          <a:noFill/>
        </p:spPr>
        <p:txBody>
          <a:bodyPr wrap="none" rtlCol="0">
            <a:spAutoFit/>
          </a:bodyPr>
          <a:lstStyle/>
          <a:p>
            <a:r>
              <a:rPr lang="en-US" sz="1800" b="1" dirty="0">
                <a:solidFill>
                  <a:schemeClr val="accent6">
                    <a:lumMod val="50000"/>
                  </a:schemeClr>
                </a:solidFill>
              </a:rPr>
              <a:t>Next Steps:</a:t>
            </a:r>
          </a:p>
        </p:txBody>
      </p:sp>
      <p:sp>
        <p:nvSpPr>
          <p:cNvPr id="6" name="TextBox 5">
            <a:extLst>
              <a:ext uri="{FF2B5EF4-FFF2-40B4-BE49-F238E27FC236}">
                <a16:creationId xmlns:a16="http://schemas.microsoft.com/office/drawing/2014/main" id="{1216A392-3980-A40E-444E-3A3F8EB2FF73}"/>
              </a:ext>
            </a:extLst>
          </p:cNvPr>
          <p:cNvSpPr txBox="1"/>
          <p:nvPr/>
        </p:nvSpPr>
        <p:spPr>
          <a:xfrm>
            <a:off x="968128" y="2587167"/>
            <a:ext cx="1027974" cy="369332"/>
          </a:xfrm>
          <a:prstGeom prst="rect">
            <a:avLst/>
          </a:prstGeom>
          <a:noFill/>
        </p:spPr>
        <p:txBody>
          <a:bodyPr wrap="none" rtlCol="0">
            <a:spAutoFit/>
          </a:bodyPr>
          <a:lstStyle/>
          <a:p>
            <a:r>
              <a:rPr lang="en-US" sz="1800" b="1" dirty="0">
                <a:solidFill>
                  <a:schemeClr val="accent6">
                    <a:lumMod val="50000"/>
                  </a:schemeClr>
                </a:solidFill>
              </a:rPr>
              <a:t>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Exploring the financial burden of melanoma</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Melanoma is a prevalent cancer in today’s society, but as SES disparities are one of the most pressing issues in the US, does the financial burden of cancer, specifically melanoma, differ amongst race populations?</a:t>
            </a:r>
          </a:p>
          <a:p>
            <a:pPr marL="0" indent="0">
              <a:buNone/>
            </a:pPr>
            <a:endParaRPr lang="en-US" sz="1800" dirty="0">
              <a:solidFill>
                <a:schemeClr val="tx2"/>
              </a:solidFill>
            </a:endParaRPr>
          </a:p>
          <a:p>
            <a:pPr marL="0" indent="0">
              <a:buNone/>
            </a:pPr>
            <a:r>
              <a:rPr lang="en-US" sz="1800" dirty="0">
                <a:solidFill>
                  <a:schemeClr val="tx2"/>
                </a:solidFill>
              </a:rPr>
              <a:t>We will look at NCI and US Census information to determine the following:</a:t>
            </a:r>
          </a:p>
          <a:p>
            <a:pPr>
              <a:buFontTx/>
              <a:buChar char="-"/>
            </a:pPr>
            <a:r>
              <a:rPr lang="en-US" sz="1800" dirty="0">
                <a:solidFill>
                  <a:schemeClr val="tx2"/>
                </a:solidFill>
              </a:rPr>
              <a:t>How expensive is melanoma treatment in comparison to other cancers?</a:t>
            </a:r>
          </a:p>
          <a:p>
            <a:pPr>
              <a:buFontTx/>
              <a:buChar char="-"/>
            </a:pPr>
            <a:r>
              <a:rPr lang="en-US" sz="1800" dirty="0">
                <a:solidFill>
                  <a:schemeClr val="tx2"/>
                </a:solidFill>
              </a:rPr>
              <a:t>Are races disproportionately likely to be diagnosed with melanoma?</a:t>
            </a:r>
          </a:p>
          <a:p>
            <a:pPr>
              <a:buFontTx/>
              <a:buChar char="-"/>
            </a:pPr>
            <a:r>
              <a:rPr lang="en-US" sz="1800" dirty="0">
                <a:solidFill>
                  <a:schemeClr val="tx2"/>
                </a:solidFill>
              </a:rPr>
              <a:t>Are mortality rates amongst populations the same?</a:t>
            </a:r>
          </a:p>
          <a:p>
            <a:pPr>
              <a:buFontTx/>
              <a:buChar char="-"/>
            </a:pPr>
            <a:r>
              <a:rPr lang="en-US" sz="1800" dirty="0">
                <a:solidFill>
                  <a:schemeClr val="tx2"/>
                </a:solidFill>
              </a:rPr>
              <a:t>If they are, what is a possible cause for it?</a:t>
            </a:r>
          </a:p>
        </p:txBody>
      </p:sp>
    </p:spTree>
    <p:extLst>
      <p:ext uri="{BB962C8B-B14F-4D97-AF65-F5344CB8AC3E}">
        <p14:creationId xmlns:p14="http://schemas.microsoft.com/office/powerpoint/2010/main" val="391824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6824853"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Cancer costs by cancer type</a:t>
            </a:r>
            <a:endParaRPr lang="en-US" sz="3600" dirty="0">
              <a:solidFill>
                <a:schemeClr val="tx2"/>
              </a:solidFill>
            </a:endParaRPr>
          </a:p>
        </p:txBody>
      </p:sp>
      <p:sp>
        <p:nvSpPr>
          <p:cNvPr id="10" name="TextBox 9">
            <a:extLst>
              <a:ext uri="{FF2B5EF4-FFF2-40B4-BE49-F238E27FC236}">
                <a16:creationId xmlns:a16="http://schemas.microsoft.com/office/drawing/2014/main" id="{DDD701A3-F9B0-F9FC-837A-040C5B792D41}"/>
              </a:ext>
            </a:extLst>
          </p:cNvPr>
          <p:cNvSpPr txBox="1"/>
          <p:nvPr/>
        </p:nvSpPr>
        <p:spPr>
          <a:xfrm>
            <a:off x="681295" y="6039836"/>
            <a:ext cx="11610474" cy="89948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Out of the 25 most common cancers, melanoma is by far has the cheapest treatment cost per patient: $8536.7</a:t>
            </a:r>
          </a:p>
        </p:txBody>
      </p:sp>
      <p:pic>
        <p:nvPicPr>
          <p:cNvPr id="11" name="Picture 10" descr="A graph of a patient&#10;&#10;Description automatically generated">
            <a:extLst>
              <a:ext uri="{FF2B5EF4-FFF2-40B4-BE49-F238E27FC236}">
                <a16:creationId xmlns:a16="http://schemas.microsoft.com/office/drawing/2014/main" id="{121633C8-341D-C3C1-A1BF-1199352EB8B5}"/>
              </a:ext>
            </a:extLst>
          </p:cNvPr>
          <p:cNvPicPr>
            <a:picLocks noChangeAspect="1"/>
          </p:cNvPicPr>
          <p:nvPr/>
        </p:nvPicPr>
        <p:blipFill>
          <a:blip r:embed="rId2"/>
          <a:stretch>
            <a:fillRect/>
          </a:stretch>
        </p:blipFill>
        <p:spPr>
          <a:xfrm>
            <a:off x="2232025" y="1246349"/>
            <a:ext cx="7727950" cy="4959029"/>
          </a:xfrm>
          <a:prstGeom prst="rect">
            <a:avLst/>
          </a:prstGeom>
        </p:spPr>
      </p:pic>
    </p:spTree>
    <p:extLst>
      <p:ext uri="{BB962C8B-B14F-4D97-AF65-F5344CB8AC3E}">
        <p14:creationId xmlns:p14="http://schemas.microsoft.com/office/powerpoint/2010/main" val="314539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circle with a point of view of the center&#10;&#10;Description automatically generated">
            <a:extLst>
              <a:ext uri="{FF2B5EF4-FFF2-40B4-BE49-F238E27FC236}">
                <a16:creationId xmlns:a16="http://schemas.microsoft.com/office/drawing/2014/main" id="{A7346CDB-5D04-BD09-03D9-4F9B1FB28803}"/>
              </a:ext>
            </a:extLst>
          </p:cNvPr>
          <p:cNvPicPr>
            <a:picLocks noChangeAspect="1"/>
          </p:cNvPicPr>
          <p:nvPr/>
        </p:nvPicPr>
        <p:blipFill>
          <a:blip r:embed="rId2"/>
          <a:stretch>
            <a:fillRect/>
          </a:stretch>
        </p:blipFill>
        <p:spPr>
          <a:xfrm>
            <a:off x="671684" y="1246165"/>
            <a:ext cx="5326110" cy="4649967"/>
          </a:xfrm>
          <a:prstGeom prst="rect">
            <a:avLst/>
          </a:prstGeom>
        </p:spPr>
      </p:pic>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81295" y="0"/>
            <a:ext cx="9437262" cy="1280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Melanoma Incidence and Mortality Rates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0" y="5951159"/>
            <a:ext cx="12191695" cy="899481"/>
          </a:xfrm>
          <a:prstGeom prst="rect">
            <a:avLst/>
          </a:prstGeo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dirty="0">
                <a:solidFill>
                  <a:schemeClr val="tx2"/>
                </a:solidFill>
                <a:effectLst/>
              </a:rPr>
              <a:t>Even though whites were the most heavily effected population in terms of incidence melanoma, whites do not have the highest incidence mortality rate. Blacks, </a:t>
            </a:r>
            <a:r>
              <a:rPr lang="en-US" dirty="0" err="1">
                <a:solidFill>
                  <a:schemeClr val="tx2"/>
                </a:solidFill>
                <a:effectLst/>
              </a:rPr>
              <a:t>asians</a:t>
            </a:r>
            <a:r>
              <a:rPr lang="en-US" dirty="0">
                <a:solidFill>
                  <a:schemeClr val="tx2"/>
                </a:solidFill>
                <a:effectLst/>
              </a:rPr>
              <a:t> and </a:t>
            </a:r>
            <a:r>
              <a:rPr lang="en-US" dirty="0" err="1">
                <a:solidFill>
                  <a:schemeClr val="tx2"/>
                </a:solidFill>
                <a:effectLst/>
              </a:rPr>
              <a:t>hispanics</a:t>
            </a:r>
            <a:r>
              <a:rPr lang="en-US" dirty="0">
                <a:solidFill>
                  <a:schemeClr val="tx2"/>
                </a:solidFill>
                <a:effectLst/>
              </a:rPr>
              <a:t> hold the highest </a:t>
            </a:r>
            <a:r>
              <a:rPr lang="en-US" dirty="0" err="1">
                <a:solidFill>
                  <a:schemeClr val="tx2"/>
                </a:solidFill>
                <a:effectLst/>
              </a:rPr>
              <a:t>inicidence</a:t>
            </a:r>
            <a:r>
              <a:rPr lang="en-US" dirty="0">
                <a:solidFill>
                  <a:schemeClr val="tx2"/>
                </a:solidFill>
                <a:effectLst/>
              </a:rPr>
              <a:t>-mortality rates amongst the analyzed populations.</a:t>
            </a:r>
          </a:p>
        </p:txBody>
      </p:sp>
      <p:pic>
        <p:nvPicPr>
          <p:cNvPr id="5" name="Picture 4" descr="A pie chart with numbers and text&#10;&#10;Description automatically generated">
            <a:extLst>
              <a:ext uri="{FF2B5EF4-FFF2-40B4-BE49-F238E27FC236}">
                <a16:creationId xmlns:a16="http://schemas.microsoft.com/office/drawing/2014/main" id="{95634D43-734B-89A9-D50B-6D35BCFA99B1}"/>
              </a:ext>
            </a:extLst>
          </p:cNvPr>
          <p:cNvPicPr>
            <a:picLocks noChangeAspect="1"/>
          </p:cNvPicPr>
          <p:nvPr/>
        </p:nvPicPr>
        <p:blipFill>
          <a:blip r:embed="rId3"/>
          <a:stretch>
            <a:fillRect/>
          </a:stretch>
        </p:blipFill>
        <p:spPr>
          <a:xfrm>
            <a:off x="6688700" y="1257476"/>
            <a:ext cx="4392830" cy="4856978"/>
          </a:xfrm>
          <a:prstGeom prst="rect">
            <a:avLst/>
          </a:prstGeom>
        </p:spPr>
      </p:pic>
    </p:spTree>
    <p:extLst>
      <p:ext uri="{BB962C8B-B14F-4D97-AF65-F5344CB8AC3E}">
        <p14:creationId xmlns:p14="http://schemas.microsoft.com/office/powerpoint/2010/main" val="346992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1538</TotalTime>
  <Words>1048</Words>
  <Application>Microsoft Macintosh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"Exploring Melanoma Demographics, causes, and treatments"</vt:lpstr>
      <vt:lpstr>Trends of Melanoma</vt:lpstr>
      <vt:lpstr>Increase In Melanoma Cases </vt:lpstr>
      <vt:lpstr>Melanoma Cancer Distribution by Stage</vt:lpstr>
      <vt:lpstr>PowerPoint Presentation</vt:lpstr>
      <vt:lpstr>Analysis and Next Steps</vt:lpstr>
      <vt:lpstr>Exploring the financial burden of melanoma</vt:lpstr>
      <vt:lpstr>PowerPoint Presentation</vt:lpstr>
      <vt:lpstr>PowerPoint Presentation</vt:lpstr>
      <vt:lpstr>PowerPoint Presentation</vt:lpstr>
      <vt:lpstr>PowerPoint Presentation</vt:lpstr>
      <vt:lpstr>Testing to correlation between Melanoma Incidence and USA Latitude</vt:lpstr>
      <vt:lpstr>Testing to correlation between Melanoma Incidence and USA Latitude</vt:lpstr>
      <vt:lpstr>Results of Melanoma Incidence vs. Latitude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Melanoma Demographics, casuses, and treatments"</dc:title>
  <dc:creator>Isha Saldhi</dc:creator>
  <cp:lastModifiedBy>Isha Saldhi</cp:lastModifiedBy>
  <cp:revision>17</cp:revision>
  <dcterms:created xsi:type="dcterms:W3CDTF">2023-07-20T15:53:54Z</dcterms:created>
  <dcterms:modified xsi:type="dcterms:W3CDTF">2023-07-25T02:09:16Z</dcterms:modified>
</cp:coreProperties>
</file>