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2" r:id="rId3"/>
    <p:sldId id="257" r:id="rId4"/>
    <p:sldId id="264" r:id="rId5"/>
    <p:sldId id="265" r:id="rId6"/>
    <p:sldId id="266" r:id="rId7"/>
    <p:sldId id="263"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04D21-46E3-D042-8C88-3276EB22D728}" type="datetimeFigureOut">
              <a:rPr lang="en-US" smtClean="0"/>
              <a:t>7/23/23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9F3AE-2E96-B746-9425-EDBBEF13E2A3}" type="slidenum">
              <a:rPr lang="en-US" smtClean="0"/>
              <a:t>‹#›</a:t>
            </a:fld>
            <a:endParaRPr lang="en-US"/>
          </a:p>
        </p:txBody>
      </p:sp>
    </p:spTree>
    <p:extLst>
      <p:ext uri="{BB962C8B-B14F-4D97-AF65-F5344CB8AC3E}">
        <p14:creationId xmlns:p14="http://schemas.microsoft.com/office/powerpoint/2010/main" val="366674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5</a:t>
            </a:fld>
            <a:endParaRPr lang="en-US"/>
          </a:p>
        </p:txBody>
      </p:sp>
    </p:spTree>
    <p:extLst>
      <p:ext uri="{BB962C8B-B14F-4D97-AF65-F5344CB8AC3E}">
        <p14:creationId xmlns:p14="http://schemas.microsoft.com/office/powerpoint/2010/main" val="354758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6</a:t>
            </a:fld>
            <a:endParaRPr lang="en-US"/>
          </a:p>
        </p:txBody>
      </p:sp>
    </p:spTree>
    <p:extLst>
      <p:ext uri="{BB962C8B-B14F-4D97-AF65-F5344CB8AC3E}">
        <p14:creationId xmlns:p14="http://schemas.microsoft.com/office/powerpoint/2010/main" val="268800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8</a:t>
            </a:fld>
            <a:endParaRPr lang="en-US"/>
          </a:p>
        </p:txBody>
      </p:sp>
    </p:spTree>
    <p:extLst>
      <p:ext uri="{BB962C8B-B14F-4D97-AF65-F5344CB8AC3E}">
        <p14:creationId xmlns:p14="http://schemas.microsoft.com/office/powerpoint/2010/main" val="122559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6D5-8400-E39C-3932-0A32FB834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3AAD26-DBA3-2D87-7DCD-B3C2A4F0F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607E31-B4DE-95D9-9ED5-F15E4F366E57}"/>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5" name="Footer Placeholder 4">
            <a:extLst>
              <a:ext uri="{FF2B5EF4-FFF2-40B4-BE49-F238E27FC236}">
                <a16:creationId xmlns:a16="http://schemas.microsoft.com/office/drawing/2014/main" id="{62FAD1EE-C8FC-F832-CE81-443C34898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3AB8-5805-C115-02AF-8BB8CD7CDE4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10620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5E35-4E0B-55B2-CA29-1FDFEEB42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A3DCA-2362-C207-107D-810AE49EE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6E8B-D402-C41A-30C5-9E6DF515A5E8}"/>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5" name="Footer Placeholder 4">
            <a:extLst>
              <a:ext uri="{FF2B5EF4-FFF2-40B4-BE49-F238E27FC236}">
                <a16:creationId xmlns:a16="http://schemas.microsoft.com/office/drawing/2014/main" id="{F6A83FAB-6A86-07D4-7807-984791364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4ACAD-1AFC-131A-ABA5-17D9ECDB6B12}"/>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410051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EA3A1-87C2-D5E1-04CF-3EAACD728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5719A-2081-3EE4-4ED6-C5A60BDEA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86E-49A5-19C3-0F98-E7D7B196A3E0}"/>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5" name="Footer Placeholder 4">
            <a:extLst>
              <a:ext uri="{FF2B5EF4-FFF2-40B4-BE49-F238E27FC236}">
                <a16:creationId xmlns:a16="http://schemas.microsoft.com/office/drawing/2014/main" id="{40C16B13-2645-9865-D7F1-34174EAD9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C3257-395A-6625-B483-5A2BB133EB65}"/>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1131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21BD-7F40-F346-896D-185059FE0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14AE36-1D6F-8240-2830-6150A34C3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CA9D1-B372-1949-02AB-846E18041119}"/>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5" name="Footer Placeholder 4">
            <a:extLst>
              <a:ext uri="{FF2B5EF4-FFF2-40B4-BE49-F238E27FC236}">
                <a16:creationId xmlns:a16="http://schemas.microsoft.com/office/drawing/2014/main" id="{11D41E20-FD3E-F46D-62A6-FBA8A3889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5142F-4702-DA07-7DC4-FA12695C8F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892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254B-D41E-EE7B-B522-31168F9C3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5327D-E35E-CF6B-C5F7-3DC1FE180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C5D3D-E420-8816-3CD3-62CB44715073}"/>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5" name="Footer Placeholder 4">
            <a:extLst>
              <a:ext uri="{FF2B5EF4-FFF2-40B4-BE49-F238E27FC236}">
                <a16:creationId xmlns:a16="http://schemas.microsoft.com/office/drawing/2014/main" id="{0021F2A0-2F8A-E475-CF03-48B3CBDB8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A1C9-309F-26E6-57EC-12C6648997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5151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C05F-CF7E-0CC4-0693-1FF942EE5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C317D-DC99-74CC-4F89-A3CEFE0FF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EF5942-3C58-6654-DE62-4F5D62ED0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8D74C-20BB-B697-99A2-215A52D2EF28}"/>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6" name="Footer Placeholder 5">
            <a:extLst>
              <a:ext uri="{FF2B5EF4-FFF2-40B4-BE49-F238E27FC236}">
                <a16:creationId xmlns:a16="http://schemas.microsoft.com/office/drawing/2014/main" id="{2B1C283C-0ED6-84EA-F39B-5548314CC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A7BEB-7B6F-83FB-6FBF-C2D9D20BC0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18062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CFB8-8AA0-05BB-CFF5-A228F62DB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E60C5-C3A3-8B33-47C1-9552D0A55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F72A0-6571-28CF-F282-003DE66B6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52394-6CCE-9F85-F6FF-A29118BE1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C00DA-6F61-24B7-2303-297C6415A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BDB18-EFA2-1A2E-9A2C-4A6942AC661C}"/>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8" name="Footer Placeholder 7">
            <a:extLst>
              <a:ext uri="{FF2B5EF4-FFF2-40B4-BE49-F238E27FC236}">
                <a16:creationId xmlns:a16="http://schemas.microsoft.com/office/drawing/2014/main" id="{D3721DC6-0DF2-EE64-CE99-FAB85335DC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BD7A2-6A79-030D-28F6-82B31E8005F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62798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F015-5E98-45F4-B4D1-63BFB2866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36E91-192D-50F9-D217-EB3131683E22}"/>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4" name="Footer Placeholder 3">
            <a:extLst>
              <a:ext uri="{FF2B5EF4-FFF2-40B4-BE49-F238E27FC236}">
                <a16:creationId xmlns:a16="http://schemas.microsoft.com/office/drawing/2014/main" id="{B130733D-47A3-E3BA-A5CD-6910232E1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321574-35DE-10DE-2C98-DD48E93E19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43517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FF64A-C332-61C1-53BD-ECEB22AA44F2}"/>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3" name="Footer Placeholder 2">
            <a:extLst>
              <a:ext uri="{FF2B5EF4-FFF2-40B4-BE49-F238E27FC236}">
                <a16:creationId xmlns:a16="http://schemas.microsoft.com/office/drawing/2014/main" id="{47A3309A-424B-16A2-B617-7FF7ED1E6D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C0DA50-C13C-9FFE-484E-95056C4E162B}"/>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61188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5E8B-EA46-E3B4-27D6-009913635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250AE-700D-623A-F801-689970052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525B2-2A9D-F6B3-ADB2-317B7BB26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1CE89-7509-3561-7E1B-8B0EF08B930E}"/>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6" name="Footer Placeholder 5">
            <a:extLst>
              <a:ext uri="{FF2B5EF4-FFF2-40B4-BE49-F238E27FC236}">
                <a16:creationId xmlns:a16="http://schemas.microsoft.com/office/drawing/2014/main" id="{439BF68F-4358-0DA0-A4AA-CEE2BF893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A70CF-5C2D-FE7B-027E-3DE6D79BC666}"/>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6828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4CA6-9DBA-2500-1630-DCDCD8A6E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B9B61-5C06-A162-4092-1A555527F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B56F7-E3AA-2065-5F7E-17264D451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1934-DF43-B26E-F90A-7D45CB28F2B3}"/>
              </a:ext>
            </a:extLst>
          </p:cNvPr>
          <p:cNvSpPr>
            <a:spLocks noGrp="1"/>
          </p:cNvSpPr>
          <p:nvPr>
            <p:ph type="dt" sz="half" idx="10"/>
          </p:nvPr>
        </p:nvSpPr>
        <p:spPr/>
        <p:txBody>
          <a:bodyPr/>
          <a:lstStyle/>
          <a:p>
            <a:fld id="{C8E4CD07-5FE9-B843-B03C-7EFAC67EF660}" type="datetimeFigureOut">
              <a:rPr lang="en-US" smtClean="0"/>
              <a:t>7/23/23</a:t>
            </a:fld>
            <a:endParaRPr lang="en-US"/>
          </a:p>
        </p:txBody>
      </p:sp>
      <p:sp>
        <p:nvSpPr>
          <p:cNvPr id="6" name="Footer Placeholder 5">
            <a:extLst>
              <a:ext uri="{FF2B5EF4-FFF2-40B4-BE49-F238E27FC236}">
                <a16:creationId xmlns:a16="http://schemas.microsoft.com/office/drawing/2014/main" id="{167D5646-566B-7F3C-D992-D91009A64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2EF38-B6DA-AB60-9F29-CBD03694AD78}"/>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64026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341B5-091E-6835-0762-284D1D224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872C5-54FB-09A5-3FC9-67A20B131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F42B0-0AD0-ADE7-6744-5DC4BD2CD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CD07-5FE9-B843-B03C-7EFAC67EF660}" type="datetimeFigureOut">
              <a:rPr lang="en-US" smtClean="0"/>
              <a:t>7/23/23</a:t>
            </a:fld>
            <a:endParaRPr lang="en-US"/>
          </a:p>
        </p:txBody>
      </p:sp>
      <p:sp>
        <p:nvSpPr>
          <p:cNvPr id="5" name="Footer Placeholder 4">
            <a:extLst>
              <a:ext uri="{FF2B5EF4-FFF2-40B4-BE49-F238E27FC236}">
                <a16:creationId xmlns:a16="http://schemas.microsoft.com/office/drawing/2014/main" id="{245ECB7D-D761-83FA-6B44-12EE60E8D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A4145F-AC8B-F5F2-5E72-E8F12FBEB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EF84D-3B41-7241-81C5-7988D3648A50}" type="slidenum">
              <a:rPr lang="en-US" smtClean="0"/>
              <a:t>‹#›</a:t>
            </a:fld>
            <a:endParaRPr lang="en-US"/>
          </a:p>
        </p:txBody>
      </p:sp>
    </p:spTree>
    <p:extLst>
      <p:ext uri="{BB962C8B-B14F-4D97-AF65-F5344CB8AC3E}">
        <p14:creationId xmlns:p14="http://schemas.microsoft.com/office/powerpoint/2010/main" val="57810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74661C0-149E-6C91-FC14-0C18A0CF7388}"/>
              </a:ext>
            </a:extLst>
          </p:cNvPr>
          <p:cNvSpPr>
            <a:spLocks noGrp="1"/>
          </p:cNvSpPr>
          <p:nvPr>
            <p:ph type="ctrTitle"/>
          </p:nvPr>
        </p:nvSpPr>
        <p:spPr>
          <a:xfrm>
            <a:off x="804672" y="1055098"/>
            <a:ext cx="5760719" cy="4747805"/>
          </a:xfrm>
        </p:spPr>
        <p:txBody>
          <a:bodyPr anchor="ctr">
            <a:normAutofit/>
          </a:bodyPr>
          <a:lstStyle/>
          <a:p>
            <a:pPr algn="l"/>
            <a:r>
              <a:rPr lang="en-US" sz="4000" b="0" i="0" dirty="0">
                <a:solidFill>
                  <a:schemeClr val="tx2"/>
                </a:solidFill>
                <a:effectLst/>
                <a:latin typeface="-apple-system"/>
              </a:rPr>
              <a:t>"Exploring Melanoma Demographics, causes, and treatments"</a:t>
            </a:r>
            <a:endParaRPr lang="en-US" sz="4000" dirty="0">
              <a:solidFill>
                <a:schemeClr val="tx2"/>
              </a:solidFill>
            </a:endParaRPr>
          </a:p>
        </p:txBody>
      </p:sp>
      <p:sp>
        <p:nvSpPr>
          <p:cNvPr id="3" name="Subtitle 2">
            <a:extLst>
              <a:ext uri="{FF2B5EF4-FFF2-40B4-BE49-F238E27FC236}">
                <a16:creationId xmlns:a16="http://schemas.microsoft.com/office/drawing/2014/main" id="{ABB42CD3-50D3-730D-EAFB-FA5EEC6AB862}"/>
              </a:ext>
            </a:extLst>
          </p:cNvPr>
          <p:cNvSpPr>
            <a:spLocks noGrp="1"/>
          </p:cNvSpPr>
          <p:nvPr>
            <p:ph type="subTitle" idx="1"/>
          </p:nvPr>
        </p:nvSpPr>
        <p:spPr>
          <a:xfrm>
            <a:off x="8342357" y="1638300"/>
            <a:ext cx="3330531" cy="3581400"/>
          </a:xfrm>
        </p:spPr>
        <p:txBody>
          <a:bodyPr anchor="ctr">
            <a:normAutofit/>
          </a:bodyPr>
          <a:lstStyle/>
          <a:p>
            <a:pPr algn="l"/>
            <a:endParaRPr lang="en-US">
              <a:solidFill>
                <a:schemeClr val="tx2"/>
              </a:solidFill>
            </a:endParaRPr>
          </a:p>
        </p:txBody>
      </p:sp>
    </p:spTree>
    <p:extLst>
      <p:ext uri="{BB962C8B-B14F-4D97-AF65-F5344CB8AC3E}">
        <p14:creationId xmlns:p14="http://schemas.microsoft.com/office/powerpoint/2010/main" val="298940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Exploring the financial burden of melanoma</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dirty="0">
                <a:solidFill>
                  <a:schemeClr val="tx2"/>
                </a:solidFill>
              </a:rPr>
              <a:t>Melanoma is a prevalent cancer in today’s society, but as SES disparities are one of the most pressing issues in the US, does the financial burden of cancer, specifically melanoma, differ amongst race populations?</a:t>
            </a:r>
          </a:p>
          <a:p>
            <a:pPr marL="0" indent="0">
              <a:buNone/>
            </a:pPr>
            <a:endParaRPr lang="en-US" sz="1800" dirty="0">
              <a:solidFill>
                <a:schemeClr val="tx2"/>
              </a:solidFill>
            </a:endParaRPr>
          </a:p>
          <a:p>
            <a:pPr marL="0" indent="0">
              <a:buNone/>
            </a:pPr>
            <a:r>
              <a:rPr lang="en-US" sz="1800" dirty="0">
                <a:solidFill>
                  <a:schemeClr val="tx2"/>
                </a:solidFill>
              </a:rPr>
              <a:t>We will look at NCI and US Census information to determine the following:</a:t>
            </a:r>
          </a:p>
          <a:p>
            <a:pPr>
              <a:buFontTx/>
              <a:buChar char="-"/>
            </a:pPr>
            <a:r>
              <a:rPr lang="en-US" sz="1800" dirty="0">
                <a:solidFill>
                  <a:schemeClr val="tx2"/>
                </a:solidFill>
              </a:rPr>
              <a:t>How expensive is melanoma treatment in comparison to other cancers?</a:t>
            </a:r>
          </a:p>
          <a:p>
            <a:pPr>
              <a:buFontTx/>
              <a:buChar char="-"/>
            </a:pPr>
            <a:r>
              <a:rPr lang="en-US" sz="1800" dirty="0">
                <a:solidFill>
                  <a:schemeClr val="tx2"/>
                </a:solidFill>
              </a:rPr>
              <a:t>Are races disproportionately likely to be diagnosed with melanoma?</a:t>
            </a:r>
          </a:p>
          <a:p>
            <a:pPr>
              <a:buFontTx/>
              <a:buChar char="-"/>
            </a:pPr>
            <a:r>
              <a:rPr lang="en-US" sz="1800" dirty="0">
                <a:solidFill>
                  <a:schemeClr val="tx2"/>
                </a:solidFill>
              </a:rPr>
              <a:t>Are mortality rates amongst populations the same?</a:t>
            </a:r>
          </a:p>
          <a:p>
            <a:pPr>
              <a:buFontTx/>
              <a:buChar char="-"/>
            </a:pPr>
            <a:r>
              <a:rPr lang="en-US" sz="1800" dirty="0">
                <a:solidFill>
                  <a:schemeClr val="tx2"/>
                </a:solidFill>
              </a:rPr>
              <a:t>If they are, what is a possible cause for it?</a:t>
            </a:r>
          </a:p>
        </p:txBody>
      </p:sp>
    </p:spTree>
    <p:extLst>
      <p:ext uri="{BB962C8B-B14F-4D97-AF65-F5344CB8AC3E}">
        <p14:creationId xmlns:p14="http://schemas.microsoft.com/office/powerpoint/2010/main" val="391824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6824853"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tx2"/>
                </a:solidFill>
              </a:rPr>
              <a:t>Cancer costs by cancer type</a:t>
            </a:r>
            <a:endParaRPr lang="en-US" sz="3600" dirty="0">
              <a:solidFill>
                <a:schemeClr val="tx2"/>
              </a:solidFill>
            </a:endParaRPr>
          </a:p>
        </p:txBody>
      </p:sp>
      <p:sp>
        <p:nvSpPr>
          <p:cNvPr id="10" name="TextBox 9">
            <a:extLst>
              <a:ext uri="{FF2B5EF4-FFF2-40B4-BE49-F238E27FC236}">
                <a16:creationId xmlns:a16="http://schemas.microsoft.com/office/drawing/2014/main" id="{DDD701A3-F9B0-F9FC-837A-040C5B792D41}"/>
              </a:ext>
            </a:extLst>
          </p:cNvPr>
          <p:cNvSpPr txBox="1"/>
          <p:nvPr/>
        </p:nvSpPr>
        <p:spPr>
          <a:xfrm>
            <a:off x="681295" y="6039836"/>
            <a:ext cx="11610474" cy="89948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Out of the 25 most common cancers, melanoma is by far has the cheapest treatment cost per patient: $8536.7</a:t>
            </a:r>
          </a:p>
        </p:txBody>
      </p:sp>
      <p:pic>
        <p:nvPicPr>
          <p:cNvPr id="11" name="Picture 10" descr="A graph of a patient&#10;&#10;Description automatically generated">
            <a:extLst>
              <a:ext uri="{FF2B5EF4-FFF2-40B4-BE49-F238E27FC236}">
                <a16:creationId xmlns:a16="http://schemas.microsoft.com/office/drawing/2014/main" id="{121633C8-341D-C3C1-A1BF-1199352EB8B5}"/>
              </a:ext>
            </a:extLst>
          </p:cNvPr>
          <p:cNvPicPr>
            <a:picLocks noChangeAspect="1"/>
          </p:cNvPicPr>
          <p:nvPr/>
        </p:nvPicPr>
        <p:blipFill>
          <a:blip r:embed="rId2"/>
          <a:stretch>
            <a:fillRect/>
          </a:stretch>
        </p:blipFill>
        <p:spPr>
          <a:xfrm>
            <a:off x="2232025" y="1246349"/>
            <a:ext cx="7727950" cy="4959029"/>
          </a:xfrm>
          <a:prstGeom prst="rect">
            <a:avLst/>
          </a:prstGeom>
        </p:spPr>
      </p:pic>
    </p:spTree>
    <p:extLst>
      <p:ext uri="{BB962C8B-B14F-4D97-AF65-F5344CB8AC3E}">
        <p14:creationId xmlns:p14="http://schemas.microsoft.com/office/powerpoint/2010/main" val="314539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circle with a point of view of the center&#10;&#10;Description automatically generated">
            <a:extLst>
              <a:ext uri="{FF2B5EF4-FFF2-40B4-BE49-F238E27FC236}">
                <a16:creationId xmlns:a16="http://schemas.microsoft.com/office/drawing/2014/main" id="{A7346CDB-5D04-BD09-03D9-4F9B1FB28803}"/>
              </a:ext>
            </a:extLst>
          </p:cNvPr>
          <p:cNvPicPr>
            <a:picLocks noChangeAspect="1"/>
          </p:cNvPicPr>
          <p:nvPr/>
        </p:nvPicPr>
        <p:blipFill>
          <a:blip r:embed="rId2"/>
          <a:stretch>
            <a:fillRect/>
          </a:stretch>
        </p:blipFill>
        <p:spPr>
          <a:xfrm>
            <a:off x="671684" y="1246165"/>
            <a:ext cx="5326110" cy="4649967"/>
          </a:xfrm>
          <a:prstGeom prst="rect">
            <a:avLst/>
          </a:prstGeom>
        </p:spPr>
      </p:pic>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81295" y="0"/>
            <a:ext cx="9437262" cy="1280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Melanoma Incidence and Mortality Rates</a:t>
            </a:r>
          </a:p>
        </p:txBody>
      </p:sp>
      <p:sp>
        <p:nvSpPr>
          <p:cNvPr id="10" name="TextBox 9">
            <a:extLst>
              <a:ext uri="{FF2B5EF4-FFF2-40B4-BE49-F238E27FC236}">
                <a16:creationId xmlns:a16="http://schemas.microsoft.com/office/drawing/2014/main" id="{DDD701A3-F9B0-F9FC-837A-040C5B792D41}"/>
              </a:ext>
            </a:extLst>
          </p:cNvPr>
          <p:cNvSpPr txBox="1"/>
          <p:nvPr/>
        </p:nvSpPr>
        <p:spPr>
          <a:xfrm>
            <a:off x="0" y="5951159"/>
            <a:ext cx="12191695" cy="899481"/>
          </a:xfrm>
          <a:prstGeom prst="rect">
            <a:avLst/>
          </a:prstGeom>
        </p:spPr>
        <p:txBody>
          <a:bodyPr vert="horz" lIns="91440" tIns="45720" rIns="91440" bIns="45720" rtlCol="0" anchor="ctr">
            <a:normAutofit lnSpcReduction="10000"/>
          </a:bodyPr>
          <a:lstStyle/>
          <a:p>
            <a:pPr marL="285750" indent="-285750">
              <a:buFont typeface="Arial" panose="020B0604020202020204" pitchFamily="34" charset="0"/>
              <a:buChar char="•"/>
            </a:pPr>
            <a:r>
              <a:rPr lang="en-US" dirty="0">
                <a:solidFill>
                  <a:schemeClr val="tx2"/>
                </a:solidFill>
                <a:effectLst/>
              </a:rPr>
              <a:t>Even though whites were the most heavily effected population in terms of incidence melanoma, whites do not have the highest incidence mortality rate. Blacks, </a:t>
            </a:r>
            <a:r>
              <a:rPr lang="en-US" dirty="0" err="1">
                <a:solidFill>
                  <a:schemeClr val="tx2"/>
                </a:solidFill>
                <a:effectLst/>
              </a:rPr>
              <a:t>asians</a:t>
            </a:r>
            <a:r>
              <a:rPr lang="en-US" dirty="0">
                <a:solidFill>
                  <a:schemeClr val="tx2"/>
                </a:solidFill>
                <a:effectLst/>
              </a:rPr>
              <a:t> and </a:t>
            </a:r>
            <a:r>
              <a:rPr lang="en-US" dirty="0" err="1">
                <a:solidFill>
                  <a:schemeClr val="tx2"/>
                </a:solidFill>
                <a:effectLst/>
              </a:rPr>
              <a:t>hispanics</a:t>
            </a:r>
            <a:r>
              <a:rPr lang="en-US" dirty="0">
                <a:solidFill>
                  <a:schemeClr val="tx2"/>
                </a:solidFill>
                <a:effectLst/>
              </a:rPr>
              <a:t> hold the highest </a:t>
            </a:r>
            <a:r>
              <a:rPr lang="en-US" dirty="0" err="1">
                <a:solidFill>
                  <a:schemeClr val="tx2"/>
                </a:solidFill>
                <a:effectLst/>
              </a:rPr>
              <a:t>inicidence</a:t>
            </a:r>
            <a:r>
              <a:rPr lang="en-US" dirty="0">
                <a:solidFill>
                  <a:schemeClr val="tx2"/>
                </a:solidFill>
                <a:effectLst/>
              </a:rPr>
              <a:t>-mortality rates amongst the analyzed populations.</a:t>
            </a:r>
          </a:p>
        </p:txBody>
      </p:sp>
      <p:pic>
        <p:nvPicPr>
          <p:cNvPr id="5" name="Picture 4" descr="A pie chart with numbers and text&#10;&#10;Description automatically generated">
            <a:extLst>
              <a:ext uri="{FF2B5EF4-FFF2-40B4-BE49-F238E27FC236}">
                <a16:creationId xmlns:a16="http://schemas.microsoft.com/office/drawing/2014/main" id="{95634D43-734B-89A9-D50B-6D35BCFA99B1}"/>
              </a:ext>
            </a:extLst>
          </p:cNvPr>
          <p:cNvPicPr>
            <a:picLocks noChangeAspect="1"/>
          </p:cNvPicPr>
          <p:nvPr/>
        </p:nvPicPr>
        <p:blipFill>
          <a:blip r:embed="rId3"/>
          <a:stretch>
            <a:fillRect/>
          </a:stretch>
        </p:blipFill>
        <p:spPr>
          <a:xfrm>
            <a:off x="6688700" y="1257476"/>
            <a:ext cx="4392830" cy="4856978"/>
          </a:xfrm>
          <a:prstGeom prst="rect">
            <a:avLst/>
          </a:prstGeom>
        </p:spPr>
      </p:pic>
    </p:spTree>
    <p:extLst>
      <p:ext uri="{BB962C8B-B14F-4D97-AF65-F5344CB8AC3E}">
        <p14:creationId xmlns:p14="http://schemas.microsoft.com/office/powerpoint/2010/main" val="346992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11488757"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Why the disparity in incidence-mortality rates amongst different races?</a:t>
            </a:r>
          </a:p>
        </p:txBody>
      </p:sp>
      <p:sp>
        <p:nvSpPr>
          <p:cNvPr id="10" name="TextBox 9">
            <a:extLst>
              <a:ext uri="{FF2B5EF4-FFF2-40B4-BE49-F238E27FC236}">
                <a16:creationId xmlns:a16="http://schemas.microsoft.com/office/drawing/2014/main" id="{DDD701A3-F9B0-F9FC-837A-040C5B792D41}"/>
              </a:ext>
            </a:extLst>
          </p:cNvPr>
          <p:cNvSpPr txBox="1"/>
          <p:nvPr/>
        </p:nvSpPr>
        <p:spPr>
          <a:xfrm>
            <a:off x="314326" y="1657350"/>
            <a:ext cx="3057524" cy="460057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Hypothesis: There is an inverse correlation between incidence-mortality and annual household income.</a:t>
            </a:r>
          </a:p>
          <a:p>
            <a:pPr indent="-228600">
              <a:lnSpc>
                <a:spcPct val="90000"/>
              </a:lnSpc>
              <a:spcAft>
                <a:spcPts val="600"/>
              </a:spcAft>
              <a:buFont typeface="Arial" panose="020B0604020202020204" pitchFamily="34" charset="0"/>
              <a:buChar char="•"/>
            </a:pPr>
            <a:r>
              <a:rPr lang="en-US" dirty="0">
                <a:solidFill>
                  <a:schemeClr val="tx2"/>
                </a:solidFill>
              </a:rPr>
              <a:t>While it could be true that Blacks and African Americans have the highest incidence-mortality rate of all races due to their low household-income, it cannot be said that just by having a high annual income one will have a low incidence-mortality ratio, as exhibited by the Asian population.</a:t>
            </a:r>
          </a:p>
        </p:txBody>
      </p:sp>
      <p:pic>
        <p:nvPicPr>
          <p:cNvPr id="3" name="Picture 2" descr="A white chart with green and blue dots&#10;&#10;Description automatically generated">
            <a:extLst>
              <a:ext uri="{FF2B5EF4-FFF2-40B4-BE49-F238E27FC236}">
                <a16:creationId xmlns:a16="http://schemas.microsoft.com/office/drawing/2014/main" id="{B88F87EF-96BC-75CF-CB37-2E3FBB27503B}"/>
              </a:ext>
            </a:extLst>
          </p:cNvPr>
          <p:cNvPicPr>
            <a:picLocks noChangeAspect="1"/>
          </p:cNvPicPr>
          <p:nvPr/>
        </p:nvPicPr>
        <p:blipFill>
          <a:blip r:embed="rId3"/>
          <a:stretch>
            <a:fillRect/>
          </a:stretch>
        </p:blipFill>
        <p:spPr>
          <a:xfrm>
            <a:off x="3259025" y="1524351"/>
            <a:ext cx="8923059" cy="4733574"/>
          </a:xfrm>
          <a:prstGeom prst="rect">
            <a:avLst/>
          </a:prstGeom>
        </p:spPr>
      </p:pic>
    </p:spTree>
    <p:extLst>
      <p:ext uri="{BB962C8B-B14F-4D97-AF65-F5344CB8AC3E}">
        <p14:creationId xmlns:p14="http://schemas.microsoft.com/office/powerpoint/2010/main" val="210217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1EA30A8E-3E1E-E1AE-B9B3-A6F50A903A4A}"/>
              </a:ext>
            </a:extLst>
          </p:cNvPr>
          <p:cNvSpPr txBox="1">
            <a:spLocks/>
          </p:cNvSpPr>
          <p:nvPr/>
        </p:nvSpPr>
        <p:spPr>
          <a:xfrm>
            <a:off x="693327" y="0"/>
            <a:ext cx="11488757" cy="1773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rPr>
              <a:t>Conclusion</a:t>
            </a:r>
          </a:p>
        </p:txBody>
      </p:sp>
      <p:sp>
        <p:nvSpPr>
          <p:cNvPr id="10" name="TextBox 9">
            <a:extLst>
              <a:ext uri="{FF2B5EF4-FFF2-40B4-BE49-F238E27FC236}">
                <a16:creationId xmlns:a16="http://schemas.microsoft.com/office/drawing/2014/main" id="{DDD701A3-F9B0-F9FC-837A-040C5B792D41}"/>
              </a:ext>
            </a:extLst>
          </p:cNvPr>
          <p:cNvSpPr txBox="1"/>
          <p:nvPr/>
        </p:nvSpPr>
        <p:spPr>
          <a:xfrm>
            <a:off x="314326" y="1371599"/>
            <a:ext cx="6057900" cy="4600575"/>
          </a:xfrm>
          <a:prstGeom prst="rect">
            <a:avLst/>
          </a:prstGeom>
        </p:spPr>
        <p:txBody>
          <a:bodyPr vert="horz" lIns="91440" tIns="45720" rIns="91440" bIns="45720" rtlCol="0" anchor="ctr">
            <a:normAutofit/>
          </a:bodyPr>
          <a:lstStyle/>
          <a:p>
            <a:pPr algn="ctr">
              <a:lnSpc>
                <a:spcPct val="90000"/>
              </a:lnSpc>
              <a:spcAft>
                <a:spcPts val="600"/>
              </a:spcAft>
            </a:pPr>
            <a:r>
              <a:rPr lang="en-US" sz="2000" dirty="0">
                <a:solidFill>
                  <a:schemeClr val="tx2"/>
                </a:solidFill>
              </a:rPr>
              <a:t>In conclusion, while melanoma treatment costs are relatively low in comparison to other cancers, race groups are disproportionately affected by melanoma, with Whites having the highest incidence counts. However, they have one of the lowest incidence-mortality ratios, suggesting that there is a confounding variable that helps or harms survival chances of various race populations. While social economic status can be a potential factor, it is not a sole or primary driver in mortality/survival rates amongst melanoma patients.</a:t>
            </a:r>
          </a:p>
        </p:txBody>
      </p:sp>
      <p:pic>
        <p:nvPicPr>
          <p:cNvPr id="4" name="Picture 3" descr="A close-up of dna and blood cells&#10;&#10;Description automatically generated">
            <a:extLst>
              <a:ext uri="{FF2B5EF4-FFF2-40B4-BE49-F238E27FC236}">
                <a16:creationId xmlns:a16="http://schemas.microsoft.com/office/drawing/2014/main" id="{E48604E7-EC5C-9527-4FD2-BC7B56D740A0}"/>
              </a:ext>
            </a:extLst>
          </p:cNvPr>
          <p:cNvPicPr>
            <a:picLocks noChangeAspect="1"/>
          </p:cNvPicPr>
          <p:nvPr/>
        </p:nvPicPr>
        <p:blipFill>
          <a:blip r:embed="rId3"/>
          <a:stretch>
            <a:fillRect/>
          </a:stretch>
        </p:blipFill>
        <p:spPr>
          <a:xfrm>
            <a:off x="6686552" y="2016823"/>
            <a:ext cx="4982256" cy="3310129"/>
          </a:xfrm>
          <a:prstGeom prst="rect">
            <a:avLst/>
          </a:prstGeom>
        </p:spPr>
      </p:pic>
    </p:spTree>
    <p:extLst>
      <p:ext uri="{BB962C8B-B14F-4D97-AF65-F5344CB8AC3E}">
        <p14:creationId xmlns:p14="http://schemas.microsoft.com/office/powerpoint/2010/main" val="36168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EF548-65EE-E54D-8421-10CF34D469E9}"/>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300" dirty="0">
                <a:solidFill>
                  <a:schemeClr val="tx2"/>
                </a:solidFill>
              </a:rPr>
              <a:t>Testing to correlation between Melanoma Incidence and USA Latitude</a:t>
            </a:r>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8B8150A3-0AD5-FD68-5ECF-A01E7B4442F2}"/>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Temperature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pic>
        <p:nvPicPr>
          <p:cNvPr id="5" name="Content Placeholder 4" descr="A graph with blue dots and red line&#10;&#10;Description automatically generated">
            <a:extLst>
              <a:ext uri="{FF2B5EF4-FFF2-40B4-BE49-F238E27FC236}">
                <a16:creationId xmlns:a16="http://schemas.microsoft.com/office/drawing/2014/main" id="{A0F150B0-CB19-E7F3-0E1B-E5F1900B8596}"/>
              </a:ext>
            </a:extLst>
          </p:cNvPr>
          <p:cNvPicPr>
            <a:picLocks noGrp="1" noChangeAspect="1"/>
          </p:cNvPicPr>
          <p:nvPr>
            <p:ph idx="1"/>
          </p:nvPr>
        </p:nvPicPr>
        <p:blipFill>
          <a:blip r:embed="rId2"/>
          <a:stretch>
            <a:fillRect/>
          </a:stretch>
        </p:blipFill>
        <p:spPr>
          <a:xfrm>
            <a:off x="804672" y="2735571"/>
            <a:ext cx="4044837" cy="3185310"/>
          </a:xfrm>
          <a:prstGeom prst="rect">
            <a:avLst/>
          </a:prstGeom>
        </p:spPr>
      </p:pic>
      <p:pic>
        <p:nvPicPr>
          <p:cNvPr id="14" name="Picture 13" descr="A graph with blue dots and red line&#10;&#10;Description automatically generated">
            <a:extLst>
              <a:ext uri="{FF2B5EF4-FFF2-40B4-BE49-F238E27FC236}">
                <a16:creationId xmlns:a16="http://schemas.microsoft.com/office/drawing/2014/main" id="{D470F483-9F7F-CD7D-F07C-E89B348ED7DD}"/>
              </a:ext>
            </a:extLst>
          </p:cNvPr>
          <p:cNvPicPr>
            <a:picLocks noChangeAspect="1"/>
          </p:cNvPicPr>
          <p:nvPr/>
        </p:nvPicPr>
        <p:blipFill>
          <a:blip r:embed="rId3"/>
          <a:stretch>
            <a:fillRect/>
          </a:stretch>
        </p:blipFill>
        <p:spPr>
          <a:xfrm>
            <a:off x="7101086" y="2740641"/>
            <a:ext cx="4000302" cy="3180240"/>
          </a:xfrm>
          <a:prstGeom prst="rect">
            <a:avLst/>
          </a:prstGeom>
        </p:spPr>
      </p:pic>
    </p:spTree>
    <p:extLst>
      <p:ext uri="{BB962C8B-B14F-4D97-AF65-F5344CB8AC3E}">
        <p14:creationId xmlns:p14="http://schemas.microsoft.com/office/powerpoint/2010/main" val="221415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D688E-8EA3-F79E-A5C2-13DB729D2970}"/>
              </a:ext>
            </a:extLst>
          </p:cNvPr>
          <p:cNvSpPr>
            <a:spLocks noGrp="1"/>
          </p:cNvSpPr>
          <p:nvPr>
            <p:ph type="title"/>
          </p:nvPr>
        </p:nvSpPr>
        <p:spPr>
          <a:xfrm>
            <a:off x="804672" y="338328"/>
            <a:ext cx="5011473" cy="1773936"/>
          </a:xfrm>
        </p:spPr>
        <p:txBody>
          <a:bodyPr>
            <a:normAutofit fontScale="90000"/>
          </a:bodyPr>
          <a:lstStyle/>
          <a:p>
            <a:r>
              <a:rPr lang="en-US" sz="3600" dirty="0">
                <a:solidFill>
                  <a:schemeClr val="tx2"/>
                </a:solidFill>
              </a:rPr>
              <a:t>Testing to correlation between Melanoma Incidence and USA Latitude</a:t>
            </a:r>
          </a:p>
        </p:txBody>
      </p:sp>
      <p:grpSp>
        <p:nvGrpSpPr>
          <p:cNvPr id="14" name="Group 1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5" name="Freeform: Shape 1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aph with blue dots and red line&#10;&#10;Description automatically generated">
            <a:extLst>
              <a:ext uri="{FF2B5EF4-FFF2-40B4-BE49-F238E27FC236}">
                <a16:creationId xmlns:a16="http://schemas.microsoft.com/office/drawing/2014/main" id="{B6889EFF-CCAA-E654-3745-057A168D714E}"/>
              </a:ext>
            </a:extLst>
          </p:cNvPr>
          <p:cNvPicPr>
            <a:picLocks noChangeAspect="1"/>
          </p:cNvPicPr>
          <p:nvPr/>
        </p:nvPicPr>
        <p:blipFill>
          <a:blip r:embed="rId3"/>
          <a:stretch>
            <a:fillRect/>
          </a:stretch>
        </p:blipFill>
        <p:spPr>
          <a:xfrm>
            <a:off x="6646315" y="2112264"/>
            <a:ext cx="3935998" cy="3060238"/>
          </a:xfrm>
          <a:prstGeom prst="rect">
            <a:avLst/>
          </a:prstGeom>
        </p:spPr>
      </p:pic>
      <p:pic>
        <p:nvPicPr>
          <p:cNvPr id="6" name="Picture 5" descr="A graph with blue dots and a red line&#10;&#10;Description automatically generated">
            <a:extLst>
              <a:ext uri="{FF2B5EF4-FFF2-40B4-BE49-F238E27FC236}">
                <a16:creationId xmlns:a16="http://schemas.microsoft.com/office/drawing/2014/main" id="{846CF294-512B-E860-3EE6-94E314819E49}"/>
              </a:ext>
            </a:extLst>
          </p:cNvPr>
          <p:cNvPicPr>
            <a:picLocks noChangeAspect="1"/>
          </p:cNvPicPr>
          <p:nvPr/>
        </p:nvPicPr>
        <p:blipFill>
          <a:blip r:embed="rId4"/>
          <a:stretch>
            <a:fillRect/>
          </a:stretch>
        </p:blipFill>
        <p:spPr>
          <a:xfrm>
            <a:off x="1119815" y="2244789"/>
            <a:ext cx="3935999" cy="3020879"/>
          </a:xfrm>
          <a:prstGeom prst="rect">
            <a:avLst/>
          </a:prstGeom>
        </p:spPr>
      </p:pic>
      <p:sp>
        <p:nvSpPr>
          <p:cNvPr id="9" name="TextBox 8">
            <a:extLst>
              <a:ext uri="{FF2B5EF4-FFF2-40B4-BE49-F238E27FC236}">
                <a16:creationId xmlns:a16="http://schemas.microsoft.com/office/drawing/2014/main" id="{6F1FF44E-07C1-C084-A603-27C317ACA829}"/>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Incidence of Melanoma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sp>
        <p:nvSpPr>
          <p:cNvPr id="13" name="TextBox 12">
            <a:extLst>
              <a:ext uri="{FF2B5EF4-FFF2-40B4-BE49-F238E27FC236}">
                <a16:creationId xmlns:a16="http://schemas.microsoft.com/office/drawing/2014/main" id="{366E158A-F3B2-9E8B-D96E-600DE15E97E6}"/>
              </a:ext>
            </a:extLst>
          </p:cNvPr>
          <p:cNvSpPr txBox="1"/>
          <p:nvPr/>
        </p:nvSpPr>
        <p:spPr>
          <a:xfrm>
            <a:off x="437975" y="6172111"/>
            <a:ext cx="11296522" cy="613095"/>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b="1" dirty="0">
                <a:solidFill>
                  <a:schemeClr val="tx2"/>
                </a:solidFill>
              </a:rPr>
              <a:t>In both 1999 and 2019, there is a low correlation coefficient between Melanoma incidence and Latitude: the R</a:t>
            </a:r>
            <a:r>
              <a:rPr lang="en-US" b="1" baseline="30000" dirty="0">
                <a:solidFill>
                  <a:schemeClr val="tx2"/>
                </a:solidFill>
              </a:rPr>
              <a:t>2</a:t>
            </a:r>
            <a:r>
              <a:rPr lang="en-US" b="1" dirty="0">
                <a:solidFill>
                  <a:schemeClr val="tx2"/>
                </a:solidFill>
              </a:rPr>
              <a:t> is very low for both. Indicating that it is unlikely that someone’s latitude would contribute to their chance of getting Melanoma. </a:t>
            </a:r>
          </a:p>
          <a:p>
            <a:pPr>
              <a:lnSpc>
                <a:spcPct val="90000"/>
              </a:lnSpc>
              <a:spcAft>
                <a:spcPts val="600"/>
              </a:spcAft>
            </a:pPr>
            <a:r>
              <a:rPr lang="en-US" b="1" i="0" dirty="0">
                <a:solidFill>
                  <a:schemeClr val="tx2"/>
                </a:solidFill>
                <a:effectLst/>
              </a:rPr>
              <a:t>Independent T-test: p-value = 0.00277553</a:t>
            </a:r>
            <a:endParaRPr lang="en-US" dirty="0">
              <a:solidFill>
                <a:schemeClr val="tx2"/>
              </a:solidFill>
            </a:endParaRPr>
          </a:p>
        </p:txBody>
      </p:sp>
      <p:sp>
        <p:nvSpPr>
          <p:cNvPr id="19" name="TextBox 18">
            <a:extLst>
              <a:ext uri="{FF2B5EF4-FFF2-40B4-BE49-F238E27FC236}">
                <a16:creationId xmlns:a16="http://schemas.microsoft.com/office/drawing/2014/main" id="{DA6C4F8C-345D-2383-4018-FD48F11F2F24}"/>
              </a:ext>
            </a:extLst>
          </p:cNvPr>
          <p:cNvSpPr txBox="1"/>
          <p:nvPr/>
        </p:nvSpPr>
        <p:spPr>
          <a:xfrm>
            <a:off x="6883605" y="5310169"/>
            <a:ext cx="4269888" cy="880463"/>
          </a:xfrm>
          <a:prstGeom prst="rect">
            <a:avLst/>
          </a:prstGeom>
        </p:spPr>
        <p:txBody>
          <a:bodyPr vert="horz" lIns="91440" tIns="45720" rIns="91440" bIns="45720" rtlCol="0" anchor="ctr">
            <a:normAutofit fontScale="85000" lnSpcReduction="10000"/>
          </a:bodyPr>
          <a:lstStyle/>
          <a:p>
            <a:pPr>
              <a:lnSpc>
                <a:spcPct val="90000"/>
              </a:lnSpc>
              <a:spcAft>
                <a:spcPts val="600"/>
              </a:spcAft>
            </a:pPr>
            <a:r>
              <a:rPr lang="en-US" dirty="0">
                <a:solidFill>
                  <a:schemeClr val="tx2"/>
                </a:solidFill>
              </a:rPr>
              <a:t>y = -64.84x + 3491.09 </a:t>
            </a:r>
          </a:p>
          <a:p>
            <a:pPr>
              <a:lnSpc>
                <a:spcPct val="90000"/>
              </a:lnSpc>
              <a:spcAft>
                <a:spcPts val="600"/>
              </a:spcAft>
            </a:pPr>
            <a:r>
              <a:rPr lang="en-US" dirty="0">
                <a:solidFill>
                  <a:schemeClr val="tx2"/>
                </a:solidFill>
              </a:rPr>
              <a:t>Correlation Coefficient is -0.3256846971959199 </a:t>
            </a:r>
          </a:p>
          <a:p>
            <a:pPr>
              <a:lnSpc>
                <a:spcPct val="90000"/>
              </a:lnSpc>
              <a:spcAft>
                <a:spcPts val="600"/>
              </a:spcAft>
            </a:pPr>
            <a:r>
              <a:rPr lang="en-US" dirty="0">
                <a:solidFill>
                  <a:schemeClr val="tx2"/>
                </a:solidFill>
              </a:rPr>
              <a:t>R-squared is 0.10607052198759805</a:t>
            </a:r>
          </a:p>
          <a:p>
            <a:pPr>
              <a:lnSpc>
                <a:spcPct val="90000"/>
              </a:lnSpc>
              <a:spcAft>
                <a:spcPts val="600"/>
              </a:spcAft>
            </a:pPr>
            <a:endParaRPr lang="en-US" dirty="0">
              <a:solidFill>
                <a:schemeClr val="tx2"/>
              </a:solidFill>
            </a:endParaRPr>
          </a:p>
        </p:txBody>
      </p:sp>
      <p:sp>
        <p:nvSpPr>
          <p:cNvPr id="21" name="TextBox 20">
            <a:extLst>
              <a:ext uri="{FF2B5EF4-FFF2-40B4-BE49-F238E27FC236}">
                <a16:creationId xmlns:a16="http://schemas.microsoft.com/office/drawing/2014/main" id="{539C0686-179A-D4F6-6BBE-8CE3FDA3AB7F}"/>
              </a:ext>
            </a:extLst>
          </p:cNvPr>
          <p:cNvSpPr txBox="1"/>
          <p:nvPr/>
        </p:nvSpPr>
        <p:spPr>
          <a:xfrm>
            <a:off x="1536988" y="5336064"/>
            <a:ext cx="4269888" cy="805046"/>
          </a:xfrm>
          <a:prstGeom prst="rect">
            <a:avLst/>
          </a:prstGeom>
        </p:spPr>
        <p:txBody>
          <a:bodyPr vert="horz" lIns="91440" tIns="45720" rIns="91440" bIns="45720" rtlCol="0" anchor="ctr">
            <a:normAutofit fontScale="85000" lnSpcReduction="20000"/>
          </a:bodyPr>
          <a:lstStyle>
            <a:defPPr>
              <a:defRPr lang="en-US"/>
            </a:defPPr>
            <a:lvl1pPr>
              <a:lnSpc>
                <a:spcPct val="90000"/>
              </a:lnSpc>
              <a:spcAft>
                <a:spcPts val="600"/>
              </a:spcAft>
              <a:defRPr>
                <a:solidFill>
                  <a:schemeClr val="tx2"/>
                </a:solidFill>
              </a:defRPr>
            </a:lvl1pPr>
          </a:lstStyle>
          <a:p>
            <a:r>
              <a:rPr lang="en-US" dirty="0"/>
              <a:t>y = -25.99x + 1472.06 </a:t>
            </a:r>
          </a:p>
          <a:p>
            <a:r>
              <a:rPr lang="en-US" dirty="0"/>
              <a:t>Correlation Coefficient is -0.25579963641022196 </a:t>
            </a:r>
          </a:p>
          <a:p>
            <a:r>
              <a:rPr lang="en-US" dirty="0"/>
              <a:t>R-squared is 0.06543345398760175</a:t>
            </a:r>
          </a:p>
          <a:p>
            <a:endParaRPr lang="en-US" dirty="0"/>
          </a:p>
        </p:txBody>
      </p:sp>
    </p:spTree>
    <p:extLst>
      <p:ext uri="{BB962C8B-B14F-4D97-AF65-F5344CB8AC3E}">
        <p14:creationId xmlns:p14="http://schemas.microsoft.com/office/powerpoint/2010/main" val="44758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Results of Melanoma Incidence vs. Latitude</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b="1" dirty="0">
                <a:solidFill>
                  <a:schemeClr val="tx2"/>
                </a:solidFill>
              </a:rPr>
              <a:t>Null hypothesis: The means for the two populations are equal. </a:t>
            </a:r>
          </a:p>
          <a:p>
            <a:pPr marL="0" indent="0">
              <a:buNone/>
            </a:pPr>
            <a:r>
              <a:rPr lang="en-US" sz="1800" b="1" dirty="0">
                <a:solidFill>
                  <a:schemeClr val="tx2"/>
                </a:solidFill>
              </a:rPr>
              <a:t>Alternative hypothesis: The means for the two populations are not equal.</a:t>
            </a:r>
          </a:p>
          <a:p>
            <a:pPr marL="0" indent="0">
              <a:buNone/>
            </a:pPr>
            <a:endParaRPr lang="en-US" sz="1800" dirty="0">
              <a:solidFill>
                <a:schemeClr val="tx2"/>
              </a:solidFill>
            </a:endParaRPr>
          </a:p>
          <a:p>
            <a:pPr marL="0" indent="0">
              <a:buNone/>
            </a:pPr>
            <a:r>
              <a:rPr lang="en-US" sz="1800" dirty="0">
                <a:solidFill>
                  <a:schemeClr val="tx2"/>
                </a:solidFill>
              </a:rPr>
              <a:t>Since the P-value for the incidences of melanoma is &lt;= 0.05, we can reject that 1999 and 2019 have the same number of incidences of Melanoma. This means that the populations of 1999 and 2019 have differences in their incidences of Melanoma. So we can conclude that between these years there are factors that would have contributed to this change, but we are unable to prove that someone’s latitude is one of these contributing factors. </a:t>
            </a:r>
          </a:p>
        </p:txBody>
      </p:sp>
    </p:spTree>
    <p:extLst>
      <p:ext uri="{BB962C8B-B14F-4D97-AF65-F5344CB8AC3E}">
        <p14:creationId xmlns:p14="http://schemas.microsoft.com/office/powerpoint/2010/main" val="332380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1420</TotalTime>
  <Words>626</Words>
  <Application>Microsoft Macintosh PowerPoint</Application>
  <PresentationFormat>Widescreen</PresentationFormat>
  <Paragraphs>42</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"Exploring Melanoma Demographics, causes, and treatments"</vt:lpstr>
      <vt:lpstr>Exploring the financial burden of melanoma</vt:lpstr>
      <vt:lpstr>PowerPoint Presentation</vt:lpstr>
      <vt:lpstr>PowerPoint Presentation</vt:lpstr>
      <vt:lpstr>PowerPoint Presentation</vt:lpstr>
      <vt:lpstr>PowerPoint Presentation</vt:lpstr>
      <vt:lpstr>Testing to correlation between Melanoma Incidence and USA Latitude</vt:lpstr>
      <vt:lpstr>Testing to correlation between Melanoma Incidence and USA Latitude</vt:lpstr>
      <vt:lpstr>Results of Melanoma Incidence vs. Latitude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Melanoma Demographics, casuses, and treatments"</dc:title>
  <dc:creator>Isha Saldhi</dc:creator>
  <cp:lastModifiedBy>Somin Kim</cp:lastModifiedBy>
  <cp:revision>9</cp:revision>
  <dcterms:created xsi:type="dcterms:W3CDTF">2023-07-20T15:53:54Z</dcterms:created>
  <dcterms:modified xsi:type="dcterms:W3CDTF">2023-07-24T18:13:33Z</dcterms:modified>
</cp:coreProperties>
</file>