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7"/>
  </p:notesMasterIdLst>
  <p:handoutMasterIdLst>
    <p:handoutMasterId r:id="rId28"/>
  </p:handoutMasterIdLst>
  <p:sldIdLst>
    <p:sldId id="304" r:id="rId5"/>
    <p:sldId id="307" r:id="rId6"/>
    <p:sldId id="281" r:id="rId7"/>
    <p:sldId id="315" r:id="rId8"/>
    <p:sldId id="282" r:id="rId9"/>
    <p:sldId id="320" r:id="rId10"/>
    <p:sldId id="327" r:id="rId11"/>
    <p:sldId id="321" r:id="rId12"/>
    <p:sldId id="322" r:id="rId13"/>
    <p:sldId id="331" r:id="rId14"/>
    <p:sldId id="330" r:id="rId15"/>
    <p:sldId id="329" r:id="rId16"/>
    <p:sldId id="328" r:id="rId17"/>
    <p:sldId id="334" r:id="rId18"/>
    <p:sldId id="333" r:id="rId19"/>
    <p:sldId id="332" r:id="rId20"/>
    <p:sldId id="335" r:id="rId21"/>
    <p:sldId id="319" r:id="rId22"/>
    <p:sldId id="324" r:id="rId23"/>
    <p:sldId id="336" r:id="rId24"/>
    <p:sldId id="337" r:id="rId25"/>
    <p:sldId id="314" r:id="rId2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00"/>
    <a:srgbClr val="08A617"/>
    <a:srgbClr val="202C8F"/>
    <a:srgbClr val="FDFBF6"/>
    <a:srgbClr val="AAC4E9"/>
    <a:srgbClr val="F5CDCE"/>
    <a:srgbClr val="DF8C8C"/>
    <a:srgbClr val="D4D593"/>
    <a:srgbClr val="E6F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FF0D0-7D0F-4012-ADD3-B6AE1A4F5C71}" v="1" dt="2025-06-13T15:50:12.688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 Sarkar" userId="3cc86aacb9801de2" providerId="LiveId" clId="{D5BA546C-B18E-44CB-BCEE-90B32BAD9C70}"/>
    <pc:docChg chg="modSld">
      <pc:chgData name="Isha Sarkar" userId="3cc86aacb9801de2" providerId="LiveId" clId="{D5BA546C-B18E-44CB-BCEE-90B32BAD9C70}" dt="2025-06-13T18:15:18.603" v="0" actId="5793"/>
      <pc:docMkLst>
        <pc:docMk/>
      </pc:docMkLst>
      <pc:sldChg chg="modSp mod">
        <pc:chgData name="Isha Sarkar" userId="3cc86aacb9801de2" providerId="LiveId" clId="{D5BA546C-B18E-44CB-BCEE-90B32BAD9C70}" dt="2025-06-13T18:15:18.603" v="0" actId="5793"/>
        <pc:sldMkLst>
          <pc:docMk/>
          <pc:sldMk cId="1290507322" sldId="336"/>
        </pc:sldMkLst>
        <pc:spChg chg="mod">
          <ac:chgData name="Isha Sarkar" userId="3cc86aacb9801de2" providerId="LiveId" clId="{D5BA546C-B18E-44CB-BCEE-90B32BAD9C70}" dt="2025-06-13T18:15:18.603" v="0" actId="5793"/>
          <ac:spMkLst>
            <pc:docMk/>
            <pc:sldMk cId="1290507322" sldId="336"/>
            <ac:spMk id="3" creationId="{64B60461-DB7A-787C-4B3A-1698E8A0F6E1}"/>
          </ac:spMkLst>
        </pc:spChg>
      </pc:sldChg>
    </pc:docChg>
  </pc:docChgLst>
  <pc:docChgLst>
    <pc:chgData name="Satyam Yadav" userId="3c0deed8760801ba" providerId="LiveId" clId="{D89FF0D0-7D0F-4012-ADD3-B6AE1A4F5C71}"/>
    <pc:docChg chg="undo redo custSel modSld">
      <pc:chgData name="Satyam Yadav" userId="3c0deed8760801ba" providerId="LiveId" clId="{D89FF0D0-7D0F-4012-ADD3-B6AE1A4F5C71}" dt="2025-06-13T15:53:32.550" v="122" actId="122"/>
      <pc:docMkLst>
        <pc:docMk/>
      </pc:docMkLst>
      <pc:sldChg chg="modSp mod">
        <pc:chgData name="Satyam Yadav" userId="3c0deed8760801ba" providerId="LiveId" clId="{D89FF0D0-7D0F-4012-ADD3-B6AE1A4F5C71}" dt="2025-06-13T15:43:00.369" v="38" actId="27636"/>
        <pc:sldMkLst>
          <pc:docMk/>
          <pc:sldMk cId="2952923800" sldId="281"/>
        </pc:sldMkLst>
        <pc:spChg chg="mod">
          <ac:chgData name="Satyam Yadav" userId="3c0deed8760801ba" providerId="LiveId" clId="{D89FF0D0-7D0F-4012-ADD3-B6AE1A4F5C71}" dt="2025-06-13T15:29:56.074" v="3" actId="2711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Satyam Yadav" userId="3c0deed8760801ba" providerId="LiveId" clId="{D89FF0D0-7D0F-4012-ADD3-B6AE1A4F5C71}" dt="2025-06-13T15:43:00.369" v="38" actId="27636"/>
          <ac:spMkLst>
            <pc:docMk/>
            <pc:sldMk cId="2952923800" sldId="281"/>
            <ac:spMk id="3" creationId="{A2E339BF-E6D7-DD0E-AF02-6813852EE723}"/>
          </ac:spMkLst>
        </pc:spChg>
      </pc:sldChg>
      <pc:sldChg chg="modSp mod">
        <pc:chgData name="Satyam Yadav" userId="3c0deed8760801ba" providerId="LiveId" clId="{D89FF0D0-7D0F-4012-ADD3-B6AE1A4F5C71}" dt="2025-06-13T15:42:42.857" v="36" actId="255"/>
        <pc:sldMkLst>
          <pc:docMk/>
          <pc:sldMk cId="2906491918" sldId="307"/>
        </pc:sldMkLst>
        <pc:spChg chg="mod">
          <ac:chgData name="Satyam Yadav" userId="3c0deed8760801ba" providerId="LiveId" clId="{D89FF0D0-7D0F-4012-ADD3-B6AE1A4F5C71}" dt="2025-06-13T15:42:42.857" v="36" actId="255"/>
          <ac:spMkLst>
            <pc:docMk/>
            <pc:sldMk cId="2906491918" sldId="307"/>
            <ac:spMk id="2" creationId="{D54EDA75-0988-2AC2-87F8-8DEC83A7B9CA}"/>
          </ac:spMkLst>
        </pc:spChg>
      </pc:sldChg>
      <pc:sldChg chg="modSp mod">
        <pc:chgData name="Satyam Yadav" userId="3c0deed8760801ba" providerId="LiveId" clId="{D89FF0D0-7D0F-4012-ADD3-B6AE1A4F5C71}" dt="2025-06-13T15:43:26.959" v="42" actId="14100"/>
        <pc:sldMkLst>
          <pc:docMk/>
          <pc:sldMk cId="2468595790" sldId="315"/>
        </pc:sldMkLst>
        <pc:spChg chg="mod">
          <ac:chgData name="Satyam Yadav" userId="3c0deed8760801ba" providerId="LiveId" clId="{D89FF0D0-7D0F-4012-ADD3-B6AE1A4F5C71}" dt="2025-06-13T15:43:26.959" v="42" actId="14100"/>
          <ac:spMkLst>
            <pc:docMk/>
            <pc:sldMk cId="2468595790" sldId="315"/>
            <ac:spMk id="17" creationId="{33680A80-5C61-DD02-1119-0565C0AD5372}"/>
          </ac:spMkLst>
        </pc:spChg>
      </pc:sldChg>
      <pc:sldChg chg="addSp modSp mod">
        <pc:chgData name="Satyam Yadav" userId="3c0deed8760801ba" providerId="LiveId" clId="{D89FF0D0-7D0F-4012-ADD3-B6AE1A4F5C71}" dt="2025-06-13T15:51:09.972" v="94" actId="255"/>
        <pc:sldMkLst>
          <pc:docMk/>
          <pc:sldMk cId="3969996159" sldId="319"/>
        </pc:sldMkLst>
        <pc:spChg chg="add mod">
          <ac:chgData name="Satyam Yadav" userId="3c0deed8760801ba" providerId="LiveId" clId="{D89FF0D0-7D0F-4012-ADD3-B6AE1A4F5C71}" dt="2025-06-13T15:51:09.972" v="94" actId="255"/>
          <ac:spMkLst>
            <pc:docMk/>
            <pc:sldMk cId="3969996159" sldId="319"/>
            <ac:spMk id="2" creationId="{04B2FAAB-1A2C-B610-64CB-0DF168C2E36A}"/>
          </ac:spMkLst>
        </pc:spChg>
        <pc:spChg chg="mod">
          <ac:chgData name="Satyam Yadav" userId="3c0deed8760801ba" providerId="LiveId" clId="{D89FF0D0-7D0F-4012-ADD3-B6AE1A4F5C71}" dt="2025-06-13T15:50:00.086" v="86" actId="20577"/>
          <ac:spMkLst>
            <pc:docMk/>
            <pc:sldMk cId="3969996159" sldId="319"/>
            <ac:spMk id="5" creationId="{2136FCF6-982C-CC37-9625-3EBFC7E7DD13}"/>
          </ac:spMkLst>
        </pc:spChg>
      </pc:sldChg>
      <pc:sldChg chg="modSp mod">
        <pc:chgData name="Satyam Yadav" userId="3c0deed8760801ba" providerId="LiveId" clId="{D89FF0D0-7D0F-4012-ADD3-B6AE1A4F5C71}" dt="2025-06-13T15:53:25.982" v="121" actId="122"/>
        <pc:sldMkLst>
          <pc:docMk/>
          <pc:sldMk cId="1202858626" sldId="320"/>
        </pc:sldMkLst>
        <pc:spChg chg="mod">
          <ac:chgData name="Satyam Yadav" userId="3c0deed8760801ba" providerId="LiveId" clId="{D89FF0D0-7D0F-4012-ADD3-B6AE1A4F5C71}" dt="2025-06-13T15:53:25.982" v="121" actId="122"/>
          <ac:spMkLst>
            <pc:docMk/>
            <pc:sldMk cId="1202858626" sldId="320"/>
            <ac:spMk id="2" creationId="{286E2C67-A404-81A6-7D30-2B9B588D0771}"/>
          </ac:spMkLst>
        </pc:spChg>
        <pc:spChg chg="mod">
          <ac:chgData name="Satyam Yadav" userId="3c0deed8760801ba" providerId="LiveId" clId="{D89FF0D0-7D0F-4012-ADD3-B6AE1A4F5C71}" dt="2025-06-13T15:44:01.409" v="45" actId="113"/>
          <ac:spMkLst>
            <pc:docMk/>
            <pc:sldMk cId="1202858626" sldId="320"/>
            <ac:spMk id="11" creationId="{707B1A96-4553-EB38-0674-08B5AD474510}"/>
          </ac:spMkLst>
        </pc:spChg>
      </pc:sldChg>
      <pc:sldChg chg="modSp mod">
        <pc:chgData name="Satyam Yadav" userId="3c0deed8760801ba" providerId="LiveId" clId="{D89FF0D0-7D0F-4012-ADD3-B6AE1A4F5C71}" dt="2025-06-13T15:33:01.484" v="19" actId="2711"/>
        <pc:sldMkLst>
          <pc:docMk/>
          <pc:sldMk cId="3889706084" sldId="321"/>
        </pc:sldMkLst>
        <pc:spChg chg="mod">
          <ac:chgData name="Satyam Yadav" userId="3c0deed8760801ba" providerId="LiveId" clId="{D89FF0D0-7D0F-4012-ADD3-B6AE1A4F5C71}" dt="2025-06-13T15:32:46.831" v="16" actId="2711"/>
          <ac:spMkLst>
            <pc:docMk/>
            <pc:sldMk cId="3889706084" sldId="321"/>
            <ac:spMk id="2" creationId="{A8FCF096-8AE9-A20D-D8A5-13A314A19FFC}"/>
          </ac:spMkLst>
        </pc:spChg>
        <pc:spChg chg="mod">
          <ac:chgData name="Satyam Yadav" userId="3c0deed8760801ba" providerId="LiveId" clId="{D89FF0D0-7D0F-4012-ADD3-B6AE1A4F5C71}" dt="2025-06-13T15:33:01.484" v="19" actId="2711"/>
          <ac:spMkLst>
            <pc:docMk/>
            <pc:sldMk cId="3889706084" sldId="321"/>
            <ac:spMk id="7" creationId="{0A4EBC63-09BB-8CE8-4B05-0DD56775CA58}"/>
          </ac:spMkLst>
        </pc:spChg>
      </pc:sldChg>
      <pc:sldChg chg="modSp mod">
        <pc:chgData name="Satyam Yadav" userId="3c0deed8760801ba" providerId="LiveId" clId="{D89FF0D0-7D0F-4012-ADD3-B6AE1A4F5C71}" dt="2025-06-13T15:34:13.744" v="27" actId="14100"/>
        <pc:sldMkLst>
          <pc:docMk/>
          <pc:sldMk cId="406705898" sldId="322"/>
        </pc:sldMkLst>
        <pc:spChg chg="mod">
          <ac:chgData name="Satyam Yadav" userId="3c0deed8760801ba" providerId="LiveId" clId="{D89FF0D0-7D0F-4012-ADD3-B6AE1A4F5C71}" dt="2025-06-13T15:33:17.400" v="20" actId="2711"/>
          <ac:spMkLst>
            <pc:docMk/>
            <pc:sldMk cId="406705898" sldId="322"/>
            <ac:spMk id="2" creationId="{ACA9F65D-1F2E-3E96-A8BD-E862FC5ADB6B}"/>
          </ac:spMkLst>
        </pc:spChg>
        <pc:spChg chg="mod">
          <ac:chgData name="Satyam Yadav" userId="3c0deed8760801ba" providerId="LiveId" clId="{D89FF0D0-7D0F-4012-ADD3-B6AE1A4F5C71}" dt="2025-06-13T15:33:22.567" v="21" actId="2711"/>
          <ac:spMkLst>
            <pc:docMk/>
            <pc:sldMk cId="406705898" sldId="322"/>
            <ac:spMk id="8" creationId="{1F757ED5-7E84-3C2A-544B-9768E0EFAD92}"/>
          </ac:spMkLst>
        </pc:spChg>
        <pc:spChg chg="mod">
          <ac:chgData name="Satyam Yadav" userId="3c0deed8760801ba" providerId="LiveId" clId="{D89FF0D0-7D0F-4012-ADD3-B6AE1A4F5C71}" dt="2025-06-13T15:34:13.744" v="27" actId="14100"/>
          <ac:spMkLst>
            <pc:docMk/>
            <pc:sldMk cId="406705898" sldId="322"/>
            <ac:spMk id="10" creationId="{B3EF9B71-612A-770A-FA1C-AE5B2C77F995}"/>
          </ac:spMkLst>
        </pc:spChg>
        <pc:picChg chg="mod">
          <ac:chgData name="Satyam Yadav" userId="3c0deed8760801ba" providerId="LiveId" clId="{D89FF0D0-7D0F-4012-ADD3-B6AE1A4F5C71}" dt="2025-06-13T15:34:08.520" v="26" actId="14100"/>
          <ac:picMkLst>
            <pc:docMk/>
            <pc:sldMk cId="406705898" sldId="322"/>
            <ac:picMk id="6" creationId="{122870EA-62B1-E5E6-191B-6935203BCB8F}"/>
          </ac:picMkLst>
        </pc:picChg>
      </pc:sldChg>
      <pc:sldChg chg="modSp mod">
        <pc:chgData name="Satyam Yadav" userId="3c0deed8760801ba" providerId="LiveId" clId="{D89FF0D0-7D0F-4012-ADD3-B6AE1A4F5C71}" dt="2025-06-13T15:51:26.754" v="95" actId="2711"/>
        <pc:sldMkLst>
          <pc:docMk/>
          <pc:sldMk cId="2568436500" sldId="324"/>
        </pc:sldMkLst>
        <pc:spChg chg="mod">
          <ac:chgData name="Satyam Yadav" userId="3c0deed8760801ba" providerId="LiveId" clId="{D89FF0D0-7D0F-4012-ADD3-B6AE1A4F5C71}" dt="2025-06-13T15:51:26.754" v="95" actId="2711"/>
          <ac:spMkLst>
            <pc:docMk/>
            <pc:sldMk cId="2568436500" sldId="324"/>
            <ac:spMk id="9" creationId="{016B6FB4-5D8D-BEAE-D013-46FBC5557A1C}"/>
          </ac:spMkLst>
        </pc:spChg>
      </pc:sldChg>
      <pc:sldChg chg="modSp mod">
        <pc:chgData name="Satyam Yadav" userId="3c0deed8760801ba" providerId="LiveId" clId="{D89FF0D0-7D0F-4012-ADD3-B6AE1A4F5C71}" dt="2025-06-13T15:53:32.550" v="122" actId="122"/>
        <pc:sldMkLst>
          <pc:docMk/>
          <pc:sldMk cId="755979730" sldId="327"/>
        </pc:sldMkLst>
        <pc:spChg chg="mod">
          <ac:chgData name="Satyam Yadav" userId="3c0deed8760801ba" providerId="LiveId" clId="{D89FF0D0-7D0F-4012-ADD3-B6AE1A4F5C71}" dt="2025-06-13T15:53:32.550" v="122" actId="122"/>
          <ac:spMkLst>
            <pc:docMk/>
            <pc:sldMk cId="755979730" sldId="327"/>
            <ac:spMk id="2" creationId="{D2B7F0E1-7F80-9D56-214D-B8078CAE1D4E}"/>
          </ac:spMkLst>
        </pc:spChg>
        <pc:spChg chg="mod">
          <ac:chgData name="Satyam Yadav" userId="3c0deed8760801ba" providerId="LiveId" clId="{D89FF0D0-7D0F-4012-ADD3-B6AE1A4F5C71}" dt="2025-06-13T15:32:22.833" v="13" actId="2711"/>
          <ac:spMkLst>
            <pc:docMk/>
            <pc:sldMk cId="755979730" sldId="327"/>
            <ac:spMk id="7" creationId="{80ECB317-8F01-83F7-461C-E50070E1BDCC}"/>
          </ac:spMkLst>
        </pc:spChg>
      </pc:sldChg>
      <pc:sldChg chg="modSp mod">
        <pc:chgData name="Satyam Yadav" userId="3c0deed8760801ba" providerId="LiveId" clId="{D89FF0D0-7D0F-4012-ADD3-B6AE1A4F5C71}" dt="2025-06-13T15:45:46.839" v="55" actId="122"/>
        <pc:sldMkLst>
          <pc:docMk/>
          <pc:sldMk cId="1267363697" sldId="328"/>
        </pc:sldMkLst>
        <pc:spChg chg="mod">
          <ac:chgData name="Satyam Yadav" userId="3c0deed8760801ba" providerId="LiveId" clId="{D89FF0D0-7D0F-4012-ADD3-B6AE1A4F5C71}" dt="2025-06-13T15:45:46.839" v="55" actId="122"/>
          <ac:spMkLst>
            <pc:docMk/>
            <pc:sldMk cId="1267363697" sldId="328"/>
            <ac:spMk id="2" creationId="{2FE87457-A1DA-9C48-B08A-E8E32EDED2B3}"/>
          </ac:spMkLst>
        </pc:spChg>
      </pc:sldChg>
      <pc:sldChg chg="modSp mod">
        <pc:chgData name="Satyam Yadav" userId="3c0deed8760801ba" providerId="LiveId" clId="{D89FF0D0-7D0F-4012-ADD3-B6AE1A4F5C71}" dt="2025-06-13T15:46:01.349" v="56" actId="122"/>
        <pc:sldMkLst>
          <pc:docMk/>
          <pc:sldMk cId="1597791310" sldId="329"/>
        </pc:sldMkLst>
        <pc:spChg chg="mod">
          <ac:chgData name="Satyam Yadav" userId="3c0deed8760801ba" providerId="LiveId" clId="{D89FF0D0-7D0F-4012-ADD3-B6AE1A4F5C71}" dt="2025-06-13T15:46:01.349" v="56" actId="122"/>
          <ac:spMkLst>
            <pc:docMk/>
            <pc:sldMk cId="1597791310" sldId="329"/>
            <ac:spMk id="2" creationId="{49BECB0B-F2F4-C429-A220-7475DDDE5808}"/>
          </ac:spMkLst>
        </pc:spChg>
        <pc:spChg chg="mod">
          <ac:chgData name="Satyam Yadav" userId="3c0deed8760801ba" providerId="LiveId" clId="{D89FF0D0-7D0F-4012-ADD3-B6AE1A4F5C71}" dt="2025-06-13T15:45:11.458" v="50" actId="2711"/>
          <ac:spMkLst>
            <pc:docMk/>
            <pc:sldMk cId="1597791310" sldId="329"/>
            <ac:spMk id="8" creationId="{E1758155-7DA7-C509-792E-52ADA017C9B6}"/>
          </ac:spMkLst>
        </pc:spChg>
        <pc:spChg chg="mod">
          <ac:chgData name="Satyam Yadav" userId="3c0deed8760801ba" providerId="LiveId" clId="{D89FF0D0-7D0F-4012-ADD3-B6AE1A4F5C71}" dt="2025-06-13T15:45:19.674" v="51" actId="2711"/>
          <ac:spMkLst>
            <pc:docMk/>
            <pc:sldMk cId="1597791310" sldId="329"/>
            <ac:spMk id="12" creationId="{44841091-7A8C-A5FA-3390-9A513DA50470}"/>
          </ac:spMkLst>
        </pc:spChg>
      </pc:sldChg>
      <pc:sldChg chg="modSp mod">
        <pc:chgData name="Satyam Yadav" userId="3c0deed8760801ba" providerId="LiveId" clId="{D89FF0D0-7D0F-4012-ADD3-B6AE1A4F5C71}" dt="2025-06-13T15:44:35.964" v="47" actId="120"/>
        <pc:sldMkLst>
          <pc:docMk/>
          <pc:sldMk cId="461168897" sldId="330"/>
        </pc:sldMkLst>
        <pc:spChg chg="mod">
          <ac:chgData name="Satyam Yadav" userId="3c0deed8760801ba" providerId="LiveId" clId="{D89FF0D0-7D0F-4012-ADD3-B6AE1A4F5C71}" dt="2025-06-13T15:44:35.964" v="47" actId="120"/>
          <ac:spMkLst>
            <pc:docMk/>
            <pc:sldMk cId="461168897" sldId="330"/>
            <ac:spMk id="2" creationId="{AB86A950-8636-38F3-E0F7-3E397DD0649A}"/>
          </ac:spMkLst>
        </pc:spChg>
        <pc:spChg chg="mod">
          <ac:chgData name="Satyam Yadav" userId="3c0deed8760801ba" providerId="LiveId" clId="{D89FF0D0-7D0F-4012-ADD3-B6AE1A4F5C71}" dt="2025-06-13T15:35:26.745" v="34" actId="2711"/>
          <ac:spMkLst>
            <pc:docMk/>
            <pc:sldMk cId="461168897" sldId="330"/>
            <ac:spMk id="7" creationId="{0EFEE6CD-ECE1-BB71-5FBA-47C530315B36}"/>
          </ac:spMkLst>
        </pc:spChg>
      </pc:sldChg>
      <pc:sldChg chg="modSp mod">
        <pc:chgData name="Satyam Yadav" userId="3c0deed8760801ba" providerId="LiveId" clId="{D89FF0D0-7D0F-4012-ADD3-B6AE1A4F5C71}" dt="2025-06-13T15:44:26.140" v="46" actId="120"/>
        <pc:sldMkLst>
          <pc:docMk/>
          <pc:sldMk cId="3973627526" sldId="331"/>
        </pc:sldMkLst>
        <pc:spChg chg="mod">
          <ac:chgData name="Satyam Yadav" userId="3c0deed8760801ba" providerId="LiveId" clId="{D89FF0D0-7D0F-4012-ADD3-B6AE1A4F5C71}" dt="2025-06-13T15:44:26.140" v="46" actId="120"/>
          <ac:spMkLst>
            <pc:docMk/>
            <pc:sldMk cId="3973627526" sldId="331"/>
            <ac:spMk id="2" creationId="{5CDDF03E-F7D8-288B-C50F-AF8B95199177}"/>
          </ac:spMkLst>
        </pc:spChg>
        <pc:spChg chg="mod">
          <ac:chgData name="Satyam Yadav" userId="3c0deed8760801ba" providerId="LiveId" clId="{D89FF0D0-7D0F-4012-ADD3-B6AE1A4F5C71}" dt="2025-06-13T15:35:10.064" v="33" actId="255"/>
          <ac:spMkLst>
            <pc:docMk/>
            <pc:sldMk cId="3973627526" sldId="331"/>
            <ac:spMk id="10" creationId="{368EA9DF-7B15-5376-5194-5AA8371474FD}"/>
          </ac:spMkLst>
        </pc:spChg>
        <pc:spChg chg="mod">
          <ac:chgData name="Satyam Yadav" userId="3c0deed8760801ba" providerId="LiveId" clId="{D89FF0D0-7D0F-4012-ADD3-B6AE1A4F5C71}" dt="2025-06-13T15:35:01.405" v="32" actId="255"/>
          <ac:spMkLst>
            <pc:docMk/>
            <pc:sldMk cId="3973627526" sldId="331"/>
            <ac:spMk id="12" creationId="{7841AAEE-5E08-CC80-67BA-3112BCEECD23}"/>
          </ac:spMkLst>
        </pc:spChg>
      </pc:sldChg>
      <pc:sldChg chg="modSp mod">
        <pc:chgData name="Satyam Yadav" userId="3c0deed8760801ba" providerId="LiveId" clId="{D89FF0D0-7D0F-4012-ADD3-B6AE1A4F5C71}" dt="2025-06-13T15:48:15.374" v="75" actId="255"/>
        <pc:sldMkLst>
          <pc:docMk/>
          <pc:sldMk cId="1733487808" sldId="332"/>
        </pc:sldMkLst>
        <pc:spChg chg="mod">
          <ac:chgData name="Satyam Yadav" userId="3c0deed8760801ba" providerId="LiveId" clId="{D89FF0D0-7D0F-4012-ADD3-B6AE1A4F5C71}" dt="2025-06-13T15:47:49.089" v="71" actId="2711"/>
          <ac:spMkLst>
            <pc:docMk/>
            <pc:sldMk cId="1733487808" sldId="332"/>
            <ac:spMk id="2" creationId="{DB25846A-7517-2CA1-6F1D-ADBEF27A10BB}"/>
          </ac:spMkLst>
        </pc:spChg>
        <pc:spChg chg="mod">
          <ac:chgData name="Satyam Yadav" userId="3c0deed8760801ba" providerId="LiveId" clId="{D89FF0D0-7D0F-4012-ADD3-B6AE1A4F5C71}" dt="2025-06-13T15:48:05.374" v="73" actId="255"/>
          <ac:spMkLst>
            <pc:docMk/>
            <pc:sldMk cId="1733487808" sldId="332"/>
            <ac:spMk id="8" creationId="{BE936A2C-EF29-0711-CDE8-31859CB1C518}"/>
          </ac:spMkLst>
        </pc:spChg>
        <pc:spChg chg="mod">
          <ac:chgData name="Satyam Yadav" userId="3c0deed8760801ba" providerId="LiveId" clId="{D89FF0D0-7D0F-4012-ADD3-B6AE1A4F5C71}" dt="2025-06-13T15:48:15.374" v="75" actId="255"/>
          <ac:spMkLst>
            <pc:docMk/>
            <pc:sldMk cId="1733487808" sldId="332"/>
            <ac:spMk id="10" creationId="{892FCCF4-503A-AEE8-0DC0-0C2B17E93030}"/>
          </ac:spMkLst>
        </pc:spChg>
      </pc:sldChg>
      <pc:sldChg chg="modSp mod">
        <pc:chgData name="Satyam Yadav" userId="3c0deed8760801ba" providerId="LiveId" clId="{D89FF0D0-7D0F-4012-ADD3-B6AE1A4F5C71}" dt="2025-06-13T15:47:29.039" v="70" actId="255"/>
        <pc:sldMkLst>
          <pc:docMk/>
          <pc:sldMk cId="3831156165" sldId="333"/>
        </pc:sldMkLst>
        <pc:spChg chg="mod">
          <ac:chgData name="Satyam Yadav" userId="3c0deed8760801ba" providerId="LiveId" clId="{D89FF0D0-7D0F-4012-ADD3-B6AE1A4F5C71}" dt="2025-06-13T15:46:52.820" v="62" actId="2711"/>
          <ac:spMkLst>
            <pc:docMk/>
            <pc:sldMk cId="3831156165" sldId="333"/>
            <ac:spMk id="2" creationId="{2124B0D0-D9CD-B388-21C9-1531386C8441}"/>
          </ac:spMkLst>
        </pc:spChg>
        <pc:spChg chg="mod">
          <ac:chgData name="Satyam Yadav" userId="3c0deed8760801ba" providerId="LiveId" clId="{D89FF0D0-7D0F-4012-ADD3-B6AE1A4F5C71}" dt="2025-06-13T15:47:29.039" v="70" actId="255"/>
          <ac:spMkLst>
            <pc:docMk/>
            <pc:sldMk cId="3831156165" sldId="333"/>
            <ac:spMk id="12" creationId="{423B72B2-E7E3-1BC5-65F1-935ADAE8E5D4}"/>
          </ac:spMkLst>
        </pc:spChg>
      </pc:sldChg>
      <pc:sldChg chg="modSp mod">
        <pc:chgData name="Satyam Yadav" userId="3c0deed8760801ba" providerId="LiveId" clId="{D89FF0D0-7D0F-4012-ADD3-B6AE1A4F5C71}" dt="2025-06-13T15:46:37.141" v="61" actId="255"/>
        <pc:sldMkLst>
          <pc:docMk/>
          <pc:sldMk cId="2419276600" sldId="334"/>
        </pc:sldMkLst>
        <pc:spChg chg="mod">
          <ac:chgData name="Satyam Yadav" userId="3c0deed8760801ba" providerId="LiveId" clId="{D89FF0D0-7D0F-4012-ADD3-B6AE1A4F5C71}" dt="2025-06-13T15:46:13.255" v="57" actId="2711"/>
          <ac:spMkLst>
            <pc:docMk/>
            <pc:sldMk cId="2419276600" sldId="334"/>
            <ac:spMk id="2" creationId="{8BA69657-CBDE-EAA6-FEA2-83515A68E889}"/>
          </ac:spMkLst>
        </pc:spChg>
        <pc:spChg chg="mod">
          <ac:chgData name="Satyam Yadav" userId="3c0deed8760801ba" providerId="LiveId" clId="{D89FF0D0-7D0F-4012-ADD3-B6AE1A4F5C71}" dt="2025-06-13T15:46:26.519" v="59" actId="255"/>
          <ac:spMkLst>
            <pc:docMk/>
            <pc:sldMk cId="2419276600" sldId="334"/>
            <ac:spMk id="7" creationId="{B06585D6-4856-0C58-88BB-468103F2F219}"/>
          </ac:spMkLst>
        </pc:spChg>
        <pc:spChg chg="mod">
          <ac:chgData name="Satyam Yadav" userId="3c0deed8760801ba" providerId="LiveId" clId="{D89FF0D0-7D0F-4012-ADD3-B6AE1A4F5C71}" dt="2025-06-13T15:46:37.141" v="61" actId="255"/>
          <ac:spMkLst>
            <pc:docMk/>
            <pc:sldMk cId="2419276600" sldId="334"/>
            <ac:spMk id="9" creationId="{D8FD02FB-9F8F-720C-51EE-A1F600DCB55D}"/>
          </ac:spMkLst>
        </pc:spChg>
      </pc:sldChg>
      <pc:sldChg chg="modSp mod">
        <pc:chgData name="Satyam Yadav" userId="3c0deed8760801ba" providerId="LiveId" clId="{D89FF0D0-7D0F-4012-ADD3-B6AE1A4F5C71}" dt="2025-06-13T15:49:24.794" v="84" actId="255"/>
        <pc:sldMkLst>
          <pc:docMk/>
          <pc:sldMk cId="2498250990" sldId="335"/>
        </pc:sldMkLst>
        <pc:spChg chg="mod">
          <ac:chgData name="Satyam Yadav" userId="3c0deed8760801ba" providerId="LiveId" clId="{D89FF0D0-7D0F-4012-ADD3-B6AE1A4F5C71}" dt="2025-06-13T15:48:25.859" v="76" actId="2711"/>
          <ac:spMkLst>
            <pc:docMk/>
            <pc:sldMk cId="2498250990" sldId="335"/>
            <ac:spMk id="2" creationId="{A13A9AD3-BCE6-1E7D-C59E-1012EBECB219}"/>
          </ac:spMkLst>
        </pc:spChg>
        <pc:spChg chg="mod">
          <ac:chgData name="Satyam Yadav" userId="3c0deed8760801ba" providerId="LiveId" clId="{D89FF0D0-7D0F-4012-ADD3-B6AE1A4F5C71}" dt="2025-06-13T15:49:17.074" v="83" actId="255"/>
          <ac:spMkLst>
            <pc:docMk/>
            <pc:sldMk cId="2498250990" sldId="335"/>
            <ac:spMk id="8" creationId="{9B101FDB-B1B0-2E13-00F8-EFA4E7201469}"/>
          </ac:spMkLst>
        </pc:spChg>
        <pc:spChg chg="mod">
          <ac:chgData name="Satyam Yadav" userId="3c0deed8760801ba" providerId="LiveId" clId="{D89FF0D0-7D0F-4012-ADD3-B6AE1A4F5C71}" dt="2025-06-13T15:49:24.794" v="84" actId="255"/>
          <ac:spMkLst>
            <pc:docMk/>
            <pc:sldMk cId="2498250990" sldId="335"/>
            <ac:spMk id="10" creationId="{8CEFCD91-B240-555E-AE3D-6779BDEB17BF}"/>
          </ac:spMkLst>
        </pc:spChg>
      </pc:sldChg>
      <pc:sldChg chg="modSp mod">
        <pc:chgData name="Satyam Yadav" userId="3c0deed8760801ba" providerId="LiveId" clId="{D89FF0D0-7D0F-4012-ADD3-B6AE1A4F5C71}" dt="2025-06-13T15:52:20.872" v="106" actId="20577"/>
        <pc:sldMkLst>
          <pc:docMk/>
          <pc:sldMk cId="1290507322" sldId="336"/>
        </pc:sldMkLst>
        <pc:spChg chg="mod">
          <ac:chgData name="Satyam Yadav" userId="3c0deed8760801ba" providerId="LiveId" clId="{D89FF0D0-7D0F-4012-ADD3-B6AE1A4F5C71}" dt="2025-06-13T15:52:20.872" v="106" actId="20577"/>
          <ac:spMkLst>
            <pc:docMk/>
            <pc:sldMk cId="1290507322" sldId="336"/>
            <ac:spMk id="3" creationId="{64B60461-DB7A-787C-4B3A-1698E8A0F6E1}"/>
          </ac:spMkLst>
        </pc:spChg>
      </pc:sldChg>
      <pc:sldChg chg="modSp mod">
        <pc:chgData name="Satyam Yadav" userId="3c0deed8760801ba" providerId="LiveId" clId="{D89FF0D0-7D0F-4012-ADD3-B6AE1A4F5C71}" dt="2025-06-13T15:53:05.851" v="120" actId="20577"/>
        <pc:sldMkLst>
          <pc:docMk/>
          <pc:sldMk cId="3589645601" sldId="337"/>
        </pc:sldMkLst>
        <pc:spChg chg="mod">
          <ac:chgData name="Satyam Yadav" userId="3c0deed8760801ba" providerId="LiveId" clId="{D89FF0D0-7D0F-4012-ADD3-B6AE1A4F5C71}" dt="2025-06-13T15:53:05.851" v="120" actId="20577"/>
          <ac:spMkLst>
            <pc:docMk/>
            <pc:sldMk cId="3589645601" sldId="337"/>
            <ac:spMk id="3" creationId="{F0219782-AB70-4CE6-A1EA-931295BF978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011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106160" cy="4205606"/>
          </a:xfrm>
        </p:spPr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IT TICKET ANALYSIS</a:t>
            </a:r>
            <a:br>
              <a:rPr lang="en-US" dirty="0">
                <a:latin typeface="Bookman Old Style" panose="02050604050505020204" pitchFamily="18" charset="0"/>
              </a:rPr>
            </a:br>
            <a:br>
              <a:rPr lang="en-US" dirty="0">
                <a:latin typeface="Bookman Old Style" panose="02050604050505020204" pitchFamily="18" charset="0"/>
              </a:rPr>
            </a:b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ISHA SARKAR</a:t>
            </a:r>
            <a:br>
              <a:rPr lang="en-US" dirty="0">
                <a:latin typeface="Bookman Old Style" panose="02050604050505020204" pitchFamily="18" charset="0"/>
              </a:rPr>
            </a:br>
            <a:r>
              <a:rPr lang="en-US" dirty="0">
                <a:latin typeface="Bookman Old Style" panose="02050604050505020204" pitchFamily="18" charset="0"/>
              </a:rPr>
              <a:t>18/05/2025</a:t>
            </a: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F03E-F7D8-288B-C50F-AF8B9519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368386"/>
            <a:ext cx="7965461" cy="1267910"/>
          </a:xfrm>
        </p:spPr>
        <p:txBody>
          <a:bodyPr/>
          <a:lstStyle/>
          <a:p>
            <a:r>
              <a:rPr lang="en-IN" sz="4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IT agents training programs</a:t>
            </a:r>
            <a:endParaRPr lang="en-IN" sz="40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2F70B-A153-5930-EDED-BE8A71AD72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F9643E-9E0E-A316-2914-09F05BE9FD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062" y="3247069"/>
            <a:ext cx="5489305" cy="315373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8EA9DF-7B15-5376-5194-5AA8371474FD}"/>
              </a:ext>
            </a:extLst>
          </p:cNvPr>
          <p:cNvSpPr txBox="1"/>
          <p:nvPr/>
        </p:nvSpPr>
        <p:spPr>
          <a:xfrm>
            <a:off x="3192379" y="1796716"/>
            <a:ext cx="7809050" cy="11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small subset of agents handles a disproportionately high number of tickets, yet still maintain high satisfaction and fast resolution.</a:t>
            </a:r>
            <a:endParaRPr lang="en-IN" sz="1600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Several agents with lower ticket volume underperform in both resolution time and satisfaction—indicating uneven workload distribution.</a:t>
            </a:r>
            <a:endParaRPr lang="en-IN" sz="1600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1AAEE-5E08-CC80-67BA-3112BCEECD23}"/>
              </a:ext>
            </a:extLst>
          </p:cNvPr>
          <p:cNvSpPr txBox="1"/>
          <p:nvPr/>
        </p:nvSpPr>
        <p:spPr>
          <a:xfrm>
            <a:off x="3186802" y="3258325"/>
            <a:ext cx="2167626" cy="2444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Rebalance workload before hiring: redistribute tickets more evenly to assess whether existing capacity can meet demand.</a:t>
            </a:r>
            <a:endParaRPr lang="en-IN" sz="1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27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A950-8636-38F3-E0F7-3E397DD0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Arial" panose="020B0604020202020204" pitchFamily="34" charset="0"/>
                <a:ea typeface="Calibri" panose="020F0502020204030204" pitchFamily="34" charset="0"/>
              </a:rPr>
              <a:t>Ticket distribution by severity and priority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9999-7208-F5BA-5F46-67CA24D44B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70760-9A4C-8968-6DE1-F87CA42BD3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048" y="2253809"/>
            <a:ext cx="4702978" cy="35469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FEE6CD-ECE1-BB71-5FBA-47C530315B36}"/>
              </a:ext>
            </a:extLst>
          </p:cNvPr>
          <p:cNvSpPr txBox="1"/>
          <p:nvPr/>
        </p:nvSpPr>
        <p:spPr>
          <a:xfrm>
            <a:off x="3460565" y="2098573"/>
            <a:ext cx="3052530" cy="4219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Over 26,000 Severity 2 (Normal) tickets have Unassigned priority, and many have low or mid priority.</a:t>
            </a:r>
            <a:endParaRPr lang="en-IN" sz="1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Misaligned combinations (e.g. Normal–Low Priority) lead to longer resolution times.</a:t>
            </a:r>
            <a:endParaRPr lang="en-IN" sz="1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Well-aligned pairs (e.g. Urgent–High Priority) are resolved the quickest.</a:t>
            </a:r>
            <a:endParaRPr lang="en-IN" sz="1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6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CB0B-F2F4-C429-A220-7475DDDE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972431"/>
            <a:ext cx="7965461" cy="723400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</a:rPr>
              <a:t>Agent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7A266-51E2-9572-C699-67DCC3558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63EB27-AC54-E510-1DA9-7EF07FDD80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95" y="3154092"/>
            <a:ext cx="5217731" cy="225655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758155-7DA7-C509-792E-52ADA017C9B6}"/>
              </a:ext>
            </a:extLst>
          </p:cNvPr>
          <p:cNvSpPr txBox="1"/>
          <p:nvPr/>
        </p:nvSpPr>
        <p:spPr>
          <a:xfrm>
            <a:off x="3422467" y="1918564"/>
            <a:ext cx="2562727" cy="4516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Most agents maintain satisfaction scores above 4.</a:t>
            </a:r>
            <a:endParaRPr lang="en-IN" sz="1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Resolution times mostly fall between 3.5 to 5.5 hours.</a:t>
            </a:r>
            <a:endParaRPr lang="en-IN" sz="1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There are no agents achieving satisfaction scores below 3.0, except one outlier at 5.0 hours with ~3.0 score.</a:t>
            </a:r>
            <a:endParaRPr lang="en-IN" sz="1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41091-7A8C-A5FA-3390-9A513DA50470}"/>
              </a:ext>
            </a:extLst>
          </p:cNvPr>
          <p:cNvSpPr txBox="1"/>
          <p:nvPr/>
        </p:nvSpPr>
        <p:spPr>
          <a:xfrm>
            <a:off x="6208294" y="1909261"/>
            <a:ext cx="5217731" cy="1256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Underperforming Agents: For those with resolution times &gt;5.2 hrs, provide coaching on time management and ticket prioritization.</a:t>
            </a:r>
            <a:r>
              <a:rPr lang="en-IN" sz="1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7791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7457-A1DA-9C48-B08A-E8E32EDE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721896"/>
            <a:ext cx="7965461" cy="962526"/>
          </a:xfrm>
        </p:spPr>
        <p:txBody>
          <a:bodyPr/>
          <a:lstStyle/>
          <a:p>
            <a:pPr algn="ctr"/>
            <a:r>
              <a:rPr lang="en-IN" sz="32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performance of the IT support team </a:t>
            </a:r>
            <a:endParaRPr lang="en-IN" sz="32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25939-9FBB-31E3-92D8-F58D4ED84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960CBB7-A78D-DC67-3B81-B10E83A281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18" y="3050547"/>
            <a:ext cx="5057308" cy="24533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5E6EC6-095F-D1C9-473D-CF9F7BEA53C0}"/>
              </a:ext>
            </a:extLst>
          </p:cNvPr>
          <p:cNvSpPr txBox="1"/>
          <p:nvPr/>
        </p:nvSpPr>
        <p:spPr>
          <a:xfrm>
            <a:off x="3460565" y="1973180"/>
            <a:ext cx="7965460" cy="96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ticket volume increased every year across all categories.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category shows the highest growth, surpassing 10,000 tickets in 2020.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Access is consistently the second highest and shows steady growth.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D9A91B-040D-6737-651C-C363D32152B0}"/>
              </a:ext>
            </a:extLst>
          </p:cNvPr>
          <p:cNvSpPr txBox="1"/>
          <p:nvPr/>
        </p:nvSpPr>
        <p:spPr>
          <a:xfrm>
            <a:off x="3460565" y="3050546"/>
            <a:ext cx="2362719" cy="2453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&amp; Login Access: These two categories need more resources (dedicated teams, automation) to manage rising demand.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6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9657-CBDE-EAA6-FEA2-83515A68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953577"/>
            <a:ext cx="7965461" cy="691315"/>
          </a:xfrm>
        </p:spPr>
        <p:txBody>
          <a:bodyPr/>
          <a:lstStyle/>
          <a:p>
            <a:pPr algn="ctr"/>
            <a:r>
              <a:rPr lang="en-IN" sz="32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key performance metrics for IT agents</a:t>
            </a:r>
            <a:endParaRPr lang="en-IN" sz="32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B095A-C27E-E989-B7B9-3D6673948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585D6-4856-0C58-88BB-468103F2F219}"/>
              </a:ext>
            </a:extLst>
          </p:cNvPr>
          <p:cNvSpPr txBox="1"/>
          <p:nvPr/>
        </p:nvSpPr>
        <p:spPr>
          <a:xfrm>
            <a:off x="3035969" y="1873250"/>
            <a:ext cx="2899610" cy="3800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6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Ticket Volume Is Similar Across Agents: Most agents have resolved around 2000 tickets, indicating balanced workload distribution.</a:t>
            </a:r>
            <a:endParaRPr lang="en-IN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Resolution Time Varies Slightly: While differences are subtle, some agents show higher average resolution times, suggesting delays or more complex issues</a:t>
            </a:r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D02FB-9F8F-720C-51EE-A1F600DCB55D}"/>
              </a:ext>
            </a:extLst>
          </p:cNvPr>
          <p:cNvSpPr txBox="1"/>
          <p:nvPr/>
        </p:nvSpPr>
        <p:spPr>
          <a:xfrm>
            <a:off x="5935578" y="1877175"/>
            <a:ext cx="5650867" cy="1127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b="1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Encourage Knowledge Sharing: Have top-performing agents mentor others. Agents with high satisfaction and low-resolution times can help improve overall team performance.</a:t>
            </a:r>
            <a:endParaRPr lang="en-IN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1BD408-4E9F-07AB-BC94-F04867F75E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45086"/>
            <a:ext cx="5330026" cy="2956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27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B0D0-D9CD-B388-21C9-1531386C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961022"/>
            <a:ext cx="7965461" cy="994164"/>
          </a:xfrm>
        </p:spPr>
        <p:txBody>
          <a:bodyPr/>
          <a:lstStyle/>
          <a:p>
            <a:pPr algn="ctr"/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</a:rPr>
              <a:t>Resolution Time Performance Analysis of IT Support Tickets</a:t>
            </a:r>
            <a:endParaRPr lang="en-IN" sz="32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DBC08-EBEB-5BB4-02BA-4FB82830F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C89BA-9A74-2870-B42F-1C0CAE5170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38" y="2399716"/>
            <a:ext cx="5192088" cy="349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>
            <a:extLst>
              <a:ext uri="{FF2B5EF4-FFF2-40B4-BE49-F238E27FC236}">
                <a16:creationId xmlns:a16="http://schemas.microsoft.com/office/drawing/2014/main" id="{423B72B2-E7E3-1BC5-65F1-935ADAE8E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052" y="2335979"/>
            <a:ext cx="256094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IT tickets are resolved quickly, with half closed within 4 days, showing strong operational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Ticket resolution is highly efficient early on, but a sharp decline after day 9 suggests a need to address long-resolution cases.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5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846A-7517-2CA1-6F1D-ADBEF27A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Analysis of Ticket Satisfaction Scores in IT Support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12CBE-F25E-0CE5-B1E0-0B23118288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B5169A8-5A54-C578-97CE-99BBA494FC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356486"/>
            <a:ext cx="4720426" cy="25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36A2C-EF29-0711-CDE8-31859CB1C518}"/>
              </a:ext>
            </a:extLst>
          </p:cNvPr>
          <p:cNvSpPr txBox="1"/>
          <p:nvPr/>
        </p:nvSpPr>
        <p:spPr>
          <a:xfrm>
            <a:off x="3208421" y="2356486"/>
            <a:ext cx="3352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majority of users (over 60%) rated their support experience with the highest satisfaction score (5), indicating strong overall service performance. However, nearly 20% of tickets received low satisfaction scores (1–3), pointing to opportunities for service improvement.</a:t>
            </a:r>
            <a:endPara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FCCF4-503A-AEE8-0DC0-0C2B17E93030}"/>
              </a:ext>
            </a:extLst>
          </p:cNvPr>
          <p:cNvSpPr txBox="1"/>
          <p:nvPr/>
        </p:nvSpPr>
        <p:spPr>
          <a:xfrm>
            <a:off x="3212431" y="5120987"/>
            <a:ext cx="7965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Investigate low satisfaction scores (1–3) to identify recurring issues such as delays, communication gaps, or unresolved problems.</a:t>
            </a:r>
            <a:endPara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8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9AD3-BCE6-1E7D-C59E-1012EBEC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961022"/>
            <a:ext cx="7965461" cy="994164"/>
          </a:xfrm>
        </p:spPr>
        <p:txBody>
          <a:bodyPr/>
          <a:lstStyle/>
          <a:p>
            <a:pPr algn="ctr"/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</a:rPr>
              <a:t>Comparison of Satisfaction and Resolution Time Across Age Groups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13CBC-342C-DB0F-ADE0-4CA757DC9A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3B49DA2-E2BF-508A-8A01-2BBBD5CD362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464" y="2069102"/>
            <a:ext cx="5153562" cy="310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9B101FDB-B1B0-2E13-00F8-EFA4E7201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027" y="1975666"/>
            <a:ext cx="2635436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Employees over 50 reported the highest satisfaction with the lowest resolution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 groups 30–50 had longer resolution times and lower satisfaction, especially ages 41–50, indicating potential service gaps.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EFCD91-B240-555E-AE3D-6779BDEB17BF}"/>
              </a:ext>
            </a:extLst>
          </p:cNvPr>
          <p:cNvSpPr txBox="1"/>
          <p:nvPr/>
        </p:nvSpPr>
        <p:spPr>
          <a:xfrm>
            <a:off x="3581396" y="5307610"/>
            <a:ext cx="7972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Improve response strategies for employees aged 30–50 to reduce resolution times and enhance satisfaction.</a:t>
            </a:r>
            <a:endParaRPr lang="en-IN" sz="16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25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438266"/>
            <a:ext cx="9879437" cy="669174"/>
          </a:xfrm>
        </p:spPr>
        <p:txBody>
          <a:bodyPr anchor="t"/>
          <a:lstStyle/>
          <a:p>
            <a:r>
              <a:rPr lang="en-US" dirty="0"/>
              <a:t>Strategic Recommendations          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91735379"/>
              </p:ext>
            </p:extLst>
          </p:nvPr>
        </p:nvGraphicFramePr>
        <p:xfrm>
          <a:off x="1546589" y="2073080"/>
          <a:ext cx="10122535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39905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399455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2746375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Prioritize High-Severity Ticket Routing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Balance Agent Workloads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Develop Targeted Training Programs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Introduce Predictive Monitoring of Ticket Trends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Tickets marked as “High” severity experience longer resolution times.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Analysis shows a small group of agents handles a disproportionate number of tickets.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Some agents consistently receive lower satisfaction scores, especially on complex issue types.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Trend analysis reveals spikes in specific issue types during end-of-quarter periods.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Routing these to experienced agents first can reduce resolution delays.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Implement automated workload distribution to prevent burnout and performance dips.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Use performance metrics to identify training needs by category (e.g., network vs. software).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this pattern to proactively staff and prepare for known surge times.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448331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 Expected Impact: Faster incident response, higher SLA compliance.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Expected Impact: Improved resolution times and agent satisfaction.</a:t>
                      </a:r>
                    </a:p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Expected Impact: Higher first-contact resolution rates, better customer experience.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Expected Impact: Reduced backlog, smoother operations during peak demand.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BD864A-EFA8-838A-A609-2B17E86A80BD}"/>
              </a:ext>
            </a:extLst>
          </p:cNvPr>
          <p:cNvSpPr txBox="1"/>
          <p:nvPr/>
        </p:nvSpPr>
        <p:spPr>
          <a:xfrm>
            <a:off x="1546589" y="1220928"/>
            <a:ext cx="954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Based on our analysis of IT support ticket data, we propose the following actions: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2FAAB-1A2C-B610-64CB-0DF168C2E36A}"/>
              </a:ext>
            </a:extLst>
          </p:cNvPr>
          <p:cNvSpPr txBox="1"/>
          <p:nvPr/>
        </p:nvSpPr>
        <p:spPr>
          <a:xfrm>
            <a:off x="10815971" y="340523"/>
            <a:ext cx="54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16B6FB4-5D8D-BEAE-D013-46FBC555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618397"/>
            <a:ext cx="10671048" cy="578806"/>
          </a:xfrm>
        </p:spPr>
        <p:txBody>
          <a:bodyPr/>
          <a:lstStyle/>
          <a:p>
            <a:pPr algn="ctr"/>
            <a:r>
              <a:rPr lang="en-IN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Dashboard and Visualizations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16E13-4245-947F-9528-5C7E50B2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b="1" smtClean="0"/>
              <a:pPr/>
              <a:t>19</a:t>
            </a:fld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1885F-1709-8CE9-84C2-E6B84E56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436139"/>
            <a:ext cx="10671048" cy="480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3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761" y="3911601"/>
            <a:ext cx="11163159" cy="2246131"/>
          </a:xfr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Did you know? Over 70% of IT support teams struggle to meet their SLAs due to inefficient ticket triaging and agent overload.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202C8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today's digital workplace, efficient IT support isn't just a service—it's a competitive advantage. Our project analyzes IT support ticket data to uncover key insights into agent performance, resolution efficiency, and employee satisfaction.</a:t>
            </a:r>
            <a:br>
              <a:rPr lang="en-IN" sz="1400" b="1" dirty="0">
                <a:solidFill>
                  <a:srgbClr val="202C8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B3A74-7609-33DC-690D-34A9092AF95C}"/>
              </a:ext>
            </a:extLst>
          </p:cNvPr>
          <p:cNvSpPr txBox="1"/>
          <p:nvPr/>
        </p:nvSpPr>
        <p:spPr>
          <a:xfrm>
            <a:off x="699936" y="599624"/>
            <a:ext cx="810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ABOUT IT TICKET ANALYSIS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3B771F-CABD-ED5E-3EC3-F8F949823A99}"/>
              </a:ext>
            </a:extLst>
          </p:cNvPr>
          <p:cNvSpPr txBox="1">
            <a:spLocks/>
          </p:cNvSpPr>
          <p:nvPr/>
        </p:nvSpPr>
        <p:spPr>
          <a:xfrm>
            <a:off x="6620347" y="3921762"/>
            <a:ext cx="5723586" cy="1889126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323E-2992-8E04-E559-978ED975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880293"/>
            <a:ext cx="7965461" cy="994164"/>
          </a:xfrm>
        </p:spPr>
        <p:txBody>
          <a:bodyPr anchor="t"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0461-DB7A-787C-4B3A-1698E8A0F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874457"/>
            <a:ext cx="7965460" cy="3926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The IT support team shows strong operational performance, with most tickets resolved within 4 days and over 60% of users giving a satisfaction rating of 5.However, performance inconsistencies exist among agents-some face challenges with resolution time or satisfaction, especially on complex issues. Ticket volume is increasing year-on-year, particularly for System and Login Access categories, signaling a need for improved support scalability. Certain agent demographics (especially those aged 41–50) correlate with lower satisfaction and longer resolution times, hinting at targeted support gaps. A significant number of tickets (Severity 2) are mis-prioritized, leading to slower resolutions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AF93-C912-7484-9DEC-6C9007306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221454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07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DAFE-EBE8-2B90-DD1A-6BB62519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261" y="560191"/>
            <a:ext cx="7965461" cy="994164"/>
          </a:xfrm>
        </p:spPr>
        <p:txBody>
          <a:bodyPr anchor="t"/>
          <a:lstStyle/>
          <a:p>
            <a:pPr algn="ctr"/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9782-AB70-4CE6-A1EA-931295BF9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959221"/>
            <a:ext cx="7965460" cy="3841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Balance Agent Workloads Redistribute tickets more evenly before expanding the team. Use automation for ticket assignment to reduce agent burnout.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Implement Targeted Training Focus on agents with &lt;3.5 satisfaction or &gt;5.2 hour resolution time. Prioritize training in time management, customer handling, and issue diagnosis. Introduce Predictive Monitoring Use trend analysis to forecast high-demand periods (e.g., quarter-end spikes) and allocate resources proactively. Prioritize High-Severity Routing Develop an automated triage system to route high-severity tickets directly to experienced agents for faster resolution. Improve Support for Age 30–50 Employees Tailor communication and support protocols for mid-age employees who report lower satisfaction and face longer resolution times. Leverage High Performers Enable peer mentoring by having top-performing agents guide others, especially those with low ticket volumes and weak KPIs.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58144-3882-2CAD-F845-FFB77E607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26088" y="38651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45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409" y="665162"/>
            <a:ext cx="7043617" cy="1031558"/>
          </a:xfrm>
        </p:spPr>
        <p:txBody>
          <a:bodyPr anchor="t"/>
          <a:lstStyle/>
          <a:p>
            <a:r>
              <a:rPr lang="en-US" sz="2800" dirty="0">
                <a:solidFill>
                  <a:srgbClr val="C00000"/>
                </a:solidFill>
              </a:rPr>
              <a:t>Acknowledgements &amp; References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930400"/>
            <a:ext cx="7043618" cy="4111583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sz="3200" dirty="0">
                <a:solidFill>
                  <a:srgbClr val="FF9900"/>
                </a:solidFill>
              </a:rPr>
              <a:t>Contributions: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900" dirty="0">
                <a:solidFill>
                  <a:schemeClr val="tx1"/>
                </a:solidFill>
              </a:rPr>
              <a:t>Isha Sarkar – Data Analysis &amp; Visualization, Data Cleaning &amp; Preparation, Dashboard Development &amp; Insights Review</a:t>
            </a:r>
          </a:p>
          <a:p>
            <a:endParaRPr lang="en-US" dirty="0"/>
          </a:p>
          <a:p>
            <a:r>
              <a:rPr lang="en-US" sz="2900" dirty="0">
                <a:solidFill>
                  <a:srgbClr val="00B050"/>
                </a:solidFill>
              </a:rPr>
              <a:t>Special thanks to \[Mentor/Supervisor] for their guidance and feedback throughout the project.</a:t>
            </a:r>
          </a:p>
          <a:p>
            <a:endParaRPr lang="en-US" dirty="0"/>
          </a:p>
          <a:p>
            <a:r>
              <a:rPr lang="en-US" sz="3300" dirty="0">
                <a:solidFill>
                  <a:srgbClr val="FF9900"/>
                </a:solidFill>
              </a:rPr>
              <a:t>References &amp; Data Sources:</a:t>
            </a:r>
          </a:p>
          <a:p>
            <a:endParaRPr lang="en-US" dirty="0"/>
          </a:p>
          <a:p>
            <a:r>
              <a:rPr lang="en-US" sz="2900" dirty="0">
                <a:solidFill>
                  <a:schemeClr val="tx1"/>
                </a:solidFill>
              </a:rPr>
              <a:t>Internal IT Support Ticket Logs (2016–2020)</a:t>
            </a:r>
          </a:p>
          <a:p>
            <a:r>
              <a:rPr lang="en-US" sz="2900" dirty="0">
                <a:solidFill>
                  <a:schemeClr val="tx1"/>
                </a:solidFill>
              </a:rPr>
              <a:t>Agent Demographics – HR Records</a:t>
            </a:r>
          </a:p>
          <a:p>
            <a:r>
              <a:rPr lang="en-US" sz="2900" dirty="0">
                <a:solidFill>
                  <a:schemeClr val="tx1"/>
                </a:solidFill>
              </a:rPr>
              <a:t>IT Service Management Best Practices – ITIL v4 Framework</a:t>
            </a:r>
          </a:p>
          <a:p>
            <a:r>
              <a:rPr lang="en-US" sz="2900" dirty="0">
                <a:solidFill>
                  <a:schemeClr val="tx1"/>
                </a:solidFill>
              </a:rPr>
              <a:t>Excel &amp; Google Sheets functions (VLOOKUP, PivotTables, Conditional Formatting)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852548"/>
          </a:xfrm>
        </p:spPr>
        <p:txBody>
          <a:bodyPr anchor="t"/>
          <a:lstStyle/>
          <a:p>
            <a:r>
              <a:rPr lang="en-US" dirty="0">
                <a:solidFill>
                  <a:srgbClr val="C00000"/>
                </a:solidFill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90846"/>
            <a:ext cx="5259554" cy="40511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Identify patterns in ticket resolution time and satisfaction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Evaluate agent performance across demographics and workloads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Highlight opportunities to improve support quality and reduce resolution delays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turning data into actionable insights, this analysis empowers IT leadership to make informed decisions that enhance both operational efficiency and employee experience.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6539697" cy="681649"/>
          </a:xfrm>
        </p:spPr>
        <p:txBody>
          <a:bodyPr anchor="t"/>
          <a:lstStyle/>
          <a:p>
            <a:r>
              <a:rPr lang="en-US" dirty="0">
                <a:solidFill>
                  <a:srgbClr val="C00000"/>
                </a:solidFill>
              </a:rPr>
              <a:t>Data overview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1128" y="1821087"/>
            <a:ext cx="3283119" cy="4178795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Total Tickets: 97498 support tickets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Time Period: 2016 – 2022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Tickets: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 Ticket,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Fecha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Request Category, Issue Type, Severity, Priority, Resolution Time, Employee ID Satisfaction Rate,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2060"/>
                </a:solidFill>
              </a:rPr>
              <a:t>Agent Dataset: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• Agent ID, Full Name, Email, Date of Birth</a:t>
            </a:r>
          </a:p>
          <a:p>
            <a:endParaRPr lang="en-US" sz="1600" b="1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22804" y="1516284"/>
            <a:ext cx="3284951" cy="5208981"/>
          </a:xfrm>
        </p:spPr>
        <p:txBody>
          <a:bodyPr>
            <a:noAutofit/>
          </a:bodyPr>
          <a:lstStyle/>
          <a:p>
            <a:r>
              <a:rPr lang="en-US" sz="1400" b="1" dirty="0"/>
              <a:t>Preprocessing Steps: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Cleaned missing values in satisfaction scores and resolution times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Standardized date formats and extracted useful time components (e.g., month, weekday)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 Joined agent demographics to ticket records for deeper analysis</a:t>
            </a:r>
          </a:p>
          <a:p>
            <a:r>
              <a:rPr lang="en-US" sz="1400" b="1" dirty="0"/>
              <a:t> Why This Data Matters: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Enables performance benchmarking across agents and issue types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Helps identify bottlenecks in support processes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</a:rPr>
              <a:t>Reveals how resolution time and agent factors influence employee satisfaction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48" y="431606"/>
            <a:ext cx="8405033" cy="696154"/>
          </a:xfrm>
        </p:spPr>
        <p:txBody>
          <a:bodyPr anchor="t"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12648" y="1271082"/>
            <a:ext cx="7965460" cy="469283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8A617"/>
                </a:solidFill>
              </a:rPr>
              <a:t>Our approach combined practical data techniques with strategic analysis to uncover meaningful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9900"/>
                </a:solidFill>
              </a:rPr>
              <a:t>Data Cleaning &amp; Preparation</a:t>
            </a:r>
          </a:p>
          <a:p>
            <a:pPr marL="738378" lvl="1" indent="-400050">
              <a:buFont typeface="+mj-lt"/>
              <a:buAutoNum type="alphaLcParenR"/>
            </a:pPr>
            <a:r>
              <a:rPr lang="en-US" b="1" dirty="0">
                <a:solidFill>
                  <a:schemeClr val="tx1"/>
                </a:solidFill>
              </a:rPr>
              <a:t>Removed duplicates and handled missing values in resolution time and satisfaction scores</a:t>
            </a:r>
          </a:p>
          <a:p>
            <a:pPr marL="738378" lvl="1" indent="-400050">
              <a:buFont typeface="+mj-lt"/>
              <a:buAutoNum type="alphaLcParenR"/>
            </a:pPr>
            <a:r>
              <a:rPr lang="en-US" b="1" dirty="0">
                <a:solidFill>
                  <a:schemeClr val="tx1"/>
                </a:solidFill>
              </a:rPr>
              <a:t>Standardized fields such as priority levels and date formats</a:t>
            </a:r>
          </a:p>
          <a:p>
            <a:pPr marL="738378" lvl="1" indent="-400050">
              <a:buFont typeface="+mj-lt"/>
              <a:buAutoNum type="alphaLcParenR"/>
            </a:pPr>
            <a:r>
              <a:rPr lang="en-US" b="1" dirty="0">
                <a:solidFill>
                  <a:schemeClr val="tx1"/>
                </a:solidFill>
              </a:rPr>
              <a:t> Ensured data consistency across both ticket and agent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9900"/>
                </a:solidFill>
              </a:rPr>
              <a:t>Data Enrichment</a:t>
            </a:r>
          </a:p>
          <a:p>
            <a:pPr marL="738378" lvl="1" indent="-400050">
              <a:buFont typeface="+mj-lt"/>
              <a:buAutoNum type="alphaLcParenR"/>
            </a:pPr>
            <a:r>
              <a:rPr lang="en-US" b="1" dirty="0">
                <a:solidFill>
                  <a:schemeClr val="tx1"/>
                </a:solidFill>
              </a:rPr>
              <a:t>Merged agent details into the ticket dataset using VLOOKUP on Agent ID</a:t>
            </a:r>
          </a:p>
          <a:p>
            <a:pPr marL="738378" lvl="1" indent="-400050">
              <a:buFont typeface="+mj-lt"/>
              <a:buAutoNum type="alphaLcParenR"/>
            </a:pPr>
            <a:r>
              <a:rPr lang="en-US" b="1" dirty="0">
                <a:solidFill>
                  <a:schemeClr val="tx1"/>
                </a:solidFill>
              </a:rPr>
              <a:t>Extracted new fields (e.g., ticket week/month, agent age group) to support deeper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9900"/>
                </a:solidFill>
              </a:rPr>
              <a:t>Analysis Techniques</a:t>
            </a:r>
          </a:p>
          <a:p>
            <a:pPr marL="681228" lvl="1" indent="-342900">
              <a:buFont typeface="+mj-lt"/>
              <a:buAutoNum type="alphaLcParenR"/>
            </a:pPr>
            <a:r>
              <a:rPr lang="en-US" b="1" dirty="0">
                <a:solidFill>
                  <a:schemeClr val="tx1"/>
                </a:solidFill>
              </a:rPr>
              <a:t>Pivot Tables for summarizing ticket volumes by category, agent, and priority</a:t>
            </a:r>
          </a:p>
          <a:p>
            <a:pPr marL="681228" lvl="1" indent="-342900">
              <a:buFont typeface="+mj-lt"/>
              <a:buAutoNum type="alphaLcParenR"/>
            </a:pPr>
            <a:r>
              <a:rPr lang="en-US" b="1" dirty="0">
                <a:solidFill>
                  <a:schemeClr val="tx1"/>
                </a:solidFill>
              </a:rPr>
              <a:t>Trend Analysis on resolution time and satisfaction over time</a:t>
            </a:r>
          </a:p>
          <a:p>
            <a:pPr marL="681228" lvl="1" indent="-342900">
              <a:buFont typeface="+mj-lt"/>
              <a:buAutoNum type="alphaLcParenR"/>
            </a:pPr>
            <a:r>
              <a:rPr lang="en-US" b="1" dirty="0">
                <a:solidFill>
                  <a:schemeClr val="tx1"/>
                </a:solidFill>
              </a:rPr>
              <a:t>Comparative Analysis of agent performance based on age and ticket types</a:t>
            </a:r>
          </a:p>
          <a:p>
            <a:pPr marL="681228" lvl="1" indent="-342900">
              <a:buFont typeface="+mj-lt"/>
              <a:buAutoNum type="alphaLcParenR"/>
            </a:pPr>
            <a:r>
              <a:rPr lang="en-US" b="1" dirty="0">
                <a:solidFill>
                  <a:schemeClr val="tx1"/>
                </a:solidFill>
              </a:rPr>
              <a:t>Conditional Formatting to highlight high-severity or overdue tickets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2C67-A404-81A6-7D30-2B9B588D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distribution of ticket categories </a:t>
            </a:r>
            <a:endParaRPr lang="en-IN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60F3F-15E2-490C-B0B3-26DCB9A744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A1F7E9-EE64-F318-04CC-889AFBB2DD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313653"/>
            <a:ext cx="4860758" cy="310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7B1A96-4553-EB38-0674-08B5AD474510}"/>
              </a:ext>
            </a:extLst>
          </p:cNvPr>
          <p:cNvSpPr txBox="1"/>
          <p:nvPr/>
        </p:nvSpPr>
        <p:spPr>
          <a:xfrm>
            <a:off x="3460565" y="2250621"/>
            <a:ext cx="2355721" cy="3370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Observation: System and Login Access are the most frequent categories, suggesting common pain points in those areas.</a:t>
            </a:r>
          </a:p>
        </p:txBody>
      </p:sp>
    </p:spTree>
    <p:extLst>
      <p:ext uri="{BB962C8B-B14F-4D97-AF65-F5344CB8AC3E}">
        <p14:creationId xmlns:p14="http://schemas.microsoft.com/office/powerpoint/2010/main" val="120285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F0E1-7F80-9D56-214D-B8078CAE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682914"/>
            <a:ext cx="7965461" cy="1065675"/>
          </a:xfrm>
        </p:spPr>
        <p:txBody>
          <a:bodyPr/>
          <a:lstStyle/>
          <a:p>
            <a:pPr algn="ctr"/>
            <a:r>
              <a:rPr lang="en-IN" sz="32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average daily ticket volume over time</a:t>
            </a:r>
            <a:endParaRPr lang="en-IN" sz="3200" dirty="0"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D454-18ED-DD5E-17E9-74E0ECC2A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96BC3-D24E-6933-1ADF-1410320714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091" y="3099608"/>
            <a:ext cx="5953809" cy="258520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ECB317-8F01-83F7-461C-E50070E1BDCC}"/>
              </a:ext>
            </a:extLst>
          </p:cNvPr>
          <p:cNvSpPr txBox="1"/>
          <p:nvPr/>
        </p:nvSpPr>
        <p:spPr>
          <a:xfrm>
            <a:off x="3460564" y="2005263"/>
            <a:ext cx="7152017" cy="106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Observation: Ticket volume grew steadily over the first quarter, suggesting increased system usage or reliability issues.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7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F096-8AE9-A20D-D8A5-13A314A1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count of each issue type </a:t>
            </a:r>
            <a:endParaRPr lang="en-IN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FE4F9-8415-C09A-3B5E-C5C8D1A1A6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B2989D-EC15-4FAB-46B9-872BB4DCDC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178" y="2434836"/>
            <a:ext cx="4555083" cy="26217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EBC63-09BB-8CE8-4B05-0DD56775CA58}"/>
              </a:ext>
            </a:extLst>
          </p:cNvPr>
          <p:cNvSpPr txBox="1"/>
          <p:nvPr/>
        </p:nvSpPr>
        <p:spPr>
          <a:xfrm>
            <a:off x="3751867" y="2362524"/>
            <a:ext cx="2793311" cy="2702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Observation: IT Requests outnumber IT Errors by 3:1, indicating a primarily service-oriented IT support desk.</a:t>
            </a:r>
            <a:endParaRPr lang="en-IN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70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F65D-1F2E-3E96-A8BD-E862FC5A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performance metrics</a:t>
            </a:r>
            <a:endParaRPr lang="en-IN" sz="4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A8815-2983-BF6C-ADE1-83607828C0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2870EA-62B1-E5E6-191B-6935203BCB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218865"/>
            <a:ext cx="5120075" cy="245009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757ED5-7E84-3C2A-544B-9768E0EFAD92}"/>
              </a:ext>
            </a:extLst>
          </p:cNvPr>
          <p:cNvSpPr txBox="1"/>
          <p:nvPr/>
        </p:nvSpPr>
        <p:spPr>
          <a:xfrm>
            <a:off x="3441318" y="2386860"/>
            <a:ext cx="7814283" cy="959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 Outliers: Agent 39 have high average resolution times (&gt;5.5 hours) and agent 19 have low satisfaction ratings (&lt;3.0).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F9B71-612A-770A-FA1C-AE5B2C77F995}"/>
              </a:ext>
            </a:extLst>
          </p:cNvPr>
          <p:cNvSpPr txBox="1"/>
          <p:nvPr/>
        </p:nvSpPr>
        <p:spPr>
          <a:xfrm>
            <a:off x="3460564" y="3511198"/>
            <a:ext cx="2714093" cy="2145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buNone/>
            </a:pP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Recommendations:</a:t>
            </a:r>
            <a:r>
              <a:rPr lang="en-IN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Focus areas: Time management, technical troubleshooting, customer communication.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058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16c05727-aa75-4e4a-9b5f-8a80a1165891"/>
    <ds:schemaRef ds:uri="71af3243-3dd4-4a8d-8c0d-dd76da1f02a5"/>
    <ds:schemaRef ds:uri="http://purl.org/dc/terms/"/>
    <ds:schemaRef ds:uri="http://purl.org/dc/dcmitype/"/>
    <ds:schemaRef ds:uri="http://purl.org/dc/elements/1.1/"/>
    <ds:schemaRef ds:uri="http://schemas.microsoft.com/sharepoint/v3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{9D36A8C6-1646-4CBF-896D-06A7C8E69336}tf78438558_win32</Template>
  <TotalTime>474</TotalTime>
  <Words>1558</Words>
  <Application>Microsoft Office PowerPoint</Application>
  <PresentationFormat>Widescreen</PresentationFormat>
  <Paragraphs>135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Bookman Old Style</vt:lpstr>
      <vt:lpstr>Calibri</vt:lpstr>
      <vt:lpstr>Symbol</vt:lpstr>
      <vt:lpstr>Wingdings</vt:lpstr>
      <vt:lpstr>Custom</vt:lpstr>
      <vt:lpstr>IT TICKET ANALYSIS   ISHA SARKAR 18/05/2025</vt:lpstr>
      <vt:lpstr> Did you know? Over 70% of IT support teams struggle to meet their SLAs due to inefficient ticket triaging and agent overload.  In today's digital workplace, efficient IT support isn't just a service—it's a competitive advantage. Our project analyzes IT support ticket data to uncover key insights into agent performance, resolution efficiency, and employee satisfaction. </vt:lpstr>
      <vt:lpstr>Objectives</vt:lpstr>
      <vt:lpstr>Data overview</vt:lpstr>
      <vt:lpstr>methodology</vt:lpstr>
      <vt:lpstr>the distribution of ticket categories </vt:lpstr>
      <vt:lpstr>average daily ticket volume over time</vt:lpstr>
      <vt:lpstr>count of each issue type </vt:lpstr>
      <vt:lpstr>performance metrics</vt:lpstr>
      <vt:lpstr>IT agents training programs</vt:lpstr>
      <vt:lpstr>Ticket distribution by severity and priority</vt:lpstr>
      <vt:lpstr>Agent performance</vt:lpstr>
      <vt:lpstr>performance of the IT support team </vt:lpstr>
      <vt:lpstr>key performance metrics for IT agents</vt:lpstr>
      <vt:lpstr>Resolution Time Performance Analysis of IT Support Tickets</vt:lpstr>
      <vt:lpstr>Analysis of Ticket Satisfaction Scores in IT Support</vt:lpstr>
      <vt:lpstr>Comparison of Satisfaction and Resolution Time Across Age Groups</vt:lpstr>
      <vt:lpstr>Strategic Recommendations           </vt:lpstr>
      <vt:lpstr>Dashboard and Visualizations</vt:lpstr>
      <vt:lpstr>Conclusion</vt:lpstr>
      <vt:lpstr>Recommendations</vt:lpstr>
      <vt:lpstr>Acknowledgements &amp;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Satyam Yadav</dc:creator>
  <cp:lastModifiedBy>Isha Sarkar</cp:lastModifiedBy>
  <cp:revision>7</cp:revision>
  <cp:lastPrinted>2025-06-11T18:33:12Z</cp:lastPrinted>
  <dcterms:created xsi:type="dcterms:W3CDTF">2025-05-18T11:09:24Z</dcterms:created>
  <dcterms:modified xsi:type="dcterms:W3CDTF">2025-06-13T18:15:30Z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