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7" r:id="rId3"/>
    <p:sldId id="259" r:id="rId4"/>
    <p:sldId id="261" r:id="rId5"/>
    <p:sldId id="258" r:id="rId6"/>
    <p:sldId id="262" r:id="rId7"/>
    <p:sldId id="260" r:id="rId8"/>
    <p:sldId id="263" r:id="rId9"/>
    <p:sldId id="268" r:id="rId10"/>
    <p:sldId id="269" r:id="rId11"/>
    <p:sldId id="270" r:id="rId12"/>
    <p:sldId id="271" r:id="rId13"/>
    <p:sldId id="279" r:id="rId14"/>
    <p:sldId id="289" r:id="rId15"/>
    <p:sldId id="272" r:id="rId16"/>
    <p:sldId id="273" r:id="rId17"/>
    <p:sldId id="274" r:id="rId18"/>
    <p:sldId id="275" r:id="rId19"/>
    <p:sldId id="276" r:id="rId20"/>
    <p:sldId id="277" r:id="rId21"/>
    <p:sldId id="278" r:id="rId22"/>
    <p:sldId id="280" r:id="rId23"/>
    <p:sldId id="281" r:id="rId24"/>
    <p:sldId id="282" r:id="rId25"/>
    <p:sldId id="283" r:id="rId26"/>
    <p:sldId id="284" r:id="rId27"/>
    <p:sldId id="285" r:id="rId28"/>
    <p:sldId id="286" r:id="rId29"/>
    <p:sldId id="287" r:id="rId30"/>
    <p:sldId id="288" r:id="rId31"/>
    <p:sldId id="264" r:id="rId32"/>
    <p:sldId id="265" r:id="rId33"/>
    <p:sldId id="266" r:id="rId34"/>
    <p:sldId id="290" r:id="rId35"/>
    <p:sldId id="267" r:id="rId3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F0FF"/>
    <a:srgbClr val="FF4747"/>
    <a:srgbClr val="5EEC3C"/>
    <a:srgbClr val="34164A"/>
    <a:srgbClr val="FA8F00"/>
    <a:srgbClr val="A2023F"/>
    <a:srgbClr val="C23E47"/>
    <a:srgbClr val="5B4101"/>
    <a:srgbClr val="956B01"/>
    <a:srgbClr val="FE7A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21" autoAdjust="0"/>
    <p:restoredTop sz="94660"/>
  </p:normalViewPr>
  <p:slideViewPr>
    <p:cSldViewPr>
      <p:cViewPr>
        <p:scale>
          <a:sx n="90" d="100"/>
          <a:sy n="90" d="100"/>
        </p:scale>
        <p:origin x="-828" y="108"/>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52812F-B972-46EB-AC47-B844D2739C40}" type="datetimeFigureOut">
              <a:rPr lang="en-US" smtClean="0"/>
              <a:t>04-Apr-19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21D24D-91D0-4BE9-92EB-42158DA19421}" type="slidenum">
              <a:rPr lang="en-US" smtClean="0"/>
              <a:t>‹#›</a:t>
            </a:fld>
            <a:endParaRPr lang="en-US"/>
          </a:p>
        </p:txBody>
      </p:sp>
    </p:spTree>
    <p:extLst>
      <p:ext uri="{BB962C8B-B14F-4D97-AF65-F5344CB8AC3E}">
        <p14:creationId xmlns:p14="http://schemas.microsoft.com/office/powerpoint/2010/main" val="1596585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7</a:t>
            </a:fld>
            <a:endParaRPr lang="en-US"/>
          </a:p>
        </p:txBody>
      </p:sp>
    </p:spTree>
    <p:extLst>
      <p:ext uri="{BB962C8B-B14F-4D97-AF65-F5344CB8AC3E}">
        <p14:creationId xmlns:p14="http://schemas.microsoft.com/office/powerpoint/2010/main" val="1284596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21D24D-91D0-4BE9-92EB-42158DA19421}" type="slidenum">
              <a:rPr lang="en-US" smtClean="0"/>
              <a:t>32</a:t>
            </a:fld>
            <a:endParaRPr lang="en-US"/>
          </a:p>
        </p:txBody>
      </p:sp>
    </p:spTree>
    <p:extLst>
      <p:ext uri="{BB962C8B-B14F-4D97-AF65-F5344CB8AC3E}">
        <p14:creationId xmlns:p14="http://schemas.microsoft.com/office/powerpoint/2010/main" val="15187482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1670" y="1044700"/>
            <a:ext cx="8093365" cy="1679754"/>
          </a:xfrm>
          <a:noFill/>
          <a:effectLst/>
        </p:spPr>
        <p:txBody>
          <a:bodyPr>
            <a:normAutofit/>
          </a:bodyPr>
          <a:lstStyle>
            <a:lvl1pPr algn="r">
              <a:defRPr sz="3600">
                <a:solidFill>
                  <a:srgbClr val="002060"/>
                </a:solidFill>
                <a:effectLst>
                  <a:outerShdw blurRad="76200" dist="38100" dir="3000000" algn="ctr" rotWithShape="0">
                    <a:schemeClr val="tx1">
                      <a:alpha val="41000"/>
                    </a:schemeClr>
                  </a:outerShdw>
                </a:effectLst>
              </a:defRPr>
            </a:lvl1pPr>
          </a:lstStyle>
          <a:p>
            <a:r>
              <a:rPr lang="en-US" dirty="0" smtClean="0"/>
              <a:t>Click to edit </a:t>
            </a:r>
            <a:br>
              <a:rPr lang="en-US" dirty="0" smtClean="0"/>
            </a:br>
            <a:r>
              <a:rPr lang="en-US" dirty="0" smtClean="0"/>
              <a:t>Master title style</a:t>
            </a:r>
            <a:endParaRPr lang="en-US" dirty="0"/>
          </a:p>
        </p:txBody>
      </p:sp>
      <p:sp>
        <p:nvSpPr>
          <p:cNvPr id="3" name="Subtitle 2"/>
          <p:cNvSpPr>
            <a:spLocks noGrp="1"/>
          </p:cNvSpPr>
          <p:nvPr>
            <p:ph type="subTitle" idx="1"/>
          </p:nvPr>
        </p:nvSpPr>
        <p:spPr>
          <a:xfrm>
            <a:off x="601670" y="2724455"/>
            <a:ext cx="8093365" cy="610820"/>
          </a:xfrm>
          <a:noFill/>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04-Apr-19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04-Apr-19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04-Apr-19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04-Apr-19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739290"/>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448966" y="1502815"/>
            <a:ext cx="8246070" cy="3206802"/>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04-Apr-19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39540" y="433880"/>
            <a:ext cx="5955495" cy="572644"/>
          </a:xfrm>
        </p:spPr>
        <p:txBody>
          <a:bodyPr>
            <a:normAutofit/>
          </a:bodyPr>
          <a:lstStyle>
            <a:lvl1pPr algn="l">
              <a:defRPr sz="3600">
                <a:solidFill>
                  <a:schemeClr val="bg1"/>
                </a:solidFill>
                <a:effectLst>
                  <a:outerShdw blurRad="50800" dist="38100" dir="2700000" algn="tl" rotWithShape="0">
                    <a:prstClr val="black">
                      <a:alpha val="40000"/>
                    </a:prstClr>
                  </a:outerShdw>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2739540" y="1198559"/>
            <a:ext cx="5955495" cy="3511061"/>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04-Apr-19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04-Apr-19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04-Apr-19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0"/>
            <a:ext cx="8246071" cy="763525"/>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536879" y="1682114"/>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536879" y="2113634"/>
            <a:ext cx="4040188" cy="2137871"/>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572000" y="1682114"/>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572000" y="2113634"/>
            <a:ext cx="4041775" cy="2137871"/>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04-Apr-19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04-Apr-19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04-Apr-19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04-Apr-19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04-Apr-19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00984" y="586585"/>
            <a:ext cx="4984288" cy="2137870"/>
          </a:xfrm>
        </p:spPr>
        <p:txBody>
          <a:bodyPr>
            <a:noAutofit/>
          </a:bodyPr>
          <a:lstStyle/>
          <a:p>
            <a:pPr algn="ctr"/>
            <a:r>
              <a:rPr lang="en-US" sz="4400" b="1" dirty="0" smtClean="0">
                <a:latin typeface="Tekton Pro" pitchFamily="34" charset="0"/>
              </a:rPr>
              <a:t>Sentiment Analysis </a:t>
            </a:r>
            <a:br>
              <a:rPr lang="en-US" sz="4400" b="1" dirty="0" smtClean="0">
                <a:latin typeface="Tekton Pro" pitchFamily="34" charset="0"/>
              </a:rPr>
            </a:br>
            <a:r>
              <a:rPr lang="en-US" sz="4400" b="1" dirty="0" smtClean="0">
                <a:latin typeface="Tekton Pro" pitchFamily="34" charset="0"/>
              </a:rPr>
              <a:t>for</a:t>
            </a:r>
            <a:br>
              <a:rPr lang="en-US" sz="4400" b="1" dirty="0" smtClean="0">
                <a:latin typeface="Tekton Pro" pitchFamily="34" charset="0"/>
              </a:rPr>
            </a:br>
            <a:r>
              <a:rPr lang="en-US" sz="4400" b="1" dirty="0" smtClean="0">
                <a:latin typeface="Tekton Pro" pitchFamily="34" charset="0"/>
              </a:rPr>
              <a:t>Product </a:t>
            </a:r>
            <a:r>
              <a:rPr lang="en-US" sz="4400" b="1" dirty="0">
                <a:latin typeface="Tekton Pro" pitchFamily="34" charset="0"/>
              </a:rPr>
              <a:t>Rating </a:t>
            </a:r>
            <a:endParaRPr lang="en-US" sz="4400" dirty="0">
              <a:latin typeface="Tekton Pro" pitchFamily="34" charset="0"/>
            </a:endParaRPr>
          </a:p>
        </p:txBody>
      </p:sp>
      <p:sp>
        <p:nvSpPr>
          <p:cNvPr id="6" name="TextBox 5"/>
          <p:cNvSpPr txBox="1"/>
          <p:nvPr/>
        </p:nvSpPr>
        <p:spPr>
          <a:xfrm>
            <a:off x="5182819" y="281175"/>
            <a:ext cx="2901395" cy="461665"/>
          </a:xfrm>
          <a:prstGeom prst="rect">
            <a:avLst/>
          </a:prstGeom>
          <a:noFill/>
        </p:spPr>
        <p:txBody>
          <a:bodyPr wrap="square" rtlCol="0">
            <a:spAutoFit/>
          </a:bodyPr>
          <a:lstStyle/>
          <a:p>
            <a:pPr algn="ctr"/>
            <a:r>
              <a:rPr lang="en-US" sz="2400" b="1" dirty="0" smtClean="0">
                <a:solidFill>
                  <a:schemeClr val="bg1"/>
                </a:solidFill>
                <a:effectLst>
                  <a:outerShdw blurRad="38100" dist="38100" dir="2700000" algn="tl">
                    <a:srgbClr val="000000">
                      <a:alpha val="43137"/>
                    </a:srgbClr>
                  </a:outerShdw>
                </a:effectLst>
                <a:latin typeface="Tekton Pro" pitchFamily="34" charset="0"/>
              </a:rPr>
              <a:t>A Major Project on</a:t>
            </a:r>
            <a:endParaRPr lang="en-US" sz="2400" b="1" dirty="0">
              <a:solidFill>
                <a:schemeClr val="bg1"/>
              </a:solidFill>
              <a:effectLst>
                <a:outerShdw blurRad="38100" dist="38100" dir="2700000" algn="tl">
                  <a:srgbClr val="000000">
                    <a:alpha val="43137"/>
                  </a:srgbClr>
                </a:outerShdw>
              </a:effectLst>
              <a:latin typeface="Tekton Pro" pitchFamily="34" charset="0"/>
            </a:endParaRPr>
          </a:p>
        </p:txBody>
      </p:sp>
      <p:sp>
        <p:nvSpPr>
          <p:cNvPr id="7" name="TextBox 6"/>
          <p:cNvSpPr txBox="1"/>
          <p:nvPr/>
        </p:nvSpPr>
        <p:spPr>
          <a:xfrm>
            <a:off x="1606050" y="3607912"/>
            <a:ext cx="4610236" cy="1569660"/>
          </a:xfrm>
          <a:prstGeom prst="rect">
            <a:avLst/>
          </a:prstGeom>
          <a:noFill/>
          <a:ln>
            <a:noFill/>
          </a:ln>
        </p:spPr>
        <p:txBody>
          <a:bodyPr wrap="square" rtlCol="0">
            <a:spAutoFit/>
          </a:bodyPr>
          <a:lstStyle/>
          <a:p>
            <a:pPr>
              <a:lnSpc>
                <a:spcPct val="150000"/>
              </a:lnSpc>
            </a:pPr>
            <a:r>
              <a:rPr lang="en-US" sz="1600" dirty="0" smtClean="0">
                <a:solidFill>
                  <a:schemeClr val="bg1"/>
                </a:solidFill>
                <a:latin typeface="Tekton Pro" pitchFamily="34" charset="0"/>
              </a:rPr>
              <a:t>B.Shashidhar</a:t>
            </a:r>
          </a:p>
          <a:p>
            <a:pPr>
              <a:lnSpc>
                <a:spcPct val="150000"/>
              </a:lnSpc>
            </a:pPr>
            <a:r>
              <a:rPr lang="en-US" sz="1600" dirty="0" smtClean="0">
                <a:solidFill>
                  <a:schemeClr val="bg1"/>
                </a:solidFill>
                <a:latin typeface="Tekton Pro" pitchFamily="34" charset="0"/>
              </a:rPr>
              <a:t>15841A1206</a:t>
            </a:r>
          </a:p>
          <a:p>
            <a:pPr>
              <a:lnSpc>
                <a:spcPct val="150000"/>
              </a:lnSpc>
            </a:pPr>
            <a:r>
              <a:rPr lang="en-US" sz="1600" dirty="0" smtClean="0">
                <a:solidFill>
                  <a:schemeClr val="bg1"/>
                </a:solidFill>
                <a:latin typeface="Tekton Pro" pitchFamily="34" charset="0"/>
              </a:rPr>
              <a:t>Department of Information Technology</a:t>
            </a:r>
          </a:p>
          <a:p>
            <a:pPr>
              <a:lnSpc>
                <a:spcPct val="150000"/>
              </a:lnSpc>
            </a:pPr>
            <a:r>
              <a:rPr lang="en-US" sz="1600" dirty="0" smtClean="0">
                <a:solidFill>
                  <a:schemeClr val="bg1"/>
                </a:solidFill>
                <a:latin typeface="Tekton Pro" pitchFamily="34" charset="0"/>
              </a:rPr>
              <a:t>Aurora’s Technological and Research Institute</a:t>
            </a:r>
          </a:p>
        </p:txBody>
      </p:sp>
      <p:pic>
        <p:nvPicPr>
          <p:cNvPr id="1028" name="Picture 4" descr="D:\Shashi\Portfolio\Atri\Fest 2k18\Borealis 2K18 Website\img\ic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260" y="3859921"/>
            <a:ext cx="1309790" cy="116425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6557165" y="4193182"/>
            <a:ext cx="2366929" cy="830997"/>
          </a:xfrm>
          <a:prstGeom prst="rect">
            <a:avLst/>
          </a:prstGeom>
          <a:noFill/>
        </p:spPr>
        <p:txBody>
          <a:bodyPr wrap="square" rtlCol="0">
            <a:spAutoFit/>
          </a:bodyPr>
          <a:lstStyle/>
          <a:p>
            <a:pPr algn="r">
              <a:lnSpc>
                <a:spcPct val="150000"/>
              </a:lnSpc>
            </a:pPr>
            <a:r>
              <a:rPr lang="en-US" sz="1600" dirty="0" smtClean="0">
                <a:solidFill>
                  <a:schemeClr val="bg1"/>
                </a:solidFill>
                <a:latin typeface="Tekton Pro" pitchFamily="34" charset="0"/>
              </a:rPr>
              <a:t>Name of the Guide:</a:t>
            </a:r>
          </a:p>
          <a:p>
            <a:pPr algn="r">
              <a:lnSpc>
                <a:spcPct val="150000"/>
              </a:lnSpc>
            </a:pPr>
            <a:r>
              <a:rPr lang="en-US" sz="1600" dirty="0" smtClean="0">
                <a:solidFill>
                  <a:schemeClr val="bg1"/>
                </a:solidFill>
                <a:latin typeface="Tekton Pro" pitchFamily="34" charset="0"/>
              </a:rPr>
              <a:t>Ms. V.Aruna</a:t>
            </a:r>
            <a:endParaRPr lang="en-US" sz="1600" dirty="0">
              <a:solidFill>
                <a:schemeClr val="bg1"/>
              </a:solidFill>
              <a:latin typeface="Tekton Pro" pitchFamily="34" charset="0"/>
            </a:endParaRPr>
          </a:p>
        </p:txBody>
      </p:sp>
    </p:spTree>
    <p:extLst>
      <p:ext uri="{BB962C8B-B14F-4D97-AF65-F5344CB8AC3E}">
        <p14:creationId xmlns:p14="http://schemas.microsoft.com/office/powerpoint/2010/main" val="36392037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23309" y="739290"/>
            <a:ext cx="4581150" cy="461665"/>
          </a:xfrm>
          <a:prstGeom prst="rect">
            <a:avLst/>
          </a:prstGeom>
          <a:noFill/>
        </p:spPr>
        <p:txBody>
          <a:bodyPr wrap="square" rtlCol="0">
            <a:spAutoFit/>
          </a:bodyPr>
          <a:lstStyle/>
          <a:p>
            <a:r>
              <a:rPr lang="en-US" sz="2400" dirty="0" smtClean="0">
                <a:solidFill>
                  <a:schemeClr val="bg1"/>
                </a:solidFill>
                <a:latin typeface="Tekton Pro" pitchFamily="34" charset="0"/>
              </a:rPr>
              <a:t>Advantages &amp; Disadvantages</a:t>
            </a:r>
            <a:endParaRPr lang="en-US" sz="2400" dirty="0">
              <a:solidFill>
                <a:schemeClr val="bg1"/>
              </a:solidFill>
              <a:latin typeface="Tekton Pro" pitchFamily="34" charset="0"/>
            </a:endParaRPr>
          </a:p>
        </p:txBody>
      </p:sp>
      <p:sp>
        <p:nvSpPr>
          <p:cNvPr id="4" name="TextBox 3"/>
          <p:cNvSpPr txBox="1"/>
          <p:nvPr/>
        </p:nvSpPr>
        <p:spPr>
          <a:xfrm>
            <a:off x="273354" y="1389481"/>
            <a:ext cx="4451351" cy="3693319"/>
          </a:xfrm>
          <a:prstGeom prst="rect">
            <a:avLst/>
          </a:prstGeom>
          <a:noFill/>
        </p:spPr>
        <p:txBody>
          <a:bodyPr wrap="square" rtlCol="0">
            <a:spAutoFit/>
          </a:bodyPr>
          <a:lstStyle/>
          <a:p>
            <a:r>
              <a:rPr lang="en-US" u="sng" dirty="0" smtClean="0">
                <a:solidFill>
                  <a:schemeClr val="bg1"/>
                </a:solidFill>
                <a:latin typeface="Tekton Pro" pitchFamily="34" charset="0"/>
              </a:rPr>
              <a:t>Advantages</a:t>
            </a:r>
          </a:p>
          <a:p>
            <a:pPr marL="285750" indent="-285750">
              <a:buFont typeface="Arial" pitchFamily="34" charset="0"/>
              <a:buChar char="•"/>
            </a:pPr>
            <a:r>
              <a:rPr lang="en-US" dirty="0">
                <a:solidFill>
                  <a:schemeClr val="bg1"/>
                </a:solidFill>
                <a:latin typeface="Tekton Pro" pitchFamily="34" charset="0"/>
              </a:rPr>
              <a:t>User can easily share his view about the product.</a:t>
            </a:r>
          </a:p>
          <a:p>
            <a:pPr marL="285750" indent="-285750">
              <a:buFont typeface="Arial" pitchFamily="34" charset="0"/>
              <a:buChar char="•"/>
            </a:pPr>
            <a:r>
              <a:rPr lang="en-US" dirty="0">
                <a:solidFill>
                  <a:schemeClr val="bg1"/>
                </a:solidFill>
                <a:latin typeface="Tekton Pro" pitchFamily="34" charset="0"/>
              </a:rPr>
              <a:t>People can easily decide whether the product posted is good or bad by using this application.</a:t>
            </a:r>
          </a:p>
          <a:p>
            <a:pPr marL="285750" indent="-285750">
              <a:buFont typeface="Arial" pitchFamily="34" charset="0"/>
              <a:buChar char="•"/>
            </a:pPr>
            <a:r>
              <a:rPr lang="en-US" dirty="0">
                <a:solidFill>
                  <a:schemeClr val="bg1"/>
                </a:solidFill>
                <a:latin typeface="Tekton Pro" pitchFamily="34" charset="0"/>
              </a:rPr>
              <a:t>This application is more useful for the users who love to give review about the product.</a:t>
            </a:r>
          </a:p>
          <a:p>
            <a:pPr marL="285750" indent="-285750">
              <a:buFont typeface="Arial" pitchFamily="34" charset="0"/>
              <a:buChar char="•"/>
            </a:pPr>
            <a:r>
              <a:rPr lang="en-US" dirty="0">
                <a:solidFill>
                  <a:schemeClr val="bg1"/>
                </a:solidFill>
                <a:latin typeface="Tekton Pro" pitchFamily="34" charset="0"/>
              </a:rPr>
              <a:t>Since system rates the product based on the weight age of the keywords in database, so the result is appropriate.</a:t>
            </a:r>
          </a:p>
          <a:p>
            <a:endParaRPr lang="en-US" u="sng" dirty="0">
              <a:solidFill>
                <a:schemeClr val="bg1"/>
              </a:solidFill>
              <a:latin typeface="Tekton Pro" pitchFamily="34" charset="0"/>
            </a:endParaRPr>
          </a:p>
        </p:txBody>
      </p:sp>
      <p:sp>
        <p:nvSpPr>
          <p:cNvPr id="5" name="TextBox 4"/>
          <p:cNvSpPr txBox="1"/>
          <p:nvPr/>
        </p:nvSpPr>
        <p:spPr>
          <a:xfrm>
            <a:off x="4572000" y="1389481"/>
            <a:ext cx="4428445" cy="3139321"/>
          </a:xfrm>
          <a:prstGeom prst="rect">
            <a:avLst/>
          </a:prstGeom>
          <a:noFill/>
        </p:spPr>
        <p:txBody>
          <a:bodyPr wrap="square" rtlCol="0">
            <a:spAutoFit/>
          </a:bodyPr>
          <a:lstStyle/>
          <a:p>
            <a:r>
              <a:rPr lang="en-US" u="sng" dirty="0" smtClean="0">
                <a:solidFill>
                  <a:schemeClr val="bg1"/>
                </a:solidFill>
                <a:latin typeface="Tekton Pro" pitchFamily="34" charset="0"/>
              </a:rPr>
              <a:t>Disadvantages</a:t>
            </a:r>
          </a:p>
          <a:p>
            <a:pPr marL="285750" indent="-285750">
              <a:buFont typeface="Arial" pitchFamily="34" charset="0"/>
              <a:buChar char="•"/>
            </a:pPr>
            <a:r>
              <a:rPr lang="en-US" dirty="0">
                <a:solidFill>
                  <a:schemeClr val="bg1"/>
                </a:solidFill>
                <a:latin typeface="Tekton Pro" pitchFamily="34" charset="0"/>
              </a:rPr>
              <a:t>System will match the comment with those keywords which are in database rest of the words are ignored by the system.</a:t>
            </a:r>
          </a:p>
          <a:p>
            <a:pPr marL="285750" indent="-285750">
              <a:buFont typeface="Arial" pitchFamily="34" charset="0"/>
              <a:buChar char="•"/>
            </a:pPr>
            <a:r>
              <a:rPr lang="en-US" dirty="0">
                <a:solidFill>
                  <a:schemeClr val="bg1"/>
                </a:solidFill>
                <a:latin typeface="Tekton Pro" pitchFamily="34" charset="0"/>
              </a:rPr>
              <a:t>Rating can’t be calculated based on the comments provided by the user.</a:t>
            </a:r>
          </a:p>
          <a:p>
            <a:pPr marL="285750" indent="-285750">
              <a:buFont typeface="Arial" pitchFamily="34" charset="0"/>
              <a:buChar char="•"/>
            </a:pPr>
            <a:r>
              <a:rPr lang="en-US" dirty="0">
                <a:solidFill>
                  <a:schemeClr val="bg1"/>
                </a:solidFill>
                <a:latin typeface="Tekton Pro" pitchFamily="34" charset="0"/>
              </a:rPr>
              <a:t>Reports of various products sentiments are not analyzed.</a:t>
            </a:r>
          </a:p>
          <a:p>
            <a:pPr marL="285750" indent="-285750">
              <a:buFont typeface="Arial" pitchFamily="34" charset="0"/>
              <a:buChar char="•"/>
            </a:pPr>
            <a:r>
              <a:rPr lang="en-US" dirty="0">
                <a:solidFill>
                  <a:schemeClr val="bg1"/>
                </a:solidFill>
                <a:latin typeface="Tekton Pro" pitchFamily="34" charset="0"/>
              </a:rPr>
              <a:t>Graphs, Pie charts and bar graphs for the product reviews are not available.</a:t>
            </a:r>
          </a:p>
          <a:p>
            <a:endParaRPr lang="en-US" u="sng" dirty="0">
              <a:solidFill>
                <a:schemeClr val="bg1"/>
              </a:solidFill>
              <a:latin typeface="Tekton Pro" pitchFamily="34" charset="0"/>
            </a:endParaRPr>
          </a:p>
        </p:txBody>
      </p:sp>
    </p:spTree>
    <p:extLst>
      <p:ext uri="{BB962C8B-B14F-4D97-AF65-F5344CB8AC3E}">
        <p14:creationId xmlns:p14="http://schemas.microsoft.com/office/powerpoint/2010/main" val="41250856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p:cNvSpPr txBox="1"/>
          <p:nvPr/>
        </p:nvSpPr>
        <p:spPr>
          <a:xfrm>
            <a:off x="2522125" y="588379"/>
            <a:ext cx="4275740" cy="523220"/>
          </a:xfrm>
          <a:prstGeom prst="rect">
            <a:avLst/>
          </a:prstGeom>
          <a:noFill/>
        </p:spPr>
        <p:txBody>
          <a:bodyPr wrap="square" rtlCol="0">
            <a:spAutoFit/>
          </a:bodyPr>
          <a:lstStyle/>
          <a:p>
            <a:pPr algn="ctr"/>
            <a:r>
              <a:rPr lang="en-US" sz="2800" dirty="0" smtClean="0">
                <a:solidFill>
                  <a:schemeClr val="bg1"/>
                </a:solidFill>
                <a:latin typeface="Tekton Pro" pitchFamily="34" charset="0"/>
              </a:rPr>
              <a:t>Literature Survey</a:t>
            </a:r>
            <a:endParaRPr lang="en-US" sz="2800" dirty="0">
              <a:solidFill>
                <a:schemeClr val="bg1"/>
              </a:solidFill>
              <a:latin typeface="Tekton Pro" pitchFamily="34" charset="0"/>
            </a:endParaRPr>
          </a:p>
        </p:txBody>
      </p:sp>
      <p:sp>
        <p:nvSpPr>
          <p:cNvPr id="6" name="TextBox 5"/>
          <p:cNvSpPr txBox="1"/>
          <p:nvPr/>
        </p:nvSpPr>
        <p:spPr>
          <a:xfrm>
            <a:off x="448965" y="1350110"/>
            <a:ext cx="8398775" cy="3631763"/>
          </a:xfrm>
          <a:prstGeom prst="rect">
            <a:avLst/>
          </a:prstGeom>
          <a:noFill/>
        </p:spPr>
        <p:txBody>
          <a:bodyPr wrap="square" rtlCol="0">
            <a:spAutoFit/>
          </a:bodyPr>
          <a:lstStyle/>
          <a:p>
            <a:pPr lvl="1" algn="ctr"/>
            <a:r>
              <a:rPr lang="en-US" b="1" dirty="0">
                <a:solidFill>
                  <a:schemeClr val="bg1"/>
                </a:solidFill>
                <a:latin typeface="Tekton Pro" pitchFamily="34" charset="0"/>
              </a:rPr>
              <a:t>Existing System – </a:t>
            </a:r>
            <a:r>
              <a:rPr lang="en-US" b="1" dirty="0" smtClean="0">
                <a:solidFill>
                  <a:schemeClr val="bg1"/>
                </a:solidFill>
                <a:latin typeface="Tekton Pro" pitchFamily="34" charset="0"/>
              </a:rPr>
              <a:t>2</a:t>
            </a:r>
          </a:p>
          <a:p>
            <a:pPr lvl="1" algn="just"/>
            <a:endParaRPr lang="en-US" sz="1400" b="1" dirty="0">
              <a:solidFill>
                <a:schemeClr val="bg1"/>
              </a:solidFill>
              <a:latin typeface="Tekton Pro" pitchFamily="34" charset="0"/>
            </a:endParaRPr>
          </a:p>
          <a:p>
            <a:pPr algn="just"/>
            <a:r>
              <a:rPr lang="en-US" dirty="0">
                <a:solidFill>
                  <a:schemeClr val="bg1"/>
                </a:solidFill>
                <a:latin typeface="Tekton Pro" pitchFamily="34" charset="0"/>
              </a:rPr>
              <a:t>The basic purpose of analyzing the review is to help buyer to decide whether product is good or what. Usually if we want to buy anything online we will first go to the website and see how many people have recommended the product? How many people have rated the product as 5*? What are the pros and cons of the product? Etc. Nowadays websites also provide compare options, which will allow the user to compare two or more products and take decision if the buyer is in confusion. Current work uses data mining algorithm, such as ROCK for clustering and for classification CART algorithm  along with various mechanisms. The need of this application is to show an analysis of customer opinions on decision making. It will help the customer to decide whether the product is good or bad and which product is best and customer to choose among variety of product by seeing reviews of the products</a:t>
            </a:r>
            <a:r>
              <a:rPr lang="en-US" dirty="0" smtClean="0">
                <a:solidFill>
                  <a:schemeClr val="bg1"/>
                </a:solidFill>
                <a:latin typeface="Tekton Pro" pitchFamily="34" charset="0"/>
              </a:rPr>
              <a:t>.</a:t>
            </a:r>
            <a:endParaRPr lang="en-US" dirty="0">
              <a:solidFill>
                <a:schemeClr val="bg1"/>
              </a:solidFill>
              <a:latin typeface="Tekton Pro" pitchFamily="34" charset="0"/>
            </a:endParaRPr>
          </a:p>
        </p:txBody>
      </p:sp>
    </p:spTree>
    <p:extLst>
      <p:ext uri="{BB962C8B-B14F-4D97-AF65-F5344CB8AC3E}">
        <p14:creationId xmlns:p14="http://schemas.microsoft.com/office/powerpoint/2010/main" val="246058347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2223309" y="739290"/>
            <a:ext cx="4581150" cy="461665"/>
          </a:xfrm>
          <a:prstGeom prst="rect">
            <a:avLst/>
          </a:prstGeom>
          <a:noFill/>
        </p:spPr>
        <p:txBody>
          <a:bodyPr wrap="square" rtlCol="0">
            <a:spAutoFit/>
          </a:bodyPr>
          <a:lstStyle/>
          <a:p>
            <a:r>
              <a:rPr lang="en-US" sz="2400" dirty="0" smtClean="0">
                <a:solidFill>
                  <a:schemeClr val="bg1"/>
                </a:solidFill>
                <a:latin typeface="Tekton Pro" pitchFamily="34" charset="0"/>
              </a:rPr>
              <a:t>Advantages &amp; Disadvantages</a:t>
            </a:r>
            <a:endParaRPr lang="en-US" sz="2400" dirty="0">
              <a:solidFill>
                <a:schemeClr val="bg1"/>
              </a:solidFill>
              <a:latin typeface="Tekton Pro" pitchFamily="34" charset="0"/>
            </a:endParaRPr>
          </a:p>
        </p:txBody>
      </p:sp>
      <p:sp>
        <p:nvSpPr>
          <p:cNvPr id="4" name="TextBox 3"/>
          <p:cNvSpPr txBox="1"/>
          <p:nvPr/>
        </p:nvSpPr>
        <p:spPr>
          <a:xfrm>
            <a:off x="273354" y="1389481"/>
            <a:ext cx="4451351" cy="3293209"/>
          </a:xfrm>
          <a:prstGeom prst="rect">
            <a:avLst/>
          </a:prstGeom>
          <a:noFill/>
        </p:spPr>
        <p:txBody>
          <a:bodyPr wrap="square" rtlCol="0">
            <a:spAutoFit/>
          </a:bodyPr>
          <a:lstStyle/>
          <a:p>
            <a:r>
              <a:rPr lang="en-US" sz="1400" u="sng" dirty="0" smtClean="0">
                <a:solidFill>
                  <a:schemeClr val="bg1"/>
                </a:solidFill>
                <a:latin typeface="Tekton Pro" pitchFamily="34" charset="0"/>
              </a:rPr>
              <a:t>Advantages</a:t>
            </a:r>
          </a:p>
          <a:p>
            <a:pPr marL="285750" indent="-285750">
              <a:buFont typeface="Arial" pitchFamily="34" charset="0"/>
              <a:buChar char="•"/>
            </a:pPr>
            <a:r>
              <a:rPr lang="en-US" dirty="0">
                <a:solidFill>
                  <a:schemeClr val="bg1"/>
                </a:solidFill>
                <a:latin typeface="Tekton Pro" pitchFamily="34" charset="0"/>
              </a:rPr>
              <a:t>ROCK clustering technique used link for data concerning links among two points and while making decision on those points to be combined into one cluster.</a:t>
            </a:r>
          </a:p>
          <a:p>
            <a:pPr marL="285750" indent="-285750">
              <a:buFont typeface="Arial" pitchFamily="34" charset="0"/>
              <a:buChar char="•"/>
            </a:pPr>
            <a:r>
              <a:rPr lang="en-US" dirty="0" smtClean="0">
                <a:solidFill>
                  <a:schemeClr val="bg1"/>
                </a:solidFill>
                <a:latin typeface="Tekton Pro" pitchFamily="34" charset="0"/>
              </a:rPr>
              <a:t>The </a:t>
            </a:r>
            <a:r>
              <a:rPr lang="en-US" dirty="0">
                <a:solidFill>
                  <a:schemeClr val="bg1"/>
                </a:solidFill>
                <a:latin typeface="Tekton Pro" pitchFamily="34" charset="0"/>
              </a:rPr>
              <a:t>Classification and Analysis of laptop product reviews for the flipkart website is achieved by using ROCK and CART algorithms.</a:t>
            </a:r>
          </a:p>
          <a:p>
            <a:pPr marL="285750" indent="-285750">
              <a:buFont typeface="Arial" pitchFamily="34" charset="0"/>
              <a:buChar char="•"/>
            </a:pPr>
            <a:r>
              <a:rPr lang="en-US" dirty="0">
                <a:solidFill>
                  <a:schemeClr val="bg1"/>
                </a:solidFill>
                <a:latin typeface="Tekton Pro" pitchFamily="34" charset="0"/>
              </a:rPr>
              <a:t>The Details and Reviews of the products are fetched using API’s</a:t>
            </a:r>
          </a:p>
          <a:p>
            <a:endParaRPr lang="en-US" sz="1400" dirty="0">
              <a:solidFill>
                <a:schemeClr val="bg1"/>
              </a:solidFill>
              <a:latin typeface="Tekton Pro" pitchFamily="34" charset="0"/>
            </a:endParaRPr>
          </a:p>
        </p:txBody>
      </p:sp>
      <p:sp>
        <p:nvSpPr>
          <p:cNvPr id="5" name="TextBox 4"/>
          <p:cNvSpPr txBox="1"/>
          <p:nvPr/>
        </p:nvSpPr>
        <p:spPr>
          <a:xfrm>
            <a:off x="4590236" y="1389481"/>
            <a:ext cx="4428445" cy="3139321"/>
          </a:xfrm>
          <a:prstGeom prst="rect">
            <a:avLst/>
          </a:prstGeom>
          <a:noFill/>
        </p:spPr>
        <p:txBody>
          <a:bodyPr wrap="square" rtlCol="0">
            <a:spAutoFit/>
          </a:bodyPr>
          <a:lstStyle/>
          <a:p>
            <a:r>
              <a:rPr lang="en-US" u="sng" dirty="0" smtClean="0">
                <a:solidFill>
                  <a:schemeClr val="bg1"/>
                </a:solidFill>
                <a:latin typeface="Tekton Pro" pitchFamily="34" charset="0"/>
              </a:rPr>
              <a:t>Disadvantages</a:t>
            </a:r>
          </a:p>
          <a:p>
            <a:pPr marL="285750" indent="-285750">
              <a:buFont typeface="Arial" pitchFamily="34" charset="0"/>
              <a:buChar char="•"/>
            </a:pPr>
            <a:r>
              <a:rPr lang="en-US" dirty="0">
                <a:solidFill>
                  <a:schemeClr val="bg1"/>
                </a:solidFill>
                <a:latin typeface="Tekton Pro" pitchFamily="34" charset="0"/>
              </a:rPr>
              <a:t>Complexity and inability to recover from database corruption.</a:t>
            </a:r>
          </a:p>
          <a:p>
            <a:pPr marL="285750" indent="-285750">
              <a:buFont typeface="Arial" pitchFamily="34" charset="0"/>
              <a:buChar char="•"/>
            </a:pPr>
            <a:r>
              <a:rPr lang="en-US" dirty="0">
                <a:solidFill>
                  <a:schemeClr val="bg1"/>
                </a:solidFill>
                <a:latin typeface="Tekton Pro" pitchFamily="34" charset="0"/>
              </a:rPr>
              <a:t>Requires API keys from third party e-commerce Applications.</a:t>
            </a:r>
          </a:p>
          <a:p>
            <a:pPr marL="285750" indent="-285750">
              <a:buFont typeface="Arial" pitchFamily="34" charset="0"/>
              <a:buChar char="•"/>
            </a:pPr>
            <a:r>
              <a:rPr lang="en-US" dirty="0">
                <a:solidFill>
                  <a:schemeClr val="bg1"/>
                </a:solidFill>
                <a:latin typeface="Tekton Pro" pitchFamily="34" charset="0"/>
              </a:rPr>
              <a:t>Polarity of the products can’t be used for data analytics for future predictions.</a:t>
            </a:r>
          </a:p>
          <a:p>
            <a:pPr marL="285750" indent="-285750">
              <a:buFont typeface="Arial" pitchFamily="34" charset="0"/>
              <a:buChar char="•"/>
            </a:pPr>
            <a:r>
              <a:rPr lang="en-US" dirty="0">
                <a:solidFill>
                  <a:schemeClr val="bg1"/>
                </a:solidFill>
                <a:latin typeface="Tekton Pro" pitchFamily="34" charset="0"/>
              </a:rPr>
              <a:t>Application Development is platform dependent and can be used only by administrator on the single system.</a:t>
            </a:r>
          </a:p>
          <a:p>
            <a:endParaRPr lang="en-US" u="sng" dirty="0">
              <a:solidFill>
                <a:schemeClr val="bg1"/>
              </a:solidFill>
              <a:latin typeface="Tekton Pro" pitchFamily="34" charset="0"/>
            </a:endParaRPr>
          </a:p>
        </p:txBody>
      </p:sp>
    </p:spTree>
    <p:extLst>
      <p:ext uri="{BB962C8B-B14F-4D97-AF65-F5344CB8AC3E}">
        <p14:creationId xmlns:p14="http://schemas.microsoft.com/office/powerpoint/2010/main" val="20402234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4950" y="702403"/>
            <a:ext cx="3664920" cy="523220"/>
          </a:xfrm>
          <a:prstGeom prst="rect">
            <a:avLst/>
          </a:prstGeom>
          <a:noFill/>
        </p:spPr>
        <p:txBody>
          <a:bodyPr wrap="square" rtlCol="0">
            <a:spAutoFit/>
          </a:bodyPr>
          <a:lstStyle/>
          <a:p>
            <a:pPr algn="ctr"/>
            <a:r>
              <a:rPr lang="en-US" sz="2800" dirty="0" smtClean="0">
                <a:solidFill>
                  <a:schemeClr val="bg1"/>
                </a:solidFill>
                <a:latin typeface="Tekton Pro" pitchFamily="34" charset="0"/>
              </a:rPr>
              <a:t>Modules</a:t>
            </a:r>
            <a:endParaRPr lang="en-US" sz="2800" dirty="0">
              <a:solidFill>
                <a:schemeClr val="bg1"/>
              </a:solidFill>
              <a:latin typeface="Tekton Pro" pitchFamily="34" charset="0"/>
            </a:endParaRPr>
          </a:p>
        </p:txBody>
      </p:sp>
      <p:sp>
        <p:nvSpPr>
          <p:cNvPr id="3" name="TextBox 2"/>
          <p:cNvSpPr txBox="1"/>
          <p:nvPr/>
        </p:nvSpPr>
        <p:spPr>
          <a:xfrm>
            <a:off x="143555" y="1502815"/>
            <a:ext cx="8704185" cy="2585323"/>
          </a:xfrm>
          <a:prstGeom prst="rect">
            <a:avLst/>
          </a:prstGeom>
          <a:noFill/>
        </p:spPr>
        <p:txBody>
          <a:bodyPr wrap="square" rtlCol="0">
            <a:spAutoFit/>
          </a:bodyPr>
          <a:lstStyle/>
          <a:p>
            <a:pPr marL="285750" indent="-285750">
              <a:buFont typeface="Arial" pitchFamily="34" charset="0"/>
              <a:buChar char="•"/>
            </a:pPr>
            <a:r>
              <a:rPr lang="en-US" dirty="0">
                <a:solidFill>
                  <a:schemeClr val="bg1"/>
                </a:solidFill>
                <a:latin typeface="Tekton Pro" pitchFamily="34" charset="0"/>
                <a:ea typeface="Ebrima" pitchFamily="2" charset="0"/>
                <a:cs typeface="Ebrima" pitchFamily="2" charset="0"/>
              </a:rPr>
              <a:t>Product Management Module: Used for managing the Product details.</a:t>
            </a:r>
          </a:p>
          <a:p>
            <a:pPr marL="285750" indent="-285750">
              <a:buFont typeface="Arial" pitchFamily="34" charset="0"/>
              <a:buChar char="•"/>
            </a:pPr>
            <a:r>
              <a:rPr lang="en-US" dirty="0">
                <a:solidFill>
                  <a:schemeClr val="bg1"/>
                </a:solidFill>
                <a:latin typeface="Tekton Pro" pitchFamily="34" charset="0"/>
                <a:ea typeface="Ebrima" pitchFamily="2" charset="0"/>
                <a:cs typeface="Ebrima" pitchFamily="2" charset="0"/>
              </a:rPr>
              <a:t>Sentiments Module : Used for managing the details of Sentiments</a:t>
            </a:r>
          </a:p>
          <a:p>
            <a:pPr marL="285750" indent="-285750">
              <a:buFont typeface="Arial" pitchFamily="34" charset="0"/>
              <a:buChar char="•"/>
            </a:pPr>
            <a:r>
              <a:rPr lang="en-US" dirty="0">
                <a:solidFill>
                  <a:schemeClr val="bg1"/>
                </a:solidFill>
                <a:latin typeface="Tekton Pro" pitchFamily="34" charset="0"/>
                <a:ea typeface="Ebrima" pitchFamily="2" charset="0"/>
                <a:cs typeface="Ebrima" pitchFamily="2" charset="0"/>
              </a:rPr>
              <a:t>Graphs and Analysis Module : Used for managing the details of Graphs and Analysis</a:t>
            </a:r>
          </a:p>
          <a:p>
            <a:pPr marL="285750" indent="-285750">
              <a:buFont typeface="Arial" pitchFamily="34" charset="0"/>
              <a:buChar char="•"/>
            </a:pPr>
            <a:r>
              <a:rPr lang="en-US" dirty="0">
                <a:solidFill>
                  <a:schemeClr val="bg1"/>
                </a:solidFill>
                <a:latin typeface="Tekton Pro" pitchFamily="34" charset="0"/>
                <a:ea typeface="Ebrima" pitchFamily="2" charset="0"/>
                <a:cs typeface="Ebrima" pitchFamily="2" charset="0"/>
              </a:rPr>
              <a:t>Category Management Module: Used for managing the information and details of the Category.</a:t>
            </a:r>
          </a:p>
          <a:p>
            <a:pPr marL="285750" indent="-285750">
              <a:buFont typeface="Arial" pitchFamily="34" charset="0"/>
              <a:buChar char="•"/>
            </a:pPr>
            <a:r>
              <a:rPr lang="en-US" dirty="0">
                <a:solidFill>
                  <a:schemeClr val="bg1"/>
                </a:solidFill>
                <a:latin typeface="Tekton Pro" pitchFamily="34" charset="0"/>
                <a:ea typeface="Ebrima" pitchFamily="2" charset="0"/>
                <a:cs typeface="Ebrima" pitchFamily="2" charset="0"/>
              </a:rPr>
              <a:t>Customer Module : Used for managing the Customer details</a:t>
            </a:r>
          </a:p>
          <a:p>
            <a:pPr marL="285750" indent="-285750">
              <a:buFont typeface="Arial" pitchFamily="34" charset="0"/>
              <a:buChar char="•"/>
            </a:pPr>
            <a:r>
              <a:rPr lang="en-US" dirty="0">
                <a:solidFill>
                  <a:schemeClr val="bg1"/>
                </a:solidFill>
                <a:latin typeface="Tekton Pro" pitchFamily="34" charset="0"/>
                <a:ea typeface="Ebrima" pitchFamily="2" charset="0"/>
                <a:cs typeface="Ebrima" pitchFamily="2" charset="0"/>
              </a:rPr>
              <a:t>Comments Module : Used for managing the Comments information</a:t>
            </a:r>
          </a:p>
          <a:p>
            <a:pPr marL="285750" indent="-285750">
              <a:buFont typeface="Arial" pitchFamily="34" charset="0"/>
              <a:buChar char="•"/>
            </a:pPr>
            <a:r>
              <a:rPr lang="en-US" dirty="0">
                <a:solidFill>
                  <a:schemeClr val="bg1"/>
                </a:solidFill>
                <a:latin typeface="Tekton Pro" pitchFamily="34" charset="0"/>
                <a:ea typeface="Ebrima" pitchFamily="2" charset="0"/>
                <a:cs typeface="Ebrima" pitchFamily="2" charset="0"/>
              </a:rPr>
              <a:t>Login Module: Used for managing the login details</a:t>
            </a:r>
          </a:p>
          <a:p>
            <a:pPr marL="285750" indent="-285750">
              <a:buFont typeface="Arial" pitchFamily="34" charset="0"/>
              <a:buChar char="•"/>
            </a:pPr>
            <a:r>
              <a:rPr lang="en-US" dirty="0">
                <a:solidFill>
                  <a:schemeClr val="bg1"/>
                </a:solidFill>
                <a:latin typeface="Tekton Pro" pitchFamily="34" charset="0"/>
                <a:ea typeface="Ebrima" pitchFamily="2" charset="0"/>
                <a:cs typeface="Ebrima" pitchFamily="2" charset="0"/>
              </a:rPr>
              <a:t>Users Module : Used for managing the users of the </a:t>
            </a:r>
            <a:r>
              <a:rPr lang="en-US" dirty="0" smtClean="0">
                <a:solidFill>
                  <a:schemeClr val="bg1"/>
                </a:solidFill>
                <a:latin typeface="Tekton Pro" pitchFamily="34" charset="0"/>
                <a:ea typeface="Ebrima" pitchFamily="2" charset="0"/>
                <a:cs typeface="Ebrima" pitchFamily="2" charset="0"/>
              </a:rPr>
              <a:t>system</a:t>
            </a:r>
            <a:endParaRPr lang="en-US" dirty="0">
              <a:solidFill>
                <a:schemeClr val="bg1"/>
              </a:solidFill>
              <a:latin typeface="Tekton Pro" pitchFamily="34" charset="0"/>
              <a:ea typeface="Ebrima" pitchFamily="2" charset="0"/>
              <a:cs typeface="Ebrima" pitchFamily="2" charset="0"/>
            </a:endParaRPr>
          </a:p>
        </p:txBody>
      </p:sp>
    </p:spTree>
    <p:extLst>
      <p:ext uri="{BB962C8B-B14F-4D97-AF65-F5344CB8AC3E}">
        <p14:creationId xmlns:p14="http://schemas.microsoft.com/office/powerpoint/2010/main" val="41863587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03065" y="739290"/>
            <a:ext cx="2443280" cy="523220"/>
          </a:xfrm>
          <a:prstGeom prst="rect">
            <a:avLst/>
          </a:prstGeom>
          <a:noFill/>
        </p:spPr>
        <p:txBody>
          <a:bodyPr wrap="square" rtlCol="0">
            <a:spAutoFit/>
          </a:bodyPr>
          <a:lstStyle/>
          <a:p>
            <a:r>
              <a:rPr lang="en-US" sz="2800" dirty="0" smtClean="0">
                <a:solidFill>
                  <a:schemeClr val="bg1"/>
                </a:solidFill>
                <a:latin typeface="Tekton Pro" pitchFamily="34" charset="0"/>
              </a:rPr>
              <a:t>APPROACHES</a:t>
            </a:r>
            <a:endParaRPr lang="en-US" sz="2800" dirty="0">
              <a:solidFill>
                <a:schemeClr val="bg1"/>
              </a:solidFill>
              <a:latin typeface="Tekton Pro" pitchFamily="34" charset="0"/>
            </a:endParaRPr>
          </a:p>
        </p:txBody>
      </p:sp>
      <p:pic>
        <p:nvPicPr>
          <p:cNvPr id="1026" name="Picture 2" descr="C:\Users\Home\Desktop\Major Project\Files\UML &amp; Architecture\sent ty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0605" y="1263011"/>
            <a:ext cx="5802790" cy="3636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07175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34130" y="739290"/>
            <a:ext cx="4275740" cy="400110"/>
          </a:xfrm>
          <a:prstGeom prst="rect">
            <a:avLst/>
          </a:prstGeom>
          <a:noFill/>
        </p:spPr>
        <p:txBody>
          <a:bodyPr wrap="square" rtlCol="0">
            <a:spAutoFit/>
          </a:bodyPr>
          <a:lstStyle/>
          <a:p>
            <a:pPr algn="ctr"/>
            <a:r>
              <a:rPr lang="en-US" sz="2000" dirty="0">
                <a:solidFill>
                  <a:schemeClr val="bg1"/>
                </a:solidFill>
                <a:latin typeface="Tekton Pro" pitchFamily="34" charset="0"/>
              </a:rPr>
              <a:t>SYSTEM ARCHITECTURE</a:t>
            </a:r>
          </a:p>
        </p:txBody>
      </p:sp>
      <p:pic>
        <p:nvPicPr>
          <p:cNvPr id="3" name="image1.png"/>
          <p:cNvPicPr/>
          <p:nvPr/>
        </p:nvPicPr>
        <p:blipFill>
          <a:blip r:embed="rId2" cstate="print"/>
          <a:stretch>
            <a:fillRect/>
          </a:stretch>
        </p:blipFill>
        <p:spPr>
          <a:xfrm>
            <a:off x="448965" y="1350110"/>
            <a:ext cx="4123035" cy="3130780"/>
          </a:xfrm>
          <a:prstGeom prst="rect">
            <a:avLst/>
          </a:prstGeom>
        </p:spPr>
      </p:pic>
      <p:pic>
        <p:nvPicPr>
          <p:cNvPr id="4" name="image2.jpeg"/>
          <p:cNvPicPr/>
          <p:nvPr/>
        </p:nvPicPr>
        <p:blipFill>
          <a:blip r:embed="rId3" cstate="print"/>
          <a:stretch>
            <a:fillRect/>
          </a:stretch>
        </p:blipFill>
        <p:spPr>
          <a:xfrm>
            <a:off x="5030115" y="1704191"/>
            <a:ext cx="3927263" cy="2241904"/>
          </a:xfrm>
          <a:prstGeom prst="rect">
            <a:avLst/>
          </a:prstGeom>
        </p:spPr>
      </p:pic>
    </p:spTree>
    <p:extLst>
      <p:ext uri="{BB962C8B-B14F-4D97-AF65-F5344CB8AC3E}">
        <p14:creationId xmlns:p14="http://schemas.microsoft.com/office/powerpoint/2010/main" val="12647213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34130" y="739290"/>
            <a:ext cx="4275740" cy="400110"/>
          </a:xfrm>
          <a:prstGeom prst="rect">
            <a:avLst/>
          </a:prstGeom>
          <a:noFill/>
        </p:spPr>
        <p:txBody>
          <a:bodyPr wrap="square" rtlCol="0">
            <a:spAutoFit/>
          </a:bodyPr>
          <a:lstStyle/>
          <a:p>
            <a:pPr algn="ctr"/>
            <a:r>
              <a:rPr lang="en-US" sz="2000" dirty="0">
                <a:solidFill>
                  <a:schemeClr val="bg1"/>
                </a:solidFill>
                <a:latin typeface="Tekton Pro" pitchFamily="34" charset="0"/>
              </a:rPr>
              <a:t>Django Structure</a:t>
            </a:r>
          </a:p>
        </p:txBody>
      </p:sp>
      <p:pic>
        <p:nvPicPr>
          <p:cNvPr id="5" name="image3.jpeg"/>
          <p:cNvPicPr/>
          <p:nvPr/>
        </p:nvPicPr>
        <p:blipFill>
          <a:blip r:embed="rId2" cstate="print"/>
          <a:stretch>
            <a:fillRect/>
          </a:stretch>
        </p:blipFill>
        <p:spPr>
          <a:xfrm>
            <a:off x="1059785" y="1212084"/>
            <a:ext cx="7336465" cy="3824226"/>
          </a:xfrm>
          <a:prstGeom prst="rect">
            <a:avLst/>
          </a:prstGeom>
        </p:spPr>
      </p:pic>
    </p:spTree>
    <p:extLst>
      <p:ext uri="{BB962C8B-B14F-4D97-AF65-F5344CB8AC3E}">
        <p14:creationId xmlns:p14="http://schemas.microsoft.com/office/powerpoint/2010/main" val="8565482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46666" y="739290"/>
            <a:ext cx="1549911" cy="369332"/>
          </a:xfrm>
          <a:prstGeom prst="rect">
            <a:avLst/>
          </a:prstGeom>
        </p:spPr>
        <p:txBody>
          <a:bodyPr wrap="none">
            <a:spAutoFit/>
          </a:bodyPr>
          <a:lstStyle/>
          <a:p>
            <a:pPr algn="ctr"/>
            <a:r>
              <a:rPr lang="en-US" dirty="0" smtClean="0">
                <a:solidFill>
                  <a:schemeClr val="bg1"/>
                </a:solidFill>
                <a:latin typeface="Tekton Pro" pitchFamily="34" charset="0"/>
              </a:rPr>
              <a:t>UML Diagrams</a:t>
            </a:r>
            <a:endParaRPr lang="en-US" dirty="0">
              <a:solidFill>
                <a:schemeClr val="bg1"/>
              </a:solidFill>
              <a:latin typeface="Tekton Pro" pitchFamily="34" charset="0"/>
            </a:endParaRPr>
          </a:p>
        </p:txBody>
      </p:sp>
      <p:sp>
        <p:nvSpPr>
          <p:cNvPr id="4" name="Rectangle 3"/>
          <p:cNvSpPr/>
          <p:nvPr/>
        </p:nvSpPr>
        <p:spPr>
          <a:xfrm>
            <a:off x="0" y="1197405"/>
            <a:ext cx="9144000" cy="39460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smtClean="0">
                <a:solidFill>
                  <a:schemeClr val="tx1"/>
                </a:solidFill>
                <a:latin typeface="Tekton Pro" pitchFamily="34" charset="0"/>
              </a:rPr>
              <a:t>                                                   Use Case</a:t>
            </a:r>
            <a:endParaRPr lang="en-US" sz="3200" dirty="0">
              <a:solidFill>
                <a:schemeClr val="tx1"/>
              </a:solidFill>
              <a:latin typeface="Tekton Pro" pitchFamily="34" charset="0"/>
            </a:endParaRPr>
          </a:p>
        </p:txBody>
      </p:sp>
      <p:pic>
        <p:nvPicPr>
          <p:cNvPr id="3" name="image4.png"/>
          <p:cNvPicPr/>
          <p:nvPr/>
        </p:nvPicPr>
        <p:blipFill>
          <a:blip r:embed="rId2" cstate="print"/>
          <a:stretch>
            <a:fillRect/>
          </a:stretch>
        </p:blipFill>
        <p:spPr>
          <a:xfrm>
            <a:off x="536534" y="1350110"/>
            <a:ext cx="4340875" cy="3492485"/>
          </a:xfrm>
          <a:prstGeom prst="rect">
            <a:avLst/>
          </a:prstGeom>
        </p:spPr>
      </p:pic>
    </p:spTree>
    <p:extLst>
      <p:ext uri="{BB962C8B-B14F-4D97-AF65-F5344CB8AC3E}">
        <p14:creationId xmlns:p14="http://schemas.microsoft.com/office/powerpoint/2010/main" val="9487095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46666" y="739290"/>
            <a:ext cx="1549911" cy="369332"/>
          </a:xfrm>
          <a:prstGeom prst="rect">
            <a:avLst/>
          </a:prstGeom>
        </p:spPr>
        <p:txBody>
          <a:bodyPr wrap="none">
            <a:spAutoFit/>
          </a:bodyPr>
          <a:lstStyle/>
          <a:p>
            <a:pPr algn="ctr"/>
            <a:r>
              <a:rPr lang="en-US" dirty="0" smtClean="0">
                <a:solidFill>
                  <a:schemeClr val="bg1"/>
                </a:solidFill>
                <a:latin typeface="Tekton Pro" pitchFamily="34" charset="0"/>
              </a:rPr>
              <a:t>UML Diagrams</a:t>
            </a:r>
            <a:endParaRPr lang="en-US" dirty="0">
              <a:solidFill>
                <a:schemeClr val="bg1"/>
              </a:solidFill>
              <a:latin typeface="Tekton Pro" pitchFamily="34" charset="0"/>
            </a:endParaRPr>
          </a:p>
        </p:txBody>
      </p:sp>
      <p:sp>
        <p:nvSpPr>
          <p:cNvPr id="4" name="Rectangle 3"/>
          <p:cNvSpPr/>
          <p:nvPr/>
        </p:nvSpPr>
        <p:spPr>
          <a:xfrm>
            <a:off x="0" y="1197405"/>
            <a:ext cx="9144000" cy="39460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smtClean="0">
                <a:solidFill>
                  <a:schemeClr val="tx1"/>
                </a:solidFill>
                <a:latin typeface="Tekton Pro" pitchFamily="34" charset="0"/>
              </a:rPr>
              <a:t>                                                                        Class Diagram</a:t>
            </a:r>
            <a:endParaRPr lang="en-US" sz="3200" dirty="0">
              <a:solidFill>
                <a:schemeClr val="tx1"/>
              </a:solidFill>
              <a:latin typeface="Tekton Pro" pitchFamily="34" charset="0"/>
            </a:endParaRPr>
          </a:p>
        </p:txBody>
      </p:sp>
      <p:pic>
        <p:nvPicPr>
          <p:cNvPr id="5" name="image5.png"/>
          <p:cNvPicPr/>
          <p:nvPr/>
        </p:nvPicPr>
        <p:blipFill>
          <a:blip r:embed="rId2" cstate="print"/>
          <a:stretch>
            <a:fillRect/>
          </a:stretch>
        </p:blipFill>
        <p:spPr>
          <a:xfrm>
            <a:off x="296260" y="1469287"/>
            <a:ext cx="5747385" cy="3402330"/>
          </a:xfrm>
          <a:prstGeom prst="rect">
            <a:avLst/>
          </a:prstGeom>
        </p:spPr>
      </p:pic>
    </p:spTree>
    <p:extLst>
      <p:ext uri="{BB962C8B-B14F-4D97-AF65-F5344CB8AC3E}">
        <p14:creationId xmlns:p14="http://schemas.microsoft.com/office/powerpoint/2010/main" val="39993188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46666" y="739290"/>
            <a:ext cx="1549911" cy="369332"/>
          </a:xfrm>
          <a:prstGeom prst="rect">
            <a:avLst/>
          </a:prstGeom>
        </p:spPr>
        <p:txBody>
          <a:bodyPr wrap="none">
            <a:spAutoFit/>
          </a:bodyPr>
          <a:lstStyle/>
          <a:p>
            <a:pPr algn="ctr"/>
            <a:r>
              <a:rPr lang="en-US" dirty="0" smtClean="0">
                <a:solidFill>
                  <a:schemeClr val="bg1"/>
                </a:solidFill>
                <a:latin typeface="Tekton Pro" pitchFamily="34" charset="0"/>
              </a:rPr>
              <a:t>UML Diagrams</a:t>
            </a:r>
            <a:endParaRPr lang="en-US" dirty="0">
              <a:solidFill>
                <a:schemeClr val="bg1"/>
              </a:solidFill>
              <a:latin typeface="Tekton Pro" pitchFamily="34" charset="0"/>
            </a:endParaRPr>
          </a:p>
        </p:txBody>
      </p:sp>
      <p:sp>
        <p:nvSpPr>
          <p:cNvPr id="4" name="Rectangle 3"/>
          <p:cNvSpPr/>
          <p:nvPr/>
        </p:nvSpPr>
        <p:spPr>
          <a:xfrm>
            <a:off x="0" y="1197405"/>
            <a:ext cx="9144000" cy="39460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smtClean="0">
                <a:solidFill>
                  <a:schemeClr val="tx1"/>
                </a:solidFill>
                <a:latin typeface="Tekton Pro" pitchFamily="34" charset="0"/>
              </a:rPr>
              <a:t>                                                     Sequence Diagram</a:t>
            </a:r>
            <a:endParaRPr lang="en-US" sz="3200" dirty="0">
              <a:solidFill>
                <a:schemeClr val="tx1"/>
              </a:solidFill>
              <a:latin typeface="Tekton Pro" pitchFamily="34" charset="0"/>
            </a:endParaRPr>
          </a:p>
        </p:txBody>
      </p:sp>
      <p:pic>
        <p:nvPicPr>
          <p:cNvPr id="6" name="image6.png"/>
          <p:cNvPicPr/>
          <p:nvPr/>
        </p:nvPicPr>
        <p:blipFill>
          <a:blip r:embed="rId2" cstate="print"/>
          <a:stretch>
            <a:fillRect/>
          </a:stretch>
        </p:blipFill>
        <p:spPr>
          <a:xfrm>
            <a:off x="754374" y="1350110"/>
            <a:ext cx="3359511" cy="3576409"/>
          </a:xfrm>
          <a:prstGeom prst="rect">
            <a:avLst/>
          </a:prstGeom>
        </p:spPr>
      </p:pic>
    </p:spTree>
    <p:extLst>
      <p:ext uri="{BB962C8B-B14F-4D97-AF65-F5344CB8AC3E}">
        <p14:creationId xmlns:p14="http://schemas.microsoft.com/office/powerpoint/2010/main" val="18775263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128470"/>
            <a:ext cx="8093366" cy="916230"/>
          </a:xfrm>
        </p:spPr>
        <p:txBody>
          <a:bodyPr>
            <a:normAutofit fontScale="90000"/>
          </a:bodyPr>
          <a:lstStyle/>
          <a:p>
            <a:pPr algn="ctr">
              <a:lnSpc>
                <a:spcPct val="150000"/>
              </a:lnSpc>
            </a:pPr>
            <a:r>
              <a:rPr lang="en-US" sz="4400" b="1" u="sng" dirty="0" smtClean="0">
                <a:effectLst>
                  <a:outerShdw blurRad="38100" dist="38100" dir="2700000" algn="tl">
                    <a:srgbClr val="000000">
                      <a:alpha val="43137"/>
                    </a:srgbClr>
                  </a:outerShdw>
                </a:effectLst>
                <a:latin typeface="Tekton Pro" pitchFamily="34" charset="0"/>
              </a:rPr>
              <a:t>Index</a:t>
            </a:r>
            <a:endParaRPr lang="en-US" sz="4400" b="1" u="sng" dirty="0">
              <a:effectLst>
                <a:outerShdw blurRad="38100" dist="38100" dir="2700000" algn="tl">
                  <a:srgbClr val="000000">
                    <a:alpha val="43137"/>
                  </a:srgbClr>
                </a:outerShdw>
              </a:effectLst>
              <a:latin typeface="Tekton Pro" pitchFamily="34" charset="0"/>
            </a:endParaRPr>
          </a:p>
        </p:txBody>
      </p:sp>
      <p:sp>
        <p:nvSpPr>
          <p:cNvPr id="3" name="Content Placeholder 2"/>
          <p:cNvSpPr>
            <a:spLocks noGrp="1"/>
          </p:cNvSpPr>
          <p:nvPr>
            <p:ph idx="1"/>
          </p:nvPr>
        </p:nvSpPr>
        <p:spPr>
          <a:xfrm>
            <a:off x="448965" y="1197405"/>
            <a:ext cx="4123036" cy="3743067"/>
          </a:xfrm>
        </p:spPr>
        <p:txBody>
          <a:bodyPr>
            <a:noAutofit/>
          </a:bodyPr>
          <a:lstStyle/>
          <a:p>
            <a:pPr>
              <a:lnSpc>
                <a:spcPct val="150000"/>
              </a:lnSpc>
            </a:pPr>
            <a:r>
              <a:rPr lang="en-GB" sz="1600" dirty="0">
                <a:latin typeface="Tekton Pro" pitchFamily="34" charset="0"/>
                <a:cs typeface="Times New Roman" pitchFamily="18" charset="0"/>
              </a:rPr>
              <a:t>Introduction</a:t>
            </a:r>
          </a:p>
          <a:p>
            <a:pPr>
              <a:lnSpc>
                <a:spcPct val="150000"/>
              </a:lnSpc>
            </a:pPr>
            <a:r>
              <a:rPr lang="en-GB" sz="1600" dirty="0">
                <a:latin typeface="Tekton Pro" pitchFamily="34" charset="0"/>
                <a:cs typeface="Times New Roman" pitchFamily="18" charset="0"/>
              </a:rPr>
              <a:t>Abstract</a:t>
            </a:r>
          </a:p>
          <a:p>
            <a:pPr>
              <a:lnSpc>
                <a:spcPct val="150000"/>
              </a:lnSpc>
            </a:pPr>
            <a:r>
              <a:rPr lang="en-GB" sz="1600" dirty="0">
                <a:latin typeface="Tekton Pro" pitchFamily="34" charset="0"/>
                <a:cs typeface="Times New Roman" pitchFamily="18" charset="0"/>
              </a:rPr>
              <a:t>Existing </a:t>
            </a:r>
            <a:r>
              <a:rPr lang="en-GB" sz="1600" dirty="0" smtClean="0">
                <a:latin typeface="Tekton Pro" pitchFamily="34" charset="0"/>
                <a:cs typeface="Times New Roman" pitchFamily="18" charset="0"/>
              </a:rPr>
              <a:t>System</a:t>
            </a:r>
            <a:endParaRPr lang="en-GB" sz="1600" dirty="0">
              <a:latin typeface="Tekton Pro" pitchFamily="34" charset="0"/>
              <a:cs typeface="Times New Roman" pitchFamily="18" charset="0"/>
            </a:endParaRPr>
          </a:p>
          <a:p>
            <a:pPr>
              <a:lnSpc>
                <a:spcPct val="150000"/>
              </a:lnSpc>
            </a:pPr>
            <a:r>
              <a:rPr lang="en-GB" sz="1600" dirty="0">
                <a:latin typeface="Tekton Pro" pitchFamily="34" charset="0"/>
                <a:cs typeface="Times New Roman" pitchFamily="18" charset="0"/>
              </a:rPr>
              <a:t>Proposed </a:t>
            </a:r>
            <a:r>
              <a:rPr lang="en-GB" sz="1600" dirty="0" smtClean="0">
                <a:latin typeface="Tekton Pro" pitchFamily="34" charset="0"/>
                <a:cs typeface="Times New Roman" pitchFamily="18" charset="0"/>
              </a:rPr>
              <a:t>System</a:t>
            </a:r>
          </a:p>
          <a:p>
            <a:pPr>
              <a:lnSpc>
                <a:spcPct val="150000"/>
              </a:lnSpc>
            </a:pPr>
            <a:r>
              <a:rPr lang="en-GB" sz="1600" dirty="0" smtClean="0">
                <a:latin typeface="Tekton Pro" pitchFamily="34" charset="0"/>
                <a:cs typeface="Times New Roman" pitchFamily="18" charset="0"/>
              </a:rPr>
              <a:t>Advantages and Disadvantages</a:t>
            </a:r>
          </a:p>
          <a:p>
            <a:pPr>
              <a:lnSpc>
                <a:spcPct val="150000"/>
              </a:lnSpc>
            </a:pPr>
            <a:r>
              <a:rPr lang="en-GB" sz="1600" dirty="0" smtClean="0">
                <a:latin typeface="Tekton Pro" pitchFamily="34" charset="0"/>
                <a:cs typeface="Times New Roman" pitchFamily="18" charset="0"/>
              </a:rPr>
              <a:t>Key Terms</a:t>
            </a:r>
            <a:endParaRPr lang="en-GB" sz="1600" dirty="0">
              <a:latin typeface="Tekton Pro" pitchFamily="34" charset="0"/>
              <a:cs typeface="Times New Roman" pitchFamily="18" charset="0"/>
            </a:endParaRPr>
          </a:p>
          <a:p>
            <a:pPr>
              <a:lnSpc>
                <a:spcPct val="150000"/>
              </a:lnSpc>
            </a:pPr>
            <a:r>
              <a:rPr lang="en-GB" sz="1600" dirty="0" smtClean="0">
                <a:latin typeface="Tekton Pro" pitchFamily="34" charset="0"/>
                <a:cs typeface="Times New Roman" pitchFamily="18" charset="0"/>
              </a:rPr>
              <a:t>Software </a:t>
            </a:r>
            <a:r>
              <a:rPr lang="en-GB" sz="1600" dirty="0">
                <a:latin typeface="Tekton Pro" pitchFamily="34" charset="0"/>
                <a:cs typeface="Times New Roman" pitchFamily="18" charset="0"/>
              </a:rPr>
              <a:t>Requirements</a:t>
            </a:r>
          </a:p>
          <a:p>
            <a:pPr>
              <a:lnSpc>
                <a:spcPct val="150000"/>
              </a:lnSpc>
            </a:pPr>
            <a:r>
              <a:rPr lang="en-GB" sz="1600" dirty="0">
                <a:latin typeface="Tekton Pro" pitchFamily="34" charset="0"/>
                <a:cs typeface="Times New Roman" pitchFamily="18" charset="0"/>
              </a:rPr>
              <a:t>Hardware </a:t>
            </a:r>
            <a:r>
              <a:rPr lang="en-GB" sz="1600" dirty="0" smtClean="0">
                <a:latin typeface="Tekton Pro" pitchFamily="34" charset="0"/>
                <a:cs typeface="Times New Roman" pitchFamily="18" charset="0"/>
              </a:rPr>
              <a:t>Requirements</a:t>
            </a:r>
          </a:p>
          <a:p>
            <a:pPr>
              <a:lnSpc>
                <a:spcPct val="150000"/>
              </a:lnSpc>
            </a:pPr>
            <a:r>
              <a:rPr lang="en-GB" sz="1600" dirty="0" smtClean="0">
                <a:latin typeface="Tekton Pro" pitchFamily="34" charset="0"/>
                <a:cs typeface="Times New Roman" pitchFamily="18" charset="0"/>
              </a:rPr>
              <a:t>Conclusion</a:t>
            </a:r>
            <a:endParaRPr lang="en-GB" sz="1600" dirty="0">
              <a:latin typeface="Tekton Pro" pitchFamily="34" charset="0"/>
              <a:cs typeface="Times New Roman" pitchFamily="18" charset="0"/>
            </a:endParaRPr>
          </a:p>
        </p:txBody>
      </p:sp>
      <p:pic>
        <p:nvPicPr>
          <p:cNvPr id="2050" name="Picture 2" descr="C:\Users\Home\Downloads\Index_ico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9735524" flipH="1">
            <a:off x="5172626" y="1822640"/>
            <a:ext cx="3664920" cy="233989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330949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p:cTn id="7" dur="1000" fill="hold"/>
                                        <p:tgtEl>
                                          <p:spTgt spid="2050"/>
                                        </p:tgtEl>
                                        <p:attrNameLst>
                                          <p:attrName>ppt_w</p:attrName>
                                        </p:attrNameLst>
                                      </p:cBhvr>
                                      <p:tavLst>
                                        <p:tav tm="0">
                                          <p:val>
                                            <p:fltVal val="0"/>
                                          </p:val>
                                        </p:tav>
                                        <p:tav tm="100000">
                                          <p:val>
                                            <p:strVal val="#ppt_w"/>
                                          </p:val>
                                        </p:tav>
                                      </p:tavLst>
                                    </p:anim>
                                    <p:anim calcmode="lin" valueType="num">
                                      <p:cBhvr>
                                        <p:cTn id="8" dur="1000" fill="hold"/>
                                        <p:tgtEl>
                                          <p:spTgt spid="2050"/>
                                        </p:tgtEl>
                                        <p:attrNameLst>
                                          <p:attrName>ppt_h</p:attrName>
                                        </p:attrNameLst>
                                      </p:cBhvr>
                                      <p:tavLst>
                                        <p:tav tm="0">
                                          <p:val>
                                            <p:fltVal val="0"/>
                                          </p:val>
                                        </p:tav>
                                        <p:tav tm="100000">
                                          <p:val>
                                            <p:strVal val="#ppt_h"/>
                                          </p:val>
                                        </p:tav>
                                      </p:tavLst>
                                    </p:anim>
                                    <p:anim calcmode="lin" valueType="num">
                                      <p:cBhvr>
                                        <p:cTn id="9" dur="1000" fill="hold"/>
                                        <p:tgtEl>
                                          <p:spTgt spid="2050"/>
                                        </p:tgtEl>
                                        <p:attrNameLst>
                                          <p:attrName>style.rotation</p:attrName>
                                        </p:attrNameLst>
                                      </p:cBhvr>
                                      <p:tavLst>
                                        <p:tav tm="0">
                                          <p:val>
                                            <p:fltVal val="90"/>
                                          </p:val>
                                        </p:tav>
                                        <p:tav tm="100000">
                                          <p:val>
                                            <p:fltVal val="0"/>
                                          </p:val>
                                        </p:tav>
                                      </p:tavLst>
                                    </p:anim>
                                    <p:animEffect transition="in" filter="fade">
                                      <p:cBhvr>
                                        <p:cTn id="10" dur="1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46666" y="739290"/>
            <a:ext cx="1549911" cy="369332"/>
          </a:xfrm>
          <a:prstGeom prst="rect">
            <a:avLst/>
          </a:prstGeom>
        </p:spPr>
        <p:txBody>
          <a:bodyPr wrap="none">
            <a:spAutoFit/>
          </a:bodyPr>
          <a:lstStyle/>
          <a:p>
            <a:pPr algn="ctr"/>
            <a:r>
              <a:rPr lang="en-US" dirty="0" smtClean="0">
                <a:solidFill>
                  <a:schemeClr val="bg1"/>
                </a:solidFill>
                <a:latin typeface="Tekton Pro" pitchFamily="34" charset="0"/>
              </a:rPr>
              <a:t>UML Diagrams</a:t>
            </a:r>
            <a:endParaRPr lang="en-US" dirty="0">
              <a:solidFill>
                <a:schemeClr val="bg1"/>
              </a:solidFill>
              <a:latin typeface="Tekton Pro" pitchFamily="34" charset="0"/>
            </a:endParaRPr>
          </a:p>
        </p:txBody>
      </p:sp>
      <p:sp>
        <p:nvSpPr>
          <p:cNvPr id="4" name="Rectangle 3"/>
          <p:cNvSpPr/>
          <p:nvPr/>
        </p:nvSpPr>
        <p:spPr>
          <a:xfrm>
            <a:off x="0" y="1197405"/>
            <a:ext cx="9144000" cy="39460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smtClean="0">
                <a:solidFill>
                  <a:schemeClr val="tx1"/>
                </a:solidFill>
                <a:latin typeface="Tekton Pro" pitchFamily="34" charset="0"/>
              </a:rPr>
              <a:t>                                                           State Chart</a:t>
            </a:r>
            <a:endParaRPr lang="en-US" sz="3200" dirty="0">
              <a:solidFill>
                <a:schemeClr val="tx1"/>
              </a:solidFill>
              <a:latin typeface="Tekton Pro" pitchFamily="34" charset="0"/>
            </a:endParaRPr>
          </a:p>
        </p:txBody>
      </p:sp>
      <p:pic>
        <p:nvPicPr>
          <p:cNvPr id="5" name="image7.png"/>
          <p:cNvPicPr/>
          <p:nvPr/>
        </p:nvPicPr>
        <p:blipFill>
          <a:blip r:embed="rId2" cstate="print"/>
          <a:stretch>
            <a:fillRect/>
          </a:stretch>
        </p:blipFill>
        <p:spPr>
          <a:xfrm>
            <a:off x="395802" y="1373325"/>
            <a:ext cx="4123035" cy="3664920"/>
          </a:xfrm>
          <a:prstGeom prst="rect">
            <a:avLst/>
          </a:prstGeom>
        </p:spPr>
      </p:pic>
    </p:spTree>
    <p:extLst>
      <p:ext uri="{BB962C8B-B14F-4D97-AF65-F5344CB8AC3E}">
        <p14:creationId xmlns:p14="http://schemas.microsoft.com/office/powerpoint/2010/main" val="24053817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46666" y="739290"/>
            <a:ext cx="1549911" cy="369332"/>
          </a:xfrm>
          <a:prstGeom prst="rect">
            <a:avLst/>
          </a:prstGeom>
        </p:spPr>
        <p:txBody>
          <a:bodyPr wrap="none">
            <a:spAutoFit/>
          </a:bodyPr>
          <a:lstStyle/>
          <a:p>
            <a:pPr algn="ctr"/>
            <a:r>
              <a:rPr lang="en-US" dirty="0" smtClean="0">
                <a:solidFill>
                  <a:schemeClr val="bg1"/>
                </a:solidFill>
                <a:latin typeface="Tekton Pro" pitchFamily="34" charset="0"/>
              </a:rPr>
              <a:t>UML Diagrams</a:t>
            </a:r>
            <a:endParaRPr lang="en-US" dirty="0">
              <a:solidFill>
                <a:schemeClr val="bg1"/>
              </a:solidFill>
              <a:latin typeface="Tekton Pro" pitchFamily="34" charset="0"/>
            </a:endParaRPr>
          </a:p>
        </p:txBody>
      </p:sp>
      <p:sp>
        <p:nvSpPr>
          <p:cNvPr id="4" name="Rectangle 3"/>
          <p:cNvSpPr/>
          <p:nvPr/>
        </p:nvSpPr>
        <p:spPr>
          <a:xfrm>
            <a:off x="0" y="1197405"/>
            <a:ext cx="9144000" cy="39460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smtClean="0">
                <a:solidFill>
                  <a:schemeClr val="tx1"/>
                </a:solidFill>
                <a:latin typeface="Tekton Pro" pitchFamily="34" charset="0"/>
              </a:rPr>
              <a:t>                                                         Activity Diagram</a:t>
            </a:r>
            <a:endParaRPr lang="en-US" sz="3200" dirty="0">
              <a:solidFill>
                <a:schemeClr val="tx1"/>
              </a:solidFill>
              <a:latin typeface="Tekton Pro" pitchFamily="34" charset="0"/>
            </a:endParaRPr>
          </a:p>
        </p:txBody>
      </p:sp>
      <p:pic>
        <p:nvPicPr>
          <p:cNvPr id="6" name="image8.png"/>
          <p:cNvPicPr/>
          <p:nvPr/>
        </p:nvPicPr>
        <p:blipFill>
          <a:blip r:embed="rId2" cstate="print"/>
          <a:stretch>
            <a:fillRect/>
          </a:stretch>
        </p:blipFill>
        <p:spPr>
          <a:xfrm>
            <a:off x="470420" y="1414344"/>
            <a:ext cx="3819951" cy="3512215"/>
          </a:xfrm>
          <a:prstGeom prst="rect">
            <a:avLst/>
          </a:prstGeom>
        </p:spPr>
      </p:pic>
    </p:spTree>
    <p:extLst>
      <p:ext uri="{BB962C8B-B14F-4D97-AF65-F5344CB8AC3E}">
        <p14:creationId xmlns:p14="http://schemas.microsoft.com/office/powerpoint/2010/main" val="38089532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4949" y="586585"/>
            <a:ext cx="3817625" cy="523220"/>
          </a:xfrm>
          <a:prstGeom prst="rect">
            <a:avLst/>
          </a:prstGeom>
          <a:noFill/>
        </p:spPr>
        <p:txBody>
          <a:bodyPr wrap="square" rtlCol="0">
            <a:spAutoFit/>
          </a:bodyPr>
          <a:lstStyle/>
          <a:p>
            <a:r>
              <a:rPr lang="en-US" sz="2800" dirty="0" smtClean="0">
                <a:solidFill>
                  <a:schemeClr val="bg1"/>
                </a:solidFill>
                <a:latin typeface="Tekton Pro" pitchFamily="34" charset="0"/>
              </a:rPr>
              <a:t>Human Interface Design</a:t>
            </a:r>
            <a:endParaRPr lang="en-US" sz="2800" dirty="0">
              <a:solidFill>
                <a:schemeClr val="bg1"/>
              </a:solidFill>
              <a:latin typeface="Tekton Pro" pitchFamily="34" charset="0"/>
            </a:endParaRPr>
          </a:p>
        </p:txBody>
      </p:sp>
      <p:pic>
        <p:nvPicPr>
          <p:cNvPr id="4" name="image11.jpeg"/>
          <p:cNvPicPr/>
          <p:nvPr/>
        </p:nvPicPr>
        <p:blipFill>
          <a:blip r:embed="rId2" cstate="print"/>
          <a:stretch>
            <a:fillRect/>
          </a:stretch>
        </p:blipFill>
        <p:spPr>
          <a:xfrm>
            <a:off x="143555" y="1262510"/>
            <a:ext cx="4810206" cy="3752520"/>
          </a:xfrm>
          <a:prstGeom prst="rect">
            <a:avLst/>
          </a:prstGeom>
        </p:spPr>
      </p:pic>
      <p:sp>
        <p:nvSpPr>
          <p:cNvPr id="5" name="TextBox 4"/>
          <p:cNvSpPr txBox="1"/>
          <p:nvPr/>
        </p:nvSpPr>
        <p:spPr>
          <a:xfrm>
            <a:off x="5695739" y="2571750"/>
            <a:ext cx="2693886" cy="400110"/>
          </a:xfrm>
          <a:prstGeom prst="rect">
            <a:avLst/>
          </a:prstGeom>
          <a:noFill/>
        </p:spPr>
        <p:txBody>
          <a:bodyPr wrap="square" rtlCol="0">
            <a:spAutoFit/>
          </a:bodyPr>
          <a:lstStyle/>
          <a:p>
            <a:r>
              <a:rPr lang="en-US" sz="2000" dirty="0" smtClean="0">
                <a:solidFill>
                  <a:schemeClr val="bg1"/>
                </a:solidFill>
                <a:latin typeface="Tekton Pro" pitchFamily="34" charset="0"/>
              </a:rPr>
              <a:t>User Registration Page</a:t>
            </a:r>
            <a:endParaRPr lang="en-US" sz="2000" dirty="0">
              <a:solidFill>
                <a:schemeClr val="bg1"/>
              </a:solidFill>
              <a:latin typeface="Tekton Pro" pitchFamily="34" charset="0"/>
            </a:endParaRPr>
          </a:p>
        </p:txBody>
      </p:sp>
    </p:spTree>
    <p:extLst>
      <p:ext uri="{BB962C8B-B14F-4D97-AF65-F5344CB8AC3E}">
        <p14:creationId xmlns:p14="http://schemas.microsoft.com/office/powerpoint/2010/main" val="29913355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4949" y="586585"/>
            <a:ext cx="3817625" cy="523220"/>
          </a:xfrm>
          <a:prstGeom prst="rect">
            <a:avLst/>
          </a:prstGeom>
          <a:noFill/>
        </p:spPr>
        <p:txBody>
          <a:bodyPr wrap="square" rtlCol="0">
            <a:spAutoFit/>
          </a:bodyPr>
          <a:lstStyle/>
          <a:p>
            <a:r>
              <a:rPr lang="en-US" sz="2800" dirty="0" smtClean="0">
                <a:solidFill>
                  <a:schemeClr val="bg1"/>
                </a:solidFill>
                <a:latin typeface="Tekton Pro" pitchFamily="34" charset="0"/>
              </a:rPr>
              <a:t>Human Interface Design</a:t>
            </a:r>
            <a:endParaRPr lang="en-US" sz="2800" dirty="0">
              <a:solidFill>
                <a:schemeClr val="bg1"/>
              </a:solidFill>
              <a:latin typeface="Tekton Pro" pitchFamily="34" charset="0"/>
            </a:endParaRPr>
          </a:p>
        </p:txBody>
      </p:sp>
      <p:sp>
        <p:nvSpPr>
          <p:cNvPr id="5" name="TextBox 4"/>
          <p:cNvSpPr txBox="1"/>
          <p:nvPr/>
        </p:nvSpPr>
        <p:spPr>
          <a:xfrm>
            <a:off x="6251755" y="2663205"/>
            <a:ext cx="2693886" cy="400110"/>
          </a:xfrm>
          <a:prstGeom prst="rect">
            <a:avLst/>
          </a:prstGeom>
          <a:noFill/>
        </p:spPr>
        <p:txBody>
          <a:bodyPr wrap="square" rtlCol="0">
            <a:spAutoFit/>
          </a:bodyPr>
          <a:lstStyle/>
          <a:p>
            <a:r>
              <a:rPr lang="en-US" sz="2000" dirty="0" smtClean="0">
                <a:solidFill>
                  <a:schemeClr val="bg1"/>
                </a:solidFill>
                <a:latin typeface="Tekton Pro" pitchFamily="34" charset="0"/>
              </a:rPr>
              <a:t>User /Admin Login Page</a:t>
            </a:r>
            <a:endParaRPr lang="en-US" sz="2000" dirty="0">
              <a:solidFill>
                <a:schemeClr val="bg1"/>
              </a:solidFill>
              <a:latin typeface="Tekton Pro" pitchFamily="34" charset="0"/>
            </a:endParaRPr>
          </a:p>
        </p:txBody>
      </p:sp>
      <p:pic>
        <p:nvPicPr>
          <p:cNvPr id="6" name="image12.jpeg"/>
          <p:cNvPicPr/>
          <p:nvPr/>
        </p:nvPicPr>
        <p:blipFill>
          <a:blip r:embed="rId2" cstate="print"/>
          <a:stretch>
            <a:fillRect/>
          </a:stretch>
        </p:blipFill>
        <p:spPr>
          <a:xfrm>
            <a:off x="143555" y="1655520"/>
            <a:ext cx="5936615" cy="3121000"/>
          </a:xfrm>
          <a:prstGeom prst="rect">
            <a:avLst/>
          </a:prstGeom>
        </p:spPr>
      </p:pic>
    </p:spTree>
    <p:extLst>
      <p:ext uri="{BB962C8B-B14F-4D97-AF65-F5344CB8AC3E}">
        <p14:creationId xmlns:p14="http://schemas.microsoft.com/office/powerpoint/2010/main" val="36256088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4949" y="586585"/>
            <a:ext cx="3817625" cy="523220"/>
          </a:xfrm>
          <a:prstGeom prst="rect">
            <a:avLst/>
          </a:prstGeom>
          <a:noFill/>
        </p:spPr>
        <p:txBody>
          <a:bodyPr wrap="square" rtlCol="0">
            <a:spAutoFit/>
          </a:bodyPr>
          <a:lstStyle/>
          <a:p>
            <a:r>
              <a:rPr lang="en-US" sz="2800" dirty="0" smtClean="0">
                <a:solidFill>
                  <a:schemeClr val="bg1"/>
                </a:solidFill>
                <a:latin typeface="Tekton Pro" pitchFamily="34" charset="0"/>
              </a:rPr>
              <a:t>Human Interface Design</a:t>
            </a:r>
            <a:endParaRPr lang="en-US" sz="2800" dirty="0">
              <a:solidFill>
                <a:schemeClr val="bg1"/>
              </a:solidFill>
              <a:latin typeface="Tekton Pro" pitchFamily="34" charset="0"/>
            </a:endParaRPr>
          </a:p>
        </p:txBody>
      </p:sp>
      <p:sp>
        <p:nvSpPr>
          <p:cNvPr id="5" name="TextBox 4"/>
          <p:cNvSpPr txBox="1"/>
          <p:nvPr/>
        </p:nvSpPr>
        <p:spPr>
          <a:xfrm>
            <a:off x="6251755" y="2663205"/>
            <a:ext cx="2693886" cy="400110"/>
          </a:xfrm>
          <a:prstGeom prst="rect">
            <a:avLst/>
          </a:prstGeom>
          <a:noFill/>
        </p:spPr>
        <p:txBody>
          <a:bodyPr wrap="square" rtlCol="0">
            <a:spAutoFit/>
          </a:bodyPr>
          <a:lstStyle/>
          <a:p>
            <a:pPr algn="ctr"/>
            <a:r>
              <a:rPr lang="en-US" sz="2000" dirty="0" smtClean="0">
                <a:solidFill>
                  <a:schemeClr val="bg1"/>
                </a:solidFill>
                <a:latin typeface="Tekton Pro" pitchFamily="34" charset="0"/>
              </a:rPr>
              <a:t>User Dashboard</a:t>
            </a:r>
            <a:endParaRPr lang="en-US" sz="2000" dirty="0">
              <a:solidFill>
                <a:schemeClr val="bg1"/>
              </a:solidFill>
              <a:latin typeface="Tekton Pro" pitchFamily="34" charset="0"/>
            </a:endParaRPr>
          </a:p>
        </p:txBody>
      </p:sp>
      <p:pic>
        <p:nvPicPr>
          <p:cNvPr id="7" name="image13.jpeg"/>
          <p:cNvPicPr/>
          <p:nvPr/>
        </p:nvPicPr>
        <p:blipFill>
          <a:blip r:embed="rId2" cstate="print"/>
          <a:stretch>
            <a:fillRect/>
          </a:stretch>
        </p:blipFill>
        <p:spPr>
          <a:xfrm>
            <a:off x="208460" y="1350110"/>
            <a:ext cx="6196000" cy="3564230"/>
          </a:xfrm>
          <a:prstGeom prst="rect">
            <a:avLst/>
          </a:prstGeom>
        </p:spPr>
      </p:pic>
    </p:spTree>
    <p:extLst>
      <p:ext uri="{BB962C8B-B14F-4D97-AF65-F5344CB8AC3E}">
        <p14:creationId xmlns:p14="http://schemas.microsoft.com/office/powerpoint/2010/main" val="33227764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4949" y="586585"/>
            <a:ext cx="3817625" cy="523220"/>
          </a:xfrm>
          <a:prstGeom prst="rect">
            <a:avLst/>
          </a:prstGeom>
          <a:noFill/>
        </p:spPr>
        <p:txBody>
          <a:bodyPr wrap="square" rtlCol="0">
            <a:spAutoFit/>
          </a:bodyPr>
          <a:lstStyle/>
          <a:p>
            <a:r>
              <a:rPr lang="en-US" sz="2800" dirty="0" smtClean="0">
                <a:solidFill>
                  <a:schemeClr val="bg1"/>
                </a:solidFill>
                <a:latin typeface="Tekton Pro" pitchFamily="34" charset="0"/>
              </a:rPr>
              <a:t>Human Interface Design</a:t>
            </a:r>
            <a:endParaRPr lang="en-US" sz="2800" dirty="0">
              <a:solidFill>
                <a:schemeClr val="bg1"/>
              </a:solidFill>
              <a:latin typeface="Tekton Pro" pitchFamily="34" charset="0"/>
            </a:endParaRPr>
          </a:p>
        </p:txBody>
      </p:sp>
      <p:sp>
        <p:nvSpPr>
          <p:cNvPr id="5" name="TextBox 4"/>
          <p:cNvSpPr txBox="1"/>
          <p:nvPr/>
        </p:nvSpPr>
        <p:spPr>
          <a:xfrm>
            <a:off x="6251755" y="2663205"/>
            <a:ext cx="2693886" cy="400110"/>
          </a:xfrm>
          <a:prstGeom prst="rect">
            <a:avLst/>
          </a:prstGeom>
          <a:noFill/>
        </p:spPr>
        <p:txBody>
          <a:bodyPr wrap="square" rtlCol="0">
            <a:spAutoFit/>
          </a:bodyPr>
          <a:lstStyle/>
          <a:p>
            <a:pPr algn="ctr"/>
            <a:r>
              <a:rPr lang="en-US" sz="2000" dirty="0" smtClean="0">
                <a:solidFill>
                  <a:schemeClr val="bg1"/>
                </a:solidFill>
                <a:latin typeface="Tekton Pro" pitchFamily="34" charset="0"/>
              </a:rPr>
              <a:t>Products Page</a:t>
            </a:r>
            <a:endParaRPr lang="en-US" sz="2000" dirty="0">
              <a:solidFill>
                <a:schemeClr val="bg1"/>
              </a:solidFill>
              <a:latin typeface="Tekton Pro" pitchFamily="34" charset="0"/>
            </a:endParaRPr>
          </a:p>
        </p:txBody>
      </p:sp>
      <p:pic>
        <p:nvPicPr>
          <p:cNvPr id="6" name="image14.jpeg"/>
          <p:cNvPicPr/>
          <p:nvPr/>
        </p:nvPicPr>
        <p:blipFill>
          <a:blip r:embed="rId2" cstate="print"/>
          <a:stretch>
            <a:fillRect/>
          </a:stretch>
        </p:blipFill>
        <p:spPr>
          <a:xfrm>
            <a:off x="59758" y="1350109"/>
            <a:ext cx="6191998" cy="3661965"/>
          </a:xfrm>
          <a:prstGeom prst="rect">
            <a:avLst/>
          </a:prstGeom>
        </p:spPr>
      </p:pic>
    </p:spTree>
    <p:extLst>
      <p:ext uri="{BB962C8B-B14F-4D97-AF65-F5344CB8AC3E}">
        <p14:creationId xmlns:p14="http://schemas.microsoft.com/office/powerpoint/2010/main" val="23753521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4949" y="586585"/>
            <a:ext cx="3817625" cy="523220"/>
          </a:xfrm>
          <a:prstGeom prst="rect">
            <a:avLst/>
          </a:prstGeom>
          <a:noFill/>
        </p:spPr>
        <p:txBody>
          <a:bodyPr wrap="square" rtlCol="0">
            <a:spAutoFit/>
          </a:bodyPr>
          <a:lstStyle/>
          <a:p>
            <a:r>
              <a:rPr lang="en-US" sz="2800" dirty="0" smtClean="0">
                <a:solidFill>
                  <a:schemeClr val="bg1"/>
                </a:solidFill>
                <a:latin typeface="Tekton Pro" pitchFamily="34" charset="0"/>
              </a:rPr>
              <a:t>Human Interface Design</a:t>
            </a:r>
            <a:endParaRPr lang="en-US" sz="2800" dirty="0">
              <a:solidFill>
                <a:schemeClr val="bg1"/>
              </a:solidFill>
              <a:latin typeface="Tekton Pro" pitchFamily="34" charset="0"/>
            </a:endParaRPr>
          </a:p>
        </p:txBody>
      </p:sp>
      <p:sp>
        <p:nvSpPr>
          <p:cNvPr id="5" name="TextBox 4"/>
          <p:cNvSpPr txBox="1"/>
          <p:nvPr/>
        </p:nvSpPr>
        <p:spPr>
          <a:xfrm>
            <a:off x="6251755" y="2663205"/>
            <a:ext cx="2693886" cy="707886"/>
          </a:xfrm>
          <a:prstGeom prst="rect">
            <a:avLst/>
          </a:prstGeom>
          <a:noFill/>
        </p:spPr>
        <p:txBody>
          <a:bodyPr wrap="square" rtlCol="0">
            <a:spAutoFit/>
          </a:bodyPr>
          <a:lstStyle/>
          <a:p>
            <a:pPr algn="ctr"/>
            <a:r>
              <a:rPr lang="en-US" sz="2000" dirty="0" smtClean="0">
                <a:solidFill>
                  <a:schemeClr val="bg1"/>
                </a:solidFill>
                <a:latin typeface="Tekton Pro" pitchFamily="34" charset="0"/>
              </a:rPr>
              <a:t>Product Review/Comments Page</a:t>
            </a:r>
            <a:endParaRPr lang="en-US" sz="2000" dirty="0">
              <a:solidFill>
                <a:schemeClr val="bg1"/>
              </a:solidFill>
              <a:latin typeface="Tekton Pro" pitchFamily="34" charset="0"/>
            </a:endParaRPr>
          </a:p>
        </p:txBody>
      </p:sp>
      <p:pic>
        <p:nvPicPr>
          <p:cNvPr id="7" name="image15.jpeg"/>
          <p:cNvPicPr/>
          <p:nvPr/>
        </p:nvPicPr>
        <p:blipFill>
          <a:blip r:embed="rId2" cstate="print"/>
          <a:stretch>
            <a:fillRect/>
          </a:stretch>
        </p:blipFill>
        <p:spPr>
          <a:xfrm>
            <a:off x="228613" y="1337518"/>
            <a:ext cx="5717731" cy="3677511"/>
          </a:xfrm>
          <a:prstGeom prst="rect">
            <a:avLst/>
          </a:prstGeom>
        </p:spPr>
      </p:pic>
    </p:spTree>
    <p:extLst>
      <p:ext uri="{BB962C8B-B14F-4D97-AF65-F5344CB8AC3E}">
        <p14:creationId xmlns:p14="http://schemas.microsoft.com/office/powerpoint/2010/main" val="31585887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4949" y="586585"/>
            <a:ext cx="3817625" cy="523220"/>
          </a:xfrm>
          <a:prstGeom prst="rect">
            <a:avLst/>
          </a:prstGeom>
          <a:noFill/>
        </p:spPr>
        <p:txBody>
          <a:bodyPr wrap="square" rtlCol="0">
            <a:spAutoFit/>
          </a:bodyPr>
          <a:lstStyle/>
          <a:p>
            <a:r>
              <a:rPr lang="en-US" sz="2800" dirty="0" smtClean="0">
                <a:solidFill>
                  <a:schemeClr val="bg1"/>
                </a:solidFill>
                <a:latin typeface="Tekton Pro" pitchFamily="34" charset="0"/>
              </a:rPr>
              <a:t>Human Interface Design</a:t>
            </a:r>
            <a:endParaRPr lang="en-US" sz="2800" dirty="0">
              <a:solidFill>
                <a:schemeClr val="bg1"/>
              </a:solidFill>
              <a:latin typeface="Tekton Pro" pitchFamily="34" charset="0"/>
            </a:endParaRPr>
          </a:p>
        </p:txBody>
      </p:sp>
      <p:sp>
        <p:nvSpPr>
          <p:cNvPr id="5" name="TextBox 4"/>
          <p:cNvSpPr txBox="1"/>
          <p:nvPr/>
        </p:nvSpPr>
        <p:spPr>
          <a:xfrm>
            <a:off x="6251755" y="2663205"/>
            <a:ext cx="2693886" cy="400110"/>
          </a:xfrm>
          <a:prstGeom prst="rect">
            <a:avLst/>
          </a:prstGeom>
          <a:noFill/>
        </p:spPr>
        <p:txBody>
          <a:bodyPr wrap="square" rtlCol="0">
            <a:spAutoFit/>
          </a:bodyPr>
          <a:lstStyle/>
          <a:p>
            <a:pPr algn="ctr"/>
            <a:r>
              <a:rPr lang="en-US" sz="2000" dirty="0" smtClean="0">
                <a:solidFill>
                  <a:schemeClr val="bg1"/>
                </a:solidFill>
                <a:latin typeface="Tekton Pro" pitchFamily="34" charset="0"/>
              </a:rPr>
              <a:t>Product Ratings</a:t>
            </a:r>
            <a:endParaRPr lang="en-US" sz="2000" dirty="0">
              <a:solidFill>
                <a:schemeClr val="bg1"/>
              </a:solidFill>
              <a:latin typeface="Tekton Pro" pitchFamily="34" charset="0"/>
            </a:endParaRPr>
          </a:p>
        </p:txBody>
      </p:sp>
      <p:pic>
        <p:nvPicPr>
          <p:cNvPr id="6" name="image16.jpeg"/>
          <p:cNvPicPr/>
          <p:nvPr/>
        </p:nvPicPr>
        <p:blipFill>
          <a:blip r:embed="rId2" cstate="print"/>
          <a:stretch>
            <a:fillRect/>
          </a:stretch>
        </p:blipFill>
        <p:spPr>
          <a:xfrm>
            <a:off x="448964" y="1301906"/>
            <a:ext cx="5344676" cy="3713124"/>
          </a:xfrm>
          <a:prstGeom prst="rect">
            <a:avLst/>
          </a:prstGeom>
        </p:spPr>
      </p:pic>
    </p:spTree>
    <p:extLst>
      <p:ext uri="{BB962C8B-B14F-4D97-AF65-F5344CB8AC3E}">
        <p14:creationId xmlns:p14="http://schemas.microsoft.com/office/powerpoint/2010/main" val="24707684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4949" y="586585"/>
            <a:ext cx="3817625" cy="523220"/>
          </a:xfrm>
          <a:prstGeom prst="rect">
            <a:avLst/>
          </a:prstGeom>
          <a:noFill/>
        </p:spPr>
        <p:txBody>
          <a:bodyPr wrap="square" rtlCol="0">
            <a:spAutoFit/>
          </a:bodyPr>
          <a:lstStyle/>
          <a:p>
            <a:r>
              <a:rPr lang="en-US" sz="2800" dirty="0" smtClean="0">
                <a:solidFill>
                  <a:schemeClr val="bg1"/>
                </a:solidFill>
                <a:latin typeface="Tekton Pro" pitchFamily="34" charset="0"/>
              </a:rPr>
              <a:t>Human Interface Design</a:t>
            </a:r>
            <a:endParaRPr lang="en-US" sz="2800" dirty="0">
              <a:solidFill>
                <a:schemeClr val="bg1"/>
              </a:solidFill>
              <a:latin typeface="Tekton Pro" pitchFamily="34" charset="0"/>
            </a:endParaRPr>
          </a:p>
        </p:txBody>
      </p:sp>
      <p:sp>
        <p:nvSpPr>
          <p:cNvPr id="5" name="TextBox 4"/>
          <p:cNvSpPr txBox="1"/>
          <p:nvPr/>
        </p:nvSpPr>
        <p:spPr>
          <a:xfrm>
            <a:off x="6404459" y="2663205"/>
            <a:ext cx="2541181" cy="400110"/>
          </a:xfrm>
          <a:prstGeom prst="rect">
            <a:avLst/>
          </a:prstGeom>
          <a:noFill/>
        </p:spPr>
        <p:txBody>
          <a:bodyPr wrap="square" rtlCol="0">
            <a:spAutoFit/>
          </a:bodyPr>
          <a:lstStyle/>
          <a:p>
            <a:pPr algn="ctr"/>
            <a:r>
              <a:rPr lang="en-US" sz="2000" dirty="0" smtClean="0">
                <a:solidFill>
                  <a:schemeClr val="bg1"/>
                </a:solidFill>
                <a:latin typeface="Tekton Pro" pitchFamily="34" charset="0"/>
              </a:rPr>
              <a:t>Admin Module</a:t>
            </a:r>
            <a:endParaRPr lang="en-US" sz="2000" dirty="0">
              <a:solidFill>
                <a:schemeClr val="bg1"/>
              </a:solidFill>
              <a:latin typeface="Tekton Pro" pitchFamily="34" charset="0"/>
            </a:endParaRPr>
          </a:p>
        </p:txBody>
      </p:sp>
      <p:pic>
        <p:nvPicPr>
          <p:cNvPr id="7" name="image18.jpeg"/>
          <p:cNvPicPr/>
          <p:nvPr/>
        </p:nvPicPr>
        <p:blipFill>
          <a:blip r:embed="rId2" cstate="print"/>
          <a:stretch>
            <a:fillRect/>
          </a:stretch>
        </p:blipFill>
        <p:spPr>
          <a:xfrm>
            <a:off x="143555" y="1350110"/>
            <a:ext cx="6260905" cy="3669915"/>
          </a:xfrm>
          <a:prstGeom prst="rect">
            <a:avLst/>
          </a:prstGeom>
        </p:spPr>
      </p:pic>
    </p:spTree>
    <p:extLst>
      <p:ext uri="{BB962C8B-B14F-4D97-AF65-F5344CB8AC3E}">
        <p14:creationId xmlns:p14="http://schemas.microsoft.com/office/powerpoint/2010/main" val="1978627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4949" y="586585"/>
            <a:ext cx="3817625" cy="523220"/>
          </a:xfrm>
          <a:prstGeom prst="rect">
            <a:avLst/>
          </a:prstGeom>
          <a:noFill/>
        </p:spPr>
        <p:txBody>
          <a:bodyPr wrap="square" rtlCol="0">
            <a:spAutoFit/>
          </a:bodyPr>
          <a:lstStyle/>
          <a:p>
            <a:r>
              <a:rPr lang="en-US" sz="2800" dirty="0" smtClean="0">
                <a:solidFill>
                  <a:schemeClr val="bg1"/>
                </a:solidFill>
                <a:latin typeface="Tekton Pro" pitchFamily="34" charset="0"/>
              </a:rPr>
              <a:t>Human Interface Design</a:t>
            </a:r>
            <a:endParaRPr lang="en-US" sz="2800" dirty="0">
              <a:solidFill>
                <a:schemeClr val="bg1"/>
              </a:solidFill>
              <a:latin typeface="Tekton Pro" pitchFamily="34" charset="0"/>
            </a:endParaRPr>
          </a:p>
        </p:txBody>
      </p:sp>
      <p:sp>
        <p:nvSpPr>
          <p:cNvPr id="5" name="TextBox 4"/>
          <p:cNvSpPr txBox="1"/>
          <p:nvPr/>
        </p:nvSpPr>
        <p:spPr>
          <a:xfrm>
            <a:off x="6404459" y="2663205"/>
            <a:ext cx="2541181" cy="707886"/>
          </a:xfrm>
          <a:prstGeom prst="rect">
            <a:avLst/>
          </a:prstGeom>
          <a:noFill/>
        </p:spPr>
        <p:txBody>
          <a:bodyPr wrap="square" rtlCol="0">
            <a:spAutoFit/>
          </a:bodyPr>
          <a:lstStyle/>
          <a:p>
            <a:pPr algn="ctr"/>
            <a:r>
              <a:rPr lang="en-US" sz="2000" dirty="0" smtClean="0">
                <a:solidFill>
                  <a:schemeClr val="bg1"/>
                </a:solidFill>
                <a:latin typeface="Tekton Pro" pitchFamily="34" charset="0"/>
              </a:rPr>
              <a:t>Products Operations</a:t>
            </a:r>
          </a:p>
          <a:p>
            <a:pPr algn="ctr"/>
            <a:r>
              <a:rPr lang="en-US" sz="2000" dirty="0" smtClean="0">
                <a:solidFill>
                  <a:schemeClr val="bg1"/>
                </a:solidFill>
                <a:latin typeface="Tekton Pro" pitchFamily="34" charset="0"/>
              </a:rPr>
              <a:t>Module</a:t>
            </a:r>
            <a:endParaRPr lang="en-US" sz="2000" dirty="0">
              <a:solidFill>
                <a:schemeClr val="bg1"/>
              </a:solidFill>
              <a:latin typeface="Tekton Pro" pitchFamily="34" charset="0"/>
            </a:endParaRPr>
          </a:p>
        </p:txBody>
      </p:sp>
      <p:pic>
        <p:nvPicPr>
          <p:cNvPr id="6" name="image19.jpeg"/>
          <p:cNvPicPr/>
          <p:nvPr/>
        </p:nvPicPr>
        <p:blipFill>
          <a:blip r:embed="rId2" cstate="print"/>
          <a:stretch>
            <a:fillRect/>
          </a:stretch>
        </p:blipFill>
        <p:spPr>
          <a:xfrm>
            <a:off x="296260" y="1502815"/>
            <a:ext cx="6108199" cy="3475102"/>
          </a:xfrm>
          <a:prstGeom prst="rect">
            <a:avLst/>
          </a:prstGeom>
        </p:spPr>
      </p:pic>
    </p:spTree>
    <p:extLst>
      <p:ext uri="{BB962C8B-B14F-4D97-AF65-F5344CB8AC3E}">
        <p14:creationId xmlns:p14="http://schemas.microsoft.com/office/powerpoint/2010/main" val="36634627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86829" y="35626"/>
            <a:ext cx="6108206" cy="610820"/>
          </a:xfrm>
        </p:spPr>
        <p:txBody>
          <a:bodyPr>
            <a:noAutofit/>
          </a:bodyPr>
          <a:lstStyle/>
          <a:p>
            <a:pPr algn="ctr">
              <a:lnSpc>
                <a:spcPct val="150000"/>
              </a:lnSpc>
            </a:pPr>
            <a:r>
              <a:rPr lang="en-US" sz="4000" u="sng" dirty="0" smtClean="0">
                <a:latin typeface="Tekton Pro" pitchFamily="34" charset="0"/>
              </a:rPr>
              <a:t>Introduction</a:t>
            </a:r>
            <a:endParaRPr lang="en-US" sz="4000" u="sng" dirty="0">
              <a:latin typeface="Tekton Pro" pitchFamily="34" charset="0"/>
            </a:endParaRPr>
          </a:p>
        </p:txBody>
      </p:sp>
      <p:sp>
        <p:nvSpPr>
          <p:cNvPr id="2" name="TextBox 1"/>
          <p:cNvSpPr txBox="1"/>
          <p:nvPr/>
        </p:nvSpPr>
        <p:spPr>
          <a:xfrm>
            <a:off x="2128720" y="1044700"/>
            <a:ext cx="3664920" cy="3462486"/>
          </a:xfrm>
          <a:prstGeom prst="rect">
            <a:avLst/>
          </a:prstGeom>
          <a:noFill/>
        </p:spPr>
        <p:txBody>
          <a:bodyPr wrap="square" rtlCol="0">
            <a:spAutoFit/>
          </a:bodyPr>
          <a:lstStyle/>
          <a:p>
            <a:pPr>
              <a:lnSpc>
                <a:spcPct val="150000"/>
              </a:lnSpc>
            </a:pPr>
            <a:r>
              <a:rPr lang="en-US" sz="2000" dirty="0" smtClean="0">
                <a:solidFill>
                  <a:srgbClr val="002060"/>
                </a:solidFill>
                <a:latin typeface="Tekton Pro" pitchFamily="34" charset="0"/>
              </a:rPr>
              <a:t>What is Sentiment Analysis ?</a:t>
            </a:r>
          </a:p>
          <a:p>
            <a:pPr>
              <a:lnSpc>
                <a:spcPct val="150000"/>
              </a:lnSpc>
            </a:pPr>
            <a:r>
              <a:rPr lang="en-US" dirty="0" smtClean="0">
                <a:solidFill>
                  <a:schemeClr val="bg1"/>
                </a:solidFill>
                <a:latin typeface="Tekton Pro" pitchFamily="34" charset="0"/>
              </a:rPr>
              <a:t>The </a:t>
            </a:r>
            <a:r>
              <a:rPr lang="en-US" dirty="0">
                <a:solidFill>
                  <a:schemeClr val="bg1"/>
                </a:solidFill>
                <a:latin typeface="Tekton Pro" pitchFamily="34" charset="0"/>
              </a:rPr>
              <a:t>process of computationally identifying and categorizing opinions expressed in a piece of text, especially in order to determine whether the writer's attitude towards a particular topic, product, etc. is positive, negative, or neutral.</a:t>
            </a:r>
          </a:p>
        </p:txBody>
      </p:sp>
      <p:pic>
        <p:nvPicPr>
          <p:cNvPr id="1030" name="Picture 6" descr="C:\Users\Home\Downloads\0_ga5rNPmVYBsCm-lz_.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4892" y="1390871"/>
            <a:ext cx="2770143" cy="277014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163387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1030"/>
                                        </p:tgtEl>
                                        <p:attrNameLst>
                                          <p:attrName>style.visibility</p:attrName>
                                        </p:attrNameLst>
                                      </p:cBhvr>
                                      <p:to>
                                        <p:strVal val="visible"/>
                                      </p:to>
                                    </p:set>
                                    <p:animEffect transition="in" filter="wheel(1)">
                                      <p:cBhvr>
                                        <p:cTn id="7" dur="200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4949" y="586585"/>
            <a:ext cx="3817625" cy="523220"/>
          </a:xfrm>
          <a:prstGeom prst="rect">
            <a:avLst/>
          </a:prstGeom>
          <a:noFill/>
        </p:spPr>
        <p:txBody>
          <a:bodyPr wrap="square" rtlCol="0">
            <a:spAutoFit/>
          </a:bodyPr>
          <a:lstStyle/>
          <a:p>
            <a:r>
              <a:rPr lang="en-US" sz="2800" dirty="0" smtClean="0">
                <a:solidFill>
                  <a:schemeClr val="bg1"/>
                </a:solidFill>
                <a:latin typeface="Tekton Pro" pitchFamily="34" charset="0"/>
              </a:rPr>
              <a:t>Human Interface Design</a:t>
            </a:r>
            <a:endParaRPr lang="en-US" sz="2800" dirty="0">
              <a:solidFill>
                <a:schemeClr val="bg1"/>
              </a:solidFill>
              <a:latin typeface="Tekton Pro" pitchFamily="34" charset="0"/>
            </a:endParaRPr>
          </a:p>
        </p:txBody>
      </p:sp>
      <p:sp>
        <p:nvSpPr>
          <p:cNvPr id="5" name="TextBox 4"/>
          <p:cNvSpPr txBox="1"/>
          <p:nvPr/>
        </p:nvSpPr>
        <p:spPr>
          <a:xfrm>
            <a:off x="6505969" y="2647005"/>
            <a:ext cx="2541181" cy="707886"/>
          </a:xfrm>
          <a:prstGeom prst="rect">
            <a:avLst/>
          </a:prstGeom>
          <a:noFill/>
        </p:spPr>
        <p:txBody>
          <a:bodyPr wrap="square" rtlCol="0">
            <a:spAutoFit/>
          </a:bodyPr>
          <a:lstStyle/>
          <a:p>
            <a:pPr algn="ctr"/>
            <a:r>
              <a:rPr lang="en-US" sz="2000" dirty="0" smtClean="0">
                <a:solidFill>
                  <a:schemeClr val="bg1"/>
                </a:solidFill>
                <a:latin typeface="Tekton Pro" pitchFamily="34" charset="0"/>
              </a:rPr>
              <a:t>Sentiment Analysis Module</a:t>
            </a:r>
            <a:endParaRPr lang="en-US" sz="2000" dirty="0">
              <a:solidFill>
                <a:schemeClr val="bg1"/>
              </a:solidFill>
              <a:latin typeface="Tekton Pro" pitchFamily="34" charset="0"/>
            </a:endParaRPr>
          </a:p>
        </p:txBody>
      </p:sp>
      <p:pic>
        <p:nvPicPr>
          <p:cNvPr id="7" name="image20.jpeg"/>
          <p:cNvPicPr/>
          <p:nvPr/>
        </p:nvPicPr>
        <p:blipFill>
          <a:blip r:embed="rId2" cstate="print"/>
          <a:stretch>
            <a:fillRect/>
          </a:stretch>
        </p:blipFill>
        <p:spPr>
          <a:xfrm>
            <a:off x="143555" y="1350110"/>
            <a:ext cx="6362414" cy="3588000"/>
          </a:xfrm>
          <a:prstGeom prst="rect">
            <a:avLst/>
          </a:prstGeom>
        </p:spPr>
      </p:pic>
    </p:spTree>
    <p:extLst>
      <p:ext uri="{BB962C8B-B14F-4D97-AF65-F5344CB8AC3E}">
        <p14:creationId xmlns:p14="http://schemas.microsoft.com/office/powerpoint/2010/main" val="267771671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739540" y="0"/>
            <a:ext cx="5955495" cy="572644"/>
          </a:xfrm>
        </p:spPr>
        <p:txBody>
          <a:bodyPr>
            <a:noAutofit/>
          </a:bodyPr>
          <a:lstStyle/>
          <a:p>
            <a:pPr algn="ctr">
              <a:lnSpc>
                <a:spcPct val="150000"/>
              </a:lnSpc>
            </a:pPr>
            <a:r>
              <a:rPr lang="en-US" b="1" u="sng" dirty="0" smtClean="0">
                <a:solidFill>
                  <a:schemeClr val="tx1"/>
                </a:solidFill>
                <a:latin typeface="Tekton Pro" pitchFamily="34" charset="0"/>
              </a:rPr>
              <a:t>Key Terms</a:t>
            </a:r>
            <a:endParaRPr lang="en-US" b="1" u="sng" dirty="0">
              <a:solidFill>
                <a:schemeClr val="tx1"/>
              </a:solidFill>
              <a:latin typeface="Tekton Pro" pitchFamily="34" charset="0"/>
            </a:endParaRPr>
          </a:p>
        </p:txBody>
      </p:sp>
      <p:sp>
        <p:nvSpPr>
          <p:cNvPr id="7" name="TextBox 6"/>
          <p:cNvSpPr txBox="1"/>
          <p:nvPr/>
        </p:nvSpPr>
        <p:spPr>
          <a:xfrm>
            <a:off x="2434126" y="739290"/>
            <a:ext cx="3359511" cy="4247317"/>
          </a:xfrm>
          <a:prstGeom prst="rect">
            <a:avLst/>
          </a:prstGeom>
          <a:noFill/>
        </p:spPr>
        <p:txBody>
          <a:bodyPr wrap="square" rtlCol="0">
            <a:spAutoFit/>
          </a:bodyPr>
          <a:lstStyle/>
          <a:p>
            <a:pPr marL="285750" indent="-285750">
              <a:lnSpc>
                <a:spcPct val="150000"/>
              </a:lnSpc>
              <a:buFont typeface="Wingdings" pitchFamily="2" charset="2"/>
              <a:buChar char="ü"/>
            </a:pPr>
            <a:r>
              <a:rPr lang="en-US" dirty="0" smtClean="0">
                <a:solidFill>
                  <a:schemeClr val="bg1"/>
                </a:solidFill>
                <a:latin typeface="Tekton Pro" pitchFamily="34" charset="0"/>
              </a:rPr>
              <a:t>Natural Language Processing</a:t>
            </a:r>
          </a:p>
          <a:p>
            <a:pPr marL="285750" indent="-285750">
              <a:lnSpc>
                <a:spcPct val="150000"/>
              </a:lnSpc>
              <a:buFont typeface="Wingdings" pitchFamily="2" charset="2"/>
              <a:buChar char="ü"/>
            </a:pPr>
            <a:r>
              <a:rPr lang="en-US" dirty="0" smtClean="0">
                <a:solidFill>
                  <a:schemeClr val="bg1"/>
                </a:solidFill>
                <a:latin typeface="Tekton Pro" pitchFamily="34" charset="0"/>
              </a:rPr>
              <a:t>Machine Learning</a:t>
            </a:r>
          </a:p>
          <a:p>
            <a:pPr marL="285750" indent="-285750">
              <a:lnSpc>
                <a:spcPct val="150000"/>
              </a:lnSpc>
              <a:buFont typeface="Wingdings" pitchFamily="2" charset="2"/>
              <a:buChar char="ü"/>
            </a:pPr>
            <a:r>
              <a:rPr lang="en-US" dirty="0" smtClean="0">
                <a:solidFill>
                  <a:schemeClr val="bg1"/>
                </a:solidFill>
                <a:latin typeface="Tekton Pro" pitchFamily="34" charset="0"/>
              </a:rPr>
              <a:t>NPI Algorithm</a:t>
            </a:r>
          </a:p>
          <a:p>
            <a:pPr marL="285750" indent="-285750">
              <a:lnSpc>
                <a:spcPct val="150000"/>
              </a:lnSpc>
              <a:buFont typeface="Wingdings" pitchFamily="2" charset="2"/>
              <a:buChar char="ü"/>
            </a:pPr>
            <a:r>
              <a:rPr lang="en-US" dirty="0" smtClean="0">
                <a:solidFill>
                  <a:schemeClr val="bg1"/>
                </a:solidFill>
                <a:latin typeface="Tekton Pro" pitchFamily="34" charset="0"/>
              </a:rPr>
              <a:t>Data Science</a:t>
            </a:r>
          </a:p>
          <a:p>
            <a:pPr marL="285750" indent="-285750">
              <a:lnSpc>
                <a:spcPct val="150000"/>
              </a:lnSpc>
              <a:buFont typeface="Wingdings" pitchFamily="2" charset="2"/>
              <a:buChar char="ü"/>
            </a:pPr>
            <a:r>
              <a:rPr lang="en-US" dirty="0" smtClean="0">
                <a:solidFill>
                  <a:schemeClr val="bg1"/>
                </a:solidFill>
                <a:latin typeface="Tekton Pro" pitchFamily="34" charset="0"/>
              </a:rPr>
              <a:t>Future Predictions</a:t>
            </a:r>
          </a:p>
          <a:p>
            <a:pPr marL="285750" indent="-285750">
              <a:lnSpc>
                <a:spcPct val="150000"/>
              </a:lnSpc>
              <a:buFont typeface="Wingdings" pitchFamily="2" charset="2"/>
              <a:buChar char="ü"/>
            </a:pPr>
            <a:r>
              <a:rPr lang="en-US" dirty="0" smtClean="0">
                <a:solidFill>
                  <a:schemeClr val="bg1"/>
                </a:solidFill>
                <a:latin typeface="Tekton Pro" pitchFamily="34" charset="0"/>
              </a:rPr>
              <a:t>Data Pre-Processing</a:t>
            </a:r>
          </a:p>
          <a:p>
            <a:pPr marL="285750" indent="-285750">
              <a:lnSpc>
                <a:spcPct val="150000"/>
              </a:lnSpc>
              <a:buFont typeface="Wingdings" pitchFamily="2" charset="2"/>
              <a:buChar char="ü"/>
            </a:pPr>
            <a:r>
              <a:rPr lang="en-US" dirty="0" smtClean="0">
                <a:solidFill>
                  <a:schemeClr val="bg1"/>
                </a:solidFill>
                <a:latin typeface="Tekton Pro" pitchFamily="34" charset="0"/>
              </a:rPr>
              <a:t>NLTK Library</a:t>
            </a:r>
          </a:p>
          <a:p>
            <a:pPr marL="285750" indent="-285750">
              <a:lnSpc>
                <a:spcPct val="150000"/>
              </a:lnSpc>
              <a:buFont typeface="Wingdings" pitchFamily="2" charset="2"/>
              <a:buChar char="ü"/>
            </a:pPr>
            <a:r>
              <a:rPr lang="en-US" dirty="0" smtClean="0">
                <a:solidFill>
                  <a:schemeClr val="bg1"/>
                </a:solidFill>
                <a:latin typeface="Tekton Pro" pitchFamily="34" charset="0"/>
              </a:rPr>
              <a:t>Pandas Library</a:t>
            </a:r>
          </a:p>
          <a:p>
            <a:pPr marL="285750" indent="-285750">
              <a:lnSpc>
                <a:spcPct val="150000"/>
              </a:lnSpc>
              <a:buFont typeface="Wingdings" pitchFamily="2" charset="2"/>
              <a:buChar char="ü"/>
            </a:pPr>
            <a:r>
              <a:rPr lang="en-US" dirty="0" smtClean="0">
                <a:solidFill>
                  <a:schemeClr val="bg1"/>
                </a:solidFill>
                <a:latin typeface="Tekton Pro" pitchFamily="34" charset="0"/>
              </a:rPr>
              <a:t>E-Commerce</a:t>
            </a:r>
          </a:p>
          <a:p>
            <a:pPr marL="285750" indent="-285750">
              <a:lnSpc>
                <a:spcPct val="150000"/>
              </a:lnSpc>
              <a:buFont typeface="Wingdings" pitchFamily="2" charset="2"/>
              <a:buChar char="ü"/>
            </a:pPr>
            <a:r>
              <a:rPr lang="en-US" dirty="0" smtClean="0">
                <a:solidFill>
                  <a:schemeClr val="bg1"/>
                </a:solidFill>
                <a:latin typeface="Tekton Pro" pitchFamily="34" charset="0"/>
              </a:rPr>
              <a:t>Web Technologies</a:t>
            </a:r>
          </a:p>
        </p:txBody>
      </p:sp>
      <p:pic>
        <p:nvPicPr>
          <p:cNvPr id="5122" name="Picture 2" descr="C:\Users\Home\Downloads\contract-manageme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6345" y="1592633"/>
            <a:ext cx="2743200" cy="27432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9169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p:cTn id="7" dur="1000" fill="hold"/>
                                        <p:tgtEl>
                                          <p:spTgt spid="5122"/>
                                        </p:tgtEl>
                                        <p:attrNameLst>
                                          <p:attrName>ppt_w</p:attrName>
                                        </p:attrNameLst>
                                      </p:cBhvr>
                                      <p:tavLst>
                                        <p:tav tm="0">
                                          <p:val>
                                            <p:fltVal val="0"/>
                                          </p:val>
                                        </p:tav>
                                        <p:tav tm="100000">
                                          <p:val>
                                            <p:strVal val="#ppt_w"/>
                                          </p:val>
                                        </p:tav>
                                      </p:tavLst>
                                    </p:anim>
                                    <p:anim calcmode="lin" valueType="num">
                                      <p:cBhvr>
                                        <p:cTn id="8" dur="1000" fill="hold"/>
                                        <p:tgtEl>
                                          <p:spTgt spid="5122"/>
                                        </p:tgtEl>
                                        <p:attrNameLst>
                                          <p:attrName>ppt_h</p:attrName>
                                        </p:attrNameLst>
                                      </p:cBhvr>
                                      <p:tavLst>
                                        <p:tav tm="0">
                                          <p:val>
                                            <p:fltVal val="0"/>
                                          </p:val>
                                        </p:tav>
                                        <p:tav tm="100000">
                                          <p:val>
                                            <p:strVal val="#ppt_h"/>
                                          </p:val>
                                        </p:tav>
                                      </p:tavLst>
                                    </p:anim>
                                    <p:anim calcmode="lin" valueType="num">
                                      <p:cBhvr>
                                        <p:cTn id="9" dur="1000" fill="hold"/>
                                        <p:tgtEl>
                                          <p:spTgt spid="5122"/>
                                        </p:tgtEl>
                                        <p:attrNameLst>
                                          <p:attrName>style.rotation</p:attrName>
                                        </p:attrNameLst>
                                      </p:cBhvr>
                                      <p:tavLst>
                                        <p:tav tm="0">
                                          <p:val>
                                            <p:fltVal val="90"/>
                                          </p:val>
                                        </p:tav>
                                        <p:tav tm="100000">
                                          <p:val>
                                            <p:fltVal val="0"/>
                                          </p:val>
                                        </p:tav>
                                      </p:tavLst>
                                    </p:anim>
                                    <p:animEffect transition="in" filter="fade">
                                      <p:cBhvr>
                                        <p:cTn id="10" dur="10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1425" y="281175"/>
            <a:ext cx="4703082" cy="646331"/>
          </a:xfrm>
          <a:prstGeom prst="rect">
            <a:avLst/>
          </a:prstGeom>
        </p:spPr>
        <p:txBody>
          <a:bodyPr wrap="none">
            <a:spAutoFit/>
          </a:bodyPr>
          <a:lstStyle/>
          <a:p>
            <a:r>
              <a:rPr lang="en-US" sz="3600" b="1" u="sng" dirty="0" smtClean="0">
                <a:solidFill>
                  <a:schemeClr val="bg1"/>
                </a:solidFill>
                <a:effectLst>
                  <a:outerShdw blurRad="38100" dist="38100" dir="2700000" algn="tl">
                    <a:srgbClr val="000000">
                      <a:alpha val="43137"/>
                    </a:srgbClr>
                  </a:outerShdw>
                </a:effectLst>
                <a:latin typeface="Tekton Pro" pitchFamily="34" charset="0"/>
              </a:rPr>
              <a:t>Software Requirements</a:t>
            </a:r>
            <a:endParaRPr lang="en-US" sz="3600" dirty="0">
              <a:solidFill>
                <a:schemeClr val="bg1"/>
              </a:solidFill>
              <a:effectLst>
                <a:outerShdw blurRad="38100" dist="38100" dir="2700000" algn="tl">
                  <a:srgbClr val="000000">
                    <a:alpha val="43137"/>
                  </a:srgbClr>
                </a:outerShdw>
              </a:effectLst>
            </a:endParaRPr>
          </a:p>
        </p:txBody>
      </p:sp>
      <p:sp>
        <p:nvSpPr>
          <p:cNvPr id="5" name="TextBox 4"/>
          <p:cNvSpPr txBox="1"/>
          <p:nvPr/>
        </p:nvSpPr>
        <p:spPr>
          <a:xfrm>
            <a:off x="249156" y="1274910"/>
            <a:ext cx="3054100" cy="3508653"/>
          </a:xfrm>
          <a:prstGeom prst="rect">
            <a:avLst/>
          </a:prstGeom>
          <a:noFill/>
        </p:spPr>
        <p:txBody>
          <a:bodyPr wrap="square" rtlCol="0">
            <a:spAutoFit/>
          </a:bodyPr>
          <a:lstStyle/>
          <a:p>
            <a:pPr marL="285750" lvl="0" indent="-285750">
              <a:lnSpc>
                <a:spcPct val="150000"/>
              </a:lnSpc>
              <a:buFont typeface="Wingdings" pitchFamily="2" charset="2"/>
              <a:buChar char="§"/>
            </a:pPr>
            <a:r>
              <a:rPr lang="en-US" sz="1500" u="sng" dirty="0">
                <a:solidFill>
                  <a:schemeClr val="bg1"/>
                </a:solidFill>
                <a:latin typeface="Tekton Pro" pitchFamily="34" charset="0"/>
              </a:rPr>
              <a:t>Web </a:t>
            </a:r>
            <a:r>
              <a:rPr lang="en-US" sz="1500" u="sng" dirty="0" smtClean="0">
                <a:solidFill>
                  <a:schemeClr val="bg1"/>
                </a:solidFill>
                <a:latin typeface="Tekton Pro" pitchFamily="34" charset="0"/>
              </a:rPr>
              <a:t>Presentation</a:t>
            </a:r>
          </a:p>
          <a:p>
            <a:pPr lvl="1">
              <a:lnSpc>
                <a:spcPct val="150000"/>
              </a:lnSpc>
            </a:pPr>
            <a:r>
              <a:rPr lang="en-US" sz="1500" dirty="0" smtClean="0">
                <a:solidFill>
                  <a:schemeClr val="bg1"/>
                </a:solidFill>
                <a:latin typeface="Tekton Pro" pitchFamily="34" charset="0"/>
              </a:rPr>
              <a:t>HTML &amp; CSS</a:t>
            </a:r>
          </a:p>
          <a:p>
            <a:pPr lvl="1">
              <a:lnSpc>
                <a:spcPct val="150000"/>
              </a:lnSpc>
            </a:pPr>
            <a:r>
              <a:rPr lang="en-US" sz="1500" dirty="0" smtClean="0">
                <a:solidFill>
                  <a:schemeClr val="bg1"/>
                </a:solidFill>
                <a:latin typeface="Tekton Pro" pitchFamily="34" charset="0"/>
              </a:rPr>
              <a:t>Bootstrap </a:t>
            </a:r>
            <a:endParaRPr lang="en-US" sz="1500" dirty="0">
              <a:solidFill>
                <a:schemeClr val="bg1"/>
              </a:solidFill>
              <a:latin typeface="Tekton Pro" pitchFamily="34" charset="0"/>
            </a:endParaRPr>
          </a:p>
          <a:p>
            <a:pPr lvl="1">
              <a:lnSpc>
                <a:spcPct val="150000"/>
              </a:lnSpc>
            </a:pPr>
            <a:r>
              <a:rPr lang="en-US" sz="1500" dirty="0">
                <a:solidFill>
                  <a:schemeClr val="bg1"/>
                </a:solidFill>
                <a:latin typeface="Tekton Pro" pitchFamily="34" charset="0"/>
              </a:rPr>
              <a:t>JavaScript</a:t>
            </a:r>
          </a:p>
          <a:p>
            <a:pPr marL="285750" lvl="0" indent="-285750">
              <a:lnSpc>
                <a:spcPct val="150000"/>
              </a:lnSpc>
              <a:buFont typeface="Wingdings" pitchFamily="2" charset="2"/>
              <a:buChar char="§"/>
            </a:pPr>
            <a:r>
              <a:rPr lang="en-US" sz="1500" u="sng" dirty="0" smtClean="0">
                <a:solidFill>
                  <a:schemeClr val="bg1"/>
                </a:solidFill>
                <a:latin typeface="Tekton Pro" pitchFamily="34" charset="0"/>
              </a:rPr>
              <a:t>Domain</a:t>
            </a:r>
          </a:p>
          <a:p>
            <a:pPr lvl="1">
              <a:lnSpc>
                <a:spcPct val="150000"/>
              </a:lnSpc>
            </a:pPr>
            <a:r>
              <a:rPr lang="en-US" sz="1500" dirty="0" smtClean="0">
                <a:solidFill>
                  <a:schemeClr val="bg1"/>
                </a:solidFill>
                <a:latin typeface="Tekton Pro" pitchFamily="34" charset="0"/>
              </a:rPr>
              <a:t>Python</a:t>
            </a:r>
            <a:endParaRPr lang="en-US" sz="1500" dirty="0">
              <a:solidFill>
                <a:schemeClr val="bg1"/>
              </a:solidFill>
              <a:latin typeface="Tekton Pro" pitchFamily="34" charset="0"/>
            </a:endParaRPr>
          </a:p>
          <a:p>
            <a:pPr marL="285750" lvl="0" indent="-285750">
              <a:lnSpc>
                <a:spcPct val="150000"/>
              </a:lnSpc>
              <a:buFont typeface="Wingdings" pitchFamily="2" charset="2"/>
              <a:buChar char="§"/>
            </a:pPr>
            <a:r>
              <a:rPr lang="en-US" sz="1500" u="sng" dirty="0" smtClean="0">
                <a:solidFill>
                  <a:schemeClr val="bg1"/>
                </a:solidFill>
                <a:latin typeface="Tekton Pro" pitchFamily="34" charset="0"/>
              </a:rPr>
              <a:t>Web-Framework</a:t>
            </a:r>
          </a:p>
          <a:p>
            <a:pPr lvl="0">
              <a:lnSpc>
                <a:spcPct val="150000"/>
              </a:lnSpc>
            </a:pPr>
            <a:r>
              <a:rPr lang="en-US" sz="1500" dirty="0" smtClean="0">
                <a:solidFill>
                  <a:schemeClr val="bg1"/>
                </a:solidFill>
                <a:latin typeface="Tekton Pro" pitchFamily="34" charset="0"/>
              </a:rPr>
              <a:t>             Django</a:t>
            </a:r>
          </a:p>
          <a:p>
            <a:pPr marL="285750" indent="-285750">
              <a:lnSpc>
                <a:spcPct val="150000"/>
              </a:lnSpc>
              <a:buFont typeface="Wingdings" pitchFamily="2" charset="2"/>
              <a:buChar char="§"/>
            </a:pPr>
            <a:r>
              <a:rPr lang="en-US" sz="1400" u="sng" dirty="0" smtClean="0">
                <a:solidFill>
                  <a:schemeClr val="bg1"/>
                </a:solidFill>
                <a:latin typeface="Tekton Pro" pitchFamily="34" charset="0"/>
              </a:rPr>
              <a:t>IDE’s</a:t>
            </a:r>
            <a:endParaRPr lang="en-US" sz="1400" u="sng" dirty="0">
              <a:solidFill>
                <a:schemeClr val="bg1"/>
              </a:solidFill>
              <a:latin typeface="Tekton Pro" pitchFamily="34" charset="0"/>
            </a:endParaRPr>
          </a:p>
          <a:p>
            <a:pPr>
              <a:lnSpc>
                <a:spcPct val="150000"/>
              </a:lnSpc>
            </a:pPr>
            <a:r>
              <a:rPr lang="en-US" sz="1400" dirty="0" smtClean="0">
                <a:solidFill>
                  <a:schemeClr val="bg1"/>
                </a:solidFill>
                <a:latin typeface="Tekton Pro" pitchFamily="34" charset="0"/>
              </a:rPr>
              <a:t>                </a:t>
            </a:r>
            <a:r>
              <a:rPr lang="en-US" sz="1400" dirty="0">
                <a:solidFill>
                  <a:schemeClr val="bg1"/>
                </a:solidFill>
                <a:latin typeface="Tekton Pro" pitchFamily="34" charset="0"/>
              </a:rPr>
              <a:t>Spyder </a:t>
            </a:r>
          </a:p>
        </p:txBody>
      </p:sp>
      <p:sp>
        <p:nvSpPr>
          <p:cNvPr id="6" name="TextBox 5"/>
          <p:cNvSpPr txBox="1"/>
          <p:nvPr/>
        </p:nvSpPr>
        <p:spPr>
          <a:xfrm>
            <a:off x="6053775" y="1274910"/>
            <a:ext cx="3054100" cy="3347070"/>
          </a:xfrm>
          <a:prstGeom prst="rect">
            <a:avLst/>
          </a:prstGeom>
          <a:noFill/>
        </p:spPr>
        <p:txBody>
          <a:bodyPr wrap="square" rtlCol="0">
            <a:spAutoFit/>
          </a:bodyPr>
          <a:lstStyle/>
          <a:p>
            <a:pPr marL="285750" lvl="0" indent="-285750">
              <a:lnSpc>
                <a:spcPct val="150000"/>
              </a:lnSpc>
              <a:buFont typeface="Wingdings" pitchFamily="2" charset="2"/>
              <a:buChar char="§"/>
            </a:pPr>
            <a:r>
              <a:rPr lang="en-US" sz="1600" u="sng" dirty="0" smtClean="0">
                <a:solidFill>
                  <a:schemeClr val="bg1"/>
                </a:solidFill>
                <a:latin typeface="Tekton Pro" pitchFamily="34" charset="0"/>
              </a:rPr>
              <a:t>Python Library</a:t>
            </a:r>
            <a:endParaRPr lang="en-US" sz="1600" u="sng" dirty="0">
              <a:solidFill>
                <a:schemeClr val="bg1"/>
              </a:solidFill>
              <a:latin typeface="Tekton Pro" pitchFamily="34" charset="0"/>
            </a:endParaRPr>
          </a:p>
          <a:p>
            <a:pPr>
              <a:lnSpc>
                <a:spcPct val="150000"/>
              </a:lnSpc>
            </a:pPr>
            <a:r>
              <a:rPr lang="en-US" sz="1600" dirty="0">
                <a:solidFill>
                  <a:schemeClr val="bg1"/>
                </a:solidFill>
                <a:latin typeface="Tekton Pro" pitchFamily="34" charset="0"/>
              </a:rPr>
              <a:t>             </a:t>
            </a:r>
            <a:r>
              <a:rPr lang="en-US" sz="1500" dirty="0" smtClean="0">
                <a:solidFill>
                  <a:schemeClr val="bg1"/>
                </a:solidFill>
                <a:latin typeface="Tekton Pro" pitchFamily="34" charset="0"/>
              </a:rPr>
              <a:t>NLTK</a:t>
            </a:r>
            <a:endParaRPr lang="en-US" sz="1500" dirty="0">
              <a:solidFill>
                <a:schemeClr val="bg1"/>
              </a:solidFill>
              <a:latin typeface="Tekton Pro" pitchFamily="34" charset="0"/>
            </a:endParaRPr>
          </a:p>
          <a:p>
            <a:pPr>
              <a:lnSpc>
                <a:spcPct val="150000"/>
              </a:lnSpc>
            </a:pPr>
            <a:r>
              <a:rPr lang="en-US" sz="1500" dirty="0">
                <a:solidFill>
                  <a:schemeClr val="bg1"/>
                </a:solidFill>
                <a:latin typeface="Tekton Pro" pitchFamily="34" charset="0"/>
              </a:rPr>
              <a:t>              </a:t>
            </a:r>
            <a:r>
              <a:rPr lang="en-US" sz="1500" dirty="0" smtClean="0">
                <a:solidFill>
                  <a:schemeClr val="bg1"/>
                </a:solidFill>
                <a:latin typeface="Tekton Pro" pitchFamily="34" charset="0"/>
              </a:rPr>
              <a:t>NUMPY</a:t>
            </a:r>
          </a:p>
          <a:p>
            <a:pPr>
              <a:lnSpc>
                <a:spcPct val="150000"/>
              </a:lnSpc>
            </a:pPr>
            <a:r>
              <a:rPr lang="en-US" sz="1500" dirty="0">
                <a:solidFill>
                  <a:schemeClr val="bg1"/>
                </a:solidFill>
                <a:latin typeface="Tekton Pro" pitchFamily="34" charset="0"/>
              </a:rPr>
              <a:t> </a:t>
            </a:r>
            <a:r>
              <a:rPr lang="en-US" sz="1500" dirty="0" smtClean="0">
                <a:solidFill>
                  <a:schemeClr val="bg1"/>
                </a:solidFill>
                <a:latin typeface="Tekton Pro" pitchFamily="34" charset="0"/>
              </a:rPr>
              <a:t>             Py Socks</a:t>
            </a:r>
          </a:p>
          <a:p>
            <a:pPr>
              <a:lnSpc>
                <a:spcPct val="150000"/>
              </a:lnSpc>
            </a:pPr>
            <a:r>
              <a:rPr lang="en-US" sz="1500" dirty="0" smtClean="0">
                <a:solidFill>
                  <a:schemeClr val="bg1"/>
                </a:solidFill>
                <a:latin typeface="Tekton Pro" pitchFamily="34" charset="0"/>
              </a:rPr>
              <a:t>              Py Parsing</a:t>
            </a:r>
            <a:endParaRPr lang="en-US" sz="1500" dirty="0">
              <a:solidFill>
                <a:schemeClr val="bg1"/>
              </a:solidFill>
              <a:latin typeface="Tekton Pro" pitchFamily="34" charset="0"/>
            </a:endParaRPr>
          </a:p>
          <a:p>
            <a:pPr marL="285750" indent="-285750">
              <a:lnSpc>
                <a:spcPct val="150000"/>
              </a:lnSpc>
              <a:buFont typeface="Wingdings" pitchFamily="2" charset="2"/>
              <a:buChar char="§"/>
            </a:pPr>
            <a:r>
              <a:rPr lang="en-US" sz="1600" u="sng" dirty="0" smtClean="0">
                <a:solidFill>
                  <a:schemeClr val="bg1"/>
                </a:solidFill>
                <a:latin typeface="Tekton Pro" pitchFamily="34" charset="0"/>
              </a:rPr>
              <a:t>Database </a:t>
            </a:r>
            <a:endParaRPr lang="en-US" sz="1600" u="sng" dirty="0">
              <a:solidFill>
                <a:schemeClr val="bg1"/>
              </a:solidFill>
              <a:latin typeface="Tekton Pro" pitchFamily="34" charset="0"/>
            </a:endParaRPr>
          </a:p>
          <a:p>
            <a:pPr>
              <a:lnSpc>
                <a:spcPct val="150000"/>
              </a:lnSpc>
            </a:pPr>
            <a:r>
              <a:rPr lang="en-US" sz="1600" dirty="0" smtClean="0">
                <a:solidFill>
                  <a:schemeClr val="bg1"/>
                </a:solidFill>
                <a:latin typeface="Tekton Pro" pitchFamily="34" charset="0"/>
              </a:rPr>
              <a:t>         </a:t>
            </a:r>
            <a:r>
              <a:rPr lang="en-US" sz="1600" dirty="0">
                <a:solidFill>
                  <a:schemeClr val="bg1"/>
                </a:solidFill>
                <a:latin typeface="Tekton Pro" pitchFamily="34" charset="0"/>
              </a:rPr>
              <a:t> </a:t>
            </a:r>
            <a:r>
              <a:rPr lang="en-US" sz="1600" dirty="0" smtClean="0">
                <a:solidFill>
                  <a:schemeClr val="bg1"/>
                </a:solidFill>
                <a:latin typeface="Tekton Pro" pitchFamily="34" charset="0"/>
              </a:rPr>
              <a:t>    </a:t>
            </a:r>
            <a:r>
              <a:rPr lang="en-US" sz="1500" dirty="0" smtClean="0">
                <a:solidFill>
                  <a:schemeClr val="bg1"/>
                </a:solidFill>
                <a:latin typeface="Tekton Pro" pitchFamily="34" charset="0"/>
              </a:rPr>
              <a:t>SQL </a:t>
            </a:r>
            <a:endParaRPr lang="en-US" sz="1500" dirty="0">
              <a:solidFill>
                <a:schemeClr val="bg1"/>
              </a:solidFill>
              <a:latin typeface="Tekton Pro" pitchFamily="34" charset="0"/>
            </a:endParaRPr>
          </a:p>
          <a:p>
            <a:pPr marL="285750" indent="-285750">
              <a:lnSpc>
                <a:spcPct val="150000"/>
              </a:lnSpc>
              <a:buFont typeface="Wingdings" pitchFamily="2" charset="2"/>
              <a:buChar char="§"/>
            </a:pPr>
            <a:r>
              <a:rPr lang="en-US" sz="1600" u="sng" dirty="0" smtClean="0">
                <a:solidFill>
                  <a:schemeClr val="bg1"/>
                </a:solidFill>
                <a:latin typeface="Tekton Pro" pitchFamily="34" charset="0"/>
              </a:rPr>
              <a:t>Operating System</a:t>
            </a:r>
          </a:p>
          <a:p>
            <a:pPr>
              <a:lnSpc>
                <a:spcPct val="150000"/>
              </a:lnSpc>
            </a:pPr>
            <a:r>
              <a:rPr lang="en-US" sz="1600" dirty="0" smtClean="0">
                <a:solidFill>
                  <a:schemeClr val="bg1"/>
                </a:solidFill>
                <a:latin typeface="Tekton Pro" pitchFamily="34" charset="0"/>
              </a:rPr>
              <a:t>               </a:t>
            </a:r>
            <a:r>
              <a:rPr lang="en-US" sz="1500" dirty="0" smtClean="0">
                <a:solidFill>
                  <a:schemeClr val="bg1"/>
                </a:solidFill>
                <a:latin typeface="Tekton Pro" pitchFamily="34" charset="0"/>
              </a:rPr>
              <a:t>Windows – 7 / 8 / 10 </a:t>
            </a:r>
            <a:endParaRPr lang="en-US" sz="1500" dirty="0">
              <a:solidFill>
                <a:schemeClr val="bg1"/>
              </a:solidFill>
              <a:latin typeface="Tekton Pro" pitchFamily="34" charset="0"/>
            </a:endParaRPr>
          </a:p>
        </p:txBody>
      </p:sp>
      <p:pic>
        <p:nvPicPr>
          <p:cNvPr id="6146" name="Picture 2" descr="C:\Users\Home\Downloads\code-clipart-computer-testing-18-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6835" y="1668656"/>
            <a:ext cx="2998160" cy="299816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865373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circle(in)">
                                      <p:cBhvr>
                                        <p:cTn id="7" dur="20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94345" y="182512"/>
            <a:ext cx="4740208" cy="646331"/>
          </a:xfrm>
          <a:prstGeom prst="rect">
            <a:avLst/>
          </a:prstGeom>
        </p:spPr>
        <p:txBody>
          <a:bodyPr wrap="none">
            <a:spAutoFit/>
          </a:bodyPr>
          <a:lstStyle/>
          <a:p>
            <a:r>
              <a:rPr lang="en-US" sz="3600" b="1" u="sng" dirty="0" smtClean="0">
                <a:effectLst>
                  <a:outerShdw blurRad="38100" dist="38100" dir="2700000" algn="tl">
                    <a:srgbClr val="000000">
                      <a:alpha val="43137"/>
                    </a:srgbClr>
                  </a:outerShdw>
                </a:effectLst>
                <a:latin typeface="Tekton Pro" pitchFamily="34" charset="0"/>
              </a:rPr>
              <a:t>Hardware </a:t>
            </a:r>
            <a:r>
              <a:rPr lang="en-US" sz="3600" b="1" u="sng" dirty="0">
                <a:effectLst>
                  <a:outerShdw blurRad="38100" dist="38100" dir="2700000" algn="tl">
                    <a:srgbClr val="000000">
                      <a:alpha val="43137"/>
                    </a:srgbClr>
                  </a:outerShdw>
                </a:effectLst>
                <a:latin typeface="Tekton Pro" pitchFamily="34" charset="0"/>
              </a:rPr>
              <a:t>Requirements</a:t>
            </a:r>
            <a:endParaRPr lang="en-US" sz="3600" dirty="0">
              <a:effectLst>
                <a:outerShdw blurRad="38100" dist="38100" dir="2700000" algn="tl">
                  <a:srgbClr val="000000">
                    <a:alpha val="43137"/>
                  </a:srgbClr>
                </a:outerShdw>
              </a:effectLst>
            </a:endParaRPr>
          </a:p>
        </p:txBody>
      </p:sp>
      <p:sp>
        <p:nvSpPr>
          <p:cNvPr id="5" name="TextBox 4"/>
          <p:cNvSpPr txBox="1"/>
          <p:nvPr/>
        </p:nvSpPr>
        <p:spPr>
          <a:xfrm>
            <a:off x="2281426" y="2113635"/>
            <a:ext cx="2283024" cy="1200329"/>
          </a:xfrm>
          <a:prstGeom prst="rect">
            <a:avLst/>
          </a:prstGeom>
          <a:noFill/>
        </p:spPr>
        <p:txBody>
          <a:bodyPr wrap="square" rtlCol="0">
            <a:spAutoFit/>
          </a:bodyPr>
          <a:lstStyle/>
          <a:p>
            <a:pPr marL="285750" indent="-285750">
              <a:lnSpc>
                <a:spcPct val="150000"/>
              </a:lnSpc>
              <a:buFont typeface="Arial" pitchFamily="34" charset="0"/>
              <a:buChar char="•"/>
            </a:pPr>
            <a:r>
              <a:rPr lang="en-US" sz="1600" dirty="0" smtClean="0">
                <a:solidFill>
                  <a:schemeClr val="bg1"/>
                </a:solidFill>
                <a:latin typeface="Tekton Pro" pitchFamily="34" charset="0"/>
              </a:rPr>
              <a:t>Processor</a:t>
            </a:r>
            <a:r>
              <a:rPr lang="en-US" sz="1600" dirty="0">
                <a:solidFill>
                  <a:schemeClr val="bg1"/>
                </a:solidFill>
                <a:latin typeface="Tekton Pro" pitchFamily="34" charset="0"/>
              </a:rPr>
              <a:t>: Intel i3 </a:t>
            </a:r>
          </a:p>
          <a:p>
            <a:pPr marL="285750" indent="-285750">
              <a:lnSpc>
                <a:spcPct val="150000"/>
              </a:lnSpc>
              <a:buFont typeface="Arial" pitchFamily="34" charset="0"/>
              <a:buChar char="•"/>
            </a:pPr>
            <a:r>
              <a:rPr lang="en-US" sz="1600" dirty="0" smtClean="0">
                <a:solidFill>
                  <a:schemeClr val="bg1"/>
                </a:solidFill>
                <a:latin typeface="Tekton Pro" pitchFamily="34" charset="0"/>
              </a:rPr>
              <a:t>RAM </a:t>
            </a:r>
            <a:r>
              <a:rPr lang="en-US" sz="1600" dirty="0">
                <a:solidFill>
                  <a:schemeClr val="bg1"/>
                </a:solidFill>
                <a:latin typeface="Tekton Pro" pitchFamily="34" charset="0"/>
              </a:rPr>
              <a:t>Capacity: 2GB </a:t>
            </a:r>
          </a:p>
          <a:p>
            <a:pPr marL="285750" indent="-285750">
              <a:lnSpc>
                <a:spcPct val="150000"/>
              </a:lnSpc>
              <a:buFont typeface="Arial" pitchFamily="34" charset="0"/>
              <a:buChar char="•"/>
            </a:pPr>
            <a:r>
              <a:rPr lang="en-US" sz="1600" dirty="0" smtClean="0">
                <a:solidFill>
                  <a:schemeClr val="bg1"/>
                </a:solidFill>
                <a:latin typeface="Tekton Pro" pitchFamily="34" charset="0"/>
              </a:rPr>
              <a:t>Hard </a:t>
            </a:r>
            <a:r>
              <a:rPr lang="en-US" sz="1600" dirty="0">
                <a:solidFill>
                  <a:schemeClr val="bg1"/>
                </a:solidFill>
                <a:latin typeface="Tekton Pro" pitchFamily="34" charset="0"/>
              </a:rPr>
              <a:t>Disk: </a:t>
            </a:r>
            <a:r>
              <a:rPr lang="en-US" sz="1600" dirty="0" smtClean="0">
                <a:solidFill>
                  <a:schemeClr val="bg1"/>
                </a:solidFill>
                <a:latin typeface="Tekton Pro" pitchFamily="34" charset="0"/>
              </a:rPr>
              <a:t>150GB </a:t>
            </a:r>
            <a:endParaRPr lang="en-US" sz="1600" dirty="0">
              <a:solidFill>
                <a:schemeClr val="bg1"/>
              </a:solidFill>
              <a:latin typeface="Tekton Pro" pitchFamily="34" charset="0"/>
            </a:endParaRPr>
          </a:p>
        </p:txBody>
      </p:sp>
      <p:pic>
        <p:nvPicPr>
          <p:cNvPr id="7170" name="Picture 2" descr="C:\Users\Home\Downloads\free-hardware-vector-ic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0115" y="1715506"/>
            <a:ext cx="3190892" cy="199658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4249552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fade">
                                      <p:cBhvr>
                                        <p:cTn id="7" dur="1000"/>
                                        <p:tgtEl>
                                          <p:spTgt spid="7170"/>
                                        </p:tgtEl>
                                      </p:cBhvr>
                                    </p:animEffect>
                                    <p:anim calcmode="lin" valueType="num">
                                      <p:cBhvr>
                                        <p:cTn id="8" dur="1000" fill="hold"/>
                                        <p:tgtEl>
                                          <p:spTgt spid="7170"/>
                                        </p:tgtEl>
                                        <p:attrNameLst>
                                          <p:attrName>ppt_x</p:attrName>
                                        </p:attrNameLst>
                                      </p:cBhvr>
                                      <p:tavLst>
                                        <p:tav tm="0">
                                          <p:val>
                                            <p:strVal val="#ppt_x"/>
                                          </p:val>
                                        </p:tav>
                                        <p:tav tm="100000">
                                          <p:val>
                                            <p:strVal val="#ppt_x"/>
                                          </p:val>
                                        </p:tav>
                                      </p:tavLst>
                                    </p:anim>
                                    <p:anim calcmode="lin" valueType="num">
                                      <p:cBhvr>
                                        <p:cTn id="9" dur="1000" fill="hold"/>
                                        <p:tgtEl>
                                          <p:spTgt spid="717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latin typeface="Tekton Pro" pitchFamily="34" charset="0"/>
              </a:rPr>
              <a:t>Conclusion &amp; Future Scope</a:t>
            </a:r>
            <a:endParaRPr lang="en-US" dirty="0">
              <a:latin typeface="Tekton Pro" pitchFamily="34" charset="0"/>
            </a:endParaRPr>
          </a:p>
        </p:txBody>
      </p:sp>
      <p:sp>
        <p:nvSpPr>
          <p:cNvPr id="3" name="Content Placeholder 2"/>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25626111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Users\Home\Downloads\Thank-You-Sayings-F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275" y="1644473"/>
            <a:ext cx="2925762" cy="292576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p:spPr>
      </p:pic>
      <p:sp>
        <p:nvSpPr>
          <p:cNvPr id="4" name="TextBox 3"/>
          <p:cNvSpPr txBox="1"/>
          <p:nvPr/>
        </p:nvSpPr>
        <p:spPr>
          <a:xfrm>
            <a:off x="4572000" y="2113635"/>
            <a:ext cx="3970330" cy="1754326"/>
          </a:xfrm>
          <a:prstGeom prst="rect">
            <a:avLst/>
          </a:prstGeom>
          <a:noFill/>
        </p:spPr>
        <p:txBody>
          <a:bodyPr wrap="square" rtlCol="0">
            <a:spAutoFit/>
          </a:bodyPr>
          <a:lstStyle/>
          <a:p>
            <a:r>
              <a:rPr lang="en-US" dirty="0">
                <a:solidFill>
                  <a:schemeClr val="bg1"/>
                </a:solidFill>
                <a:latin typeface="Tekton Pro" pitchFamily="34" charset="0"/>
              </a:rPr>
              <a:t>“Digital technology has several features that can make it much easier for teachers to pay special attention to all their students.”</a:t>
            </a:r>
          </a:p>
          <a:p>
            <a:r>
              <a:rPr lang="en-US" dirty="0">
                <a:solidFill>
                  <a:schemeClr val="bg1"/>
                </a:solidFill>
                <a:latin typeface="Tekton Pro" pitchFamily="34" charset="0"/>
              </a:rPr>
              <a:t>— </a:t>
            </a:r>
            <a:r>
              <a:rPr lang="en-US" dirty="0">
                <a:latin typeface="Tekton Pro" pitchFamily="34" charset="0"/>
              </a:rPr>
              <a:t>Bill Gates</a:t>
            </a:r>
          </a:p>
          <a:p>
            <a:endParaRPr lang="en-US" dirty="0">
              <a:solidFill>
                <a:schemeClr val="bg1"/>
              </a:solidFill>
              <a:latin typeface="Tekton Pro" pitchFamily="34" charset="0"/>
            </a:endParaRPr>
          </a:p>
        </p:txBody>
      </p:sp>
    </p:spTree>
    <p:extLst>
      <p:ext uri="{BB962C8B-B14F-4D97-AF65-F5344CB8AC3E}">
        <p14:creationId xmlns:p14="http://schemas.microsoft.com/office/powerpoint/2010/main" val="233545488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28720" y="529174"/>
            <a:ext cx="4572000" cy="515526"/>
          </a:xfrm>
          <a:prstGeom prst="rect">
            <a:avLst/>
          </a:prstGeom>
        </p:spPr>
        <p:txBody>
          <a:bodyPr>
            <a:spAutoFit/>
          </a:bodyPr>
          <a:lstStyle/>
          <a:p>
            <a:pPr>
              <a:lnSpc>
                <a:spcPct val="150000"/>
              </a:lnSpc>
            </a:pPr>
            <a:r>
              <a:rPr lang="en-US" sz="2000" dirty="0" smtClean="0">
                <a:solidFill>
                  <a:srgbClr val="002060"/>
                </a:solidFill>
                <a:latin typeface="Tekton Pro" pitchFamily="34" charset="0"/>
              </a:rPr>
              <a:t>What do you mean by Product Rating ?</a:t>
            </a:r>
          </a:p>
        </p:txBody>
      </p:sp>
      <p:sp>
        <p:nvSpPr>
          <p:cNvPr id="5" name="TextBox 4"/>
          <p:cNvSpPr txBox="1"/>
          <p:nvPr/>
        </p:nvSpPr>
        <p:spPr>
          <a:xfrm>
            <a:off x="2128720" y="1044700"/>
            <a:ext cx="3817625" cy="2966197"/>
          </a:xfrm>
          <a:prstGeom prst="rect">
            <a:avLst/>
          </a:prstGeom>
          <a:noFill/>
        </p:spPr>
        <p:txBody>
          <a:bodyPr wrap="square" rtlCol="0">
            <a:spAutoFit/>
          </a:bodyPr>
          <a:lstStyle/>
          <a:p>
            <a:pPr>
              <a:lnSpc>
                <a:spcPct val="150000"/>
              </a:lnSpc>
            </a:pPr>
            <a:r>
              <a:rPr lang="en-US" dirty="0">
                <a:solidFill>
                  <a:schemeClr val="bg1"/>
                </a:solidFill>
                <a:latin typeface="Tekton Pro" pitchFamily="34" charset="0"/>
              </a:rPr>
              <a:t>Product ratings are the star ratings that customers give to your products. These ratings are important in building your </a:t>
            </a:r>
            <a:r>
              <a:rPr lang="en-US" dirty="0" smtClean="0">
                <a:solidFill>
                  <a:schemeClr val="bg1"/>
                </a:solidFill>
                <a:latin typeface="Tekton Pro" pitchFamily="34" charset="0"/>
              </a:rPr>
              <a:t>e-commerce brand’s</a:t>
            </a:r>
            <a:r>
              <a:rPr lang="en-US" dirty="0">
                <a:solidFill>
                  <a:schemeClr val="bg1"/>
                </a:solidFill>
                <a:latin typeface="Tekton Pro" pitchFamily="34" charset="0"/>
              </a:rPr>
              <a:t> reputation online because they let shoppers know at a glance that you are highly rated and trusted by previous shoppers.</a:t>
            </a:r>
          </a:p>
        </p:txBody>
      </p:sp>
      <p:pic>
        <p:nvPicPr>
          <p:cNvPr id="2050" name="Picture 2" descr="C:\Users\Home\Downloads\Review-5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4414" y="1265474"/>
            <a:ext cx="2986031" cy="298603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249148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with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2000"/>
                                        <p:tgtEl>
                                          <p:spTgt spid="2050"/>
                                        </p:tgtEl>
                                      </p:cBhvr>
                                    </p:animEffect>
                                    <p:anim calcmode="lin" valueType="num">
                                      <p:cBhvr>
                                        <p:cTn id="8" dur="2000" fill="hold"/>
                                        <p:tgtEl>
                                          <p:spTgt spid="2050"/>
                                        </p:tgtEl>
                                        <p:attrNameLst>
                                          <p:attrName>ppt_w</p:attrName>
                                        </p:attrNameLst>
                                      </p:cBhvr>
                                      <p:tavLst>
                                        <p:tav tm="0" fmla="#ppt_w*sin(2.5*pi*$)">
                                          <p:val>
                                            <p:fltVal val="0"/>
                                          </p:val>
                                        </p:tav>
                                        <p:tav tm="100000">
                                          <p:val>
                                            <p:fltVal val="1"/>
                                          </p:val>
                                        </p:tav>
                                      </p:tavLst>
                                    </p:anim>
                                    <p:anim calcmode="lin" valueType="num">
                                      <p:cBhvr>
                                        <p:cTn id="9" dur="2000" fill="hold"/>
                                        <p:tgtEl>
                                          <p:spTgt spid="205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nSpc>
                <a:spcPct val="150000"/>
              </a:lnSpc>
            </a:pPr>
            <a:r>
              <a:rPr lang="en-US" b="1" u="sng" dirty="0" smtClean="0">
                <a:solidFill>
                  <a:schemeClr val="bg1"/>
                </a:solidFill>
                <a:effectLst>
                  <a:outerShdw blurRad="38100" dist="38100" dir="2700000" algn="tl">
                    <a:srgbClr val="000000">
                      <a:alpha val="43137"/>
                    </a:srgbClr>
                  </a:outerShdw>
                </a:effectLst>
                <a:latin typeface="Tekton Pro" pitchFamily="34" charset="0"/>
              </a:rPr>
              <a:t>Abstract</a:t>
            </a:r>
            <a:endParaRPr lang="en-US" b="1" u="sng" dirty="0">
              <a:solidFill>
                <a:schemeClr val="bg1"/>
              </a:solidFill>
              <a:effectLst>
                <a:outerShdw blurRad="38100" dist="38100" dir="2700000" algn="tl">
                  <a:srgbClr val="000000">
                    <a:alpha val="43137"/>
                  </a:srgbClr>
                </a:outerShdw>
              </a:effectLst>
              <a:latin typeface="Tekton Pro" pitchFamily="34" charset="0"/>
            </a:endParaRPr>
          </a:p>
        </p:txBody>
      </p:sp>
      <p:sp>
        <p:nvSpPr>
          <p:cNvPr id="2" name="TextBox 1"/>
          <p:cNvSpPr txBox="1"/>
          <p:nvPr/>
        </p:nvSpPr>
        <p:spPr>
          <a:xfrm>
            <a:off x="296260" y="1197405"/>
            <a:ext cx="8551480" cy="3785652"/>
          </a:xfrm>
          <a:prstGeom prst="rect">
            <a:avLst/>
          </a:prstGeom>
          <a:noFill/>
        </p:spPr>
        <p:txBody>
          <a:bodyPr wrap="square" rtlCol="0">
            <a:spAutoFit/>
          </a:bodyPr>
          <a:lstStyle/>
          <a:p>
            <a:pPr>
              <a:lnSpc>
                <a:spcPct val="150000"/>
              </a:lnSpc>
            </a:pPr>
            <a:r>
              <a:rPr lang="en-US" sz="1600" dirty="0" smtClean="0">
                <a:solidFill>
                  <a:schemeClr val="bg1"/>
                </a:solidFill>
                <a:latin typeface="Tekton Pro" pitchFamily="34" charset="0"/>
              </a:rPr>
              <a:t>Sentiment </a:t>
            </a:r>
            <a:r>
              <a:rPr lang="en-US" sz="1600" dirty="0">
                <a:solidFill>
                  <a:schemeClr val="bg1"/>
                </a:solidFill>
                <a:latin typeface="Tekton Pro" pitchFamily="34" charset="0"/>
              </a:rPr>
              <a:t>analysis is a rapidly emerging domain in the area of research in the field of Natural Language Processing (NLP). It has gained much attention in recent years. Sentiment classification is used to analyze the comments as well as ratings given by the user to extract the opinion from it. Sentiment analysis is a machine learning approach in which machines classify and analyze the human’s sentiments, emotions, opinions etc. about the products which are expressed in the terms of text, numbers, star rating, thumbs up and thumbs down. The data used in this study is online product reviews collected from the sample website that we have created. Words such as adjectives and adverbs are able to convey opposite sentiment with the help of negative prefixes. Negation phrase identification algorithm is used to get such results. The performance is evaluated through evaluation measures. </a:t>
            </a:r>
          </a:p>
        </p:txBody>
      </p:sp>
    </p:spTree>
    <p:extLst>
      <p:ext uri="{BB962C8B-B14F-4D97-AF65-F5344CB8AC3E}">
        <p14:creationId xmlns:p14="http://schemas.microsoft.com/office/powerpoint/2010/main" val="417078371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79832" y="281174"/>
            <a:ext cx="3325141" cy="646331"/>
          </a:xfrm>
          <a:prstGeom prst="rect">
            <a:avLst/>
          </a:prstGeom>
        </p:spPr>
        <p:txBody>
          <a:bodyPr wrap="none">
            <a:spAutoFit/>
          </a:bodyPr>
          <a:lstStyle/>
          <a:p>
            <a:r>
              <a:rPr lang="en-US" sz="3600" b="1" u="sng" dirty="0" smtClean="0">
                <a:latin typeface="Tekton Pro" pitchFamily="34" charset="0"/>
              </a:rPr>
              <a:t>Existing System</a:t>
            </a:r>
            <a:endParaRPr lang="en-US" sz="3600" u="sng" dirty="0">
              <a:latin typeface="Tekton Pro" pitchFamily="34" charset="0"/>
            </a:endParaRPr>
          </a:p>
        </p:txBody>
      </p:sp>
      <p:sp>
        <p:nvSpPr>
          <p:cNvPr id="6" name="TextBox 5"/>
          <p:cNvSpPr txBox="1"/>
          <p:nvPr/>
        </p:nvSpPr>
        <p:spPr>
          <a:xfrm>
            <a:off x="2128719" y="903426"/>
            <a:ext cx="6871725" cy="2308324"/>
          </a:xfrm>
          <a:prstGeom prst="rect">
            <a:avLst/>
          </a:prstGeom>
          <a:noFill/>
        </p:spPr>
        <p:txBody>
          <a:bodyPr wrap="square" rtlCol="0">
            <a:spAutoFit/>
          </a:bodyPr>
          <a:lstStyle/>
          <a:p>
            <a:pPr>
              <a:lnSpc>
                <a:spcPct val="150000"/>
              </a:lnSpc>
            </a:pPr>
            <a:r>
              <a:rPr lang="en-US" sz="1600" dirty="0" smtClean="0">
                <a:solidFill>
                  <a:schemeClr val="bg1"/>
                </a:solidFill>
                <a:latin typeface="Tekton Pro" pitchFamily="34" charset="0"/>
              </a:rPr>
              <a:t>There </a:t>
            </a:r>
            <a:r>
              <a:rPr lang="en-US" sz="1600" dirty="0">
                <a:solidFill>
                  <a:schemeClr val="bg1"/>
                </a:solidFill>
                <a:latin typeface="Tekton Pro" pitchFamily="34" charset="0"/>
              </a:rPr>
              <a:t>is no such Existing System or an Application for Sentiment Analysis for Product Rating which can provide rating about the product whether it is good or bad to buy those products from the E-Commerce applications. Most of the feedbacks are taken through calls and sms which don’t provide any analytics to the buyer which may lead to buying duplicate and bad products from the E-Commerce websites. </a:t>
            </a:r>
          </a:p>
        </p:txBody>
      </p:sp>
      <p:pic>
        <p:nvPicPr>
          <p:cNvPr id="3075" name="Picture 3" descr="C:\Users\Home\Downloads\analysi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24705" y="3018841"/>
            <a:ext cx="3817624" cy="1843484"/>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a:extLst/>
        </p:spPr>
      </p:pic>
    </p:spTree>
    <p:extLst>
      <p:ext uri="{BB962C8B-B14F-4D97-AF65-F5344CB8AC3E}">
        <p14:creationId xmlns:p14="http://schemas.microsoft.com/office/powerpoint/2010/main" val="291483540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3075"/>
                                        </p:tgtEl>
                                      </p:cBhvr>
                                    </p:animEffect>
                                    <p:animScale>
                                      <p:cBhvr>
                                        <p:cTn id="7" dur="250" autoRev="1" fill="hold"/>
                                        <p:tgtEl>
                                          <p:spTgt spid="307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1424" y="232036"/>
            <a:ext cx="3554627" cy="646331"/>
          </a:xfrm>
          <a:prstGeom prst="rect">
            <a:avLst/>
          </a:prstGeom>
        </p:spPr>
        <p:txBody>
          <a:bodyPr wrap="none">
            <a:spAutoFit/>
          </a:bodyPr>
          <a:lstStyle/>
          <a:p>
            <a:r>
              <a:rPr lang="en-US" sz="3600" b="1" u="sng" dirty="0" smtClean="0">
                <a:effectLst>
                  <a:outerShdw blurRad="38100" dist="38100" dir="2700000" algn="tl">
                    <a:srgbClr val="000000">
                      <a:alpha val="43137"/>
                    </a:srgbClr>
                  </a:outerShdw>
                </a:effectLst>
                <a:latin typeface="Tekton Pro" pitchFamily="34" charset="0"/>
              </a:rPr>
              <a:t>Proposed </a:t>
            </a:r>
            <a:r>
              <a:rPr lang="en-US" sz="3600" b="1" u="sng" dirty="0">
                <a:effectLst>
                  <a:outerShdw blurRad="38100" dist="38100" dir="2700000" algn="tl">
                    <a:srgbClr val="000000">
                      <a:alpha val="43137"/>
                    </a:srgbClr>
                  </a:outerShdw>
                </a:effectLst>
                <a:latin typeface="Tekton Pro" pitchFamily="34" charset="0"/>
              </a:rPr>
              <a:t>System</a:t>
            </a:r>
            <a:endParaRPr lang="en-US" sz="3600" u="sng" dirty="0">
              <a:effectLst>
                <a:outerShdw blurRad="38100" dist="38100" dir="2700000" algn="tl">
                  <a:srgbClr val="000000">
                    <a:alpha val="43137"/>
                  </a:srgbClr>
                </a:outerShdw>
              </a:effectLst>
              <a:latin typeface="Tekton Pro" pitchFamily="34" charset="0"/>
            </a:endParaRPr>
          </a:p>
        </p:txBody>
      </p:sp>
      <p:sp>
        <p:nvSpPr>
          <p:cNvPr id="4" name="TextBox 3"/>
          <p:cNvSpPr txBox="1"/>
          <p:nvPr/>
        </p:nvSpPr>
        <p:spPr>
          <a:xfrm>
            <a:off x="2128720" y="1044700"/>
            <a:ext cx="6871725" cy="3785652"/>
          </a:xfrm>
          <a:prstGeom prst="rect">
            <a:avLst/>
          </a:prstGeom>
          <a:noFill/>
        </p:spPr>
        <p:txBody>
          <a:bodyPr wrap="square" rtlCol="0">
            <a:spAutoFit/>
          </a:bodyPr>
          <a:lstStyle/>
          <a:p>
            <a:pPr algn="just">
              <a:lnSpc>
                <a:spcPct val="150000"/>
              </a:lnSpc>
            </a:pPr>
            <a:r>
              <a:rPr lang="en-US" sz="1600" dirty="0" smtClean="0">
                <a:solidFill>
                  <a:schemeClr val="bg1"/>
                </a:solidFill>
                <a:latin typeface="Tekton Pro" pitchFamily="34" charset="0"/>
              </a:rPr>
              <a:t>We </a:t>
            </a:r>
            <a:r>
              <a:rPr lang="en-US" sz="1600" dirty="0">
                <a:solidFill>
                  <a:schemeClr val="bg1"/>
                </a:solidFill>
                <a:latin typeface="Tekton Pro" pitchFamily="34" charset="0"/>
              </a:rPr>
              <a:t>propose an advanced Sentiment Analysis for Product Rating that detects sentiments in comments and different types of emotion expression symbols from the different applications. The Application uses sentiment analysis approach in order to achieve desired outcomes. This project is an E-Commerce web application where the all user will view the product and their features and will comment provides rating about the products. The Application takes comments of various users, based on the comment, Application will specify whether the product is good, bad, or worst. This application provides an advertisement which makes people aware about the best rated products in online shopping. This Application is also useful for the sellers who need reviews on their </a:t>
            </a:r>
            <a:r>
              <a:rPr lang="en-US" sz="1600" dirty="0" smtClean="0">
                <a:solidFill>
                  <a:schemeClr val="bg1"/>
                </a:solidFill>
                <a:latin typeface="Tekton Pro" pitchFamily="34" charset="0"/>
              </a:rPr>
              <a:t>products.</a:t>
            </a:r>
            <a:endParaRPr lang="en-US" sz="1600" dirty="0">
              <a:solidFill>
                <a:schemeClr val="bg1"/>
              </a:solidFill>
              <a:latin typeface="Tekton Pro" pitchFamily="34" charset="0"/>
            </a:endParaRPr>
          </a:p>
        </p:txBody>
      </p:sp>
      <p:pic>
        <p:nvPicPr>
          <p:cNvPr id="4099" name="Picture 3" descr="C:\Users\Home\Downloads\bigstock-Business-life-time-is-money-co-68022154.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20689" y="-178936"/>
            <a:ext cx="1374345" cy="146827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1050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099"/>
                                        </p:tgtEl>
                                        <p:attrNameLst>
                                          <p:attrName>style.visibility</p:attrName>
                                        </p:attrNameLst>
                                      </p:cBhvr>
                                      <p:to>
                                        <p:strVal val="visible"/>
                                      </p:to>
                                    </p:set>
                                    <p:animEffect transition="in" filter="fade">
                                      <p:cBhvr>
                                        <p:cTn id="7" dur="1000"/>
                                        <p:tgtEl>
                                          <p:spTgt spid="4099"/>
                                        </p:tgtEl>
                                      </p:cBhvr>
                                    </p:animEffect>
                                    <p:anim calcmode="lin" valueType="num">
                                      <p:cBhvr>
                                        <p:cTn id="8" dur="1000" fill="hold"/>
                                        <p:tgtEl>
                                          <p:spTgt spid="4099"/>
                                        </p:tgtEl>
                                        <p:attrNameLst>
                                          <p:attrName>ppt_x</p:attrName>
                                        </p:attrNameLst>
                                      </p:cBhvr>
                                      <p:tavLst>
                                        <p:tav tm="0">
                                          <p:val>
                                            <p:strVal val="#ppt_x"/>
                                          </p:val>
                                        </p:tav>
                                        <p:tav tm="100000">
                                          <p:val>
                                            <p:strVal val="#ppt_x"/>
                                          </p:val>
                                        </p:tav>
                                      </p:tavLst>
                                    </p:anim>
                                    <p:anim calcmode="lin" valueType="num">
                                      <p:cBhvr>
                                        <p:cTn id="9" dur="1000" fill="hold"/>
                                        <p:tgtEl>
                                          <p:spTgt spid="409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600" b="1" u="sng" dirty="0" smtClean="0">
                <a:solidFill>
                  <a:schemeClr val="bg1"/>
                </a:solidFill>
                <a:effectLst>
                  <a:outerShdw blurRad="38100" dist="38100" dir="2700000" algn="tl">
                    <a:srgbClr val="000000">
                      <a:alpha val="43137"/>
                    </a:srgbClr>
                  </a:outerShdw>
                </a:effectLst>
                <a:latin typeface="Tekton Pro" pitchFamily="34" charset="0"/>
              </a:rPr>
              <a:t>Advantages &amp; Disadvantages</a:t>
            </a:r>
            <a:endParaRPr lang="en-US" sz="3600" b="1" u="sng" dirty="0">
              <a:solidFill>
                <a:schemeClr val="bg1"/>
              </a:solidFill>
              <a:effectLst>
                <a:outerShdw blurRad="38100" dist="38100" dir="2700000" algn="tl">
                  <a:srgbClr val="000000">
                    <a:alpha val="43137"/>
                  </a:srgbClr>
                </a:outerShdw>
              </a:effectLst>
              <a:latin typeface="Tekton Pro" pitchFamily="34" charset="0"/>
            </a:endParaRPr>
          </a:p>
        </p:txBody>
      </p:sp>
      <p:sp>
        <p:nvSpPr>
          <p:cNvPr id="5" name="Content Placeholder 4"/>
          <p:cNvSpPr>
            <a:spLocks noGrp="1"/>
          </p:cNvSpPr>
          <p:nvPr>
            <p:ph sz="half" idx="1"/>
          </p:nvPr>
        </p:nvSpPr>
        <p:spPr>
          <a:xfrm>
            <a:off x="143555" y="1350110"/>
            <a:ext cx="4886560" cy="3527146"/>
          </a:xfrm>
        </p:spPr>
        <p:txBody>
          <a:bodyPr>
            <a:normAutofit fontScale="25000" lnSpcReduction="20000"/>
          </a:bodyPr>
          <a:lstStyle/>
          <a:p>
            <a:pPr marL="0" indent="0" algn="ctr">
              <a:buNone/>
            </a:pPr>
            <a:r>
              <a:rPr lang="en-US" sz="9600" dirty="0" smtClean="0">
                <a:latin typeface="Tekton Pro" pitchFamily="34" charset="0"/>
              </a:rPr>
              <a:t>Advantages</a:t>
            </a:r>
          </a:p>
          <a:p>
            <a:pPr>
              <a:lnSpc>
                <a:spcPct val="170000"/>
              </a:lnSpc>
            </a:pPr>
            <a:r>
              <a:rPr lang="en-US" sz="6400" dirty="0">
                <a:solidFill>
                  <a:schemeClr val="bg1"/>
                </a:solidFill>
                <a:latin typeface="Tekton Pro" pitchFamily="34" charset="0"/>
              </a:rPr>
              <a:t>User can easily share his view about the product.</a:t>
            </a:r>
          </a:p>
          <a:p>
            <a:pPr>
              <a:lnSpc>
                <a:spcPct val="170000"/>
              </a:lnSpc>
            </a:pPr>
            <a:r>
              <a:rPr lang="en-US" sz="6400" dirty="0">
                <a:solidFill>
                  <a:schemeClr val="bg1"/>
                </a:solidFill>
                <a:latin typeface="Tekton Pro" pitchFamily="34" charset="0"/>
              </a:rPr>
              <a:t>People can easily decide whether the product posted is good or bad by using this application.</a:t>
            </a:r>
          </a:p>
          <a:p>
            <a:pPr>
              <a:lnSpc>
                <a:spcPct val="170000"/>
              </a:lnSpc>
            </a:pPr>
            <a:r>
              <a:rPr lang="en-US" sz="6400" dirty="0">
                <a:solidFill>
                  <a:schemeClr val="bg1"/>
                </a:solidFill>
                <a:latin typeface="Tekton Pro" pitchFamily="34" charset="0"/>
              </a:rPr>
              <a:t>This application is more useful for the users who love to give review about the product.</a:t>
            </a:r>
          </a:p>
          <a:p>
            <a:pPr>
              <a:lnSpc>
                <a:spcPct val="170000"/>
              </a:lnSpc>
            </a:pPr>
            <a:r>
              <a:rPr lang="en-US" sz="6400" dirty="0">
                <a:solidFill>
                  <a:schemeClr val="bg1"/>
                </a:solidFill>
                <a:latin typeface="Tekton Pro" pitchFamily="34" charset="0"/>
              </a:rPr>
              <a:t>Since system rates the product based on the weight age of the keywords in database, so the result is appropriate.</a:t>
            </a:r>
          </a:p>
          <a:p>
            <a:pPr marL="0" indent="0" algn="ctr">
              <a:buNone/>
            </a:pPr>
            <a:endParaRPr lang="en-US" dirty="0" smtClean="0">
              <a:solidFill>
                <a:srgbClr val="002060"/>
              </a:solidFill>
              <a:latin typeface="Tekton Pro" pitchFamily="34" charset="0"/>
            </a:endParaRPr>
          </a:p>
        </p:txBody>
      </p:sp>
      <p:sp>
        <p:nvSpPr>
          <p:cNvPr id="7" name="Content Placeholder 6"/>
          <p:cNvSpPr>
            <a:spLocks noGrp="1"/>
          </p:cNvSpPr>
          <p:nvPr>
            <p:ph sz="half" idx="2"/>
          </p:nvPr>
        </p:nvSpPr>
        <p:spPr>
          <a:xfrm>
            <a:off x="5326374" y="1350110"/>
            <a:ext cx="3817626" cy="3394472"/>
          </a:xfrm>
        </p:spPr>
        <p:txBody>
          <a:bodyPr>
            <a:normAutofit/>
          </a:bodyPr>
          <a:lstStyle/>
          <a:p>
            <a:pPr marL="0" indent="0" algn="ctr">
              <a:buNone/>
            </a:pPr>
            <a:r>
              <a:rPr lang="en-US" sz="2400" dirty="0" smtClean="0">
                <a:latin typeface="Tekton Pro" pitchFamily="34" charset="0"/>
              </a:rPr>
              <a:t>Disadvantages</a:t>
            </a:r>
          </a:p>
          <a:p>
            <a:r>
              <a:rPr lang="en-US" sz="1600" dirty="0" smtClean="0">
                <a:solidFill>
                  <a:schemeClr val="bg1"/>
                </a:solidFill>
                <a:latin typeface="Tekton Pro" pitchFamily="34" charset="0"/>
              </a:rPr>
              <a:t>Reduces the invention of new brand products as the new products don’t assure better quality until it is used and reviewed by some other persons.</a:t>
            </a:r>
            <a:endParaRPr lang="en-US" sz="1600" dirty="0">
              <a:solidFill>
                <a:schemeClr val="bg1"/>
              </a:solidFill>
              <a:latin typeface="Tekton Pro" pitchFamily="34" charset="0"/>
            </a:endParaRPr>
          </a:p>
        </p:txBody>
      </p:sp>
    </p:spTree>
    <p:extLst>
      <p:ext uri="{BB962C8B-B14F-4D97-AF65-F5344CB8AC3E}">
        <p14:creationId xmlns:p14="http://schemas.microsoft.com/office/powerpoint/2010/main" val="387547558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22125" y="588379"/>
            <a:ext cx="4275740" cy="523220"/>
          </a:xfrm>
          <a:prstGeom prst="rect">
            <a:avLst/>
          </a:prstGeom>
          <a:noFill/>
        </p:spPr>
        <p:txBody>
          <a:bodyPr wrap="square" rtlCol="0">
            <a:spAutoFit/>
          </a:bodyPr>
          <a:lstStyle/>
          <a:p>
            <a:pPr algn="ctr"/>
            <a:r>
              <a:rPr lang="en-US" sz="2800" dirty="0" smtClean="0">
                <a:solidFill>
                  <a:schemeClr val="bg1"/>
                </a:solidFill>
                <a:latin typeface="Tekton Pro" pitchFamily="34" charset="0"/>
              </a:rPr>
              <a:t>Literature Survey</a:t>
            </a:r>
            <a:endParaRPr lang="en-US" sz="2800" dirty="0">
              <a:solidFill>
                <a:schemeClr val="bg1"/>
              </a:solidFill>
              <a:latin typeface="Tekton Pro" pitchFamily="34" charset="0"/>
            </a:endParaRPr>
          </a:p>
        </p:txBody>
      </p:sp>
      <p:sp>
        <p:nvSpPr>
          <p:cNvPr id="6" name="TextBox 5"/>
          <p:cNvSpPr txBox="1"/>
          <p:nvPr/>
        </p:nvSpPr>
        <p:spPr>
          <a:xfrm>
            <a:off x="448965" y="1350110"/>
            <a:ext cx="8398775" cy="3323987"/>
          </a:xfrm>
          <a:prstGeom prst="rect">
            <a:avLst/>
          </a:prstGeom>
          <a:noFill/>
        </p:spPr>
        <p:txBody>
          <a:bodyPr wrap="square" rtlCol="0">
            <a:spAutoFit/>
          </a:bodyPr>
          <a:lstStyle/>
          <a:p>
            <a:pPr lvl="1" algn="ctr"/>
            <a:r>
              <a:rPr lang="en-US" sz="1400" b="1" dirty="0">
                <a:solidFill>
                  <a:schemeClr val="bg1"/>
                </a:solidFill>
                <a:latin typeface="Tekton Pro" pitchFamily="34" charset="0"/>
              </a:rPr>
              <a:t>Existing </a:t>
            </a:r>
            <a:r>
              <a:rPr lang="en-US" sz="1400" b="1" dirty="0" smtClean="0">
                <a:solidFill>
                  <a:schemeClr val="bg1"/>
                </a:solidFill>
                <a:latin typeface="Tekton Pro" pitchFamily="34" charset="0"/>
              </a:rPr>
              <a:t>System</a:t>
            </a:r>
            <a:endParaRPr lang="en-US" sz="1400" b="1" dirty="0">
              <a:solidFill>
                <a:schemeClr val="bg1"/>
              </a:solidFill>
              <a:latin typeface="Tekton Pro" pitchFamily="34" charset="0"/>
            </a:endParaRPr>
          </a:p>
          <a:p>
            <a:pPr algn="just"/>
            <a:r>
              <a:rPr lang="en-US" sz="1400" dirty="0">
                <a:solidFill>
                  <a:schemeClr val="bg1"/>
                </a:solidFill>
                <a:latin typeface="Tekton Pro" pitchFamily="34" charset="0"/>
              </a:rPr>
              <a:t>An advanced Sentiment Analysis for Product Rating system that detects hidden sentiments in comments and rates the product accordingly. The system uses sentiment analysis methodology in  order to achieve desired functionality. This project is an E-Commerce web application where the registered user will view the product and product features and will comment about the product. System will analyze the comments of various users and will rank product. We use a database of sentiment based keywords along with positivity or negativity weight in database and then based on these sentiment keywords mined in user comment is ranked. Comment will be analyzed by comparing the comment with the keywords stored in database. The System takes comments of various users, based on the comment, system will specify whether the product is good, bad, or worst. Once user login the system he can view the product and product features. After viewing product user can comment about the product. User can also view comment of other user’s. The role of the admin is to add product to the system and to add keywords in database. User can easily find out correct product for his usage. This application also works as an advertisement which makes many people aware about the product. This system is also useful for the users who need review about a product.</a:t>
            </a:r>
          </a:p>
          <a:p>
            <a:pPr algn="just"/>
            <a:endParaRPr lang="en-US" sz="1400" dirty="0">
              <a:solidFill>
                <a:schemeClr val="bg1"/>
              </a:solidFill>
              <a:latin typeface="Tekton Pro" pitchFamily="34" charset="0"/>
            </a:endParaRPr>
          </a:p>
        </p:txBody>
      </p:sp>
    </p:spTree>
    <p:extLst>
      <p:ext uri="{BB962C8B-B14F-4D97-AF65-F5344CB8AC3E}">
        <p14:creationId xmlns:p14="http://schemas.microsoft.com/office/powerpoint/2010/main" val="12827803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1496</TotalTime>
  <Words>1509</Words>
  <Application>Microsoft Office PowerPoint</Application>
  <PresentationFormat>On-screen Show (16:9)</PresentationFormat>
  <Paragraphs>146</Paragraphs>
  <Slides>35</Slides>
  <Notes>2</Notes>
  <HiddenSlides>3</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Sentiment Analysis  for Product Rating </vt:lpstr>
      <vt:lpstr>Index</vt:lpstr>
      <vt:lpstr>Introduction</vt:lpstr>
      <vt:lpstr>PowerPoint Presentation</vt:lpstr>
      <vt:lpstr>Abstract</vt:lpstr>
      <vt:lpstr>PowerPoint Presentation</vt:lpstr>
      <vt:lpstr>PowerPoint Presentation</vt:lpstr>
      <vt:lpstr>Advantages &amp; Disadvantages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Key Terms</vt:lpstr>
      <vt:lpstr>PowerPoint Presentation</vt:lpstr>
      <vt:lpstr>PowerPoint Presentation</vt:lpstr>
      <vt:lpstr>Conclusion &amp; Future Scope</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Home</cp:lastModifiedBy>
  <cp:revision>271</cp:revision>
  <dcterms:created xsi:type="dcterms:W3CDTF">2013-08-21T19:17:07Z</dcterms:created>
  <dcterms:modified xsi:type="dcterms:W3CDTF">2019-04-04T08:24:38Z</dcterms:modified>
</cp:coreProperties>
</file>