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257" r:id="rId3"/>
    <p:sldId id="258" r:id="rId4"/>
    <p:sldId id="259" r:id="rId5"/>
    <p:sldId id="260" r:id="rId6"/>
    <p:sldId id="261" r:id="rId7"/>
    <p:sldId id="262" r:id="rId8"/>
    <p:sldId id="263" r:id="rId9"/>
    <p:sldId id="278" r:id="rId10"/>
    <p:sldId id="293" r:id="rId11"/>
    <p:sldId id="294" r:id="rId12"/>
    <p:sldId id="295" r:id="rId13"/>
    <p:sldId id="296" r:id="rId14"/>
    <p:sldId id="297" r:id="rId15"/>
    <p:sldId id="298" r:id="rId16"/>
    <p:sldId id="299" r:id="rId17"/>
    <p:sldId id="300" r:id="rId18"/>
    <p:sldId id="282" r:id="rId19"/>
    <p:sldId id="270" r:id="rId20"/>
    <p:sldId id="271" r:id="rId21"/>
    <p:sldId id="272" r:id="rId22"/>
    <p:sldId id="273" r:id="rId23"/>
    <p:sldId id="274" r:id="rId24"/>
    <p:sldId id="275" r:id="rId25"/>
    <p:sldId id="276" r:id="rId26"/>
    <p:sldId id="279" r:id="rId27"/>
    <p:sldId id="277" r:id="rId28"/>
    <p:sldId id="280" r:id="rId29"/>
    <p:sldId id="265" r:id="rId30"/>
    <p:sldId id="266" r:id="rId31"/>
    <p:sldId id="267" r:id="rId32"/>
    <p:sldId id="281" r:id="rId33"/>
    <p:sldId id="268" r:id="rId34"/>
    <p:sldId id="269" r:id="rId35"/>
    <p:sldId id="283" r:id="rId36"/>
    <p:sldId id="284" r:id="rId37"/>
    <p:sldId id="285" r:id="rId38"/>
    <p:sldId id="286" r:id="rId39"/>
    <p:sldId id="287" r:id="rId40"/>
    <p:sldId id="302" r:id="rId41"/>
    <p:sldId id="292" r:id="rId42"/>
    <p:sldId id="301" r:id="rId43"/>
    <p:sldId id="29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889" autoAdjust="0"/>
  </p:normalViewPr>
  <p:slideViewPr>
    <p:cSldViewPr>
      <p:cViewPr varScale="1">
        <p:scale>
          <a:sx n="78" d="100"/>
          <a:sy n="78" d="100"/>
        </p:scale>
        <p:origin x="-15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A54345-9992-49E6-9B32-3AF5132543CC}" type="datetimeFigureOut">
              <a:rPr lang="en-US" smtClean="0"/>
              <a:pPr/>
              <a:t>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2AB8F8-DE8B-4C1B-AAA6-6471E89D7E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onstantia"/>
                <a:ea typeface="Constantia"/>
                <a:cs typeface="Constantia"/>
                <a:sym typeface="Constantia"/>
              </a:rPr>
              <a:t>There are thousands of edible plants and animals over the world out of which only about three dozen types constitute major food of humans. </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onstantia"/>
                <a:ea typeface="Constantia"/>
                <a:cs typeface="Constantia"/>
                <a:sym typeface="Constantia"/>
              </a:rPr>
              <a:t>The main food resources include wheat, rice, maize, potato, barley, oats etc. about twenty or so common fruits and vegetables, milk, meat, fish and seafood. World food problems: </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onstantia"/>
                <a:ea typeface="Constantia"/>
                <a:cs typeface="Constantia"/>
                <a:sym typeface="Constantia"/>
              </a:rPr>
              <a:t>Every year food problem is killing as many people as were killed by the atomic bomb dropped on Hiroshima during World War II. </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onstantia"/>
                <a:ea typeface="Constantia"/>
                <a:cs typeface="Constantia"/>
                <a:sym typeface="Constantia"/>
              </a:rPr>
              <a:t>This shows that there is drastic need to increase food production, equitably distribute it and also to control population growth. </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onstantia"/>
                <a:ea typeface="Constantia"/>
                <a:cs typeface="Constantia"/>
                <a:sym typeface="Constantia"/>
              </a:rPr>
              <a:t>Although India is the third largest producer of staple crops, an estimated 300 million Indians are still undernourished. India has only half as much land as USA, but it has nearly three times population to feed. </a:t>
            </a:r>
            <a:endParaRPr lang="en-US" dirty="0" smtClean="0"/>
          </a:p>
          <a:p>
            <a:pPr marL="0" lvl="0" indent="0" algn="l" rtl="0">
              <a:spcBef>
                <a:spcPts val="0"/>
              </a:spcBef>
              <a:spcAft>
                <a:spcPts val="0"/>
              </a:spcAft>
              <a:buNone/>
            </a:pPr>
            <a:endParaRPr/>
          </a:p>
        </p:txBody>
      </p:sp>
      <p:sp>
        <p:nvSpPr>
          <p:cNvPr id="241" name="Google Shape;24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onstantia"/>
                <a:ea typeface="Constantia"/>
                <a:cs typeface="Constantia"/>
                <a:sym typeface="Constantia"/>
              </a:rPr>
              <a:t>Although India is the third largest producer of staple crops, an estimated 300 million Indians are still undernourished. India has only half as much land as USA, but it has nearly three times population to feed. </a:t>
            </a:r>
            <a:endParaRPr lang="en-US" dirty="0" smtClean="0"/>
          </a:p>
          <a:p>
            <a:pPr marL="0" lvl="0" indent="0" algn="l" rtl="0">
              <a:spcBef>
                <a:spcPts val="0"/>
              </a:spcBef>
              <a:spcAft>
                <a:spcPts val="0"/>
              </a:spcAft>
              <a:buNone/>
            </a:pPr>
            <a:endParaRPr/>
          </a:p>
        </p:txBody>
      </p:sp>
      <p:sp>
        <p:nvSpPr>
          <p:cNvPr id="241" name="Google Shape;24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dirty="0" smtClean="0">
                <a:solidFill>
                  <a:schemeClr val="dk1"/>
                </a:solidFill>
                <a:latin typeface="Constantia"/>
                <a:ea typeface="Constantia"/>
                <a:cs typeface="Constantia"/>
                <a:sym typeface="Constantia"/>
              </a:rPr>
              <a:t>Our food problems are directly related to population. Because of overgrazing the agricultural land gets affected as follows, it results into: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alibri" pitchFamily="34" charset="0"/>
                <a:sym typeface="Constantia"/>
              </a:rPr>
              <a:t>Pesticide related problem</a:t>
            </a:r>
            <a:endParaRPr lang="en-US" sz="1100" dirty="0" smtClean="0">
              <a:latin typeface="Calibri"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dirty="0" smtClean="0">
                <a:solidFill>
                  <a:schemeClr val="dk1"/>
                </a:solidFill>
                <a:latin typeface="Calibri" pitchFamily="34" charset="0"/>
                <a:sym typeface="Constantia"/>
              </a:rPr>
              <a:t>creating resistance in pests and producing new pests, death of non-target organisms, biological magnification. </a:t>
            </a:r>
            <a:endParaRPr lang="en-US" sz="1600" dirty="0" smtClean="0">
              <a:latin typeface="Calibri" pitchFamily="34" charset="0"/>
            </a:endParaRPr>
          </a:p>
          <a:p>
            <a:pPr marL="0" lvl="0" indent="0" algn="l" rtl="0">
              <a:spcBef>
                <a:spcPts val="0"/>
              </a:spcBef>
              <a:spcAft>
                <a:spcPts val="0"/>
              </a:spcAft>
              <a:buNone/>
            </a:pPr>
            <a:endParaRPr/>
          </a:p>
        </p:txBody>
      </p:sp>
      <p:sp>
        <p:nvSpPr>
          <p:cNvPr id="247" name="Google Shape;24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73050" marR="0" lvl="0" indent="-273050" algn="just" rtl="0">
              <a:lnSpc>
                <a:spcPct val="80000"/>
              </a:lnSpc>
              <a:spcBef>
                <a:spcPts val="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Energy consumption of a nation is usually considered as an index of its development. This is because almost all the development activities are directly or indirectly dependent upon energy. </a:t>
            </a:r>
            <a:endParaRPr lang="en-US" dirty="0" smtClean="0"/>
          </a:p>
          <a:p>
            <a:pPr marL="273050" marR="0" lvl="0" indent="-273050" algn="just" rtl="0">
              <a:lnSpc>
                <a:spcPct val="80000"/>
              </a:lnSpc>
              <a:spcBef>
                <a:spcPts val="32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There are wide disparities in per capita energy use between developed and the developing nations. </a:t>
            </a:r>
            <a:endParaRPr lang="en-US" dirty="0" smtClean="0"/>
          </a:p>
          <a:p>
            <a:pPr marL="273050" marR="0" lvl="0" indent="-273050" algn="just" rtl="0">
              <a:lnSpc>
                <a:spcPct val="80000"/>
              </a:lnSpc>
              <a:spcBef>
                <a:spcPts val="32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The very original form of energy technology probably was the fire, which produced heat and the early man used it for cooking and heating purposes. </a:t>
            </a:r>
            <a:endParaRPr lang="en-US" dirty="0" smtClean="0"/>
          </a:p>
          <a:p>
            <a:pPr marL="273050" marR="0" lvl="0" indent="-273050" algn="just" rtl="0">
              <a:lnSpc>
                <a:spcPct val="80000"/>
              </a:lnSpc>
              <a:spcBef>
                <a:spcPts val="32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Wind and hydropower has also been used. Invention of steam engineers replaced the burning of wood by coal and coal was further replaced by oil. </a:t>
            </a:r>
            <a:endParaRPr lang="en-US" dirty="0" smtClean="0"/>
          </a:p>
          <a:p>
            <a:pPr marL="273050" marR="0" lvl="0" indent="-273050" algn="just" rtl="0">
              <a:lnSpc>
                <a:spcPct val="80000"/>
              </a:lnSpc>
              <a:spcBef>
                <a:spcPts val="32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The oil producing have started twisting arms of the developed as well as developing countries by dictating the prices of oil and other petroleum products. </a:t>
            </a:r>
            <a:endParaRPr lang="en-US" dirty="0" smtClean="0"/>
          </a:p>
        </p:txBody>
      </p:sp>
      <p:sp>
        <p:nvSpPr>
          <p:cNvPr id="252" name="Google Shape;25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73050" marR="0" lvl="0" indent="-273050" algn="just" rtl="0">
              <a:lnSpc>
                <a:spcPct val="80000"/>
              </a:lnSpc>
              <a:spcBef>
                <a:spcPts val="32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Energy resources are primarily divided into two categories viz. renewable and non-renewable sources. </a:t>
            </a:r>
            <a:endParaRPr lang="en-US" dirty="0" smtClean="0"/>
          </a:p>
          <a:p>
            <a:pPr marL="273050" marR="0" lvl="0" indent="-273050" algn="just" rtl="0">
              <a:lnSpc>
                <a:spcPct val="80000"/>
              </a:lnSpc>
              <a:spcBef>
                <a:spcPts val="32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Renewable energy resources must be preferred over the non-renewable resources. This will seek to end the energy crisis which the world is facing today. It is inevitable truth that now there is an urgent need of thinking in terms of alternative sources of energy, which are also termed as non-conventional energy sources which include: 1. </a:t>
            </a:r>
            <a:endParaRPr lang="en-US" dirty="0" smtClean="0"/>
          </a:p>
          <a:p>
            <a:pPr marL="639762" marR="0" lvl="1" indent="-246062" algn="just" rtl="0">
              <a:lnSpc>
                <a:spcPct val="80000"/>
              </a:lnSpc>
              <a:spcBef>
                <a:spcPts val="280"/>
              </a:spcBef>
              <a:spcAft>
                <a:spcPts val="0"/>
              </a:spcAft>
              <a:buClr>
                <a:schemeClr val="accent1"/>
              </a:buClr>
              <a:buSzPts val="1190"/>
              <a:buFont typeface="Noto Sans Symbols"/>
              <a:buChar char="●"/>
            </a:pPr>
            <a:r>
              <a:rPr lang="en-US" sz="1400" b="0" i="0" u="none" strike="noStrike" cap="none" dirty="0" smtClean="0">
                <a:solidFill>
                  <a:schemeClr val="dk1"/>
                </a:solidFill>
                <a:latin typeface="Constantia"/>
                <a:ea typeface="Constantia"/>
                <a:cs typeface="Constantia"/>
                <a:sym typeface="Constantia"/>
              </a:rPr>
              <a:t>solar energy- made up equipments such has solar heat collectors, solar cells, solar cooker, solar water heater, solar furnace, solar power plants are must. </a:t>
            </a:r>
            <a:endParaRPr lang="en-US" dirty="0" smtClean="0"/>
          </a:p>
          <a:p>
            <a:pPr marL="639762" marR="0" lvl="1" indent="-246062" algn="just" rtl="0">
              <a:lnSpc>
                <a:spcPct val="80000"/>
              </a:lnSpc>
              <a:spcBef>
                <a:spcPts val="280"/>
              </a:spcBef>
              <a:spcAft>
                <a:spcPts val="0"/>
              </a:spcAft>
              <a:buClr>
                <a:schemeClr val="accent1"/>
              </a:buClr>
              <a:buSzPts val="1190"/>
              <a:buFont typeface="Noto Sans Symbols"/>
              <a:buChar char="●"/>
            </a:pPr>
            <a:r>
              <a:rPr lang="en-US" sz="1400" b="0" i="0" u="none" strike="noStrike" cap="none" dirty="0" smtClean="0">
                <a:solidFill>
                  <a:schemeClr val="dk1"/>
                </a:solidFill>
                <a:latin typeface="Constantia"/>
                <a:ea typeface="Constantia"/>
                <a:cs typeface="Constantia"/>
                <a:sym typeface="Constantia"/>
              </a:rPr>
              <a:t>Wind energy </a:t>
            </a:r>
            <a:endParaRPr lang="en-US" dirty="0" smtClean="0"/>
          </a:p>
          <a:p>
            <a:pPr marL="639762" marR="0" lvl="1" indent="-246062" algn="just" rtl="0">
              <a:lnSpc>
                <a:spcPct val="80000"/>
              </a:lnSpc>
              <a:spcBef>
                <a:spcPts val="280"/>
              </a:spcBef>
              <a:spcAft>
                <a:spcPts val="0"/>
              </a:spcAft>
              <a:buClr>
                <a:schemeClr val="accent1"/>
              </a:buClr>
              <a:buSzPts val="1190"/>
              <a:buFont typeface="Noto Sans Symbols"/>
              <a:buChar char="●"/>
            </a:pPr>
            <a:r>
              <a:rPr lang="en-US" sz="1400" b="0" i="0" u="none" strike="noStrike" cap="none" dirty="0" smtClean="0">
                <a:solidFill>
                  <a:schemeClr val="dk1"/>
                </a:solidFill>
                <a:latin typeface="Constantia"/>
                <a:ea typeface="Constantia"/>
                <a:cs typeface="Constantia"/>
                <a:sym typeface="Constantia"/>
              </a:rPr>
              <a:t>Hydropower, Tidal energy, ocean thermal energy, geothermal energy, biomass, biogas, </a:t>
            </a:r>
            <a:r>
              <a:rPr lang="en-US" sz="1400" b="0" i="0" u="none" strike="noStrike" cap="none" dirty="0" err="1" smtClean="0">
                <a:solidFill>
                  <a:schemeClr val="dk1"/>
                </a:solidFill>
                <a:latin typeface="Constantia"/>
                <a:ea typeface="Constantia"/>
                <a:cs typeface="Constantia"/>
                <a:sym typeface="Constantia"/>
              </a:rPr>
              <a:t>biofuels</a:t>
            </a:r>
            <a:r>
              <a:rPr lang="en-US" sz="1400" b="0" i="0" u="none" strike="noStrike" cap="none" dirty="0" smtClean="0">
                <a:solidFill>
                  <a:schemeClr val="dk1"/>
                </a:solidFill>
                <a:latin typeface="Constantia"/>
                <a:ea typeface="Constantia"/>
                <a:cs typeface="Constantia"/>
                <a:sym typeface="Constantia"/>
              </a:rPr>
              <a:t> etc. </a:t>
            </a:r>
            <a:endParaRPr lang="en-US" dirty="0" smtClean="0"/>
          </a:p>
          <a:p>
            <a:pPr marL="273050" marR="0" lvl="0" indent="-273050" algn="just" rtl="0">
              <a:lnSpc>
                <a:spcPct val="80000"/>
              </a:lnSpc>
              <a:spcBef>
                <a:spcPts val="320"/>
              </a:spcBef>
              <a:spcAft>
                <a:spcPts val="0"/>
              </a:spcAft>
              <a:buClr>
                <a:srgbClr val="969696"/>
              </a:buClr>
              <a:buSzPts val="1520"/>
              <a:buFont typeface="Noto Sans Symbols"/>
              <a:buChar char="●"/>
            </a:pPr>
            <a:r>
              <a:rPr lang="en-US" sz="1600" b="0" i="0" u="none" dirty="0" smtClean="0">
                <a:solidFill>
                  <a:schemeClr val="dk1"/>
                </a:solidFill>
                <a:latin typeface="Constantia"/>
                <a:ea typeface="Constantia"/>
                <a:cs typeface="Constantia"/>
                <a:sym typeface="Constantia"/>
              </a:rPr>
              <a:t>The non renewable energy sources include coal, petroleum, natural gas, nuclear energy.</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a:p>
        </p:txBody>
      </p:sp>
      <p:sp>
        <p:nvSpPr>
          <p:cNvPr id="252" name="Google Shape;25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d778c31c5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d778c31c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d778c31c5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d778c31c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lvl="0" indent="-406400" algn="l" rtl="0">
              <a:spcBef>
                <a:spcPts val="360"/>
              </a:spcBef>
              <a:spcAft>
                <a:spcPts val="0"/>
              </a:spcAft>
              <a:buSzPts val="2800"/>
              <a:buFont typeface="Times New Roman"/>
              <a:buChar char="●"/>
            </a:pPr>
            <a:r>
              <a:rPr lang="en-US" sz="1200" dirty="0" smtClean="0">
                <a:highlight>
                  <a:srgbClr val="FFFFFF"/>
                </a:highlight>
                <a:latin typeface="Times New Roman"/>
                <a:ea typeface="Times New Roman"/>
                <a:cs typeface="Times New Roman"/>
                <a:sym typeface="Times New Roman"/>
              </a:rPr>
              <a:t>Cutting down of trees on a large scale for these purposes is  </a:t>
            </a:r>
            <a:r>
              <a:rPr lang="en-US" sz="1200" b="1" dirty="0" smtClean="0">
                <a:highlight>
                  <a:srgbClr val="FFFFFF"/>
                </a:highlight>
                <a:latin typeface="Times New Roman"/>
                <a:ea typeface="Times New Roman"/>
                <a:cs typeface="Times New Roman"/>
                <a:sym typeface="Times New Roman"/>
              </a:rPr>
              <a:t>deforestation</a:t>
            </a:r>
            <a:r>
              <a:rPr lang="en-US" sz="1200" dirty="0" smtClean="0">
                <a:highlight>
                  <a:srgbClr val="FFFFFF"/>
                </a:highlight>
                <a:latin typeface="Times New Roman"/>
                <a:ea typeface="Times New Roman"/>
                <a:cs typeface="Times New Roman"/>
                <a:sym typeface="Times New Roman"/>
              </a:rPr>
              <a:t>.</a:t>
            </a:r>
          </a:p>
          <a:p>
            <a:pPr marL="457200" lvl="0" indent="-406400" algn="l" rtl="0">
              <a:spcBef>
                <a:spcPts val="360"/>
              </a:spcBef>
              <a:spcAft>
                <a:spcPts val="0"/>
              </a:spcAft>
              <a:buSzPts val="2800"/>
              <a:buFont typeface="Times New Roman"/>
              <a:buChar char="●"/>
            </a:pPr>
            <a:r>
              <a:rPr lang="en-US" sz="1200" dirty="0" smtClean="0">
                <a:highlight>
                  <a:srgbClr val="FFFFFF"/>
                </a:highlight>
                <a:latin typeface="Times New Roman"/>
                <a:ea typeface="Times New Roman"/>
                <a:cs typeface="Times New Roman"/>
                <a:sym typeface="Times New Roman"/>
              </a:rPr>
              <a:t>Due to deforestation </a:t>
            </a:r>
            <a:r>
              <a:rPr lang="en-US" sz="1200" dirty="0" smtClean="0">
                <a:solidFill>
                  <a:srgbClr val="222222"/>
                </a:solidFill>
                <a:highlight>
                  <a:srgbClr val="FFFFFF"/>
                </a:highlight>
                <a:latin typeface="Arial"/>
                <a:ea typeface="Arial"/>
                <a:cs typeface="Arial"/>
                <a:sym typeface="Arial"/>
              </a:rPr>
              <a:t>a loss of habitat for millions of species.</a:t>
            </a:r>
            <a:endParaRPr lang="en-US" sz="1200" dirty="0" smtClean="0">
              <a:highlight>
                <a:srgbClr val="FFFFFF"/>
              </a:highlight>
              <a:latin typeface="Arial"/>
              <a:ea typeface="Arial"/>
              <a:cs typeface="Arial"/>
              <a:sym typeface="Arial"/>
            </a:endParaRPr>
          </a:p>
          <a:p>
            <a:pPr marL="0" lvl="0" indent="0" algn="l" rtl="0">
              <a:spcBef>
                <a:spcPts val="0"/>
              </a:spcBef>
              <a:spcAft>
                <a:spcPts val="0"/>
              </a:spcAft>
              <a:buNone/>
            </a:pPr>
            <a:endParaRPr lang="en-US" dirty="0" smtClean="0"/>
          </a:p>
        </p:txBody>
      </p:sp>
      <p:sp>
        <p:nvSpPr>
          <p:cNvPr id="4" name="Slide Number Placeholder 3"/>
          <p:cNvSpPr>
            <a:spLocks noGrp="1"/>
          </p:cNvSpPr>
          <p:nvPr>
            <p:ph type="sldNum" sz="quarter" idx="10"/>
          </p:nvPr>
        </p:nvSpPr>
        <p:spPr/>
        <p:txBody>
          <a:bodyPr/>
          <a:lstStyle/>
          <a:p>
            <a:fld id="{D12AB8F8-DE8B-4C1B-AAA6-6471E89D7EB3}"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lvl="0" indent="-337185" algn="l" rtl="0">
              <a:spcBef>
                <a:spcPts val="360"/>
              </a:spcBef>
              <a:spcAft>
                <a:spcPts val="0"/>
              </a:spcAft>
              <a:buClr>
                <a:srgbClr val="3B3835"/>
              </a:buClr>
              <a:buSzPts val="1710"/>
              <a:buFont typeface="Arial"/>
              <a:buChar char="●"/>
            </a:pPr>
            <a:r>
              <a:rPr lang="en-US" dirty="0" smtClean="0">
                <a:solidFill>
                  <a:srgbClr val="3B3835"/>
                </a:solidFill>
                <a:highlight>
                  <a:srgbClr val="EEEEEE"/>
                </a:highlight>
                <a:latin typeface="Arial"/>
                <a:ea typeface="Arial"/>
                <a:cs typeface="Arial"/>
                <a:sym typeface="Arial"/>
              </a:rPr>
              <a:t>Awareness of resource usage will help to eternal development.</a:t>
            </a:r>
          </a:p>
          <a:p>
            <a:pPr marL="457200" lvl="0" indent="-337185" algn="l" rtl="0">
              <a:spcBef>
                <a:spcPts val="0"/>
              </a:spcBef>
              <a:spcAft>
                <a:spcPts val="0"/>
              </a:spcAft>
              <a:buClr>
                <a:srgbClr val="3B3835"/>
              </a:buClr>
              <a:buSzPts val="1710"/>
              <a:buFont typeface="Arial"/>
              <a:buChar char="●"/>
            </a:pPr>
            <a:r>
              <a:rPr lang="en-US" dirty="0" smtClean="0">
                <a:solidFill>
                  <a:srgbClr val="3B3835"/>
                </a:solidFill>
                <a:highlight>
                  <a:srgbClr val="EEEEEE"/>
                </a:highlight>
                <a:latin typeface="Arial"/>
                <a:ea typeface="Arial"/>
                <a:cs typeface="Arial"/>
                <a:sym typeface="Arial"/>
              </a:rPr>
              <a:t> Do energy conservation for Economical and Environmental benefits.</a:t>
            </a:r>
          </a:p>
          <a:p>
            <a:pPr marL="457200" lvl="0" indent="-337185" algn="l" rtl="0">
              <a:spcBef>
                <a:spcPts val="0"/>
              </a:spcBef>
              <a:spcAft>
                <a:spcPts val="0"/>
              </a:spcAft>
              <a:buClr>
                <a:srgbClr val="3B3835"/>
              </a:buClr>
              <a:buSzPts val="1710"/>
              <a:buFont typeface="Arial"/>
              <a:buChar char="●"/>
            </a:pPr>
            <a:r>
              <a:rPr lang="en-US" dirty="0" smtClean="0">
                <a:solidFill>
                  <a:srgbClr val="3B3835"/>
                </a:solidFill>
                <a:highlight>
                  <a:srgbClr val="EEEEEE"/>
                </a:highlight>
                <a:latin typeface="Arial"/>
                <a:ea typeface="Arial"/>
                <a:cs typeface="Arial"/>
                <a:sym typeface="Arial"/>
              </a:rPr>
              <a:t>Lack of advanced technologies</a:t>
            </a:r>
          </a:p>
          <a:p>
            <a:endParaRPr lang="en-US" dirty="0"/>
          </a:p>
        </p:txBody>
      </p:sp>
      <p:sp>
        <p:nvSpPr>
          <p:cNvPr id="4" name="Slide Number Placeholder 3"/>
          <p:cNvSpPr>
            <a:spLocks noGrp="1"/>
          </p:cNvSpPr>
          <p:nvPr>
            <p:ph type="sldNum" sz="quarter" idx="10"/>
          </p:nvPr>
        </p:nvSpPr>
        <p:spPr/>
        <p:txBody>
          <a:bodyPr/>
          <a:lstStyle/>
          <a:p>
            <a:fld id="{D12AB8F8-DE8B-4C1B-AAA6-6471E89D7EB3}"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d778c31c5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d778c31c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d778c31c5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d778c31c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533400" y="838200"/>
            <a:ext cx="8461375" cy="190182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A4A4A4"/>
              </a:buClr>
              <a:buSzPts val="5600"/>
              <a:buFont typeface="Calibri"/>
              <a:buNone/>
            </a:pPr>
            <a:r>
              <a:rPr lang="en-US" sz="5600" b="1" i="0" u="none" strike="noStrike" cap="none" dirty="0">
                <a:solidFill>
                  <a:schemeClr val="tx1"/>
                </a:solidFill>
                <a:latin typeface="Calibri"/>
                <a:ea typeface="Calibri"/>
                <a:cs typeface="Calibri"/>
                <a:sym typeface="Calibri"/>
              </a:rPr>
              <a:t>NATURAL RESOURCES </a:t>
            </a:r>
            <a:endParaRPr>
              <a:solidFill>
                <a:schemeClr val="tx1"/>
              </a:solidFill>
            </a:endParaRPr>
          </a:p>
        </p:txBody>
      </p:sp>
      <p:sp>
        <p:nvSpPr>
          <p:cNvPr id="96" name="Google Shape;96;p12"/>
          <p:cNvSpPr txBox="1">
            <a:spLocks noGrp="1"/>
          </p:cNvSpPr>
          <p:nvPr>
            <p:ph type="subTitle" idx="1"/>
          </p:nvPr>
        </p:nvSpPr>
        <p:spPr>
          <a:xfrm>
            <a:off x="457200" y="3228536"/>
            <a:ext cx="7854696" cy="1752600"/>
          </a:xfrm>
          <a:prstGeom prst="rect">
            <a:avLst/>
          </a:prstGeom>
          <a:noFill/>
          <a:ln>
            <a:noFill/>
          </a:ln>
        </p:spPr>
        <p:txBody>
          <a:bodyPr spcFirstLastPara="1" wrap="square" lIns="0" tIns="45700" rIns="18275" bIns="45700" anchor="t" anchorCtr="0">
            <a:noAutofit/>
          </a:bodyPr>
          <a:lstStyle/>
          <a:p>
            <a:pPr marL="0" lvl="0" indent="0" algn="l" rtl="0">
              <a:spcBef>
                <a:spcPts val="0"/>
              </a:spcBef>
              <a:spcAft>
                <a:spcPts val="0"/>
              </a:spcAft>
              <a:buSzPts val="2470"/>
              <a:buNone/>
            </a:pPr>
            <a:r>
              <a:rPr lang="en-US" dirty="0" smtClean="0">
                <a:solidFill>
                  <a:schemeClr val="lt1"/>
                </a:solidFill>
                <a:latin typeface="Constantia"/>
                <a:sym typeface="Constantia"/>
              </a:rPr>
              <a:t>Presented By:</a:t>
            </a:r>
          </a:p>
          <a:p>
            <a:pPr marL="0" lvl="0" indent="0" algn="l" rtl="0">
              <a:lnSpc>
                <a:spcPct val="150000"/>
              </a:lnSpc>
              <a:spcBef>
                <a:spcPts val="0"/>
              </a:spcBef>
              <a:spcAft>
                <a:spcPts val="0"/>
              </a:spcAft>
              <a:buSzPts val="2470"/>
              <a:buNone/>
            </a:pPr>
            <a:r>
              <a:rPr lang="en-US" dirty="0" smtClean="0">
                <a:solidFill>
                  <a:schemeClr val="lt1"/>
                </a:solidFill>
                <a:latin typeface="Constantia"/>
                <a:sym typeface="Constantia"/>
              </a:rPr>
              <a:t>	</a:t>
            </a:r>
            <a:r>
              <a:rPr lang="en-US" dirty="0" err="1" smtClean="0">
                <a:solidFill>
                  <a:schemeClr val="lt1"/>
                </a:solidFill>
                <a:latin typeface="Constantia"/>
                <a:sym typeface="Constantia"/>
              </a:rPr>
              <a:t>Dheeraj</a:t>
            </a:r>
            <a:r>
              <a:rPr lang="en-US" dirty="0" smtClean="0">
                <a:solidFill>
                  <a:schemeClr val="lt1"/>
                </a:solidFill>
                <a:latin typeface="Constantia"/>
                <a:sym typeface="Constantia"/>
              </a:rPr>
              <a:t> </a:t>
            </a:r>
            <a:r>
              <a:rPr lang="en-US" dirty="0" err="1" smtClean="0">
                <a:solidFill>
                  <a:schemeClr val="lt1"/>
                </a:solidFill>
                <a:latin typeface="Constantia"/>
                <a:sym typeface="Constantia"/>
              </a:rPr>
              <a:t>Shukla</a:t>
            </a:r>
            <a:endParaRPr lang="en-US" dirty="0" smtClean="0">
              <a:solidFill>
                <a:schemeClr val="lt1"/>
              </a:solidFill>
              <a:latin typeface="Constantia"/>
              <a:sym typeface="Constantia"/>
            </a:endParaRPr>
          </a:p>
          <a:p>
            <a:pPr marL="0" lvl="0" indent="0" algn="l" rtl="0">
              <a:spcBef>
                <a:spcPts val="0"/>
              </a:spcBef>
              <a:spcAft>
                <a:spcPts val="0"/>
              </a:spcAft>
              <a:buSzPts val="2470"/>
              <a:buNone/>
            </a:pPr>
            <a:r>
              <a:rPr lang="en-US" dirty="0" smtClean="0">
                <a:solidFill>
                  <a:schemeClr val="lt1"/>
                </a:solidFill>
                <a:latin typeface="Constantia"/>
                <a:sym typeface="Constantia"/>
              </a:rPr>
              <a:t>	</a:t>
            </a:r>
            <a:r>
              <a:rPr lang="en-US" dirty="0" err="1" smtClean="0">
                <a:solidFill>
                  <a:schemeClr val="lt1"/>
                </a:solidFill>
                <a:latin typeface="Constantia"/>
                <a:sym typeface="Constantia"/>
              </a:rPr>
              <a:t>Gagan</a:t>
            </a:r>
            <a:r>
              <a:rPr lang="en-US" dirty="0" smtClean="0">
                <a:solidFill>
                  <a:schemeClr val="lt1"/>
                </a:solidFill>
                <a:latin typeface="Constantia"/>
                <a:sym typeface="Constantia"/>
              </a:rPr>
              <a:t> </a:t>
            </a:r>
            <a:r>
              <a:rPr lang="en-US" dirty="0" err="1" smtClean="0">
                <a:solidFill>
                  <a:schemeClr val="lt1"/>
                </a:solidFill>
                <a:latin typeface="Constantia"/>
                <a:sym typeface="Constantia"/>
              </a:rPr>
              <a:t>Parmar</a:t>
            </a:r>
            <a:endParaRPr lang="en-US" dirty="0" smtClean="0">
              <a:solidFill>
                <a:schemeClr val="lt1"/>
              </a:solidFill>
              <a:latin typeface="Constantia"/>
              <a:sym typeface="Constantia"/>
            </a:endParaRPr>
          </a:p>
          <a:p>
            <a:pPr marL="0" lvl="0" indent="0" algn="l" rtl="0">
              <a:spcBef>
                <a:spcPts val="0"/>
              </a:spcBef>
              <a:spcAft>
                <a:spcPts val="0"/>
              </a:spcAft>
              <a:buSzPts val="2470"/>
              <a:buNone/>
            </a:pPr>
            <a:r>
              <a:rPr lang="en-US" dirty="0" smtClean="0">
                <a:solidFill>
                  <a:schemeClr val="lt1"/>
                </a:solidFill>
                <a:latin typeface="Constantia"/>
                <a:sym typeface="Constantia"/>
              </a:rPr>
              <a:t>	</a:t>
            </a:r>
            <a:r>
              <a:rPr lang="en-US" dirty="0" err="1" smtClean="0">
                <a:solidFill>
                  <a:schemeClr val="lt1"/>
                </a:solidFill>
                <a:latin typeface="Constantia"/>
                <a:sym typeface="Constantia"/>
              </a:rPr>
              <a:t>Ashish</a:t>
            </a:r>
            <a:r>
              <a:rPr lang="en-US" dirty="0" smtClean="0">
                <a:solidFill>
                  <a:schemeClr val="lt1"/>
                </a:solidFill>
                <a:latin typeface="Constantia"/>
                <a:sym typeface="Constantia"/>
              </a:rPr>
              <a:t> </a:t>
            </a:r>
            <a:r>
              <a:rPr lang="en-US" dirty="0" err="1" smtClean="0">
                <a:solidFill>
                  <a:schemeClr val="lt1"/>
                </a:solidFill>
                <a:latin typeface="Constantia"/>
                <a:sym typeface="Constantia"/>
              </a:rPr>
              <a:t>Ambule</a:t>
            </a:r>
            <a:endParaRPr lang="en-US" dirty="0" smtClean="0">
              <a:solidFill>
                <a:schemeClr val="lt1"/>
              </a:solidFill>
              <a:latin typeface="Constantia"/>
              <a:sym typeface="Constantia"/>
            </a:endParaRPr>
          </a:p>
          <a:p>
            <a:pPr marL="0" lvl="0" indent="0" algn="l" rtl="0">
              <a:spcBef>
                <a:spcPts val="0"/>
              </a:spcBef>
              <a:spcAft>
                <a:spcPts val="0"/>
              </a:spcAft>
              <a:buSzPts val="2470"/>
              <a:buNone/>
            </a:pPr>
            <a:r>
              <a:rPr lang="en-US" dirty="0" smtClean="0">
                <a:solidFill>
                  <a:schemeClr val="lt1"/>
                </a:solidFill>
                <a:latin typeface="Constantia"/>
                <a:sym typeface="Constantia"/>
              </a:rPr>
              <a:t>	Harsh </a:t>
            </a:r>
            <a:r>
              <a:rPr lang="en-US" dirty="0" err="1" smtClean="0">
                <a:solidFill>
                  <a:schemeClr val="lt1"/>
                </a:solidFill>
                <a:latin typeface="Constantia"/>
                <a:sym typeface="Constantia"/>
              </a:rPr>
              <a:t>Chawda</a:t>
            </a:r>
            <a:endParaRPr lang="en-US" dirty="0" smtClean="0">
              <a:solidFill>
                <a:schemeClr val="lt1"/>
              </a:solidFill>
              <a:latin typeface="Constantia"/>
              <a:sym typeface="Constantia"/>
            </a:endParaRPr>
          </a:p>
          <a:p>
            <a:pPr marL="0" lvl="0" indent="0" algn="l" rtl="0">
              <a:spcBef>
                <a:spcPts val="0"/>
              </a:spcBef>
              <a:spcAft>
                <a:spcPts val="0"/>
              </a:spcAft>
              <a:buSzPts val="2470"/>
              <a:buNone/>
            </a:pPr>
            <a:r>
              <a:rPr lang="en-US" dirty="0" smtClean="0"/>
              <a:t>	</a:t>
            </a:r>
            <a:r>
              <a:rPr lang="en-US" dirty="0" err="1" smtClean="0"/>
              <a:t>Prajkta</a:t>
            </a:r>
            <a:r>
              <a:rPr lang="en-US" dirty="0" smtClean="0"/>
              <a:t> </a:t>
            </a:r>
            <a:r>
              <a:rPr lang="en-US" dirty="0" err="1" smtClean="0"/>
              <a:t>Ghadge</a:t>
            </a:r>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4000" b="0" i="0" u="none" dirty="0">
                <a:solidFill>
                  <a:schemeClr val="dk2"/>
                </a:solidFill>
                <a:latin typeface="Calibri"/>
                <a:ea typeface="Calibri"/>
                <a:cs typeface="Calibri"/>
                <a:sym typeface="Calibri"/>
              </a:rPr>
              <a:t>FOREST RESOURCES </a:t>
            </a:r>
            <a:endParaRPr sz="4000"/>
          </a:p>
        </p:txBody>
      </p:sp>
      <p:sp>
        <p:nvSpPr>
          <p:cNvPr id="143" name="Google Shape;143;p20"/>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480"/>
              </a:spcBef>
              <a:spcAft>
                <a:spcPts val="0"/>
              </a:spcAft>
              <a:buClr>
                <a:srgbClr val="969696"/>
              </a:buClr>
              <a:buSzPts val="2280"/>
              <a:buFont typeface="Noto Sans Symbols"/>
              <a:buChar char="●"/>
            </a:pPr>
            <a:r>
              <a:rPr lang="en-US" sz="2400" b="0" i="0" u="none" dirty="0">
                <a:solidFill>
                  <a:schemeClr val="dk1"/>
                </a:solidFill>
                <a:latin typeface="Constantia"/>
                <a:ea typeface="Constantia"/>
                <a:cs typeface="Constantia"/>
                <a:sym typeface="Constantia"/>
              </a:rPr>
              <a:t>Forests produce innumerable material goods.</a:t>
            </a:r>
            <a:endParaRPr/>
          </a:p>
          <a:p>
            <a:pPr marL="273050" marR="0" lvl="0" indent="-128270" algn="just" rtl="0">
              <a:lnSpc>
                <a:spcPct val="80000"/>
              </a:lnSpc>
              <a:spcBef>
                <a:spcPts val="480"/>
              </a:spcBef>
              <a:spcAft>
                <a:spcPts val="0"/>
              </a:spcAft>
              <a:buClr>
                <a:srgbClr val="969696"/>
              </a:buClr>
              <a:buSzPts val="2280"/>
              <a:buFont typeface="Noto Sans Symbols"/>
              <a:buNone/>
            </a:pPr>
            <a:endParaRPr sz="2400" b="0" i="0" u="none">
              <a:solidFill>
                <a:schemeClr val="dk1"/>
              </a:solidFill>
              <a:latin typeface="Constantia"/>
              <a:ea typeface="Constantia"/>
              <a:cs typeface="Constantia"/>
              <a:sym typeface="Constantia"/>
            </a:endParaRPr>
          </a:p>
          <a:p>
            <a:pPr marL="273050" marR="0" lvl="0" indent="-273050" algn="just" rtl="0">
              <a:lnSpc>
                <a:spcPct val="80000"/>
              </a:lnSpc>
              <a:spcBef>
                <a:spcPts val="480"/>
              </a:spcBef>
              <a:spcAft>
                <a:spcPts val="0"/>
              </a:spcAft>
              <a:buClr>
                <a:srgbClr val="969696"/>
              </a:buClr>
              <a:buSzPts val="2280"/>
              <a:buFont typeface="Noto Sans Symbols"/>
              <a:buChar char="●"/>
            </a:pPr>
            <a:r>
              <a:rPr lang="en-US" sz="2400" b="0" i="0" u="none" dirty="0">
                <a:solidFill>
                  <a:schemeClr val="dk1"/>
                </a:solidFill>
                <a:latin typeface="Constantia"/>
                <a:ea typeface="Constantia"/>
                <a:cs typeface="Constantia"/>
                <a:sym typeface="Constantia"/>
              </a:rPr>
              <a:t>As well as environmental services which are essential for life.</a:t>
            </a:r>
            <a:endParaRPr/>
          </a:p>
          <a:p>
            <a:pPr marL="273050" marR="0" lvl="0" indent="-128270" algn="just" rtl="0">
              <a:lnSpc>
                <a:spcPct val="80000"/>
              </a:lnSpc>
              <a:spcBef>
                <a:spcPts val="480"/>
              </a:spcBef>
              <a:spcAft>
                <a:spcPts val="0"/>
              </a:spcAft>
              <a:buClr>
                <a:srgbClr val="969696"/>
              </a:buClr>
              <a:buSzPts val="2280"/>
              <a:buFont typeface="Noto Sans Symbols"/>
              <a:buNone/>
            </a:pPr>
            <a:endParaRPr sz="2400" b="0" i="0" u="none">
              <a:solidFill>
                <a:schemeClr val="dk1"/>
              </a:solidFill>
              <a:latin typeface="Constantia"/>
              <a:ea typeface="Constantia"/>
              <a:cs typeface="Constantia"/>
              <a:sym typeface="Constantia"/>
            </a:endParaRPr>
          </a:p>
          <a:p>
            <a:pPr marL="273050" marR="0" lvl="0" indent="-273050" algn="just" rtl="0">
              <a:lnSpc>
                <a:spcPct val="80000"/>
              </a:lnSpc>
              <a:spcBef>
                <a:spcPts val="480"/>
              </a:spcBef>
              <a:spcAft>
                <a:spcPts val="0"/>
              </a:spcAft>
              <a:buClr>
                <a:srgbClr val="969696"/>
              </a:buClr>
              <a:buSzPts val="2280"/>
              <a:buFont typeface="Noto Sans Symbols"/>
              <a:buChar char="●"/>
            </a:pPr>
            <a:r>
              <a:rPr lang="en-US" sz="2400" b="0" i="0" u="none" dirty="0">
                <a:solidFill>
                  <a:schemeClr val="dk1"/>
                </a:solidFill>
                <a:latin typeface="Constantia"/>
                <a:ea typeface="Constantia"/>
                <a:cs typeface="Constantia"/>
                <a:sym typeface="Constantia"/>
              </a:rPr>
              <a:t>About 1/3rd  of the world’s land area is forested.</a:t>
            </a:r>
            <a:endParaRPr/>
          </a:p>
          <a:p>
            <a:pPr marL="273050" marR="0" lvl="0" indent="-128270" algn="just" rtl="0">
              <a:lnSpc>
                <a:spcPct val="80000"/>
              </a:lnSpc>
              <a:spcBef>
                <a:spcPts val="480"/>
              </a:spcBef>
              <a:spcAft>
                <a:spcPts val="0"/>
              </a:spcAft>
              <a:buClr>
                <a:srgbClr val="969696"/>
              </a:buClr>
              <a:buSzPts val="2280"/>
              <a:buFont typeface="Noto Sans Symbols"/>
              <a:buNone/>
            </a:pPr>
            <a:endParaRPr sz="2400" b="0" i="0" u="none">
              <a:solidFill>
                <a:schemeClr val="dk1"/>
              </a:solidFill>
              <a:latin typeface="Constantia"/>
              <a:ea typeface="Constantia"/>
              <a:cs typeface="Constantia"/>
              <a:sym typeface="Constantia"/>
            </a:endParaRPr>
          </a:p>
          <a:p>
            <a:pPr marL="273050" marR="0" lvl="0" indent="-273050" algn="just" rtl="0">
              <a:lnSpc>
                <a:spcPct val="80000"/>
              </a:lnSpc>
              <a:spcBef>
                <a:spcPts val="480"/>
              </a:spcBef>
              <a:spcAft>
                <a:spcPts val="0"/>
              </a:spcAft>
              <a:buClr>
                <a:srgbClr val="969696"/>
              </a:buClr>
              <a:buSzPts val="2280"/>
              <a:buFont typeface="Noto Sans Symbols"/>
              <a:buChar char="●"/>
            </a:pPr>
            <a:r>
              <a:rPr lang="en-US" sz="2400" b="0" i="0" u="none" dirty="0">
                <a:solidFill>
                  <a:schemeClr val="dk1"/>
                </a:solidFill>
                <a:latin typeface="Constantia"/>
                <a:ea typeface="Constantia"/>
                <a:cs typeface="Constantia"/>
                <a:sym typeface="Constantia"/>
              </a:rPr>
              <a:t>Former USSR accounts for about a 5</a:t>
            </a:r>
            <a:r>
              <a:rPr lang="en-US" sz="2400" b="0" i="0" u="none" baseline="30000" dirty="0">
                <a:solidFill>
                  <a:schemeClr val="dk1"/>
                </a:solidFill>
                <a:latin typeface="Constantia"/>
                <a:ea typeface="Constantia"/>
                <a:cs typeface="Constantia"/>
                <a:sym typeface="Constantia"/>
              </a:rPr>
              <a:t>th</a:t>
            </a:r>
            <a:r>
              <a:rPr lang="en-US" sz="2400" b="0" i="0" u="none" dirty="0">
                <a:solidFill>
                  <a:schemeClr val="dk1"/>
                </a:solidFill>
                <a:latin typeface="Constantia"/>
                <a:ea typeface="Constantia"/>
                <a:cs typeface="Constantia"/>
                <a:sym typeface="Constantia"/>
              </a:rPr>
              <a:t> of the world’s forests, Brazil for about a 7</a:t>
            </a:r>
            <a:r>
              <a:rPr lang="en-US" sz="2400" b="0" i="0" u="none" baseline="30000" dirty="0">
                <a:solidFill>
                  <a:schemeClr val="dk1"/>
                </a:solidFill>
                <a:latin typeface="Constantia"/>
                <a:ea typeface="Constantia"/>
                <a:cs typeface="Constantia"/>
                <a:sym typeface="Constantia"/>
              </a:rPr>
              <a:t>th</a:t>
            </a:r>
            <a:r>
              <a:rPr lang="en-US" sz="2400" b="0" i="0" u="none" dirty="0">
                <a:solidFill>
                  <a:schemeClr val="dk1"/>
                </a:solidFill>
                <a:latin typeface="Constantia"/>
                <a:ea typeface="Constantia"/>
                <a:cs typeface="Constantia"/>
                <a:sym typeface="Constantia"/>
              </a:rPr>
              <a:t> and Canada and USA each for 6-7%.  </a:t>
            </a:r>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457200" y="903900"/>
            <a:ext cx="8229600" cy="620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4000"/>
              <a:buFont typeface="Calibri"/>
              <a:buNone/>
            </a:pPr>
            <a:r>
              <a:rPr lang="en-US" sz="4000" b="0" i="0" u="none" dirty="0">
                <a:solidFill>
                  <a:schemeClr val="dk2"/>
                </a:solidFill>
                <a:latin typeface="Calibri"/>
                <a:ea typeface="Calibri"/>
                <a:cs typeface="Calibri"/>
                <a:sym typeface="Calibri"/>
              </a:rPr>
              <a:t>USES OF FORESTS</a:t>
            </a:r>
            <a:endParaRPr/>
          </a:p>
        </p:txBody>
      </p:sp>
      <p:sp>
        <p:nvSpPr>
          <p:cNvPr id="149" name="Google Shape;149;p21"/>
          <p:cNvSpPr txBox="1">
            <a:spLocks noGrp="1"/>
          </p:cNvSpPr>
          <p:nvPr>
            <p:ph type="body" idx="1"/>
          </p:nvPr>
        </p:nvSpPr>
        <p:spPr>
          <a:xfrm>
            <a:off x="457200" y="1782900"/>
            <a:ext cx="8229600" cy="438930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0"/>
              </a:spcBef>
              <a:spcAft>
                <a:spcPts val="0"/>
              </a:spcAft>
              <a:buClr>
                <a:srgbClr val="969696"/>
              </a:buClr>
              <a:buSzPts val="1900"/>
              <a:buFont typeface="Noto Sans Symbols"/>
              <a:buChar char="●"/>
            </a:pPr>
            <a:r>
              <a:rPr lang="en-US" sz="2400" b="0" i="0" u="none" dirty="0">
                <a:solidFill>
                  <a:schemeClr val="dk1"/>
                </a:solidFill>
                <a:latin typeface="Constantia"/>
                <a:ea typeface="Constantia"/>
                <a:cs typeface="Constantia"/>
                <a:sym typeface="Constantia"/>
              </a:rPr>
              <a:t>For commercial goods</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0"/>
              </a:spcBef>
              <a:spcAft>
                <a:spcPts val="0"/>
              </a:spcAft>
              <a:buNone/>
            </a:pPr>
            <a:endParaRPr sz="2400"/>
          </a:p>
          <a:p>
            <a:pPr marL="273050" marR="0" lvl="0" indent="-273050" algn="just" rtl="0">
              <a:lnSpc>
                <a:spcPct val="80000"/>
              </a:lnSpc>
              <a:spcBef>
                <a:spcPts val="400"/>
              </a:spcBef>
              <a:spcAft>
                <a:spcPts val="0"/>
              </a:spcAft>
              <a:buClr>
                <a:srgbClr val="969696"/>
              </a:buClr>
              <a:buSzPts val="1900"/>
              <a:buFont typeface="Noto Sans Symbols"/>
              <a:buChar char="●"/>
            </a:pPr>
            <a:r>
              <a:rPr lang="en-US" sz="2400" dirty="0"/>
              <a:t>F</a:t>
            </a:r>
            <a:r>
              <a:rPr lang="en-US" sz="2400" b="0" i="0" u="none" dirty="0">
                <a:solidFill>
                  <a:schemeClr val="dk1"/>
                </a:solidFill>
                <a:latin typeface="Constantia"/>
                <a:ea typeface="Constantia"/>
                <a:cs typeface="Constantia"/>
                <a:sym typeface="Constantia"/>
              </a:rPr>
              <a:t>uel for heating and cooking. </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400"/>
              </a:spcBef>
              <a:spcAft>
                <a:spcPts val="0"/>
              </a:spcAft>
              <a:buNone/>
            </a:pPr>
            <a:endParaRPr sz="2400"/>
          </a:p>
          <a:p>
            <a:pPr marL="273050" marR="0" lvl="0" indent="-273050" algn="just" rtl="0">
              <a:lnSpc>
                <a:spcPct val="80000"/>
              </a:lnSpc>
              <a:spcBef>
                <a:spcPts val="400"/>
              </a:spcBef>
              <a:spcAft>
                <a:spcPts val="0"/>
              </a:spcAft>
              <a:buClr>
                <a:srgbClr val="969696"/>
              </a:buClr>
              <a:buSzPts val="1900"/>
              <a:buFont typeface="Noto Sans Symbols"/>
              <a:buChar char="●"/>
            </a:pPr>
            <a:r>
              <a:rPr lang="en-US" sz="2400" dirty="0"/>
              <a:t>B</a:t>
            </a:r>
            <a:r>
              <a:rPr lang="en-US" sz="2400" b="0" i="0" u="none" dirty="0">
                <a:solidFill>
                  <a:schemeClr val="dk1"/>
                </a:solidFill>
                <a:latin typeface="Constantia"/>
                <a:ea typeface="Constantia"/>
                <a:cs typeface="Constantia"/>
                <a:sym typeface="Constantia"/>
              </a:rPr>
              <a:t>uilding materials as plywood and hardwood</a:t>
            </a:r>
            <a:r>
              <a:rPr lang="en-US" sz="2400" dirty="0"/>
              <a:t> etc.</a:t>
            </a:r>
            <a:endParaRPr sz="2400"/>
          </a:p>
          <a:p>
            <a:pPr marL="273050" marR="0" lvl="0" indent="0" algn="just" rtl="0">
              <a:lnSpc>
                <a:spcPct val="80000"/>
              </a:lnSpc>
              <a:spcBef>
                <a:spcPts val="400"/>
              </a:spcBef>
              <a:spcAft>
                <a:spcPts val="0"/>
              </a:spcAft>
              <a:buNone/>
            </a:pPr>
            <a:endParaRPr sz="2400"/>
          </a:p>
          <a:p>
            <a:pPr marL="273050" marR="0" lvl="0" indent="-273050" algn="just" rtl="0">
              <a:lnSpc>
                <a:spcPct val="80000"/>
              </a:lnSpc>
              <a:spcBef>
                <a:spcPts val="400"/>
              </a:spcBef>
              <a:spcAft>
                <a:spcPts val="0"/>
              </a:spcAft>
              <a:buClr>
                <a:srgbClr val="969696"/>
              </a:buClr>
              <a:buSzPts val="1900"/>
              <a:buFont typeface="Noto Sans Symbols"/>
              <a:buChar char="●"/>
            </a:pPr>
            <a:r>
              <a:rPr lang="en-US" sz="2400" b="0" i="0" u="none" dirty="0">
                <a:solidFill>
                  <a:schemeClr val="dk1"/>
                </a:solidFill>
                <a:latin typeface="Constantia"/>
                <a:ea typeface="Constantia"/>
                <a:cs typeface="Constantia"/>
                <a:sym typeface="Constantia"/>
              </a:rPr>
              <a:t>One sixth of the wood harvest is converted into pulp and used for paper industry. </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400"/>
              </a:spcBef>
              <a:spcAft>
                <a:spcPts val="0"/>
              </a:spcAft>
              <a:buNone/>
            </a:pPr>
            <a:endParaRPr sz="2400"/>
          </a:p>
          <a:p>
            <a:pPr marL="273050" marR="0" lvl="0" indent="-273050" algn="just" rtl="0">
              <a:lnSpc>
                <a:spcPct val="80000"/>
              </a:lnSpc>
              <a:spcBef>
                <a:spcPts val="400"/>
              </a:spcBef>
              <a:spcAft>
                <a:spcPts val="0"/>
              </a:spcAft>
              <a:buClr>
                <a:srgbClr val="969696"/>
              </a:buClr>
              <a:buSzPts val="1900"/>
              <a:buFont typeface="Noto Sans Symbols"/>
              <a:buChar char="●"/>
            </a:pPr>
            <a:r>
              <a:rPr lang="en-US" sz="2400" b="0" i="0" u="none" dirty="0">
                <a:solidFill>
                  <a:schemeClr val="dk1"/>
                </a:solidFill>
                <a:latin typeface="Constantia"/>
                <a:ea typeface="Constantia"/>
                <a:cs typeface="Constantia"/>
                <a:sym typeface="Constantia"/>
              </a:rPr>
              <a:t>Many forest lands are used for mining, agriculture, grazing, and recreation and for development of dams.</a:t>
            </a:r>
            <a:endParaRPr sz="280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457200" y="762000"/>
            <a:ext cx="82296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4000" b="0" i="0" u="none" dirty="0">
                <a:solidFill>
                  <a:schemeClr val="dk2"/>
                </a:solidFill>
                <a:latin typeface="Calibri"/>
                <a:ea typeface="Calibri"/>
                <a:cs typeface="Calibri"/>
                <a:sym typeface="Calibri"/>
              </a:rPr>
              <a:t>Ecological uses </a:t>
            </a:r>
            <a:endParaRPr sz="4000"/>
          </a:p>
        </p:txBody>
      </p:sp>
      <p:sp>
        <p:nvSpPr>
          <p:cNvPr id="155" name="Google Shape;155;p22"/>
          <p:cNvSpPr txBox="1">
            <a:spLocks noGrp="1"/>
          </p:cNvSpPr>
          <p:nvPr>
            <p:ph type="body" idx="1"/>
          </p:nvPr>
        </p:nvSpPr>
        <p:spPr>
          <a:xfrm>
            <a:off x="381000" y="1828800"/>
            <a:ext cx="9144000" cy="586740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0"/>
              </a:spcBef>
              <a:spcAft>
                <a:spcPts val="0"/>
              </a:spcAft>
              <a:buClr>
                <a:srgbClr val="969696"/>
              </a:buClr>
              <a:buSzPts val="3040"/>
              <a:buFont typeface="Noto Sans Symbols"/>
              <a:buChar char="●"/>
            </a:pPr>
            <a:r>
              <a:rPr lang="en-US" sz="2800" b="0" i="0" u="none" dirty="0">
                <a:solidFill>
                  <a:schemeClr val="dk1"/>
                </a:solidFill>
                <a:latin typeface="Constantia"/>
                <a:ea typeface="Constantia"/>
                <a:cs typeface="Constantia"/>
                <a:sym typeface="Constantia"/>
              </a:rPr>
              <a:t>The ecological services provided by our forests</a:t>
            </a:r>
            <a:endParaRPr sz="2400"/>
          </a:p>
          <a:p>
            <a:pPr marL="273050" marR="0" lvl="0" indent="-273050" algn="just" rtl="0">
              <a:lnSpc>
                <a:spcPct val="80000"/>
              </a:lnSpc>
              <a:spcBef>
                <a:spcPts val="480"/>
              </a:spcBef>
              <a:spcAft>
                <a:spcPts val="0"/>
              </a:spcAft>
              <a:buClr>
                <a:srgbClr val="969696"/>
              </a:buClr>
              <a:buSzPts val="2280"/>
              <a:buFont typeface="Noto Sans Symbols"/>
              <a:buNone/>
            </a:pPr>
            <a:endParaRPr sz="2400" b="0" i="0" u="none">
              <a:solidFill>
                <a:schemeClr val="dk1"/>
              </a:solidFill>
              <a:latin typeface="Constantia"/>
              <a:ea typeface="Constantia"/>
              <a:cs typeface="Constantia"/>
              <a:sym typeface="Constantia"/>
            </a:endParaRPr>
          </a:p>
          <a:p>
            <a:pPr marL="639762" marR="0" lvl="1" indent="-246062" algn="just" rtl="0">
              <a:lnSpc>
                <a:spcPct val="80000"/>
              </a:lnSpc>
              <a:spcBef>
                <a:spcPts val="480"/>
              </a:spcBef>
              <a:spcAft>
                <a:spcPts val="0"/>
              </a:spcAft>
              <a:buClr>
                <a:schemeClr val="accent1"/>
              </a:buClr>
              <a:buSzPts val="2040"/>
              <a:buFont typeface="Noto Sans Symbols"/>
              <a:buChar char="●"/>
            </a:pPr>
            <a:r>
              <a:rPr lang="en-US" sz="2000" b="0" i="0" u="none" strike="noStrike" cap="none" dirty="0">
                <a:solidFill>
                  <a:schemeClr val="dk1"/>
                </a:solidFill>
                <a:latin typeface="Constantia"/>
                <a:ea typeface="Constantia"/>
                <a:cs typeface="Constantia"/>
                <a:sym typeface="Constantia"/>
              </a:rPr>
              <a:t>Production of oxygen</a:t>
            </a:r>
            <a:endParaRPr sz="2000"/>
          </a:p>
          <a:p>
            <a:pPr marL="639762" marR="0" lvl="1" indent="-116522" algn="just" rtl="0">
              <a:lnSpc>
                <a:spcPct val="80000"/>
              </a:lnSpc>
              <a:spcBef>
                <a:spcPts val="480"/>
              </a:spcBef>
              <a:spcAft>
                <a:spcPts val="0"/>
              </a:spcAft>
              <a:buClr>
                <a:schemeClr val="accent1"/>
              </a:buClr>
              <a:buSzPts val="2040"/>
              <a:buFont typeface="Noto Sans Symbols"/>
              <a:buNone/>
            </a:pPr>
            <a:endParaRPr sz="2000" b="0" i="0" u="none" strike="noStrike" cap="none">
              <a:solidFill>
                <a:schemeClr val="dk1"/>
              </a:solidFill>
              <a:latin typeface="Constantia"/>
              <a:ea typeface="Constantia"/>
              <a:cs typeface="Constantia"/>
              <a:sym typeface="Constantia"/>
            </a:endParaRPr>
          </a:p>
          <a:p>
            <a:pPr marL="639762" marR="0" lvl="1" indent="-246062" algn="just" rtl="0">
              <a:lnSpc>
                <a:spcPct val="80000"/>
              </a:lnSpc>
              <a:spcBef>
                <a:spcPts val="480"/>
              </a:spcBef>
              <a:spcAft>
                <a:spcPts val="0"/>
              </a:spcAft>
              <a:buClr>
                <a:schemeClr val="accent1"/>
              </a:buClr>
              <a:buSzPts val="2040"/>
              <a:buFont typeface="Noto Sans Symbols"/>
              <a:buChar char="●"/>
            </a:pPr>
            <a:r>
              <a:rPr lang="en-US" sz="2000" b="0" i="0" u="none" strike="noStrike" cap="none" dirty="0">
                <a:solidFill>
                  <a:schemeClr val="dk1"/>
                </a:solidFill>
                <a:latin typeface="Constantia"/>
                <a:ea typeface="Constantia"/>
                <a:cs typeface="Constantia"/>
                <a:sym typeface="Constantia"/>
              </a:rPr>
              <a:t>Reducing global warming</a:t>
            </a:r>
            <a:endParaRPr sz="2000"/>
          </a:p>
          <a:p>
            <a:pPr marL="639762" marR="0" lvl="1" indent="-116522" algn="just" rtl="0">
              <a:lnSpc>
                <a:spcPct val="80000"/>
              </a:lnSpc>
              <a:spcBef>
                <a:spcPts val="480"/>
              </a:spcBef>
              <a:spcAft>
                <a:spcPts val="0"/>
              </a:spcAft>
              <a:buClr>
                <a:schemeClr val="accent1"/>
              </a:buClr>
              <a:buSzPts val="2040"/>
              <a:buFont typeface="Noto Sans Symbols"/>
              <a:buNone/>
            </a:pPr>
            <a:endParaRPr sz="2000" b="0" i="0" u="none" strike="noStrike" cap="none">
              <a:solidFill>
                <a:schemeClr val="dk1"/>
              </a:solidFill>
              <a:latin typeface="Constantia"/>
              <a:ea typeface="Constantia"/>
              <a:cs typeface="Constantia"/>
              <a:sym typeface="Constantia"/>
            </a:endParaRPr>
          </a:p>
          <a:p>
            <a:pPr marL="639762" marR="0" lvl="1" indent="-246062" algn="just" rtl="0">
              <a:lnSpc>
                <a:spcPct val="80000"/>
              </a:lnSpc>
              <a:spcBef>
                <a:spcPts val="480"/>
              </a:spcBef>
              <a:spcAft>
                <a:spcPts val="0"/>
              </a:spcAft>
              <a:buClr>
                <a:schemeClr val="accent1"/>
              </a:buClr>
              <a:buSzPts val="2040"/>
              <a:buFont typeface="Noto Sans Symbols"/>
              <a:buChar char="●"/>
            </a:pPr>
            <a:r>
              <a:rPr lang="en-US" sz="2000" dirty="0"/>
              <a:t>Wildlife</a:t>
            </a:r>
            <a:r>
              <a:rPr lang="en-US" sz="2000" b="0" i="0" u="none" strike="noStrike" cap="none" dirty="0">
                <a:solidFill>
                  <a:schemeClr val="dk1"/>
                </a:solidFill>
                <a:latin typeface="Constantia"/>
                <a:ea typeface="Constantia"/>
                <a:cs typeface="Constantia"/>
                <a:sym typeface="Constantia"/>
              </a:rPr>
              <a:t> habitat</a:t>
            </a:r>
            <a:endParaRPr sz="2000"/>
          </a:p>
          <a:p>
            <a:pPr marL="639762" marR="0" lvl="1" indent="-116522" algn="just" rtl="0">
              <a:lnSpc>
                <a:spcPct val="80000"/>
              </a:lnSpc>
              <a:spcBef>
                <a:spcPts val="480"/>
              </a:spcBef>
              <a:spcAft>
                <a:spcPts val="0"/>
              </a:spcAft>
              <a:buClr>
                <a:schemeClr val="accent1"/>
              </a:buClr>
              <a:buSzPts val="2040"/>
              <a:buFont typeface="Noto Sans Symbols"/>
              <a:buNone/>
            </a:pPr>
            <a:endParaRPr sz="2000" b="0" i="0" u="none" strike="noStrike" cap="none">
              <a:solidFill>
                <a:schemeClr val="dk1"/>
              </a:solidFill>
              <a:latin typeface="Constantia"/>
              <a:ea typeface="Constantia"/>
              <a:cs typeface="Constantia"/>
              <a:sym typeface="Constantia"/>
            </a:endParaRPr>
          </a:p>
          <a:p>
            <a:pPr marL="639762" marR="0" lvl="1" indent="-246062" algn="just" rtl="0">
              <a:lnSpc>
                <a:spcPct val="80000"/>
              </a:lnSpc>
              <a:spcBef>
                <a:spcPts val="480"/>
              </a:spcBef>
              <a:spcAft>
                <a:spcPts val="0"/>
              </a:spcAft>
              <a:buClr>
                <a:schemeClr val="accent1"/>
              </a:buClr>
              <a:buSzPts val="2040"/>
              <a:buFont typeface="Noto Sans Symbols"/>
              <a:buChar char="●"/>
            </a:pPr>
            <a:r>
              <a:rPr lang="en-US" sz="2000" b="0" i="0" u="none" strike="noStrike" cap="none" dirty="0">
                <a:solidFill>
                  <a:schemeClr val="dk1"/>
                </a:solidFill>
                <a:latin typeface="Constantia"/>
                <a:ea typeface="Constantia"/>
                <a:cs typeface="Constantia"/>
                <a:sym typeface="Constantia"/>
              </a:rPr>
              <a:t>Regulation of hydrological cycle</a:t>
            </a:r>
            <a:endParaRPr sz="2000"/>
          </a:p>
          <a:p>
            <a:pPr marL="639762" marR="0" lvl="1" indent="-116522" algn="just" rtl="0">
              <a:lnSpc>
                <a:spcPct val="80000"/>
              </a:lnSpc>
              <a:spcBef>
                <a:spcPts val="480"/>
              </a:spcBef>
              <a:spcAft>
                <a:spcPts val="0"/>
              </a:spcAft>
              <a:buClr>
                <a:schemeClr val="accent1"/>
              </a:buClr>
              <a:buSzPts val="2040"/>
              <a:buFont typeface="Noto Sans Symbols"/>
              <a:buNone/>
            </a:pPr>
            <a:endParaRPr sz="2000" b="0" i="0" u="none" strike="noStrike" cap="none">
              <a:solidFill>
                <a:schemeClr val="dk1"/>
              </a:solidFill>
              <a:latin typeface="Constantia"/>
              <a:ea typeface="Constantia"/>
              <a:cs typeface="Constantia"/>
              <a:sym typeface="Constantia"/>
            </a:endParaRPr>
          </a:p>
          <a:p>
            <a:pPr marL="639762" marR="0" lvl="1" indent="-246062" algn="just" rtl="0">
              <a:lnSpc>
                <a:spcPct val="80000"/>
              </a:lnSpc>
              <a:spcBef>
                <a:spcPts val="480"/>
              </a:spcBef>
              <a:spcAft>
                <a:spcPts val="0"/>
              </a:spcAft>
              <a:buClr>
                <a:schemeClr val="accent1"/>
              </a:buClr>
              <a:buSzPts val="2040"/>
              <a:buFont typeface="Noto Sans Symbols"/>
              <a:buChar char="●"/>
            </a:pPr>
            <a:r>
              <a:rPr lang="en-US" sz="2000" b="0" i="0" u="none" strike="noStrike" cap="none" dirty="0">
                <a:solidFill>
                  <a:schemeClr val="dk1"/>
                </a:solidFill>
                <a:latin typeface="Constantia"/>
                <a:ea typeface="Constantia"/>
                <a:cs typeface="Constantia"/>
                <a:sym typeface="Constantia"/>
              </a:rPr>
              <a:t>Soil Conservation</a:t>
            </a:r>
            <a:endParaRPr sz="2000"/>
          </a:p>
          <a:p>
            <a:pPr marL="639762" marR="0" lvl="1" indent="-116522" algn="just" rtl="0">
              <a:lnSpc>
                <a:spcPct val="80000"/>
              </a:lnSpc>
              <a:spcBef>
                <a:spcPts val="480"/>
              </a:spcBef>
              <a:spcAft>
                <a:spcPts val="0"/>
              </a:spcAft>
              <a:buClr>
                <a:schemeClr val="accent1"/>
              </a:buClr>
              <a:buSzPts val="2040"/>
              <a:buFont typeface="Noto Sans Symbols"/>
              <a:buNone/>
            </a:pPr>
            <a:endParaRPr sz="2000" b="0" i="0" u="none" strike="noStrike" cap="none">
              <a:solidFill>
                <a:schemeClr val="dk1"/>
              </a:solidFill>
              <a:latin typeface="Constantia"/>
              <a:ea typeface="Constantia"/>
              <a:cs typeface="Constantia"/>
              <a:sym typeface="Constantia"/>
            </a:endParaRPr>
          </a:p>
          <a:p>
            <a:pPr marL="639762" marR="0" lvl="1" indent="-246062" algn="just" rtl="0">
              <a:lnSpc>
                <a:spcPct val="80000"/>
              </a:lnSpc>
              <a:spcBef>
                <a:spcPts val="480"/>
              </a:spcBef>
              <a:spcAft>
                <a:spcPts val="0"/>
              </a:spcAft>
              <a:buClr>
                <a:schemeClr val="accent1"/>
              </a:buClr>
              <a:buSzPts val="2040"/>
              <a:buFont typeface="Noto Sans Symbols"/>
              <a:buChar char="●"/>
            </a:pPr>
            <a:r>
              <a:rPr lang="en-US" sz="2000" b="0" i="0" u="none" strike="noStrike" cap="none" dirty="0">
                <a:solidFill>
                  <a:schemeClr val="dk1"/>
                </a:solidFill>
                <a:latin typeface="Constantia"/>
                <a:ea typeface="Constantia"/>
                <a:cs typeface="Constantia"/>
                <a:sym typeface="Constantia"/>
              </a:rPr>
              <a:t>Pollution moderators</a:t>
            </a:r>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457200" y="685800"/>
            <a:ext cx="82296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4000" b="0" i="0" u="none" dirty="0">
                <a:solidFill>
                  <a:schemeClr val="dk2"/>
                </a:solidFill>
                <a:latin typeface="Calibri"/>
                <a:ea typeface="Calibri"/>
                <a:cs typeface="Calibri"/>
                <a:sym typeface="Calibri"/>
              </a:rPr>
              <a:t>Major causes of Deforestation:</a:t>
            </a:r>
            <a:endParaRPr sz="5400"/>
          </a:p>
        </p:txBody>
      </p:sp>
      <p:sp>
        <p:nvSpPr>
          <p:cNvPr id="161" name="Google Shape;161;p23"/>
          <p:cNvSpPr txBox="1">
            <a:spLocks noGrp="1"/>
          </p:cNvSpPr>
          <p:nvPr>
            <p:ph type="body" idx="1"/>
          </p:nvPr>
        </p:nvSpPr>
        <p:spPr>
          <a:xfrm>
            <a:off x="381000" y="1807800"/>
            <a:ext cx="8458200" cy="4516800"/>
          </a:xfrm>
          <a:prstGeom prst="rect">
            <a:avLst/>
          </a:prstGeom>
          <a:noFill/>
          <a:ln>
            <a:noFill/>
          </a:ln>
        </p:spPr>
        <p:txBody>
          <a:bodyPr spcFirstLastPara="1" wrap="square" lIns="91425" tIns="45700" rIns="91425" bIns="45700" anchor="t" anchorCtr="0">
            <a:noAutofit/>
          </a:bodyPr>
          <a:lstStyle/>
          <a:p>
            <a:pPr marL="273050" marR="0" lvl="0" indent="-316865" algn="just" rtl="0">
              <a:lnSpc>
                <a:spcPct val="80000"/>
              </a:lnSpc>
              <a:spcBef>
                <a:spcPts val="0"/>
              </a:spcBef>
              <a:spcAft>
                <a:spcPts val="0"/>
              </a:spcAft>
              <a:buClr>
                <a:srgbClr val="969696"/>
              </a:buClr>
              <a:buSzPts val="2400"/>
              <a:buFont typeface="Noto Sans Symbols"/>
              <a:buChar char="●"/>
            </a:pPr>
            <a:r>
              <a:rPr lang="en-US" sz="2400" b="0" i="0" u="none" dirty="0">
                <a:solidFill>
                  <a:schemeClr val="dk1"/>
                </a:solidFill>
                <a:latin typeface="Constantia"/>
                <a:ea typeface="Constantia"/>
                <a:cs typeface="Constantia"/>
                <a:sym typeface="Constantia"/>
              </a:rPr>
              <a:t>Shifting cultivation</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0"/>
              </a:spcBef>
              <a:spcAft>
                <a:spcPts val="0"/>
              </a:spcAft>
              <a:buNone/>
            </a:pPr>
            <a:endParaRPr sz="2400"/>
          </a:p>
          <a:p>
            <a:pPr marL="273050" marR="0" lvl="0" indent="-316865" algn="just" rtl="0">
              <a:lnSpc>
                <a:spcPct val="80000"/>
              </a:lnSpc>
              <a:spcBef>
                <a:spcPts val="0"/>
              </a:spcBef>
              <a:spcAft>
                <a:spcPts val="0"/>
              </a:spcAft>
              <a:buClr>
                <a:srgbClr val="969696"/>
              </a:buClr>
              <a:buSzPts val="2400"/>
              <a:buFont typeface="Noto Sans Symbols"/>
              <a:buChar char="●"/>
            </a:pPr>
            <a:r>
              <a:rPr lang="en-US" sz="2400" b="0" i="0" u="none" dirty="0">
                <a:solidFill>
                  <a:schemeClr val="dk1"/>
                </a:solidFill>
                <a:latin typeface="Constantia"/>
                <a:ea typeface="Constantia"/>
                <a:cs typeface="Constantia"/>
                <a:sym typeface="Constantia"/>
              </a:rPr>
              <a:t>Fuel requirements </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0"/>
              </a:spcBef>
              <a:spcAft>
                <a:spcPts val="0"/>
              </a:spcAft>
              <a:buNone/>
            </a:pPr>
            <a:endParaRPr sz="2400"/>
          </a:p>
          <a:p>
            <a:pPr marL="273050" marR="0" lvl="0" indent="-316865" algn="just" rtl="0">
              <a:lnSpc>
                <a:spcPct val="80000"/>
              </a:lnSpc>
              <a:spcBef>
                <a:spcPts val="360"/>
              </a:spcBef>
              <a:spcAft>
                <a:spcPts val="0"/>
              </a:spcAft>
              <a:buClr>
                <a:srgbClr val="969696"/>
              </a:buClr>
              <a:buSzPts val="2400"/>
              <a:buFont typeface="Noto Sans Symbols"/>
              <a:buChar char="●"/>
            </a:pPr>
            <a:r>
              <a:rPr lang="en-US" sz="2400" b="0" i="0" u="none" dirty="0">
                <a:solidFill>
                  <a:schemeClr val="dk1"/>
                </a:solidFill>
                <a:latin typeface="Constantia"/>
                <a:ea typeface="Constantia"/>
                <a:cs typeface="Constantia"/>
                <a:sym typeface="Constantia"/>
              </a:rPr>
              <a:t>Raw materials for industrial use</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360"/>
              </a:spcBef>
              <a:spcAft>
                <a:spcPts val="0"/>
              </a:spcAft>
              <a:buNone/>
            </a:pPr>
            <a:r>
              <a:rPr lang="en-US" sz="2400" b="0" i="0" u="none" dirty="0">
                <a:solidFill>
                  <a:schemeClr val="dk1"/>
                </a:solidFill>
                <a:latin typeface="Constantia"/>
                <a:ea typeface="Constantia"/>
                <a:cs typeface="Constantia"/>
                <a:sym typeface="Constantia"/>
              </a:rPr>
              <a:t> </a:t>
            </a:r>
            <a:endParaRPr sz="2400"/>
          </a:p>
          <a:p>
            <a:pPr marL="273050" marR="0" lvl="0" indent="-316865" algn="just" rtl="0">
              <a:lnSpc>
                <a:spcPct val="80000"/>
              </a:lnSpc>
              <a:spcBef>
                <a:spcPts val="360"/>
              </a:spcBef>
              <a:spcAft>
                <a:spcPts val="0"/>
              </a:spcAft>
              <a:buClr>
                <a:srgbClr val="969696"/>
              </a:buClr>
              <a:buSzPts val="2400"/>
              <a:buFont typeface="Noto Sans Symbols"/>
              <a:buChar char="●"/>
            </a:pPr>
            <a:r>
              <a:rPr lang="en-US" sz="2400" b="0" i="0" u="none" dirty="0">
                <a:solidFill>
                  <a:schemeClr val="dk1"/>
                </a:solidFill>
                <a:latin typeface="Constantia"/>
                <a:ea typeface="Constantia"/>
                <a:cs typeface="Constantia"/>
                <a:sym typeface="Constantia"/>
              </a:rPr>
              <a:t>Development projects</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360"/>
              </a:spcBef>
              <a:spcAft>
                <a:spcPts val="0"/>
              </a:spcAft>
              <a:buNone/>
            </a:pPr>
            <a:r>
              <a:rPr lang="en-US" sz="2400" b="0" i="0" u="none" strike="noStrike" cap="none" dirty="0">
                <a:solidFill>
                  <a:schemeClr val="dk1"/>
                </a:solidFill>
                <a:latin typeface="Constantia"/>
                <a:ea typeface="Constantia"/>
                <a:cs typeface="Constantia"/>
                <a:sym typeface="Constantia"/>
              </a:rPr>
              <a:t> </a:t>
            </a:r>
            <a:endParaRPr sz="2400"/>
          </a:p>
          <a:p>
            <a:pPr marL="273050" marR="0" lvl="0" indent="-316865" algn="just" rtl="0">
              <a:lnSpc>
                <a:spcPct val="80000"/>
              </a:lnSpc>
              <a:spcBef>
                <a:spcPts val="360"/>
              </a:spcBef>
              <a:spcAft>
                <a:spcPts val="0"/>
              </a:spcAft>
              <a:buClr>
                <a:srgbClr val="969696"/>
              </a:buClr>
              <a:buSzPts val="2400"/>
              <a:buFont typeface="Noto Sans Symbols"/>
              <a:buChar char="●"/>
            </a:pPr>
            <a:r>
              <a:rPr lang="en-US" sz="2400" b="0" i="0" u="none" dirty="0">
                <a:solidFill>
                  <a:schemeClr val="dk1"/>
                </a:solidFill>
                <a:latin typeface="Constantia"/>
                <a:ea typeface="Constantia"/>
                <a:cs typeface="Constantia"/>
                <a:sym typeface="Constantia"/>
              </a:rPr>
              <a:t>Growing food needs</a:t>
            </a:r>
            <a:endParaRPr sz="2400" b="0" i="0" u="none">
              <a:solidFill>
                <a:schemeClr val="dk1"/>
              </a:solidFill>
              <a:latin typeface="Constantia"/>
              <a:ea typeface="Constantia"/>
              <a:cs typeface="Constantia"/>
              <a:sym typeface="Constantia"/>
            </a:endParaRPr>
          </a:p>
          <a:p>
            <a:pPr marL="273050" marR="0" lvl="0" indent="0" algn="just" rtl="0">
              <a:lnSpc>
                <a:spcPct val="80000"/>
              </a:lnSpc>
              <a:spcBef>
                <a:spcPts val="360"/>
              </a:spcBef>
              <a:spcAft>
                <a:spcPts val="0"/>
              </a:spcAft>
              <a:buNone/>
            </a:pPr>
            <a:endParaRPr sz="2400"/>
          </a:p>
          <a:p>
            <a:pPr marL="273050" marR="0" lvl="0" indent="-316865" algn="just" rtl="0">
              <a:lnSpc>
                <a:spcPct val="80000"/>
              </a:lnSpc>
              <a:spcBef>
                <a:spcPts val="360"/>
              </a:spcBef>
              <a:spcAft>
                <a:spcPts val="0"/>
              </a:spcAft>
              <a:buClr>
                <a:srgbClr val="969696"/>
              </a:buClr>
              <a:buSzPts val="2400"/>
              <a:buFont typeface="Noto Sans Symbols"/>
              <a:buChar char="●"/>
            </a:pPr>
            <a:r>
              <a:rPr lang="en-US" sz="2400" b="0" i="0" u="none" dirty="0">
                <a:solidFill>
                  <a:schemeClr val="dk1"/>
                </a:solidFill>
                <a:latin typeface="Constantia"/>
                <a:ea typeface="Constantia"/>
                <a:cs typeface="Constantia"/>
                <a:sym typeface="Constantia"/>
              </a:rPr>
              <a:t>Overgrazing </a:t>
            </a:r>
            <a:r>
              <a:rPr lang="en-US" sz="2400" b="0" i="0" u="none" strike="noStrike" cap="none" dirty="0">
                <a:solidFill>
                  <a:schemeClr val="dk1"/>
                </a:solidFill>
                <a:latin typeface="Constantia"/>
                <a:ea typeface="Constantia"/>
                <a:cs typeface="Constantia"/>
                <a:sym typeface="Constantia"/>
              </a:rPr>
              <a:t> </a:t>
            </a:r>
            <a:endParaRPr sz="240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457200" y="884100"/>
            <a:ext cx="8229600" cy="563700"/>
          </a:xfrm>
          <a:prstGeom prst="rect">
            <a:avLst/>
          </a:prstGeom>
          <a:noFill/>
          <a:ln>
            <a:noFill/>
          </a:ln>
        </p:spPr>
        <p:txBody>
          <a:bodyPr spcFirstLastPara="1" wrap="square" lIns="0" tIns="45700" rIns="0" bIns="0" anchor="b" anchorCtr="0">
            <a:noAutofit/>
          </a:bodyPr>
          <a:lstStyle/>
          <a:p>
            <a:pPr marL="0" lvl="0" indent="0" algn="just" rtl="0">
              <a:lnSpc>
                <a:spcPct val="100000"/>
              </a:lnSpc>
              <a:spcBef>
                <a:spcPts val="0"/>
              </a:spcBef>
              <a:spcAft>
                <a:spcPts val="0"/>
              </a:spcAft>
              <a:buClr>
                <a:schemeClr val="dk2"/>
              </a:buClr>
              <a:buSzPts val="3200"/>
              <a:buFont typeface="Calibri"/>
              <a:buNone/>
            </a:pPr>
            <a:r>
              <a:rPr lang="en-US" sz="4000" dirty="0"/>
              <a:t>Reason for large scale depletion</a:t>
            </a:r>
            <a:endParaRPr sz="6000"/>
          </a:p>
        </p:txBody>
      </p:sp>
      <p:sp>
        <p:nvSpPr>
          <p:cNvPr id="167" name="Google Shape;167;p24"/>
          <p:cNvSpPr txBox="1">
            <a:spLocks noGrp="1"/>
          </p:cNvSpPr>
          <p:nvPr>
            <p:ph type="body" idx="1"/>
          </p:nvPr>
        </p:nvSpPr>
        <p:spPr>
          <a:xfrm>
            <a:off x="457200" y="1676400"/>
            <a:ext cx="8229600" cy="4876800"/>
          </a:xfrm>
          <a:prstGeom prst="rect">
            <a:avLst/>
          </a:prstGeom>
          <a:noFill/>
          <a:ln>
            <a:noFill/>
          </a:ln>
        </p:spPr>
        <p:txBody>
          <a:bodyPr spcFirstLastPara="1" wrap="square" lIns="91425" tIns="45700" rIns="91425" bIns="45700" anchor="t" anchorCtr="0">
            <a:noAutofit/>
          </a:bodyPr>
          <a:lstStyle/>
          <a:p>
            <a:pPr marL="273050" marR="0" lvl="0" indent="-280670" algn="just" rtl="0">
              <a:lnSpc>
                <a:spcPct val="90000"/>
              </a:lnSpc>
              <a:spcBef>
                <a:spcPts val="480"/>
              </a:spcBef>
              <a:spcAft>
                <a:spcPts val="0"/>
              </a:spcAft>
              <a:buClr>
                <a:srgbClr val="969696"/>
              </a:buClr>
              <a:buSzPts val="2400"/>
              <a:buFont typeface="Noto Sans Symbols"/>
              <a:buChar char="●"/>
            </a:pPr>
            <a:r>
              <a:rPr lang="en-US" sz="2400" dirty="0"/>
              <a:t>Expansion of </a:t>
            </a:r>
            <a:r>
              <a:rPr lang="en-US" sz="2400" dirty="0" smtClean="0"/>
              <a:t>agriculture.</a:t>
            </a:r>
            <a:endParaRPr lang="en-US" sz="2400" dirty="0"/>
          </a:p>
          <a:p>
            <a:pPr marL="273050" marR="0" lvl="0" indent="-280670" algn="just" rtl="0">
              <a:lnSpc>
                <a:spcPct val="90000"/>
              </a:lnSpc>
              <a:spcBef>
                <a:spcPts val="480"/>
              </a:spcBef>
              <a:spcAft>
                <a:spcPts val="0"/>
              </a:spcAft>
              <a:buClr>
                <a:srgbClr val="969696"/>
              </a:buClr>
              <a:buSzPts val="2400"/>
              <a:buFont typeface="Noto Sans Symbols"/>
              <a:buChar char="●"/>
            </a:pPr>
            <a:endParaRPr lang="en-US" sz="2400" dirty="0" smtClean="0"/>
          </a:p>
          <a:p>
            <a:pPr marL="273050" marR="0" lvl="0" indent="-280670" algn="just" rtl="0">
              <a:lnSpc>
                <a:spcPct val="90000"/>
              </a:lnSpc>
              <a:spcBef>
                <a:spcPts val="480"/>
              </a:spcBef>
              <a:spcAft>
                <a:spcPts val="0"/>
              </a:spcAft>
              <a:buClr>
                <a:srgbClr val="969696"/>
              </a:buClr>
              <a:buSzPts val="2400"/>
              <a:buFont typeface="Noto Sans Symbols"/>
              <a:buChar char="●"/>
            </a:pPr>
            <a:r>
              <a:rPr lang="en-US" sz="2400" dirty="0" smtClean="0"/>
              <a:t>Urbanization </a:t>
            </a:r>
            <a:r>
              <a:rPr lang="en-US" sz="2400" dirty="0"/>
              <a:t>and human </a:t>
            </a:r>
            <a:r>
              <a:rPr lang="en-US" sz="2400" dirty="0" smtClean="0"/>
              <a:t>settlements.</a:t>
            </a:r>
            <a:endParaRPr lang="en-US" sz="2400" dirty="0"/>
          </a:p>
          <a:p>
            <a:pPr marL="273050" marR="0" lvl="0" indent="-280670" algn="just" rtl="0">
              <a:lnSpc>
                <a:spcPct val="90000"/>
              </a:lnSpc>
              <a:spcBef>
                <a:spcPts val="480"/>
              </a:spcBef>
              <a:spcAft>
                <a:spcPts val="0"/>
              </a:spcAft>
              <a:buClr>
                <a:srgbClr val="969696"/>
              </a:buClr>
              <a:buSzPts val="2400"/>
              <a:buFont typeface="Noto Sans Symbols"/>
              <a:buChar char="●"/>
            </a:pPr>
            <a:endParaRPr lang="en-US" sz="2400" dirty="0" smtClean="0"/>
          </a:p>
          <a:p>
            <a:pPr marL="273050" marR="0" lvl="0" indent="-280670" algn="just" rtl="0">
              <a:lnSpc>
                <a:spcPct val="90000"/>
              </a:lnSpc>
              <a:spcBef>
                <a:spcPts val="480"/>
              </a:spcBef>
              <a:spcAft>
                <a:spcPts val="0"/>
              </a:spcAft>
              <a:buClr>
                <a:srgbClr val="969696"/>
              </a:buClr>
              <a:buSzPts val="2400"/>
              <a:buFont typeface="Noto Sans Symbols"/>
              <a:buChar char="●"/>
            </a:pPr>
            <a:r>
              <a:rPr lang="en-US" sz="2400" dirty="0" smtClean="0"/>
              <a:t>Commercial </a:t>
            </a:r>
            <a:r>
              <a:rPr lang="en-US" sz="2400" dirty="0"/>
              <a:t>exploitation of </a:t>
            </a:r>
            <a:r>
              <a:rPr lang="en-US" sz="2400" dirty="0" smtClean="0"/>
              <a:t>forest.</a:t>
            </a:r>
            <a:endParaRPr lang="en-US" sz="2400" dirty="0"/>
          </a:p>
          <a:p>
            <a:pPr marL="273050" marR="0" lvl="0" indent="-280670" algn="just" rtl="0">
              <a:lnSpc>
                <a:spcPct val="90000"/>
              </a:lnSpc>
              <a:spcBef>
                <a:spcPts val="480"/>
              </a:spcBef>
              <a:spcAft>
                <a:spcPts val="0"/>
              </a:spcAft>
              <a:buClr>
                <a:srgbClr val="969696"/>
              </a:buClr>
              <a:buSzPts val="2400"/>
              <a:buFont typeface="Noto Sans Symbols"/>
              <a:buChar char="●"/>
            </a:pPr>
            <a:endParaRPr lang="en-US" sz="2400" dirty="0" smtClean="0"/>
          </a:p>
          <a:p>
            <a:pPr marL="273050" marR="0" lvl="0" indent="-280670" algn="just" rtl="0">
              <a:lnSpc>
                <a:spcPct val="90000"/>
              </a:lnSpc>
              <a:spcBef>
                <a:spcPts val="480"/>
              </a:spcBef>
              <a:spcAft>
                <a:spcPts val="0"/>
              </a:spcAft>
              <a:buClr>
                <a:srgbClr val="969696"/>
              </a:buClr>
              <a:buSzPts val="2400"/>
              <a:buFont typeface="Noto Sans Symbols"/>
              <a:buChar char="●"/>
            </a:pPr>
            <a:r>
              <a:rPr lang="en-US" sz="2400" dirty="0" smtClean="0"/>
              <a:t>Forest fires.</a:t>
            </a:r>
            <a:endParaRPr lang="en-US" sz="2400" dirty="0"/>
          </a:p>
          <a:p>
            <a:pPr marL="273050" marR="0" lvl="0" indent="-280670" algn="just" rtl="0">
              <a:lnSpc>
                <a:spcPct val="90000"/>
              </a:lnSpc>
              <a:spcBef>
                <a:spcPts val="480"/>
              </a:spcBef>
              <a:spcAft>
                <a:spcPts val="0"/>
              </a:spcAft>
              <a:buClr>
                <a:srgbClr val="969696"/>
              </a:buClr>
              <a:buSzPts val="2400"/>
              <a:buFont typeface="Noto Sans Symbols"/>
              <a:buChar char="●"/>
            </a:pPr>
            <a:endParaRPr lang="en-US" sz="2400" dirty="0" smtClean="0"/>
          </a:p>
          <a:p>
            <a:pPr marL="273050" marR="0" lvl="0" indent="-280670" algn="just" rtl="0">
              <a:lnSpc>
                <a:spcPct val="90000"/>
              </a:lnSpc>
              <a:spcBef>
                <a:spcPts val="480"/>
              </a:spcBef>
              <a:spcAft>
                <a:spcPts val="0"/>
              </a:spcAft>
              <a:buClr>
                <a:srgbClr val="969696"/>
              </a:buClr>
              <a:buSzPts val="2400"/>
              <a:buFont typeface="Noto Sans Symbols"/>
              <a:buChar char="●"/>
            </a:pPr>
            <a:r>
              <a:rPr lang="en-US" sz="2400" dirty="0" smtClean="0"/>
              <a:t>Mining </a:t>
            </a:r>
            <a:r>
              <a:rPr lang="en-US" sz="2400" dirty="0"/>
              <a:t>activities in forest area.</a:t>
            </a:r>
            <a:endParaRPr sz="2400"/>
          </a:p>
          <a:p>
            <a:pPr marL="273050" marR="0" lvl="0" indent="0" algn="just" rtl="0">
              <a:lnSpc>
                <a:spcPct val="90000"/>
              </a:lnSpc>
              <a:spcBef>
                <a:spcPts val="480"/>
              </a:spcBef>
              <a:spcAft>
                <a:spcPts val="0"/>
              </a:spcAft>
              <a:buNone/>
            </a:pPr>
            <a:endParaRPr sz="240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457200" y="0"/>
            <a:ext cx="82296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DEFORESTATION </a:t>
            </a:r>
            <a:endParaRPr/>
          </a:p>
        </p:txBody>
      </p:sp>
      <p:sp>
        <p:nvSpPr>
          <p:cNvPr id="173" name="Google Shape;173;p25"/>
          <p:cNvSpPr txBox="1">
            <a:spLocks noGrp="1"/>
          </p:cNvSpPr>
          <p:nvPr>
            <p:ph type="body" idx="1"/>
          </p:nvPr>
        </p:nvSpPr>
        <p:spPr>
          <a:xfrm>
            <a:off x="533400" y="838200"/>
            <a:ext cx="8229600" cy="601980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0"/>
              </a:spcBef>
              <a:spcAft>
                <a:spcPts val="0"/>
              </a:spcAft>
              <a:buClr>
                <a:srgbClr val="969696"/>
              </a:buClr>
              <a:buSzPts val="1900"/>
              <a:buFont typeface="Noto Sans Symbols"/>
              <a:buChar char="●"/>
            </a:pPr>
            <a:r>
              <a:rPr lang="en-US" sz="2000"/>
              <a:t>From </a:t>
            </a:r>
            <a:r>
              <a:rPr lang="en-US" sz="2000" b="0" i="0" u="none">
                <a:solidFill>
                  <a:schemeClr val="dk1"/>
                </a:solidFill>
                <a:latin typeface="Constantia"/>
                <a:ea typeface="Constantia"/>
                <a:cs typeface="Constantia"/>
                <a:sym typeface="Constantia"/>
              </a:rPr>
              <a:t>1990 to 2000 </a:t>
            </a:r>
            <a:r>
              <a:rPr lang="en-US" sz="2000"/>
              <a:t>the </a:t>
            </a:r>
            <a:r>
              <a:rPr lang="en-US" sz="2000" b="0" i="0" u="none">
                <a:solidFill>
                  <a:schemeClr val="dk1"/>
                </a:solidFill>
                <a:latin typeface="Constantia"/>
                <a:ea typeface="Constantia"/>
                <a:cs typeface="Constantia"/>
                <a:sym typeface="Constantia"/>
              </a:rPr>
              <a:t>estimated </a:t>
            </a:r>
            <a:r>
              <a:rPr lang="en-US" sz="2000"/>
              <a:t>forest area is reduced from </a:t>
            </a:r>
            <a:r>
              <a:rPr lang="en-US" sz="2000" b="0" i="0" u="none">
                <a:solidFill>
                  <a:schemeClr val="dk1"/>
                </a:solidFill>
                <a:latin typeface="Constantia"/>
                <a:ea typeface="Constantia"/>
                <a:cs typeface="Constantia"/>
                <a:sym typeface="Constantia"/>
              </a:rPr>
              <a:t>7000 million hectares  to </a:t>
            </a:r>
            <a:r>
              <a:rPr lang="en-US" sz="2000"/>
              <a:t>2300 million hectare</a:t>
            </a:r>
            <a:endParaRPr/>
          </a:p>
          <a:p>
            <a:pPr marL="273050" marR="0" lvl="0" indent="-273050" algn="just" rtl="0">
              <a:lnSpc>
                <a:spcPct val="80000"/>
              </a:lnSpc>
              <a:spcBef>
                <a:spcPts val="400"/>
              </a:spcBef>
              <a:spcAft>
                <a:spcPts val="0"/>
              </a:spcAft>
              <a:buClr>
                <a:srgbClr val="969696"/>
              </a:buClr>
              <a:buSzPts val="1900"/>
              <a:buFont typeface="Noto Sans Symbols"/>
              <a:buChar char="●"/>
            </a:pPr>
            <a:r>
              <a:rPr lang="en-US" sz="2000" b="0" i="0" u="none">
                <a:solidFill>
                  <a:schemeClr val="dk1"/>
                </a:solidFill>
                <a:latin typeface="Constantia"/>
                <a:ea typeface="Constantia"/>
                <a:cs typeface="Constantia"/>
                <a:sym typeface="Constantia"/>
              </a:rPr>
              <a:t>Deforestation rate is relatively less intemperate countries, but it is very alarming in tropical countries where it is as high as 40-50 percent and at the present rate is it estimated that in the next 60 years we would lose more than 90 percent of our tropical forests. </a:t>
            </a:r>
            <a:endParaRPr/>
          </a:p>
          <a:p>
            <a:pPr marL="273050" marR="0" lvl="0" indent="-273050" algn="just" rtl="0">
              <a:lnSpc>
                <a:spcPct val="80000"/>
              </a:lnSpc>
              <a:spcBef>
                <a:spcPts val="400"/>
              </a:spcBef>
              <a:spcAft>
                <a:spcPts val="0"/>
              </a:spcAft>
              <a:buClr>
                <a:srgbClr val="969696"/>
              </a:buClr>
              <a:buSzPts val="1900"/>
              <a:buFont typeface="Noto Sans Symbols"/>
              <a:buChar char="●"/>
            </a:pPr>
            <a:r>
              <a:rPr lang="en-US" sz="2000" b="0" i="0" u="none">
                <a:solidFill>
                  <a:schemeClr val="dk1"/>
                </a:solidFill>
                <a:latin typeface="Constantia"/>
                <a:ea typeface="Constantia"/>
                <a:cs typeface="Constantia"/>
                <a:sym typeface="Constantia"/>
              </a:rPr>
              <a:t>The forested area in India seems to have stabilized since 1982 with about 0.04%decline annually between 1982-90. FAO (1983) estimated that about 1.44 mhectares of land were brought under afforestation during this period leading to stabilization. </a:t>
            </a:r>
            <a:endParaRPr/>
          </a:p>
          <a:p>
            <a:pPr marL="273050" marR="0" lvl="0" indent="-273050" algn="just" rtl="0">
              <a:lnSpc>
                <a:spcPct val="80000"/>
              </a:lnSpc>
              <a:spcBef>
                <a:spcPts val="400"/>
              </a:spcBef>
              <a:spcAft>
                <a:spcPts val="0"/>
              </a:spcAft>
              <a:buClr>
                <a:srgbClr val="969696"/>
              </a:buClr>
              <a:buSzPts val="1900"/>
              <a:buFont typeface="Noto Sans Symbols"/>
              <a:buChar char="●"/>
            </a:pPr>
            <a:r>
              <a:rPr lang="en-US" sz="2000" b="0" i="0" u="none">
                <a:solidFill>
                  <a:schemeClr val="dk1"/>
                </a:solidFill>
                <a:latin typeface="Constantia"/>
                <a:ea typeface="Constantia"/>
                <a:cs typeface="Constantia"/>
                <a:sym typeface="Constantia"/>
              </a:rPr>
              <a:t>As per FAO estimates, the deforestation rate per unit population in India is the lowest among the major tropical countries, despite the fact that we have a huge population size and very low per capita forest area (0.075 ha per capita). However, we are still far behind the target of achieving 33% forest areas, as per our National Forest Policy, as we are still having only 19.27% of our land area (63.38m ha) covered by forests based on satellite data (MoFF, 1998).</a:t>
            </a:r>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57200" y="762000"/>
            <a:ext cx="8229600" cy="762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4000" b="0" i="0" u="none" dirty="0">
                <a:solidFill>
                  <a:schemeClr val="dk2"/>
                </a:solidFill>
                <a:latin typeface="Calibri"/>
                <a:ea typeface="Calibri"/>
                <a:cs typeface="Calibri"/>
                <a:sym typeface="Calibri"/>
              </a:rPr>
              <a:t>Major consequences of deforestation</a:t>
            </a:r>
            <a:r>
              <a:rPr lang="en-US" sz="4400" b="0" i="0" u="none" dirty="0">
                <a:solidFill>
                  <a:schemeClr val="dk2"/>
                </a:solidFill>
                <a:latin typeface="Calibri"/>
                <a:ea typeface="Calibri"/>
                <a:cs typeface="Calibri"/>
                <a:sym typeface="Calibri"/>
              </a:rPr>
              <a:t> </a:t>
            </a:r>
            <a:endParaRPr sz="5400"/>
          </a:p>
        </p:txBody>
      </p:sp>
      <p:sp>
        <p:nvSpPr>
          <p:cNvPr id="179" name="Google Shape;179;p26"/>
          <p:cNvSpPr txBox="1">
            <a:spLocks noGrp="1"/>
          </p:cNvSpPr>
          <p:nvPr>
            <p:ph type="body" idx="1"/>
          </p:nvPr>
        </p:nvSpPr>
        <p:spPr>
          <a:xfrm>
            <a:off x="381000" y="1752600"/>
            <a:ext cx="8534400" cy="5135562"/>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00000"/>
              </a:lnSpc>
              <a:spcBef>
                <a:spcPts val="0"/>
              </a:spcBef>
              <a:spcAft>
                <a:spcPts val="0"/>
              </a:spcAft>
              <a:buClr>
                <a:srgbClr val="969696"/>
              </a:buClr>
              <a:buSzPts val="2660"/>
              <a:buFont typeface="Noto Sans Symbols"/>
              <a:buChar char="●"/>
            </a:pPr>
            <a:r>
              <a:rPr lang="en-US" sz="2400" b="0" i="0" u="none" dirty="0">
                <a:solidFill>
                  <a:schemeClr val="dk1"/>
                </a:solidFill>
                <a:latin typeface="Constantia"/>
                <a:ea typeface="Constantia"/>
                <a:cs typeface="Constantia"/>
                <a:sym typeface="Constantia"/>
              </a:rPr>
              <a:t>It threatens the existence of many </a:t>
            </a:r>
            <a:r>
              <a:rPr lang="en-US" sz="2400" dirty="0"/>
              <a:t>wildlife</a:t>
            </a:r>
            <a:r>
              <a:rPr lang="en-US" sz="2400" b="0" i="0" u="none" dirty="0">
                <a:solidFill>
                  <a:schemeClr val="dk1"/>
                </a:solidFill>
                <a:latin typeface="Constantia"/>
                <a:ea typeface="Constantia"/>
                <a:cs typeface="Constantia"/>
                <a:sym typeface="Constantia"/>
              </a:rPr>
              <a:t> species due to destruction of their natural habitat.</a:t>
            </a:r>
            <a:endParaRPr sz="2400"/>
          </a:p>
          <a:p>
            <a:pPr marL="273050" marR="0" lvl="0" indent="-273050" algn="just" rtl="0">
              <a:lnSpc>
                <a:spcPct val="100000"/>
              </a:lnSpc>
              <a:spcBef>
                <a:spcPts val="560"/>
              </a:spcBef>
              <a:spcAft>
                <a:spcPts val="0"/>
              </a:spcAft>
              <a:buClr>
                <a:srgbClr val="969696"/>
              </a:buClr>
              <a:buSzPts val="2660"/>
              <a:buFont typeface="Noto Sans Symbols"/>
              <a:buChar char="●"/>
            </a:pPr>
            <a:r>
              <a:rPr lang="en-US" sz="2400" b="0" i="0" u="none" dirty="0">
                <a:solidFill>
                  <a:schemeClr val="dk1"/>
                </a:solidFill>
                <a:latin typeface="Constantia"/>
                <a:ea typeface="Constantia"/>
                <a:cs typeface="Constantia"/>
                <a:sym typeface="Constantia"/>
              </a:rPr>
              <a:t>Biodiversity is lost and along with that genetic diversity is eroded.</a:t>
            </a:r>
            <a:endParaRPr sz="2400"/>
          </a:p>
          <a:p>
            <a:pPr marL="273050" marR="0" lvl="0" indent="-273050" algn="just" rtl="0">
              <a:lnSpc>
                <a:spcPct val="100000"/>
              </a:lnSpc>
              <a:spcBef>
                <a:spcPts val="560"/>
              </a:spcBef>
              <a:spcAft>
                <a:spcPts val="0"/>
              </a:spcAft>
              <a:buClr>
                <a:srgbClr val="969696"/>
              </a:buClr>
              <a:buSzPts val="2660"/>
              <a:buFont typeface="Noto Sans Symbols"/>
              <a:buChar char="●"/>
            </a:pPr>
            <a:r>
              <a:rPr lang="en-US" sz="2400" b="0" i="0" u="none" dirty="0">
                <a:solidFill>
                  <a:schemeClr val="dk1"/>
                </a:solidFill>
                <a:latin typeface="Constantia"/>
                <a:ea typeface="Constantia"/>
                <a:cs typeface="Constantia"/>
                <a:sym typeface="Constantia"/>
              </a:rPr>
              <a:t>Hydrological cycle gets affected, thereby influencing rainfall.</a:t>
            </a:r>
            <a:endParaRPr sz="2400"/>
          </a:p>
          <a:p>
            <a:pPr marL="273050" marR="0" lvl="0" indent="-273050" algn="just" rtl="0">
              <a:lnSpc>
                <a:spcPct val="100000"/>
              </a:lnSpc>
              <a:spcBef>
                <a:spcPts val="560"/>
              </a:spcBef>
              <a:spcAft>
                <a:spcPts val="0"/>
              </a:spcAft>
              <a:buClr>
                <a:srgbClr val="969696"/>
              </a:buClr>
              <a:buSzPts val="2660"/>
              <a:buFont typeface="Noto Sans Symbols"/>
              <a:buChar char="●"/>
            </a:pPr>
            <a:r>
              <a:rPr lang="en-US" sz="2400" b="0" i="0" u="none" dirty="0">
                <a:solidFill>
                  <a:schemeClr val="dk1"/>
                </a:solidFill>
                <a:latin typeface="Constantia"/>
                <a:ea typeface="Constantia"/>
                <a:cs typeface="Constantia"/>
                <a:sym typeface="Constantia"/>
              </a:rPr>
              <a:t>Problems of soil erosion and loss of soil fertility increase.</a:t>
            </a:r>
            <a:endParaRPr sz="2400"/>
          </a:p>
          <a:p>
            <a:pPr marL="273050" marR="0" lvl="0" indent="-273050" algn="just" rtl="0">
              <a:lnSpc>
                <a:spcPct val="100000"/>
              </a:lnSpc>
              <a:spcBef>
                <a:spcPts val="560"/>
              </a:spcBef>
              <a:spcAft>
                <a:spcPts val="0"/>
              </a:spcAft>
              <a:buClr>
                <a:srgbClr val="969696"/>
              </a:buClr>
              <a:buSzPts val="2660"/>
              <a:buFont typeface="Noto Sans Symbols"/>
              <a:buChar char="●"/>
            </a:pPr>
            <a:r>
              <a:rPr lang="en-US" sz="2400" b="0" i="0" u="none" dirty="0">
                <a:solidFill>
                  <a:schemeClr val="dk1"/>
                </a:solidFill>
                <a:latin typeface="Constantia"/>
                <a:ea typeface="Constantia"/>
                <a:cs typeface="Constantia"/>
                <a:sym typeface="Constantia"/>
              </a:rPr>
              <a:t>In hilly areas it often leads to landslides </a:t>
            </a:r>
            <a:endParaRPr sz="240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457200" y="0"/>
            <a:ext cx="82296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3600" b="0" i="0" u="none">
                <a:solidFill>
                  <a:schemeClr val="dk2"/>
                </a:solidFill>
                <a:latin typeface="Calibri"/>
                <a:ea typeface="Calibri"/>
                <a:cs typeface="Calibri"/>
                <a:sym typeface="Calibri"/>
              </a:rPr>
              <a:t>Major activities in Forests:</a:t>
            </a:r>
            <a:endParaRPr/>
          </a:p>
        </p:txBody>
      </p:sp>
      <p:sp>
        <p:nvSpPr>
          <p:cNvPr id="185" name="Google Shape;185;p27"/>
          <p:cNvSpPr txBox="1">
            <a:spLocks noGrp="1"/>
          </p:cNvSpPr>
          <p:nvPr>
            <p:ph type="body" idx="1"/>
          </p:nvPr>
        </p:nvSpPr>
        <p:spPr>
          <a:xfrm>
            <a:off x="0" y="762000"/>
            <a:ext cx="8915400" cy="609600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0"/>
              </a:spcBef>
              <a:spcAft>
                <a:spcPts val="0"/>
              </a:spcAft>
              <a:buClr>
                <a:srgbClr val="969696"/>
              </a:buClr>
              <a:buSzPts val="1425"/>
              <a:buFont typeface="Noto Sans Symbols"/>
              <a:buChar char="●"/>
            </a:pPr>
            <a:r>
              <a:rPr lang="en-US" sz="1500" b="0" i="0" u="none">
                <a:solidFill>
                  <a:schemeClr val="dk1"/>
                </a:solidFill>
                <a:latin typeface="Constantia"/>
                <a:ea typeface="Constantia"/>
                <a:cs typeface="Constantia"/>
                <a:sym typeface="Constantia"/>
              </a:rPr>
              <a:t>Timber Extraction:</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Logging for valuable timber, such as teak and Mahogany not only involves a few large trees per hectare but about a dozen more trees since they are strongly interlocked with each other a by vines etc. Also road construction for making approach to the trees causes further damage to the forests.</a:t>
            </a:r>
            <a:endParaRPr/>
          </a:p>
          <a:p>
            <a:pPr marL="273050" marR="0" lvl="0" indent="-273050" algn="just" rtl="0">
              <a:lnSpc>
                <a:spcPct val="80000"/>
              </a:lnSpc>
              <a:spcBef>
                <a:spcPts val="300"/>
              </a:spcBef>
              <a:spcAft>
                <a:spcPts val="0"/>
              </a:spcAft>
              <a:buClr>
                <a:srgbClr val="969696"/>
              </a:buClr>
              <a:buSzPts val="1425"/>
              <a:buFont typeface="Noto Sans Symbols"/>
              <a:buChar char="●"/>
            </a:pPr>
            <a:r>
              <a:rPr lang="en-US" sz="1500" b="0" i="0" u="none">
                <a:solidFill>
                  <a:schemeClr val="dk1"/>
                </a:solidFill>
                <a:latin typeface="Constantia"/>
                <a:ea typeface="Constantia"/>
                <a:cs typeface="Constantia"/>
                <a:sym typeface="Constantia"/>
              </a:rPr>
              <a:t>Mining: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Mining operations for extracting minerals and fossil fuels like coal often involves vast forest areas.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Mining from shallow deposits is done by surface mining while that from deep deposits is done by sub-surface mining.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More than 80000 ha of land of the country is presently under the stress of mining activities.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Mining and its associated activities require removal of vegetation along with underlying soil mantle and overlying rock masses.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This results in defacing the topography and destruction of the landscape in the area.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Large scale deforestation has been reported in Mussorie and Dehradun valley due to indiscriminating mining of various minerals over a length of about 40 Km.</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The forested area has declined at an average rate of 33% and the increase in non-forest area due to mining activities has resulted in relatively unstable zones leading to landslides.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Indiscriminate mining in forests of Goa since 1961 has destroyed more than 50000 ha of forest land.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Coal mining in Jharia, Raniganj and Singrauli areas has caused extensive deforestation in Jharkhand.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Mining of magnesite and soap –stones have destroyed 14 ha of forest in hill slopes of Khirakot, Kosi valley,Almora. </a:t>
            </a:r>
            <a:endParaRPr/>
          </a:p>
          <a:p>
            <a:pPr marL="639762" marR="0" lvl="1" indent="-246062" algn="just" rtl="0">
              <a:lnSpc>
                <a:spcPct val="80000"/>
              </a:lnSpc>
              <a:spcBef>
                <a:spcPts val="300"/>
              </a:spcBef>
              <a:spcAft>
                <a:spcPts val="0"/>
              </a:spcAft>
              <a:buClr>
                <a:schemeClr val="accent1"/>
              </a:buClr>
              <a:buSzPts val="1275"/>
              <a:buFont typeface="Noto Sans Symbols"/>
              <a:buChar char="●"/>
            </a:pPr>
            <a:r>
              <a:rPr lang="en-US" sz="1500" b="0" i="0" u="none" strike="noStrike" cap="none">
                <a:solidFill>
                  <a:schemeClr val="dk1"/>
                </a:solidFill>
                <a:latin typeface="Constantia"/>
                <a:ea typeface="Constantia"/>
                <a:cs typeface="Constantia"/>
                <a:sym typeface="Constantia"/>
              </a:rPr>
              <a:t>Mining of radioactive minerals in Kerala, </a:t>
            </a:r>
            <a:r>
              <a:rPr lang="en-US" sz="1500"/>
              <a:t>Tamil Nadu</a:t>
            </a:r>
            <a:r>
              <a:rPr lang="en-US" sz="1500" b="0" i="0" u="none" strike="noStrike" cap="none">
                <a:solidFill>
                  <a:schemeClr val="dk1"/>
                </a:solidFill>
                <a:latin typeface="Constantia"/>
                <a:ea typeface="Constantia"/>
                <a:cs typeface="Constantia"/>
                <a:sym typeface="Constantia"/>
              </a:rPr>
              <a:t> and Karnataka are posing similar threats of. </a:t>
            </a:r>
            <a:endParaRPr/>
          </a:p>
          <a:p>
            <a:pPr marL="639762" marR="0" lvl="1" indent="-246062" algn="just" rtl="0">
              <a:lnSpc>
                <a:spcPct val="80000"/>
              </a:lnSpc>
              <a:spcBef>
                <a:spcPts val="300"/>
              </a:spcBef>
              <a:spcAft>
                <a:spcPts val="0"/>
              </a:spcAft>
              <a:buClr>
                <a:schemeClr val="accent1"/>
              </a:buClr>
              <a:buSzPts val="1275"/>
              <a:buFont typeface="Noto Sans Symbols"/>
              <a:buChar char="●"/>
            </a:pPr>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530225" y="1365250"/>
            <a:ext cx="8461375" cy="190182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A4A4A4"/>
              </a:buClr>
              <a:buSzPts val="5600"/>
              <a:buFont typeface="Calibri"/>
              <a:buNone/>
            </a:pPr>
            <a:r>
              <a:rPr lang="en-US" sz="5600" b="1" i="0" u="none" strike="noStrike" cap="none" dirty="0" smtClean="0">
                <a:solidFill>
                  <a:schemeClr val="tx1"/>
                </a:solidFill>
                <a:latin typeface="Calibri"/>
                <a:ea typeface="Calibri"/>
                <a:cs typeface="Calibri"/>
                <a:sym typeface="Calibri"/>
              </a:rPr>
              <a:t>Water Resources </a:t>
            </a:r>
            <a:endParaRPr>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363250" y="762000"/>
            <a:ext cx="82296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endParaRPr sz="3200"/>
          </a:p>
          <a:p>
            <a:pPr marL="0" lvl="0" indent="0" algn="l" rtl="0">
              <a:lnSpc>
                <a:spcPct val="100000"/>
              </a:lnSpc>
              <a:spcBef>
                <a:spcPts val="0"/>
              </a:spcBef>
              <a:spcAft>
                <a:spcPts val="0"/>
              </a:spcAft>
              <a:buClr>
                <a:schemeClr val="dk2"/>
              </a:buClr>
              <a:buSzPts val="3200"/>
              <a:buFont typeface="Calibri"/>
              <a:buNone/>
            </a:pPr>
            <a:endParaRPr sz="3200"/>
          </a:p>
          <a:p>
            <a:pPr marL="0" lvl="0" indent="0" algn="l" rtl="0">
              <a:lnSpc>
                <a:spcPct val="100000"/>
              </a:lnSpc>
              <a:spcBef>
                <a:spcPts val="0"/>
              </a:spcBef>
              <a:spcAft>
                <a:spcPts val="0"/>
              </a:spcAft>
              <a:buClr>
                <a:schemeClr val="dk2"/>
              </a:buClr>
              <a:buSzPts val="3200"/>
              <a:buFont typeface="Calibri"/>
              <a:buNone/>
            </a:pPr>
            <a:endParaRPr sz="3200"/>
          </a:p>
          <a:p>
            <a:pPr marL="0" lvl="0" indent="0" algn="l" rtl="0">
              <a:lnSpc>
                <a:spcPct val="100000"/>
              </a:lnSpc>
              <a:spcBef>
                <a:spcPts val="0"/>
              </a:spcBef>
              <a:spcAft>
                <a:spcPts val="0"/>
              </a:spcAft>
              <a:buClr>
                <a:schemeClr val="dk2"/>
              </a:buClr>
              <a:buSzPts val="3200"/>
              <a:buFont typeface="Calibri"/>
              <a:buNone/>
            </a:pPr>
            <a:r>
              <a:rPr lang="en-US" sz="4000" i="0" u="none" dirty="0">
                <a:solidFill>
                  <a:schemeClr val="dk2"/>
                </a:solidFill>
              </a:rPr>
              <a:t>W</a:t>
            </a:r>
            <a:r>
              <a:rPr lang="en-US" sz="4000" dirty="0"/>
              <a:t>ater Resources</a:t>
            </a:r>
            <a:endParaRPr sz="4000"/>
          </a:p>
        </p:txBody>
      </p:sp>
      <p:sp>
        <p:nvSpPr>
          <p:cNvPr id="191" name="Google Shape;191;p28"/>
          <p:cNvSpPr txBox="1">
            <a:spLocks noGrp="1"/>
          </p:cNvSpPr>
          <p:nvPr>
            <p:ph idx="1"/>
          </p:nvPr>
        </p:nvSpPr>
        <p:spPr>
          <a:xfrm>
            <a:off x="304800" y="1752600"/>
            <a:ext cx="8534400" cy="4724400"/>
          </a:xfrm>
          <a:prstGeom prst="rect">
            <a:avLst/>
          </a:prstGeom>
          <a:noFill/>
          <a:ln>
            <a:noFill/>
          </a:ln>
        </p:spPr>
        <p:txBody>
          <a:bodyPr spcFirstLastPara="1" wrap="square" lIns="91425" tIns="45700" rIns="91425" bIns="45700" anchor="t" anchorCtr="0">
            <a:noAutofit/>
          </a:bodyPr>
          <a:lstStyle/>
          <a:p>
            <a:pPr marL="273050" marR="0" lvl="0" indent="-316865" algn="just" rtl="0">
              <a:lnSpc>
                <a:spcPct val="80000"/>
              </a:lnSpc>
              <a:spcBef>
                <a:spcPts val="0"/>
              </a:spcBef>
              <a:spcAft>
                <a:spcPts val="0"/>
              </a:spcAft>
              <a:buClr>
                <a:srgbClr val="969696"/>
              </a:buClr>
              <a:buSzPts val="2400"/>
              <a:buFont typeface="Calibri"/>
              <a:buChar char="●"/>
            </a:pPr>
            <a:r>
              <a:rPr lang="en-US" sz="2400" i="0" u="none" dirty="0">
                <a:solidFill>
                  <a:schemeClr val="dk1"/>
                </a:solidFill>
                <a:latin typeface="Calibri"/>
                <a:ea typeface="Calibri"/>
                <a:cs typeface="Calibri"/>
                <a:sym typeface="Calibri"/>
              </a:rPr>
              <a:t>Water is characterized by certain unique features which make it a marvelous resource:</a:t>
            </a:r>
            <a:endParaRPr sz="2400" i="0" u="none">
              <a:solidFill>
                <a:schemeClr val="dk1"/>
              </a:solidFill>
              <a:latin typeface="Calibri"/>
              <a:ea typeface="Calibri"/>
              <a:cs typeface="Calibri"/>
              <a:sym typeface="Calibri"/>
            </a:endParaRPr>
          </a:p>
          <a:p>
            <a:pPr marL="0" marR="0" lvl="0" indent="0" algn="just" rtl="0">
              <a:lnSpc>
                <a:spcPct val="80000"/>
              </a:lnSpc>
              <a:spcBef>
                <a:spcPts val="0"/>
              </a:spcBef>
              <a:spcAft>
                <a:spcPts val="0"/>
              </a:spcAft>
              <a:buNone/>
            </a:pPr>
            <a:endParaRPr sz="2000">
              <a:latin typeface="Calibri"/>
              <a:ea typeface="Calibri"/>
              <a:cs typeface="Calibri"/>
              <a:sym typeface="Calibri"/>
            </a:endParaRPr>
          </a:p>
          <a:p>
            <a:pPr marL="639762" marR="0" lvl="1" indent="-286702" algn="just" rtl="0">
              <a:lnSpc>
                <a:spcPct val="80000"/>
              </a:lnSpc>
              <a:spcBef>
                <a:spcPts val="320"/>
              </a:spcBef>
              <a:spcAft>
                <a:spcPts val="0"/>
              </a:spcAft>
              <a:buClr>
                <a:schemeClr val="accent1"/>
              </a:buClr>
              <a:buSzPts val="2000"/>
              <a:buFont typeface="Calibri"/>
              <a:buChar char="●"/>
            </a:pPr>
            <a:r>
              <a:rPr lang="en-US" sz="2000" i="0" u="none" strike="noStrike" cap="none" dirty="0">
                <a:solidFill>
                  <a:schemeClr val="dk1"/>
                </a:solidFill>
                <a:latin typeface="Calibri"/>
                <a:ea typeface="Calibri"/>
                <a:cs typeface="Calibri"/>
                <a:sym typeface="Calibri"/>
              </a:rPr>
              <a:t>It exists as a liquid over a wide range of temperature i.e. from 0 to 100</a:t>
            </a:r>
            <a:endParaRPr sz="2000" i="0" u="none" strike="noStrike" cap="none">
              <a:solidFill>
                <a:schemeClr val="dk1"/>
              </a:solidFill>
              <a:latin typeface="Calibri"/>
              <a:ea typeface="Calibri"/>
              <a:cs typeface="Calibri"/>
              <a:sym typeface="Calibri"/>
            </a:endParaRPr>
          </a:p>
          <a:p>
            <a:pPr marL="639762" marR="0" lvl="0" indent="0" algn="just" rtl="0">
              <a:lnSpc>
                <a:spcPct val="80000"/>
              </a:lnSpc>
              <a:spcBef>
                <a:spcPts val="320"/>
              </a:spcBef>
              <a:spcAft>
                <a:spcPts val="0"/>
              </a:spcAft>
              <a:buNone/>
            </a:pPr>
            <a:endParaRPr sz="2000">
              <a:latin typeface="Calibri"/>
              <a:ea typeface="Calibri"/>
              <a:cs typeface="Calibri"/>
              <a:sym typeface="Calibri"/>
            </a:endParaRPr>
          </a:p>
          <a:p>
            <a:pPr marL="639762" marR="0" lvl="1" indent="-286702" algn="just" rtl="0">
              <a:lnSpc>
                <a:spcPct val="80000"/>
              </a:lnSpc>
              <a:spcBef>
                <a:spcPts val="320"/>
              </a:spcBef>
              <a:spcAft>
                <a:spcPts val="0"/>
              </a:spcAft>
              <a:buClr>
                <a:schemeClr val="accent1"/>
              </a:buClr>
              <a:buSzPts val="2000"/>
              <a:buFont typeface="Calibri"/>
              <a:buChar char="●"/>
            </a:pPr>
            <a:r>
              <a:rPr lang="en-US" sz="2000" i="0" u="none" strike="noStrike" cap="none" dirty="0">
                <a:solidFill>
                  <a:schemeClr val="dk1"/>
                </a:solidFill>
                <a:latin typeface="Calibri"/>
                <a:ea typeface="Calibri"/>
                <a:cs typeface="Calibri"/>
                <a:sym typeface="Calibri"/>
              </a:rPr>
              <a:t>It has the highest specific heat</a:t>
            </a:r>
            <a:r>
              <a:rPr lang="en-US" sz="2000" dirty="0">
                <a:latin typeface="Calibri"/>
                <a:ea typeface="Calibri"/>
                <a:cs typeface="Calibri"/>
                <a:sym typeface="Calibri"/>
              </a:rPr>
              <a:t>.</a:t>
            </a:r>
            <a:endParaRPr sz="2000">
              <a:latin typeface="Calibri"/>
              <a:ea typeface="Calibri"/>
              <a:cs typeface="Calibri"/>
              <a:sym typeface="Calibri"/>
            </a:endParaRPr>
          </a:p>
          <a:p>
            <a:pPr marL="639762" marR="0" lvl="0" indent="0" algn="just" rtl="0">
              <a:lnSpc>
                <a:spcPct val="80000"/>
              </a:lnSpc>
              <a:spcBef>
                <a:spcPts val="320"/>
              </a:spcBef>
              <a:spcAft>
                <a:spcPts val="0"/>
              </a:spcAft>
              <a:buNone/>
            </a:pPr>
            <a:endParaRPr sz="2000">
              <a:latin typeface="Calibri"/>
              <a:ea typeface="Calibri"/>
              <a:cs typeface="Calibri"/>
              <a:sym typeface="Calibri"/>
            </a:endParaRPr>
          </a:p>
          <a:p>
            <a:pPr marL="639762" marR="0" lvl="1" indent="-286702" algn="just" rtl="0">
              <a:lnSpc>
                <a:spcPct val="80000"/>
              </a:lnSpc>
              <a:spcBef>
                <a:spcPts val="320"/>
              </a:spcBef>
              <a:spcAft>
                <a:spcPts val="0"/>
              </a:spcAft>
              <a:buClr>
                <a:schemeClr val="accent1"/>
              </a:buClr>
              <a:buSzPts val="2000"/>
              <a:buFont typeface="Calibri"/>
              <a:buChar char="●"/>
            </a:pPr>
            <a:r>
              <a:rPr lang="en-US" sz="2000" i="0" u="none" strike="noStrike" cap="none" dirty="0">
                <a:solidFill>
                  <a:schemeClr val="dk1"/>
                </a:solidFill>
                <a:latin typeface="Calibri"/>
                <a:ea typeface="Calibri"/>
                <a:cs typeface="Calibri"/>
                <a:sym typeface="Calibri"/>
              </a:rPr>
              <a:t>It has high latent heat of vaporization. </a:t>
            </a:r>
            <a:endParaRPr sz="2000">
              <a:latin typeface="Calibri"/>
              <a:ea typeface="Calibri"/>
              <a:cs typeface="Calibri"/>
              <a:sym typeface="Calibri"/>
            </a:endParaRPr>
          </a:p>
          <a:p>
            <a:pPr marL="0" marR="0" lvl="0" indent="0" algn="just" rtl="0">
              <a:lnSpc>
                <a:spcPct val="80000"/>
              </a:lnSpc>
              <a:spcBef>
                <a:spcPts val="320"/>
              </a:spcBef>
              <a:spcAft>
                <a:spcPts val="0"/>
              </a:spcAft>
              <a:buNone/>
            </a:pPr>
            <a:endParaRPr sz="2000">
              <a:latin typeface="Calibri"/>
              <a:ea typeface="Calibri"/>
              <a:cs typeface="Calibri"/>
              <a:sym typeface="Calibri"/>
            </a:endParaRPr>
          </a:p>
          <a:p>
            <a:pPr marL="639762" marR="0" lvl="1" indent="-286702" algn="just" rtl="0">
              <a:lnSpc>
                <a:spcPct val="80000"/>
              </a:lnSpc>
              <a:spcBef>
                <a:spcPts val="320"/>
              </a:spcBef>
              <a:spcAft>
                <a:spcPts val="0"/>
              </a:spcAft>
              <a:buClr>
                <a:schemeClr val="accent1"/>
              </a:buClr>
              <a:buSzPts val="2000"/>
              <a:buFont typeface="Calibri"/>
              <a:buChar char="●"/>
            </a:pPr>
            <a:r>
              <a:rPr lang="en-US" sz="2000" dirty="0">
                <a:latin typeface="Calibri"/>
                <a:ea typeface="Calibri"/>
                <a:cs typeface="Calibri"/>
                <a:sym typeface="Calibri"/>
              </a:rPr>
              <a:t>I</a:t>
            </a:r>
            <a:r>
              <a:rPr lang="en-US" sz="2000" i="0" u="none" strike="noStrike" cap="none" dirty="0">
                <a:solidFill>
                  <a:schemeClr val="dk1"/>
                </a:solidFill>
                <a:latin typeface="Calibri"/>
                <a:ea typeface="Calibri"/>
                <a:cs typeface="Calibri"/>
                <a:sym typeface="Calibri"/>
              </a:rPr>
              <a:t>t produces a cooling effect as it evaporates.</a:t>
            </a:r>
            <a:endParaRPr sz="2000" i="0" u="none" strike="noStrike" cap="none">
              <a:solidFill>
                <a:schemeClr val="dk1"/>
              </a:solidFill>
              <a:latin typeface="Calibri"/>
              <a:ea typeface="Calibri"/>
              <a:cs typeface="Calibri"/>
              <a:sym typeface="Calibri"/>
            </a:endParaRPr>
          </a:p>
          <a:p>
            <a:pPr marL="639762" marR="0" lvl="0" indent="0" algn="just" rtl="0">
              <a:lnSpc>
                <a:spcPct val="80000"/>
              </a:lnSpc>
              <a:spcBef>
                <a:spcPts val="320"/>
              </a:spcBef>
              <a:spcAft>
                <a:spcPts val="0"/>
              </a:spcAft>
              <a:buNone/>
            </a:pPr>
            <a:endParaRPr sz="2000">
              <a:latin typeface="Calibri"/>
              <a:ea typeface="Calibri"/>
              <a:cs typeface="Calibri"/>
              <a:sym typeface="Calibri"/>
            </a:endParaRPr>
          </a:p>
          <a:p>
            <a:pPr marL="639762" marR="0" lvl="1" indent="-286702" algn="just" rtl="0">
              <a:lnSpc>
                <a:spcPct val="80000"/>
              </a:lnSpc>
              <a:spcBef>
                <a:spcPts val="320"/>
              </a:spcBef>
              <a:spcAft>
                <a:spcPts val="0"/>
              </a:spcAft>
              <a:buClr>
                <a:schemeClr val="accent1"/>
              </a:buClr>
              <a:buSzPts val="2000"/>
              <a:buFont typeface="Calibri"/>
              <a:buChar char="●"/>
            </a:pPr>
            <a:r>
              <a:rPr lang="en-US" sz="2000" i="0" u="none" strike="noStrike" cap="none" dirty="0">
                <a:solidFill>
                  <a:schemeClr val="dk1"/>
                </a:solidFill>
                <a:latin typeface="Calibri"/>
                <a:ea typeface="Calibri"/>
                <a:cs typeface="Calibri"/>
                <a:sym typeface="Calibri"/>
              </a:rPr>
              <a:t>It is in an excellent solvent for several nutrients.</a:t>
            </a:r>
            <a:endParaRPr sz="2000" i="0" u="none" strike="noStrike" cap="none">
              <a:solidFill>
                <a:schemeClr val="dk1"/>
              </a:solidFill>
              <a:latin typeface="Calibri"/>
              <a:ea typeface="Calibri"/>
              <a:cs typeface="Calibri"/>
              <a:sym typeface="Calibri"/>
            </a:endParaRPr>
          </a:p>
          <a:p>
            <a:pPr marL="639762" marR="0" lvl="0" indent="0" algn="just" rtl="0">
              <a:lnSpc>
                <a:spcPct val="80000"/>
              </a:lnSpc>
              <a:spcBef>
                <a:spcPts val="320"/>
              </a:spcBef>
              <a:spcAft>
                <a:spcPts val="0"/>
              </a:spcAft>
              <a:buNone/>
            </a:pPr>
            <a:endParaRPr sz="2000">
              <a:latin typeface="Calibri"/>
              <a:ea typeface="Calibri"/>
              <a:cs typeface="Calibri"/>
              <a:sym typeface="Calibri"/>
            </a:endParaRPr>
          </a:p>
          <a:p>
            <a:pPr marL="639762" marR="0" lvl="1" indent="-286702" algn="just" rtl="0">
              <a:lnSpc>
                <a:spcPct val="80000"/>
              </a:lnSpc>
              <a:spcBef>
                <a:spcPts val="320"/>
              </a:spcBef>
              <a:spcAft>
                <a:spcPts val="0"/>
              </a:spcAft>
              <a:buClr>
                <a:schemeClr val="accent1"/>
              </a:buClr>
              <a:buSzPts val="2000"/>
              <a:buFont typeface="Calibri"/>
              <a:buChar char="●"/>
            </a:pPr>
            <a:r>
              <a:rPr lang="en-US" sz="2000" i="0" u="none" strike="noStrike" cap="none" dirty="0">
                <a:solidFill>
                  <a:schemeClr val="dk1"/>
                </a:solidFill>
                <a:latin typeface="Calibri"/>
                <a:ea typeface="Calibri"/>
                <a:cs typeface="Calibri"/>
                <a:sym typeface="Calibri"/>
              </a:rPr>
              <a:t>It has anomalous expansion </a:t>
            </a:r>
            <a:r>
              <a:rPr lang="en-US" sz="2000" i="0" u="none" strike="noStrike" cap="none" dirty="0" err="1">
                <a:solidFill>
                  <a:schemeClr val="dk1"/>
                </a:solidFill>
                <a:latin typeface="Calibri"/>
                <a:ea typeface="Calibri"/>
                <a:cs typeface="Calibri"/>
                <a:sym typeface="Calibri"/>
              </a:rPr>
              <a:t>behaviour</a:t>
            </a:r>
            <a:r>
              <a:rPr lang="en-US" sz="2000" i="0" u="none" strike="noStrike" cap="none" dirty="0">
                <a:solidFill>
                  <a:schemeClr val="dk1"/>
                </a:solidFill>
                <a:latin typeface="Calibri"/>
                <a:ea typeface="Calibri"/>
                <a:cs typeface="Calibri"/>
                <a:sym typeface="Calibri"/>
              </a:rPr>
              <a:t> i.e. as it freezes; it expands instead of contracting and thus becomes lighter. </a:t>
            </a:r>
            <a:endParaRPr sz="20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idx="1"/>
          </p:nvPr>
        </p:nvSpPr>
        <p:spPr>
          <a:xfrm>
            <a:off x="457200" y="2971800"/>
            <a:ext cx="8229600" cy="2286000"/>
          </a:xfrm>
          <a:prstGeom prst="rect">
            <a:avLst/>
          </a:prstGeom>
          <a:noFill/>
          <a:ln>
            <a:noFill/>
          </a:ln>
        </p:spPr>
        <p:txBody>
          <a:bodyPr spcFirstLastPara="1" wrap="square" lIns="91425" tIns="45700" rIns="91425" bIns="45700" anchor="t" anchorCtr="0">
            <a:noAutofit/>
          </a:bodyPr>
          <a:lstStyle/>
          <a:p>
            <a:pPr marL="273050" marR="0" lvl="0" indent="-273050" algn="ctr" rtl="0">
              <a:spcBef>
                <a:spcPts val="0"/>
              </a:spcBef>
              <a:spcAft>
                <a:spcPts val="0"/>
              </a:spcAft>
              <a:buClr>
                <a:srgbClr val="969696"/>
              </a:buClr>
              <a:buSzPts val="2660"/>
              <a:buNone/>
            </a:pPr>
            <a:r>
              <a:rPr lang="en-US" sz="2800" b="0" i="0" u="none" strike="noStrike" cap="none" dirty="0">
                <a:solidFill>
                  <a:schemeClr val="dk1"/>
                </a:solidFill>
                <a:latin typeface="Constantia"/>
                <a:ea typeface="Constantia"/>
                <a:cs typeface="Constantia"/>
                <a:sym typeface="Constantia"/>
              </a:rPr>
              <a:t>Life on this planet depends upon a large number of things and services provided by the nature, which are known as Natural Resources</a:t>
            </a:r>
            <a:r>
              <a:rPr lang="en-US" sz="2000" b="0" i="0" u="none" strike="noStrike" cap="none" dirty="0">
                <a:solidFill>
                  <a:schemeClr val="dk1"/>
                </a:solidFill>
                <a:latin typeface="Constantia"/>
                <a:ea typeface="Constantia"/>
                <a:cs typeface="Constantia"/>
                <a:sym typeface="Constantia"/>
              </a:rPr>
              <a:t>.</a:t>
            </a:r>
            <a:endParaRPr/>
          </a:p>
          <a:p>
            <a:pPr marL="273050" marR="0" lvl="0" indent="-273050" algn="just" rtl="0">
              <a:lnSpc>
                <a:spcPct val="80000"/>
              </a:lnSpc>
              <a:spcBef>
                <a:spcPts val="400"/>
              </a:spcBef>
              <a:spcAft>
                <a:spcPts val="0"/>
              </a:spcAft>
              <a:buClr>
                <a:srgbClr val="969696"/>
              </a:buClr>
              <a:buSzPts val="1900"/>
              <a:buFont typeface="Noto Sans Symbols"/>
              <a:buNone/>
            </a:pPr>
            <a:endParaRPr sz="2000" b="0" i="0" u="none" strike="noStrike" cap="none">
              <a:solidFill>
                <a:schemeClr val="dk1"/>
              </a:solidFill>
              <a:latin typeface="Constantia"/>
              <a:ea typeface="Constantia"/>
              <a:cs typeface="Constantia"/>
              <a:sym typeface="Constantia"/>
            </a:endParaRPr>
          </a:p>
          <a:p>
            <a:pPr marL="273050" marR="0" lvl="0" indent="-152400" algn="l" rtl="0">
              <a:spcBef>
                <a:spcPts val="400"/>
              </a:spcBef>
              <a:spcAft>
                <a:spcPts val="0"/>
              </a:spcAft>
              <a:buClr>
                <a:srgbClr val="969696"/>
              </a:buClr>
              <a:buSzPts val="1900"/>
              <a:buFont typeface="Noto Sans Symbols"/>
              <a:buNone/>
            </a:pPr>
            <a:endParaRPr sz="2000" b="0" i="0" u="none">
              <a:solidFill>
                <a:schemeClr val="dk1"/>
              </a:solidFill>
              <a:latin typeface="Constantia"/>
              <a:ea typeface="Constantia"/>
              <a:cs typeface="Constantia"/>
              <a:sym typeface="Constantia"/>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9"/>
          <p:cNvSpPr txBox="1">
            <a:spLocks noGrp="1"/>
          </p:cNvSpPr>
          <p:nvPr>
            <p:ph type="title"/>
          </p:nvPr>
        </p:nvSpPr>
        <p:spPr>
          <a:xfrm>
            <a:off x="335050" y="765900"/>
            <a:ext cx="8229600" cy="758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4000"/>
              <a:buFont typeface="Calibri"/>
              <a:buNone/>
            </a:pPr>
            <a:r>
              <a:rPr lang="en-US" sz="4000" i="0" u="none" dirty="0">
                <a:solidFill>
                  <a:schemeClr val="dk2"/>
                </a:solidFill>
              </a:rPr>
              <a:t>W</a:t>
            </a:r>
            <a:r>
              <a:rPr lang="en-US" sz="4000" dirty="0"/>
              <a:t>ater </a:t>
            </a:r>
            <a:r>
              <a:rPr lang="en-US" sz="4000" i="0" u="none" dirty="0">
                <a:solidFill>
                  <a:schemeClr val="dk2"/>
                </a:solidFill>
              </a:rPr>
              <a:t>U</a:t>
            </a:r>
            <a:r>
              <a:rPr lang="en-US" sz="4000" dirty="0"/>
              <a:t>se</a:t>
            </a:r>
            <a:r>
              <a:rPr lang="en-US" sz="4000" i="0" u="none" dirty="0">
                <a:solidFill>
                  <a:schemeClr val="dk2"/>
                </a:solidFill>
              </a:rPr>
              <a:t> </a:t>
            </a:r>
            <a:r>
              <a:rPr lang="en-US" sz="4000" dirty="0"/>
              <a:t>and</a:t>
            </a:r>
            <a:r>
              <a:rPr lang="en-US" sz="4000" i="0" u="none" dirty="0">
                <a:solidFill>
                  <a:schemeClr val="dk2"/>
                </a:solidFill>
              </a:rPr>
              <a:t> O</a:t>
            </a:r>
            <a:r>
              <a:rPr lang="en-US" sz="4000" dirty="0"/>
              <a:t>ver</a:t>
            </a:r>
            <a:r>
              <a:rPr lang="en-US" sz="4000" i="0" u="none" dirty="0">
                <a:solidFill>
                  <a:schemeClr val="dk2"/>
                </a:solidFill>
              </a:rPr>
              <a:t>-E</a:t>
            </a:r>
            <a:r>
              <a:rPr lang="en-US" sz="4000" dirty="0"/>
              <a:t>xploitation</a:t>
            </a:r>
            <a:endParaRPr sz="4000"/>
          </a:p>
        </p:txBody>
      </p:sp>
      <p:sp>
        <p:nvSpPr>
          <p:cNvPr id="196" name="Google Shape;196;p29"/>
          <p:cNvSpPr txBox="1">
            <a:spLocks noGrp="1"/>
          </p:cNvSpPr>
          <p:nvPr>
            <p:ph idx="1"/>
          </p:nvPr>
        </p:nvSpPr>
        <p:spPr>
          <a:xfrm>
            <a:off x="304800" y="1657800"/>
            <a:ext cx="8534400" cy="5047800"/>
          </a:xfrm>
          <a:prstGeom prst="rect">
            <a:avLst/>
          </a:prstGeom>
          <a:noFill/>
          <a:ln>
            <a:noFill/>
          </a:ln>
        </p:spPr>
        <p:txBody>
          <a:bodyPr spcFirstLastPara="1" wrap="square" lIns="91425" tIns="45700" rIns="91425" bIns="45700" anchor="t" anchorCtr="0">
            <a:noAutofit/>
          </a:bodyPr>
          <a:lstStyle/>
          <a:p>
            <a:pPr marL="273050" marR="0" lvl="0" indent="-256540" algn="just" rtl="0">
              <a:lnSpc>
                <a:spcPct val="80000"/>
              </a:lnSpc>
              <a:spcBef>
                <a:spcPts val="0"/>
              </a:spcBef>
              <a:spcAft>
                <a:spcPts val="0"/>
              </a:spcAft>
              <a:buClr>
                <a:srgbClr val="969696"/>
              </a:buClr>
              <a:buSzPts val="2400"/>
              <a:buFont typeface="Calibri"/>
              <a:buChar char="●"/>
            </a:pPr>
            <a:r>
              <a:rPr lang="en-US" sz="2400" i="0" u="none" dirty="0">
                <a:solidFill>
                  <a:schemeClr val="dk1"/>
                </a:solidFill>
                <a:latin typeface="Calibri"/>
                <a:ea typeface="Calibri"/>
                <a:cs typeface="Calibri"/>
                <a:sym typeface="Calibri"/>
              </a:rPr>
              <a:t>Due to its unique properties water is of multiple uses for all living organisms. </a:t>
            </a:r>
            <a:endParaRPr sz="2400">
              <a:latin typeface="Calibri"/>
              <a:ea typeface="Calibri"/>
              <a:cs typeface="Calibri"/>
              <a:sym typeface="Calibri"/>
            </a:endParaRPr>
          </a:p>
          <a:p>
            <a:pPr marL="639762" marR="0" lvl="1" indent="-230822" algn="just" rtl="0">
              <a:lnSpc>
                <a:spcPct val="80000"/>
              </a:lnSpc>
              <a:spcBef>
                <a:spcPts val="48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Water is absolutely essential for life. </a:t>
            </a:r>
            <a:endParaRPr sz="2000" i="0" u="none" strike="noStrike" cap="none">
              <a:solidFill>
                <a:schemeClr val="dk1"/>
              </a:solidFill>
              <a:latin typeface="Calibri"/>
              <a:ea typeface="Calibri"/>
              <a:cs typeface="Calibri"/>
              <a:sym typeface="Calibri"/>
            </a:endParaRPr>
          </a:p>
          <a:p>
            <a:pPr marL="639762" marR="0" lvl="0" indent="0" algn="just" rtl="0">
              <a:lnSpc>
                <a:spcPct val="80000"/>
              </a:lnSpc>
              <a:spcBef>
                <a:spcPts val="480"/>
              </a:spcBef>
              <a:spcAft>
                <a:spcPts val="0"/>
              </a:spcAft>
              <a:buNone/>
            </a:pPr>
            <a:endParaRPr sz="2000">
              <a:latin typeface="Calibri"/>
              <a:ea typeface="Calibri"/>
              <a:cs typeface="Calibri"/>
              <a:sym typeface="Calibri"/>
            </a:endParaRPr>
          </a:p>
          <a:p>
            <a:pPr marL="639762" marR="0" lvl="1" indent="-230822" algn="just" rtl="0">
              <a:lnSpc>
                <a:spcPct val="80000"/>
              </a:lnSpc>
              <a:spcBef>
                <a:spcPts val="48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Most of the life processes take place in water</a:t>
            </a:r>
            <a:endParaRPr sz="2000" i="0" u="none" strike="noStrike" cap="none">
              <a:solidFill>
                <a:schemeClr val="dk1"/>
              </a:solidFill>
              <a:latin typeface="Calibri"/>
              <a:ea typeface="Calibri"/>
              <a:cs typeface="Calibri"/>
              <a:sym typeface="Calibri"/>
            </a:endParaRPr>
          </a:p>
          <a:p>
            <a:pPr marL="639762" marR="0" lvl="0" indent="0" algn="just" rtl="0">
              <a:lnSpc>
                <a:spcPct val="80000"/>
              </a:lnSpc>
              <a:spcBef>
                <a:spcPts val="480"/>
              </a:spcBef>
              <a:spcAft>
                <a:spcPts val="0"/>
              </a:spcAft>
              <a:buNone/>
            </a:pPr>
            <a:endParaRPr sz="2000">
              <a:latin typeface="Calibri"/>
              <a:ea typeface="Calibri"/>
              <a:cs typeface="Calibri"/>
              <a:sym typeface="Calibri"/>
            </a:endParaRPr>
          </a:p>
          <a:p>
            <a:pPr marL="639762" marR="0" lvl="1" indent="-230822" algn="just" rtl="0">
              <a:lnSpc>
                <a:spcPct val="80000"/>
              </a:lnSpc>
              <a:spcBef>
                <a:spcPts val="480"/>
              </a:spcBef>
              <a:spcAft>
                <a:spcPts val="0"/>
              </a:spcAft>
              <a:buClr>
                <a:schemeClr val="accent1"/>
              </a:buClr>
              <a:buSzPts val="1800"/>
              <a:buFont typeface="Calibri"/>
              <a:buChar char="●"/>
            </a:pPr>
            <a:r>
              <a:rPr lang="en-US" sz="2000" dirty="0">
                <a:latin typeface="Calibri"/>
                <a:ea typeface="Calibri"/>
                <a:cs typeface="Calibri"/>
                <a:sym typeface="Calibri"/>
              </a:rPr>
              <a:t>W</a:t>
            </a:r>
            <a:r>
              <a:rPr lang="en-US" sz="2000" i="0" u="none" strike="noStrike" cap="none" dirty="0">
                <a:solidFill>
                  <a:schemeClr val="dk1"/>
                </a:solidFill>
                <a:latin typeface="Calibri"/>
                <a:ea typeface="Calibri"/>
                <a:cs typeface="Calibri"/>
                <a:sym typeface="Calibri"/>
              </a:rPr>
              <a:t>ater contained in the body. Uptake of nutrients, their distribution in the body, regulation of temperature</a:t>
            </a:r>
            <a:r>
              <a:rPr lang="en-US" sz="2000" dirty="0" smtClean="0">
                <a:latin typeface="Calibri"/>
                <a:ea typeface="Calibri"/>
                <a:cs typeface="Calibri"/>
                <a:sym typeface="Calibri"/>
              </a:rPr>
              <a:t>.</a:t>
            </a:r>
          </a:p>
          <a:p>
            <a:pPr marL="639762" marR="0" lvl="1" indent="-230822" algn="just" rtl="0">
              <a:lnSpc>
                <a:spcPct val="80000"/>
              </a:lnSpc>
              <a:spcBef>
                <a:spcPts val="480"/>
              </a:spcBef>
              <a:spcAft>
                <a:spcPts val="0"/>
              </a:spcAft>
              <a:buClr>
                <a:schemeClr val="accent1"/>
              </a:buClr>
              <a:buSzPts val="1800"/>
              <a:buNone/>
            </a:pPr>
            <a:endParaRPr sz="1800">
              <a:latin typeface="Calibri"/>
              <a:ea typeface="Calibri"/>
              <a:cs typeface="Calibri"/>
              <a:sym typeface="Calibri"/>
            </a:endParaRPr>
          </a:p>
          <a:p>
            <a:pPr marL="273050" marR="0" lvl="0" indent="-256540" algn="just" rtl="0">
              <a:lnSpc>
                <a:spcPct val="80000"/>
              </a:lnSpc>
              <a:spcBef>
                <a:spcPts val="560"/>
              </a:spcBef>
              <a:spcAft>
                <a:spcPts val="0"/>
              </a:spcAft>
              <a:buClr>
                <a:srgbClr val="969696"/>
              </a:buClr>
              <a:buSzPts val="2400"/>
              <a:buFont typeface="Calibri"/>
              <a:buChar char="●"/>
            </a:pPr>
            <a:r>
              <a:rPr lang="en-US" sz="2400" i="0" u="none" dirty="0">
                <a:solidFill>
                  <a:schemeClr val="dk1"/>
                </a:solidFill>
                <a:latin typeface="Calibri"/>
                <a:ea typeface="Calibri"/>
                <a:cs typeface="Calibri"/>
                <a:sym typeface="Calibri"/>
              </a:rPr>
              <a:t>Water use by humans is of two </a:t>
            </a:r>
            <a:r>
              <a:rPr lang="en-US" sz="2400" i="0" u="none" dirty="0" smtClean="0">
                <a:solidFill>
                  <a:schemeClr val="dk1"/>
                </a:solidFill>
                <a:latin typeface="Calibri"/>
                <a:ea typeface="Calibri"/>
                <a:cs typeface="Calibri"/>
                <a:sym typeface="Calibri"/>
              </a:rPr>
              <a:t>types</a:t>
            </a:r>
          </a:p>
          <a:p>
            <a:pPr marL="273050" marR="0" lvl="0" indent="-256540" algn="just" rtl="0">
              <a:lnSpc>
                <a:spcPct val="80000"/>
              </a:lnSpc>
              <a:spcBef>
                <a:spcPts val="560"/>
              </a:spcBef>
              <a:spcAft>
                <a:spcPts val="0"/>
              </a:spcAft>
              <a:buClr>
                <a:srgbClr val="969696"/>
              </a:buClr>
              <a:buSzPts val="2400"/>
              <a:buNone/>
            </a:pPr>
            <a:endParaRPr sz="2000">
              <a:latin typeface="Calibri"/>
              <a:ea typeface="Calibri"/>
              <a:cs typeface="Calibri"/>
              <a:sym typeface="Calibri"/>
            </a:endParaRPr>
          </a:p>
          <a:p>
            <a:pPr marL="639762" marR="0" lvl="1" indent="-230822" algn="just" rtl="0">
              <a:lnSpc>
                <a:spcPct val="80000"/>
              </a:lnSpc>
              <a:spcBef>
                <a:spcPts val="480"/>
              </a:spcBef>
              <a:spcAft>
                <a:spcPts val="0"/>
              </a:spcAft>
              <a:buClr>
                <a:schemeClr val="accent1"/>
              </a:buClr>
              <a:buSzPts val="1800"/>
              <a:buFont typeface="Noto Sans Symbols"/>
              <a:buChar char="●"/>
            </a:pPr>
            <a:r>
              <a:rPr lang="en-US" sz="2000" b="1" i="0" u="none" strike="noStrike" cap="none" dirty="0">
                <a:solidFill>
                  <a:schemeClr val="dk1"/>
                </a:solidFill>
                <a:latin typeface="Calibri"/>
                <a:ea typeface="Calibri"/>
                <a:cs typeface="Calibri"/>
                <a:sym typeface="Calibri"/>
              </a:rPr>
              <a:t>Water withdrawal</a:t>
            </a:r>
            <a:r>
              <a:rPr lang="en-US" sz="2000" i="0" u="none" strike="noStrike" cap="none" dirty="0">
                <a:solidFill>
                  <a:schemeClr val="dk1"/>
                </a:solidFill>
                <a:latin typeface="Calibri"/>
                <a:ea typeface="Calibri"/>
                <a:cs typeface="Calibri"/>
                <a:sym typeface="Calibri"/>
              </a:rPr>
              <a:t> : taking water from groundwater or surface water resource and</a:t>
            </a:r>
            <a:endParaRPr sz="2000" i="0" u="none" strike="noStrike" cap="none">
              <a:solidFill>
                <a:schemeClr val="dk1"/>
              </a:solidFill>
              <a:latin typeface="Calibri"/>
              <a:ea typeface="Calibri"/>
              <a:cs typeface="Calibri"/>
              <a:sym typeface="Calibri"/>
            </a:endParaRPr>
          </a:p>
          <a:p>
            <a:pPr marL="639762" marR="0" lvl="0" indent="0" algn="just" rtl="0">
              <a:lnSpc>
                <a:spcPct val="80000"/>
              </a:lnSpc>
              <a:spcBef>
                <a:spcPts val="480"/>
              </a:spcBef>
              <a:spcAft>
                <a:spcPts val="0"/>
              </a:spcAft>
              <a:buNone/>
            </a:pPr>
            <a:endParaRPr sz="1800">
              <a:latin typeface="Calibri"/>
              <a:ea typeface="Calibri"/>
              <a:cs typeface="Calibri"/>
              <a:sym typeface="Calibri"/>
            </a:endParaRPr>
          </a:p>
          <a:p>
            <a:pPr marL="639762" marR="0" lvl="1" indent="-230822" algn="just" rtl="0">
              <a:lnSpc>
                <a:spcPct val="80000"/>
              </a:lnSpc>
              <a:spcBef>
                <a:spcPts val="480"/>
              </a:spcBef>
              <a:spcAft>
                <a:spcPts val="0"/>
              </a:spcAft>
              <a:buClr>
                <a:schemeClr val="accent1"/>
              </a:buClr>
              <a:buSzPts val="1800"/>
              <a:buFont typeface="Noto Sans Symbols"/>
              <a:buChar char="●"/>
            </a:pPr>
            <a:r>
              <a:rPr lang="en-US" sz="2000" b="1" i="0" u="none" strike="noStrike" cap="none" dirty="0">
                <a:solidFill>
                  <a:schemeClr val="dk1"/>
                </a:solidFill>
                <a:latin typeface="Calibri"/>
                <a:ea typeface="Calibri"/>
                <a:cs typeface="Calibri"/>
                <a:sym typeface="Calibri"/>
              </a:rPr>
              <a:t>Water consumption</a:t>
            </a:r>
            <a:r>
              <a:rPr lang="en-US" sz="2000" i="0" u="none" strike="noStrike" cap="none" dirty="0">
                <a:solidFill>
                  <a:schemeClr val="dk1"/>
                </a:solidFill>
                <a:latin typeface="Calibri"/>
                <a:ea typeface="Calibri"/>
                <a:cs typeface="Calibri"/>
                <a:sym typeface="Calibri"/>
              </a:rPr>
              <a:t> : the water which is taken up but not returned for reuse</a:t>
            </a:r>
            <a:r>
              <a:rPr lang="en-US" sz="1800" i="0" u="none" strike="noStrike" cap="none" dirty="0">
                <a:solidFill>
                  <a:schemeClr val="dk1"/>
                </a:solidFill>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325675" y="685800"/>
            <a:ext cx="82296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4000" b="0" i="0" u="none" dirty="0">
                <a:solidFill>
                  <a:schemeClr val="dk2"/>
                </a:solidFill>
                <a:latin typeface="Calibri"/>
                <a:ea typeface="Calibri"/>
                <a:cs typeface="Calibri"/>
                <a:sym typeface="Calibri"/>
              </a:rPr>
              <a:t>Water: A precious Natural Resource:</a:t>
            </a:r>
            <a:endParaRPr sz="4000"/>
          </a:p>
        </p:txBody>
      </p:sp>
      <p:sp>
        <p:nvSpPr>
          <p:cNvPr id="203" name="Google Shape;203;p30"/>
          <p:cNvSpPr txBox="1">
            <a:spLocks noGrp="1"/>
          </p:cNvSpPr>
          <p:nvPr>
            <p:ph idx="1"/>
          </p:nvPr>
        </p:nvSpPr>
        <p:spPr>
          <a:xfrm>
            <a:off x="304800" y="1752600"/>
            <a:ext cx="8458200" cy="4876800"/>
          </a:xfrm>
          <a:prstGeom prst="rect">
            <a:avLst/>
          </a:prstGeom>
          <a:noFill/>
          <a:ln>
            <a:noFill/>
          </a:ln>
        </p:spPr>
        <p:txBody>
          <a:bodyPr spcFirstLastPara="1" wrap="square" lIns="91425" tIns="45700" rIns="91425" bIns="45700" anchor="t" anchorCtr="0">
            <a:noAutofit/>
          </a:bodyPr>
          <a:lstStyle/>
          <a:p>
            <a:pPr marL="273050" marR="0" lvl="0" indent="-266700" algn="just" rtl="0">
              <a:spcBef>
                <a:spcPts val="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Although water is very abundant on this earth, yet it is very precious. </a:t>
            </a:r>
            <a:endParaRPr sz="2400">
              <a:latin typeface="Calibri"/>
              <a:ea typeface="Calibri"/>
              <a:cs typeface="Calibri"/>
              <a:sym typeface="Calibri"/>
            </a:endParaRPr>
          </a:p>
          <a:p>
            <a:pPr marL="273050" marR="0" lvl="0" indent="-266700" algn="just" rtl="0">
              <a:spcBef>
                <a:spcPts val="400"/>
              </a:spcBef>
              <a:spcAft>
                <a:spcPts val="0"/>
              </a:spcAft>
              <a:buClr>
                <a:srgbClr val="969696"/>
              </a:buClr>
              <a:buSzPts val="1800"/>
              <a:buFont typeface="Calibri"/>
              <a:buChar char="●"/>
            </a:pPr>
            <a:r>
              <a:rPr lang="en-US" sz="2400" dirty="0">
                <a:latin typeface="Calibri"/>
                <a:ea typeface="Calibri"/>
                <a:cs typeface="Calibri"/>
                <a:sym typeface="Calibri"/>
              </a:rPr>
              <a:t>A</a:t>
            </a:r>
            <a:r>
              <a:rPr lang="en-US" sz="2400" i="0" u="none" dirty="0">
                <a:solidFill>
                  <a:schemeClr val="dk1"/>
                </a:solidFill>
                <a:latin typeface="Calibri"/>
                <a:ea typeface="Calibri"/>
                <a:cs typeface="Calibri"/>
                <a:sym typeface="Calibri"/>
              </a:rPr>
              <a:t>bout 97% is salty water (marine) and only 3%is fresh water. </a:t>
            </a:r>
            <a:endParaRPr sz="2400">
              <a:latin typeface="Calibri"/>
              <a:ea typeface="Calibri"/>
              <a:cs typeface="Calibri"/>
              <a:sym typeface="Calibri"/>
            </a:endParaRPr>
          </a:p>
          <a:p>
            <a:pPr marL="273050" marR="0" lvl="0" indent="-266700" algn="just" rtl="0">
              <a:spcBef>
                <a:spcPts val="400"/>
              </a:spcBef>
              <a:spcAft>
                <a:spcPts val="0"/>
              </a:spcAft>
              <a:buClr>
                <a:srgbClr val="969696"/>
              </a:buClr>
              <a:buSzPts val="1800"/>
              <a:buFont typeface="Calibri"/>
              <a:buChar char="●"/>
            </a:pPr>
            <a:r>
              <a:rPr lang="en-US" sz="2400" dirty="0">
                <a:latin typeface="Calibri"/>
                <a:ea typeface="Calibri"/>
                <a:cs typeface="Calibri"/>
                <a:sym typeface="Calibri"/>
              </a:rPr>
              <a:t>M</a:t>
            </a:r>
            <a:r>
              <a:rPr lang="en-US" sz="2400" i="0" u="none" dirty="0">
                <a:solidFill>
                  <a:schemeClr val="dk1"/>
                </a:solidFill>
                <a:latin typeface="Calibri"/>
                <a:ea typeface="Calibri"/>
                <a:cs typeface="Calibri"/>
                <a:sym typeface="Calibri"/>
              </a:rPr>
              <a:t>ost of it is locked up in polar ice caps and just 0.003% is readily available to us in the form of groundwater and surface water. </a:t>
            </a:r>
            <a:endParaRPr sz="2400">
              <a:latin typeface="Calibri"/>
              <a:ea typeface="Calibri"/>
              <a:cs typeface="Calibri"/>
              <a:sym typeface="Calibri"/>
            </a:endParaRPr>
          </a:p>
          <a:p>
            <a:pPr marL="273050" marR="0" lvl="0" indent="-266700" algn="just" rtl="0">
              <a:spcBef>
                <a:spcPts val="40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Overuse of groundwater for drinking, irrigation and domestic purposes</a:t>
            </a:r>
            <a:r>
              <a:rPr lang="en-US" sz="2400" dirty="0" smtClean="0">
                <a:latin typeface="Calibri"/>
                <a:ea typeface="Calibri"/>
                <a:cs typeface="Calibri"/>
                <a:sym typeface="Calibri"/>
              </a:rPr>
              <a:t>.</a:t>
            </a:r>
            <a:endParaRPr sz="2400">
              <a:latin typeface="Calibri"/>
              <a:ea typeface="Calibri"/>
              <a:cs typeface="Calibri"/>
              <a:sym typeface="Calibri"/>
            </a:endParaRPr>
          </a:p>
          <a:p>
            <a:pPr marL="273050" marR="0" lvl="0" indent="-266700" algn="just" rtl="0">
              <a:spcBef>
                <a:spcPts val="40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Pollution of many of the groundwater aquifers has made of these wells unfit for consumption</a:t>
            </a:r>
            <a:r>
              <a:rPr lang="en-US" sz="2400" i="0" u="none" dirty="0" smtClean="0">
                <a:solidFill>
                  <a:schemeClr val="dk1"/>
                </a:solidFill>
                <a:latin typeface="Calibri"/>
                <a:ea typeface="Calibri"/>
                <a:cs typeface="Calibri"/>
                <a:sym typeface="Calibri"/>
              </a:rPr>
              <a:t>.</a:t>
            </a:r>
            <a:endParaRPr sz="2400">
              <a:latin typeface="Calibri"/>
              <a:ea typeface="Calibri"/>
              <a:cs typeface="Calibri"/>
              <a:sym typeface="Calibri"/>
            </a:endParaRPr>
          </a:p>
          <a:p>
            <a:pPr marL="273050" marR="0" lvl="0" indent="-266700" algn="just" rtl="0">
              <a:spcBef>
                <a:spcPts val="40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Rivers and streams have long been used for discharging the wastes. </a:t>
            </a:r>
            <a:endParaRPr sz="24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381000" y="714900"/>
            <a:ext cx="8229600" cy="7329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4000" i="0" u="none" dirty="0">
                <a:solidFill>
                  <a:schemeClr val="dk2"/>
                </a:solidFill>
              </a:rPr>
              <a:t>Groundwater</a:t>
            </a:r>
            <a:endParaRPr sz="6000"/>
          </a:p>
        </p:txBody>
      </p:sp>
      <p:sp>
        <p:nvSpPr>
          <p:cNvPr id="209" name="Google Shape;209;p31"/>
          <p:cNvSpPr txBox="1">
            <a:spLocks noGrp="1"/>
          </p:cNvSpPr>
          <p:nvPr>
            <p:ph idx="1"/>
          </p:nvPr>
        </p:nvSpPr>
        <p:spPr>
          <a:xfrm>
            <a:off x="381000" y="1690912"/>
            <a:ext cx="8229600" cy="4389300"/>
          </a:xfrm>
          <a:prstGeom prst="rect">
            <a:avLst/>
          </a:prstGeom>
          <a:noFill/>
          <a:ln>
            <a:noFill/>
          </a:ln>
        </p:spPr>
        <p:txBody>
          <a:bodyPr spcFirstLastPara="1" wrap="square" lIns="91425" tIns="45700" rIns="91425" bIns="45700" anchor="t" anchorCtr="0">
            <a:noAutofit/>
          </a:bodyPr>
          <a:lstStyle/>
          <a:p>
            <a:pPr marL="273050" marR="0" lvl="0" indent="-230505" algn="just" rtl="0">
              <a:lnSpc>
                <a:spcPct val="100000"/>
              </a:lnSpc>
              <a:spcBef>
                <a:spcPts val="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About 9.86% of the total fresh water resources is in the form of groundwater and it is about 35-50 times that of surface water supplies. </a:t>
            </a:r>
            <a:endParaRPr sz="2400" i="0" u="none">
              <a:solidFill>
                <a:schemeClr val="dk1"/>
              </a:solidFill>
              <a:latin typeface="Calibri"/>
              <a:ea typeface="Calibri"/>
              <a:cs typeface="Calibri"/>
              <a:sym typeface="Calibri"/>
            </a:endParaRPr>
          </a:p>
          <a:p>
            <a:pPr marL="273050" marR="0" lvl="0" indent="0" algn="just" rtl="0">
              <a:lnSpc>
                <a:spcPct val="100000"/>
              </a:lnSpc>
              <a:spcBef>
                <a:spcPts val="0"/>
              </a:spcBef>
              <a:spcAft>
                <a:spcPts val="0"/>
              </a:spcAft>
              <a:buNone/>
            </a:pPr>
            <a:endParaRPr sz="2400">
              <a:latin typeface="Calibri"/>
              <a:ea typeface="Calibri"/>
              <a:cs typeface="Calibri"/>
              <a:sym typeface="Calibri"/>
            </a:endParaRPr>
          </a:p>
          <a:p>
            <a:pPr marL="273050" marR="0" lvl="0" indent="-230505" algn="just" rtl="0">
              <a:lnSpc>
                <a:spcPct val="100000"/>
              </a:lnSpc>
              <a:spcBef>
                <a:spcPts val="52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Effects of groundwater usage:</a:t>
            </a:r>
            <a:endParaRPr sz="2400">
              <a:latin typeface="Calibri"/>
              <a:ea typeface="Calibri"/>
              <a:cs typeface="Calibri"/>
              <a:sym typeface="Calibri"/>
            </a:endParaRPr>
          </a:p>
          <a:p>
            <a:pPr marL="639762" marR="0" lvl="1" indent="-230822" algn="just" rtl="0">
              <a:lnSpc>
                <a:spcPct val="100000"/>
              </a:lnSpc>
              <a:spcBef>
                <a:spcPts val="480"/>
              </a:spcBef>
              <a:spcAft>
                <a:spcPts val="0"/>
              </a:spcAft>
              <a:buClr>
                <a:schemeClr val="accent1"/>
              </a:buClr>
              <a:buSzPts val="1800"/>
              <a:buFont typeface="Calibri"/>
              <a:buChar char="●"/>
            </a:pPr>
            <a:r>
              <a:rPr lang="en-US" sz="2000" dirty="0">
                <a:latin typeface="Calibri"/>
                <a:ea typeface="Calibri"/>
                <a:cs typeface="Calibri"/>
                <a:sym typeface="Calibri"/>
              </a:rPr>
              <a:t>Subsidence</a:t>
            </a:r>
            <a:r>
              <a:rPr lang="en-US" sz="2000" i="0" u="none" strike="noStrike" cap="none" dirty="0">
                <a:solidFill>
                  <a:schemeClr val="dk1"/>
                </a:solidFill>
                <a:latin typeface="Calibri"/>
                <a:ea typeface="Calibri"/>
                <a:cs typeface="Calibri"/>
                <a:sym typeface="Calibri"/>
              </a:rPr>
              <a:t> </a:t>
            </a:r>
            <a:endParaRPr sz="2000">
              <a:latin typeface="Calibri"/>
              <a:ea typeface="Calibri"/>
              <a:cs typeface="Calibri"/>
              <a:sym typeface="Calibri"/>
            </a:endParaRPr>
          </a:p>
          <a:p>
            <a:pPr marL="639762" marR="0" lvl="1" indent="-230822" algn="just" rtl="0">
              <a:lnSpc>
                <a:spcPct val="100000"/>
              </a:lnSpc>
              <a:spcBef>
                <a:spcPts val="48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Lowering of water table </a:t>
            </a:r>
            <a:endParaRPr sz="2000">
              <a:latin typeface="Calibri"/>
              <a:ea typeface="Calibri"/>
              <a:cs typeface="Calibri"/>
              <a:sym typeface="Calibri"/>
            </a:endParaRPr>
          </a:p>
          <a:p>
            <a:pPr marL="639762" marR="0" lvl="1" indent="-230822" algn="just" rtl="0">
              <a:lnSpc>
                <a:spcPct val="100000"/>
              </a:lnSpc>
              <a:spcBef>
                <a:spcPts val="48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Water logging </a:t>
            </a:r>
            <a:endParaRPr sz="20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354900" y="685800"/>
            <a:ext cx="82296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4000" b="0" i="0" u="none" dirty="0">
                <a:solidFill>
                  <a:schemeClr val="dk2"/>
                </a:solidFill>
                <a:latin typeface="Calibri"/>
                <a:ea typeface="Calibri"/>
                <a:cs typeface="Calibri"/>
                <a:sym typeface="Calibri"/>
              </a:rPr>
              <a:t>Surface water</a:t>
            </a:r>
            <a:endParaRPr sz="4000"/>
          </a:p>
        </p:txBody>
      </p:sp>
      <p:sp>
        <p:nvSpPr>
          <p:cNvPr id="215" name="Google Shape;215;p32"/>
          <p:cNvSpPr txBox="1">
            <a:spLocks noGrp="1"/>
          </p:cNvSpPr>
          <p:nvPr>
            <p:ph idx="1"/>
          </p:nvPr>
        </p:nvSpPr>
        <p:spPr>
          <a:xfrm>
            <a:off x="278700" y="1654500"/>
            <a:ext cx="8586600" cy="4517700"/>
          </a:xfrm>
          <a:prstGeom prst="rect">
            <a:avLst/>
          </a:prstGeom>
          <a:noFill/>
          <a:ln>
            <a:noFill/>
          </a:ln>
        </p:spPr>
        <p:txBody>
          <a:bodyPr spcFirstLastPara="1" wrap="square" lIns="91425" tIns="45700" rIns="91425" bIns="45700" anchor="t" anchorCtr="0">
            <a:noAutofit/>
          </a:bodyPr>
          <a:lstStyle/>
          <a:p>
            <a:pPr marL="273050" marR="0" lvl="0" indent="-278765" algn="just" rtl="0">
              <a:spcBef>
                <a:spcPts val="36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The surface water is largely used for irrigation, industrial use, public water supply, navigation etc</a:t>
            </a:r>
            <a:r>
              <a:rPr lang="en-US" sz="2400" i="0" u="none" dirty="0" smtClean="0">
                <a:solidFill>
                  <a:schemeClr val="dk1"/>
                </a:solidFill>
                <a:latin typeface="Calibri"/>
                <a:ea typeface="Calibri"/>
                <a:cs typeface="Calibri"/>
                <a:sym typeface="Calibri"/>
              </a:rPr>
              <a:t>.</a:t>
            </a:r>
            <a:endParaRPr sz="2400">
              <a:latin typeface="Calibri"/>
              <a:ea typeface="Calibri"/>
              <a:cs typeface="Calibri"/>
              <a:sym typeface="Calibri"/>
            </a:endParaRPr>
          </a:p>
          <a:p>
            <a:pPr marL="273050" marR="0" lvl="0" indent="-278765" algn="just" rtl="0">
              <a:lnSpc>
                <a:spcPct val="150000"/>
              </a:lnSpc>
              <a:spcBef>
                <a:spcPts val="36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A country’s economy is largely dependent upon its rivers</a:t>
            </a:r>
            <a:r>
              <a:rPr lang="en-US" sz="2400" i="0" u="none" dirty="0" smtClean="0">
                <a:solidFill>
                  <a:schemeClr val="dk1"/>
                </a:solidFill>
                <a:latin typeface="Calibri"/>
                <a:ea typeface="Calibri"/>
                <a:cs typeface="Calibri"/>
                <a:sym typeface="Calibri"/>
              </a:rPr>
              <a:t>.</a:t>
            </a:r>
            <a:endParaRPr sz="2400">
              <a:latin typeface="Calibri"/>
              <a:ea typeface="Calibri"/>
              <a:cs typeface="Calibri"/>
              <a:sym typeface="Calibri"/>
            </a:endParaRPr>
          </a:p>
          <a:p>
            <a:pPr marL="273050" marR="0" lvl="0" indent="-278765" algn="just" rtl="0">
              <a:lnSpc>
                <a:spcPct val="150000"/>
              </a:lnSpc>
              <a:spcBef>
                <a:spcPts val="36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The problems arising out of water resources are floods, droughts</a:t>
            </a:r>
            <a:r>
              <a:rPr lang="en-US" sz="2400" i="0" u="none" dirty="0" smtClean="0">
                <a:solidFill>
                  <a:schemeClr val="dk1"/>
                </a:solidFill>
                <a:latin typeface="Calibri"/>
                <a:ea typeface="Calibri"/>
                <a:cs typeface="Calibri"/>
                <a:sym typeface="Calibri"/>
              </a:rPr>
              <a:t>.</a:t>
            </a:r>
            <a:endParaRPr sz="2400">
              <a:latin typeface="Calibri"/>
              <a:ea typeface="Calibri"/>
              <a:cs typeface="Calibri"/>
              <a:sym typeface="Calibri"/>
            </a:endParaRPr>
          </a:p>
          <a:p>
            <a:pPr marL="273050" marR="0" lvl="0" indent="-278765" algn="just" rtl="0">
              <a:lnSpc>
                <a:spcPct val="150000"/>
              </a:lnSpc>
              <a:spcBef>
                <a:spcPts val="360"/>
              </a:spcBef>
              <a:spcAft>
                <a:spcPts val="0"/>
              </a:spcAft>
              <a:buClr>
                <a:srgbClr val="969696"/>
              </a:buClr>
              <a:buSzPts val="1800"/>
              <a:buFont typeface="Calibri"/>
              <a:buChar char="●"/>
            </a:pPr>
            <a:r>
              <a:rPr lang="en-US" sz="2400" i="0" u="none" dirty="0">
                <a:solidFill>
                  <a:schemeClr val="dk1"/>
                </a:solidFill>
                <a:latin typeface="Calibri"/>
                <a:ea typeface="Calibri"/>
                <a:cs typeface="Calibri"/>
                <a:sym typeface="Calibri"/>
              </a:rPr>
              <a:t>Apart from these there are conflicts over water.  </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Water conflict in the Middle East</a:t>
            </a:r>
            <a:r>
              <a:rPr lang="en-US" sz="2000" i="0" u="none" strike="noStrike" cap="none" dirty="0" smtClean="0">
                <a:solidFill>
                  <a:schemeClr val="dk1"/>
                </a:solidFill>
                <a:latin typeface="Calibri"/>
                <a:ea typeface="Calibri"/>
                <a:cs typeface="Calibri"/>
                <a:sym typeface="Calibri"/>
              </a:rPr>
              <a:t>.</a:t>
            </a:r>
            <a:endParaRPr sz="2000">
              <a:latin typeface="Calibri"/>
              <a:ea typeface="Calibri"/>
              <a:cs typeface="Calibri"/>
              <a:sym typeface="Calibri"/>
            </a:endParaRPr>
          </a:p>
          <a:p>
            <a:pPr marL="639762" marR="0" lvl="1" indent="-274002" algn="just" rtl="0">
              <a:lnSpc>
                <a:spcPct val="150000"/>
              </a:lnSpc>
              <a:spcBef>
                <a:spcPts val="32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The Indus Water treaty-is dispute between India and Pakistan, </a:t>
            </a:r>
            <a:endParaRPr sz="2000">
              <a:latin typeface="Calibri"/>
              <a:ea typeface="Calibri"/>
              <a:cs typeface="Calibri"/>
              <a:sym typeface="Calibri"/>
            </a:endParaRPr>
          </a:p>
          <a:p>
            <a:pPr marL="639762" marR="0" lvl="1" indent="-274002" algn="just" rtl="0">
              <a:lnSpc>
                <a:spcPct val="150000"/>
              </a:lnSpc>
              <a:spcBef>
                <a:spcPts val="32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The Cauvery water dispute-  </a:t>
            </a:r>
            <a:r>
              <a:rPr lang="en-US" sz="2000" i="0" u="none" strike="noStrike" cap="none" dirty="0" err="1">
                <a:solidFill>
                  <a:schemeClr val="dk1"/>
                </a:solidFill>
                <a:latin typeface="Calibri"/>
                <a:ea typeface="Calibri"/>
                <a:cs typeface="Calibri"/>
                <a:sym typeface="Calibri"/>
              </a:rPr>
              <a:t>Tamilnadu</a:t>
            </a:r>
            <a:r>
              <a:rPr lang="en-US" sz="2000" i="0" u="none" strike="noStrike" cap="none" dirty="0">
                <a:solidFill>
                  <a:schemeClr val="dk1"/>
                </a:solidFill>
                <a:latin typeface="Calibri"/>
                <a:ea typeface="Calibri"/>
                <a:cs typeface="Calibri"/>
                <a:sym typeface="Calibri"/>
              </a:rPr>
              <a:t>, Karnataka </a:t>
            </a:r>
            <a:endParaRPr sz="20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The </a:t>
            </a:r>
            <a:r>
              <a:rPr lang="en-US" sz="2000" i="0" u="none" strike="noStrike" cap="none" dirty="0" err="1">
                <a:solidFill>
                  <a:schemeClr val="dk1"/>
                </a:solidFill>
                <a:latin typeface="Calibri"/>
                <a:ea typeface="Calibri"/>
                <a:cs typeface="Calibri"/>
                <a:sym typeface="Calibri"/>
              </a:rPr>
              <a:t>Satluj</a:t>
            </a:r>
            <a:r>
              <a:rPr lang="en-US" sz="2000" i="0" u="none" strike="noStrike" cap="none" dirty="0">
                <a:solidFill>
                  <a:schemeClr val="dk1"/>
                </a:solidFill>
                <a:latin typeface="Calibri"/>
                <a:ea typeface="Calibri"/>
                <a:cs typeface="Calibri"/>
                <a:sym typeface="Calibri"/>
              </a:rPr>
              <a:t>-Yamuna</a:t>
            </a:r>
            <a:r>
              <a:rPr lang="en-US" sz="2000" dirty="0">
                <a:latin typeface="Calibri"/>
                <a:ea typeface="Calibri"/>
                <a:cs typeface="Calibri"/>
                <a:sym typeface="Calibri"/>
              </a:rPr>
              <a:t> </a:t>
            </a:r>
            <a:r>
              <a:rPr lang="en-US" sz="2000" i="0" u="none" strike="noStrike" cap="none" dirty="0">
                <a:solidFill>
                  <a:schemeClr val="dk1"/>
                </a:solidFill>
                <a:latin typeface="Calibri"/>
                <a:ea typeface="Calibri"/>
                <a:cs typeface="Calibri"/>
                <a:sym typeface="Calibri"/>
              </a:rPr>
              <a:t>Punjab and Haryana</a:t>
            </a:r>
            <a:r>
              <a:rPr lang="en-US" sz="2000" dirty="0">
                <a:latin typeface="Calibri"/>
                <a:ea typeface="Calibri"/>
                <a:cs typeface="Calibri"/>
                <a:sym typeface="Calibri"/>
              </a:rPr>
              <a:t> ,</a:t>
            </a:r>
            <a:r>
              <a:rPr lang="en-US" sz="2000" i="0" u="none" strike="noStrike" cap="none" dirty="0">
                <a:solidFill>
                  <a:schemeClr val="dk1"/>
                </a:solidFill>
                <a:latin typeface="Calibri"/>
                <a:ea typeface="Calibri"/>
                <a:cs typeface="Calibri"/>
                <a:sym typeface="Calibri"/>
              </a:rPr>
              <a:t>also include UP, Rajasthan a</a:t>
            </a:r>
            <a:r>
              <a:rPr lang="en-US" sz="2000" dirty="0">
                <a:latin typeface="Calibri"/>
                <a:ea typeface="Calibri"/>
                <a:cs typeface="Calibri"/>
                <a:sym typeface="Calibri"/>
              </a:rPr>
              <a:t>nd </a:t>
            </a:r>
            <a:r>
              <a:rPr lang="en-US" sz="2000" i="0" u="none" strike="noStrike" cap="none" dirty="0">
                <a:solidFill>
                  <a:schemeClr val="dk1"/>
                </a:solidFill>
                <a:latin typeface="Calibri"/>
                <a:ea typeface="Calibri"/>
                <a:cs typeface="Calibri"/>
                <a:sym typeface="Calibri"/>
              </a:rPr>
              <a:t>Delhi.</a:t>
            </a:r>
            <a:endParaRPr sz="2000">
              <a:latin typeface="Calibri"/>
              <a:ea typeface="Calibri"/>
              <a:cs typeface="Calibri"/>
              <a:sym typeface="Calibri"/>
            </a:endParaRPr>
          </a:p>
          <a:p>
            <a:pPr marL="0" marR="0" lvl="0" indent="0" algn="just" rtl="0">
              <a:lnSpc>
                <a:spcPct val="80000"/>
              </a:lnSpc>
              <a:spcBef>
                <a:spcPts val="320"/>
              </a:spcBef>
              <a:spcAft>
                <a:spcPts val="0"/>
              </a:spcAft>
              <a:buNone/>
            </a:pPr>
            <a:endParaRPr sz="18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381000" y="745200"/>
            <a:ext cx="8229600" cy="7026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4000" i="0" u="none" dirty="0">
                <a:solidFill>
                  <a:schemeClr val="dk2"/>
                </a:solidFill>
              </a:rPr>
              <a:t>B</a:t>
            </a:r>
            <a:r>
              <a:rPr lang="en-US" sz="4000" dirty="0"/>
              <a:t>ig</a:t>
            </a:r>
            <a:r>
              <a:rPr lang="en-US" sz="4000" i="0" u="none" dirty="0">
                <a:solidFill>
                  <a:schemeClr val="dk2"/>
                </a:solidFill>
              </a:rPr>
              <a:t> D</a:t>
            </a:r>
            <a:r>
              <a:rPr lang="en-US" sz="4000" dirty="0"/>
              <a:t>ams</a:t>
            </a:r>
            <a:r>
              <a:rPr lang="en-US" sz="4000" i="0" u="none" dirty="0">
                <a:solidFill>
                  <a:schemeClr val="dk2"/>
                </a:solidFill>
              </a:rPr>
              <a:t>- B</a:t>
            </a:r>
            <a:r>
              <a:rPr lang="en-US" sz="4000" dirty="0"/>
              <a:t>enefits</a:t>
            </a:r>
            <a:r>
              <a:rPr lang="en-US" sz="4000" i="0" u="none" dirty="0">
                <a:solidFill>
                  <a:schemeClr val="dk2"/>
                </a:solidFill>
              </a:rPr>
              <a:t> </a:t>
            </a:r>
            <a:r>
              <a:rPr lang="en-US" sz="4000" dirty="0"/>
              <a:t>and </a:t>
            </a:r>
            <a:r>
              <a:rPr lang="en-US" sz="4000" i="0" u="none" dirty="0">
                <a:solidFill>
                  <a:schemeClr val="dk2"/>
                </a:solidFill>
              </a:rPr>
              <a:t>P</a:t>
            </a:r>
            <a:r>
              <a:rPr lang="en-US" sz="4000" dirty="0"/>
              <a:t>roblems</a:t>
            </a:r>
            <a:endParaRPr sz="6000"/>
          </a:p>
        </p:txBody>
      </p:sp>
      <p:sp>
        <p:nvSpPr>
          <p:cNvPr id="221" name="Google Shape;221;p33"/>
          <p:cNvSpPr txBox="1">
            <a:spLocks noGrp="1"/>
          </p:cNvSpPr>
          <p:nvPr>
            <p:ph idx="1"/>
          </p:nvPr>
        </p:nvSpPr>
        <p:spPr>
          <a:xfrm>
            <a:off x="296400" y="1545000"/>
            <a:ext cx="8619000" cy="4932000"/>
          </a:xfrm>
          <a:prstGeom prst="rect">
            <a:avLst/>
          </a:prstGeom>
          <a:noFill/>
          <a:ln>
            <a:noFill/>
          </a:ln>
        </p:spPr>
        <p:txBody>
          <a:bodyPr spcFirstLastPara="1" wrap="square" lIns="91425" tIns="45700" rIns="91425" bIns="45700" anchor="t" anchorCtr="0">
            <a:noAutofit/>
          </a:bodyPr>
          <a:lstStyle/>
          <a:p>
            <a:pPr marL="273050" marR="0" lvl="0" indent="-280670" algn="just" rtl="0">
              <a:lnSpc>
                <a:spcPct val="90000"/>
              </a:lnSpc>
              <a:spcBef>
                <a:spcPts val="0"/>
              </a:spcBef>
              <a:spcAft>
                <a:spcPts val="0"/>
              </a:spcAft>
              <a:buClr>
                <a:srgbClr val="969696"/>
              </a:buClr>
              <a:buSzPts val="2400"/>
              <a:buFont typeface="Calibri"/>
              <a:buChar char="●"/>
            </a:pPr>
            <a:r>
              <a:rPr lang="en-US" sz="2400" i="0" u="none" dirty="0">
                <a:solidFill>
                  <a:schemeClr val="dk1"/>
                </a:solidFill>
                <a:latin typeface="Calibri"/>
                <a:ea typeface="Calibri"/>
                <a:cs typeface="Calibri"/>
                <a:sym typeface="Calibri"/>
              </a:rPr>
              <a:t>Benefits</a:t>
            </a:r>
            <a:endParaRPr sz="2400">
              <a:latin typeface="Calibri"/>
              <a:ea typeface="Calibri"/>
              <a:cs typeface="Calibri"/>
              <a:sym typeface="Calibri"/>
            </a:endParaRPr>
          </a:p>
          <a:p>
            <a:pPr marL="639762" marR="0" lvl="1" indent="-252412" algn="just" rtl="0">
              <a:lnSpc>
                <a:spcPct val="150000"/>
              </a:lnSpc>
              <a:spcBef>
                <a:spcPts val="40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River valley projects with big dams </a:t>
            </a:r>
            <a:r>
              <a:rPr lang="en-US" sz="2000" dirty="0">
                <a:latin typeface="Calibri"/>
                <a:ea typeface="Calibri"/>
                <a:cs typeface="Calibri"/>
                <a:sym typeface="Calibri"/>
              </a:rPr>
              <a:t>,a </a:t>
            </a:r>
            <a:r>
              <a:rPr lang="en-US" sz="2000" i="0" u="none" strike="noStrike" cap="none" dirty="0">
                <a:solidFill>
                  <a:schemeClr val="dk1"/>
                </a:solidFill>
                <a:latin typeface="Calibri"/>
                <a:ea typeface="Calibri"/>
                <a:cs typeface="Calibri"/>
                <a:sym typeface="Calibri"/>
              </a:rPr>
              <a:t>key role in the development process</a:t>
            </a:r>
            <a:r>
              <a:rPr lang="en-US" sz="2000" dirty="0" smtClean="0">
                <a:latin typeface="Calibri"/>
                <a:ea typeface="Calibri"/>
                <a:cs typeface="Calibri"/>
                <a:sym typeface="Calibri"/>
              </a:rPr>
              <a:t>.</a:t>
            </a:r>
            <a:endParaRPr sz="2000">
              <a:latin typeface="Calibri"/>
              <a:ea typeface="Calibri"/>
              <a:cs typeface="Calibri"/>
              <a:sym typeface="Calibri"/>
            </a:endParaRPr>
          </a:p>
          <a:p>
            <a:pPr marL="639762" marR="0" lvl="1" indent="-252412" algn="just" rtl="0">
              <a:lnSpc>
                <a:spcPct val="150000"/>
              </a:lnSpc>
              <a:spcBef>
                <a:spcPts val="40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These dams are often regarded as a symbol of national development</a:t>
            </a:r>
            <a:r>
              <a:rPr lang="en-US" sz="2000" i="0" u="none" strike="noStrike" cap="none" dirty="0" smtClean="0">
                <a:solidFill>
                  <a:schemeClr val="dk1"/>
                </a:solidFill>
                <a:latin typeface="Calibri"/>
                <a:ea typeface="Calibri"/>
                <a:cs typeface="Calibri"/>
                <a:sym typeface="Calibri"/>
              </a:rPr>
              <a:t>.</a:t>
            </a:r>
            <a:endParaRPr sz="2000">
              <a:latin typeface="Calibri"/>
              <a:ea typeface="Calibri"/>
              <a:cs typeface="Calibri"/>
              <a:sym typeface="Calibri"/>
            </a:endParaRPr>
          </a:p>
          <a:p>
            <a:pPr marL="639762" marR="0" lvl="1" indent="-252412" algn="just" rtl="0">
              <a:spcBef>
                <a:spcPts val="40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There are hopes all over from every corner of the region where such dam is planned to be constructed. </a:t>
            </a:r>
            <a:endParaRPr sz="2000">
              <a:latin typeface="Calibri"/>
              <a:ea typeface="Calibri"/>
              <a:cs typeface="Calibri"/>
              <a:sym typeface="Calibri"/>
            </a:endParaRPr>
          </a:p>
          <a:p>
            <a:pPr marL="639762" marR="0" lvl="1" indent="-252412" algn="just" rtl="0">
              <a:spcBef>
                <a:spcPts val="40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Such projects result providing much employment of opportunities, raise in the standard of living and improvement in quality of life. </a:t>
            </a:r>
            <a:endParaRPr sz="2000">
              <a:latin typeface="Calibri"/>
              <a:ea typeface="Calibri"/>
              <a:cs typeface="Calibri"/>
              <a:sym typeface="Calibri"/>
            </a:endParaRPr>
          </a:p>
          <a:p>
            <a:pPr marL="639762" marR="0" lvl="1" indent="-252412" algn="just" rtl="0">
              <a:spcBef>
                <a:spcPts val="40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Such projects have tremendous potential for economic </a:t>
            </a:r>
            <a:r>
              <a:rPr lang="en-US" sz="2000" i="0" u="none" strike="noStrike" cap="none" dirty="0" err="1">
                <a:solidFill>
                  <a:schemeClr val="dk1"/>
                </a:solidFill>
                <a:latin typeface="Calibri"/>
                <a:ea typeface="Calibri"/>
                <a:cs typeface="Calibri"/>
                <a:sym typeface="Calibri"/>
              </a:rPr>
              <a:t>upliftment</a:t>
            </a:r>
            <a:r>
              <a:rPr lang="en-US" sz="2000" i="0" u="none" strike="noStrike" cap="none" dirty="0">
                <a:solidFill>
                  <a:schemeClr val="dk1"/>
                </a:solidFill>
                <a:latin typeface="Calibri"/>
                <a:ea typeface="Calibri"/>
                <a:cs typeface="Calibri"/>
                <a:sym typeface="Calibri"/>
              </a:rPr>
              <a:t> and growth</a:t>
            </a:r>
            <a:r>
              <a:rPr lang="en-US" sz="2000" i="0" u="none" strike="noStrike" cap="none" dirty="0" smtClean="0">
                <a:solidFill>
                  <a:schemeClr val="dk1"/>
                </a:solidFill>
                <a:latin typeface="Calibri"/>
                <a:ea typeface="Calibri"/>
                <a:cs typeface="Calibri"/>
                <a:sym typeface="Calibri"/>
              </a:rPr>
              <a:t>.</a:t>
            </a:r>
            <a:endParaRPr sz="2000">
              <a:latin typeface="Calibri"/>
              <a:ea typeface="Calibri"/>
              <a:cs typeface="Calibri"/>
              <a:sym typeface="Calibri"/>
            </a:endParaRPr>
          </a:p>
          <a:p>
            <a:pPr marL="639762" marR="0" lvl="1" indent="-252412" algn="just" rtl="0">
              <a:spcBef>
                <a:spcPts val="400"/>
              </a:spcBef>
              <a:spcAft>
                <a:spcPts val="0"/>
              </a:spcAft>
              <a:buClr>
                <a:schemeClr val="accent1"/>
              </a:buClr>
              <a:buSzPts val="1800"/>
              <a:buFont typeface="Calibri"/>
              <a:buChar char="●"/>
            </a:pPr>
            <a:r>
              <a:rPr lang="en-US" sz="2000" i="0" u="none" strike="noStrike" cap="none" dirty="0">
                <a:solidFill>
                  <a:schemeClr val="dk1"/>
                </a:solidFill>
                <a:latin typeface="Calibri"/>
                <a:ea typeface="Calibri"/>
                <a:cs typeface="Calibri"/>
                <a:sym typeface="Calibri"/>
              </a:rPr>
              <a:t>It can check floods and famines, generate electricity and reduce water and power shortage, provide irrigation water to lower areas, provide drinking water in remote areas and bring out overall development of the region </a:t>
            </a:r>
            <a:endParaRPr sz="20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81000" y="838200"/>
            <a:ext cx="8229600" cy="6096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4000" i="0" u="none" dirty="0">
                <a:solidFill>
                  <a:schemeClr val="dk2"/>
                </a:solidFill>
              </a:rPr>
              <a:t>Environmental problems</a:t>
            </a:r>
            <a:endParaRPr sz="4000"/>
          </a:p>
        </p:txBody>
      </p:sp>
      <p:sp>
        <p:nvSpPr>
          <p:cNvPr id="227" name="Google Shape;227;p34"/>
          <p:cNvSpPr txBox="1">
            <a:spLocks noGrp="1"/>
          </p:cNvSpPr>
          <p:nvPr>
            <p:ph idx="1"/>
          </p:nvPr>
        </p:nvSpPr>
        <p:spPr>
          <a:xfrm>
            <a:off x="-76200" y="1524000"/>
            <a:ext cx="9144000" cy="5029200"/>
          </a:xfrm>
          <a:prstGeom prst="rect">
            <a:avLst/>
          </a:prstGeom>
          <a:noFill/>
          <a:ln>
            <a:noFill/>
          </a:ln>
        </p:spPr>
        <p:txBody>
          <a:bodyPr spcFirstLastPara="1" wrap="square" lIns="91425" tIns="45700" rIns="91425" bIns="45700" anchor="t" anchorCtr="0">
            <a:noAutofit/>
          </a:bodyPr>
          <a:lstStyle/>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Displacement of tribal </a:t>
            </a:r>
            <a:r>
              <a:rPr lang="en-US" i="0" u="none" strike="noStrike" cap="none" dirty="0" smtClean="0">
                <a:solidFill>
                  <a:schemeClr val="dk1"/>
                </a:solidFill>
                <a:latin typeface="Calibri"/>
                <a:ea typeface="Calibri"/>
                <a:cs typeface="Calibri"/>
                <a:sym typeface="Calibri"/>
              </a:rPr>
              <a:t>people</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Loss of forests, flora and </a:t>
            </a:r>
            <a:r>
              <a:rPr lang="en-US" i="0" u="none" strike="noStrike" cap="none" dirty="0" smtClean="0">
                <a:solidFill>
                  <a:schemeClr val="dk1"/>
                </a:solidFill>
                <a:latin typeface="Calibri"/>
                <a:ea typeface="Calibri"/>
                <a:cs typeface="Calibri"/>
                <a:sym typeface="Calibri"/>
              </a:rPr>
              <a:t>fauna</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Changes in fisheries and the spawning </a:t>
            </a:r>
            <a:r>
              <a:rPr lang="en-US" i="0" u="none" strike="noStrike" cap="none" dirty="0" smtClean="0">
                <a:solidFill>
                  <a:schemeClr val="dk1"/>
                </a:solidFill>
                <a:latin typeface="Calibri"/>
                <a:ea typeface="Calibri"/>
                <a:cs typeface="Calibri"/>
                <a:sym typeface="Calibri"/>
              </a:rPr>
              <a:t>ground</a:t>
            </a:r>
            <a:r>
              <a:rPr lang="en-US" dirty="0" smtClean="0">
                <a:latin typeface="Calibri"/>
                <a:ea typeface="Calibri"/>
                <a:cs typeface="Calibri"/>
                <a:sym typeface="Calibri"/>
              </a:rPr>
              <a:t>s</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Reservoir induced seismicity (RIS) causing </a:t>
            </a:r>
            <a:r>
              <a:rPr lang="en-US" i="0" u="none" strike="noStrike" cap="none" dirty="0" smtClean="0">
                <a:solidFill>
                  <a:schemeClr val="dk1"/>
                </a:solidFill>
                <a:latin typeface="Calibri"/>
                <a:ea typeface="Calibri"/>
                <a:cs typeface="Calibri"/>
                <a:sym typeface="Calibri"/>
              </a:rPr>
              <a:t>earthquakes</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Growth of aquatic </a:t>
            </a:r>
            <a:r>
              <a:rPr lang="en-US" i="0" u="none" strike="noStrike" cap="none" dirty="0" smtClean="0">
                <a:solidFill>
                  <a:schemeClr val="dk1"/>
                </a:solidFill>
                <a:latin typeface="Calibri"/>
                <a:ea typeface="Calibri"/>
                <a:cs typeface="Calibri"/>
                <a:sym typeface="Calibri"/>
              </a:rPr>
              <a:t>weeds</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Water logging and salinity due to over </a:t>
            </a:r>
            <a:r>
              <a:rPr lang="en-US" i="0" u="none" strike="noStrike" cap="none" dirty="0" smtClean="0">
                <a:solidFill>
                  <a:schemeClr val="dk1"/>
                </a:solidFill>
                <a:latin typeface="Calibri"/>
                <a:ea typeface="Calibri"/>
                <a:cs typeface="Calibri"/>
                <a:sym typeface="Calibri"/>
              </a:rPr>
              <a:t>irrigation</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Micro-climatic </a:t>
            </a:r>
            <a:r>
              <a:rPr lang="en-US" i="0" u="none" strike="noStrike" cap="none" dirty="0" smtClean="0">
                <a:solidFill>
                  <a:schemeClr val="dk1"/>
                </a:solidFill>
                <a:latin typeface="Calibri"/>
                <a:ea typeface="Calibri"/>
                <a:cs typeface="Calibri"/>
                <a:sym typeface="Calibri"/>
              </a:rPr>
              <a:t>changes</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Reduced water flow and silt deposition river </a:t>
            </a:r>
            <a:endParaRPr sz="2400">
              <a:latin typeface="Calibri"/>
              <a:ea typeface="Calibri"/>
              <a:cs typeface="Calibri"/>
              <a:sym typeface="Calibri"/>
            </a:endParaRPr>
          </a:p>
          <a:p>
            <a:pPr marL="639762" marR="0" lvl="1" indent="-274002" algn="just" rtl="0">
              <a:spcBef>
                <a:spcPts val="320"/>
              </a:spcBef>
              <a:spcAft>
                <a:spcPts val="0"/>
              </a:spcAft>
              <a:buClr>
                <a:schemeClr val="accent1"/>
              </a:buClr>
              <a:buSzPts val="1800"/>
              <a:buFont typeface="Calibri"/>
              <a:buChar char="●"/>
            </a:pPr>
            <a:r>
              <a:rPr lang="en-US" i="0" u="none" strike="noStrike" cap="none" dirty="0">
                <a:solidFill>
                  <a:schemeClr val="dk1"/>
                </a:solidFill>
                <a:latin typeface="Calibri"/>
                <a:ea typeface="Calibri"/>
                <a:cs typeface="Calibri"/>
                <a:sym typeface="Calibri"/>
              </a:rPr>
              <a:t>Loss of land fertility  </a:t>
            </a:r>
            <a:endParaRPr>
              <a:latin typeface="Calibri"/>
              <a:ea typeface="Calibri"/>
              <a:cs typeface="Calibri"/>
              <a:sym typeface="Calibri"/>
            </a:endParaRPr>
          </a:p>
          <a:p>
            <a:pPr marL="639762" marR="0" lvl="0" indent="0" algn="just" rtl="0">
              <a:lnSpc>
                <a:spcPct val="80000"/>
              </a:lnSpc>
              <a:spcBef>
                <a:spcPts val="320"/>
              </a:spcBef>
              <a:spcAft>
                <a:spcPts val="0"/>
              </a:spcAft>
              <a:buNone/>
            </a:pPr>
            <a:endParaRPr sz="18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530225" y="1365250"/>
            <a:ext cx="8461375" cy="190182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A4A4A4"/>
              </a:buClr>
              <a:buSzPts val="5600"/>
              <a:buFont typeface="Calibri"/>
              <a:buNone/>
            </a:pPr>
            <a:r>
              <a:rPr lang="en-US" sz="5600" b="1" i="0" u="none" strike="noStrike" cap="none" dirty="0" smtClean="0">
                <a:solidFill>
                  <a:schemeClr val="tx1"/>
                </a:solidFill>
                <a:latin typeface="Calibri"/>
                <a:ea typeface="Calibri"/>
                <a:cs typeface="Calibri"/>
                <a:sym typeface="Calibri"/>
              </a:rPr>
              <a:t>Mineral Resources </a:t>
            </a:r>
            <a:endParaRPr>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381000" y="685800"/>
            <a:ext cx="8229600" cy="687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4000" dirty="0"/>
              <a:t>Mineral Resources</a:t>
            </a:r>
            <a:endParaRPr sz="4000"/>
          </a:p>
        </p:txBody>
      </p:sp>
      <p:sp>
        <p:nvSpPr>
          <p:cNvPr id="233" name="Google Shape;233;p35"/>
          <p:cNvSpPr txBox="1">
            <a:spLocks noGrp="1"/>
          </p:cNvSpPr>
          <p:nvPr>
            <p:ph idx="1"/>
          </p:nvPr>
        </p:nvSpPr>
        <p:spPr>
          <a:xfrm>
            <a:off x="266700" y="1447800"/>
            <a:ext cx="8877300" cy="4800600"/>
          </a:xfrm>
          <a:prstGeom prst="rect">
            <a:avLst/>
          </a:prstGeom>
          <a:noFill/>
          <a:ln>
            <a:noFill/>
          </a:ln>
        </p:spPr>
        <p:txBody>
          <a:bodyPr spcFirstLastPara="1" wrap="square" lIns="91425" tIns="45700" rIns="91425" bIns="45700" anchor="t" anchorCtr="0">
            <a:noAutofit/>
          </a:bodyPr>
          <a:lstStyle/>
          <a:p>
            <a:pPr marL="273050" marR="0" lvl="0" indent="-266700" algn="just" rtl="0">
              <a:lnSpc>
                <a:spcPct val="80000"/>
              </a:lnSpc>
              <a:spcBef>
                <a:spcPts val="0"/>
              </a:spcBef>
              <a:spcAft>
                <a:spcPts val="0"/>
              </a:spcAft>
              <a:buClr>
                <a:srgbClr val="969696"/>
              </a:buClr>
              <a:buSzPts val="1800"/>
              <a:buFont typeface="Calibri"/>
              <a:buChar char="●"/>
            </a:pPr>
            <a:r>
              <a:rPr lang="en-US" sz="2000" i="0" u="none" dirty="0">
                <a:solidFill>
                  <a:schemeClr val="dk1"/>
                </a:solidFill>
                <a:latin typeface="Calibri"/>
                <a:ea typeface="Calibri"/>
                <a:cs typeface="Calibri"/>
                <a:sym typeface="Calibri"/>
              </a:rPr>
              <a:t>Minerals are naturally occurring, inorganic, crystalline solids having definite chemical composition and characteristic physical properties. </a:t>
            </a:r>
            <a:endParaRPr sz="2000" i="0" u="none">
              <a:solidFill>
                <a:schemeClr val="dk1"/>
              </a:solidFill>
              <a:latin typeface="Calibri"/>
              <a:ea typeface="Calibri"/>
              <a:cs typeface="Calibri"/>
              <a:sym typeface="Calibri"/>
            </a:endParaRPr>
          </a:p>
          <a:p>
            <a:pPr marL="273050" marR="0" lvl="0" indent="0" algn="just" rtl="0">
              <a:lnSpc>
                <a:spcPct val="80000"/>
              </a:lnSpc>
              <a:spcBef>
                <a:spcPts val="0"/>
              </a:spcBef>
              <a:spcAft>
                <a:spcPts val="0"/>
              </a:spcAft>
              <a:buNone/>
            </a:pPr>
            <a:endParaRPr sz="1400">
              <a:latin typeface="Calibri"/>
              <a:ea typeface="Calibri"/>
              <a:cs typeface="Calibri"/>
              <a:sym typeface="Calibri"/>
            </a:endParaRPr>
          </a:p>
          <a:p>
            <a:pPr marL="273050" marR="0" lvl="0" indent="-266700" algn="just" rtl="0">
              <a:lnSpc>
                <a:spcPct val="80000"/>
              </a:lnSpc>
              <a:spcBef>
                <a:spcPts val="400"/>
              </a:spcBef>
              <a:spcAft>
                <a:spcPts val="0"/>
              </a:spcAft>
              <a:buClr>
                <a:srgbClr val="969696"/>
              </a:buClr>
              <a:buSzPts val="1800"/>
              <a:buFont typeface="Calibri"/>
              <a:buChar char="●"/>
            </a:pPr>
            <a:r>
              <a:rPr lang="en-US" sz="2000" i="0" u="none" dirty="0">
                <a:solidFill>
                  <a:schemeClr val="dk1"/>
                </a:solidFill>
                <a:latin typeface="Calibri"/>
                <a:ea typeface="Calibri"/>
                <a:cs typeface="Calibri"/>
                <a:sym typeface="Calibri"/>
              </a:rPr>
              <a:t>There are thousands of minerals occurring in different parts of the world. </a:t>
            </a:r>
            <a:r>
              <a:rPr lang="en-US" sz="2000" i="0" u="none" dirty="0" err="1">
                <a:solidFill>
                  <a:schemeClr val="dk1"/>
                </a:solidFill>
                <a:latin typeface="Calibri"/>
                <a:ea typeface="Calibri"/>
                <a:cs typeface="Calibri"/>
                <a:sym typeface="Calibri"/>
              </a:rPr>
              <a:t>eg.quartz</a:t>
            </a:r>
            <a:r>
              <a:rPr lang="en-US" sz="2000" i="0" u="none" dirty="0">
                <a:solidFill>
                  <a:schemeClr val="dk1"/>
                </a:solidFill>
                <a:latin typeface="Calibri"/>
                <a:ea typeface="Calibri"/>
                <a:cs typeface="Calibri"/>
                <a:sym typeface="Calibri"/>
              </a:rPr>
              <a:t>, feldspar, </a:t>
            </a:r>
            <a:r>
              <a:rPr lang="en-US" sz="2000" i="0" u="none" dirty="0" err="1">
                <a:solidFill>
                  <a:schemeClr val="dk1"/>
                </a:solidFill>
                <a:latin typeface="Calibri"/>
                <a:ea typeface="Calibri"/>
                <a:cs typeface="Calibri"/>
                <a:sym typeface="Calibri"/>
              </a:rPr>
              <a:t>biotite</a:t>
            </a:r>
            <a:r>
              <a:rPr lang="en-US" sz="2000" i="0" u="none" dirty="0">
                <a:solidFill>
                  <a:schemeClr val="dk1"/>
                </a:solidFill>
                <a:latin typeface="Calibri"/>
                <a:ea typeface="Calibri"/>
                <a:cs typeface="Calibri"/>
                <a:sym typeface="Calibri"/>
              </a:rPr>
              <a:t> etc. </a:t>
            </a:r>
            <a:endParaRPr sz="2000">
              <a:latin typeface="Calibri"/>
              <a:ea typeface="Calibri"/>
              <a:cs typeface="Calibri"/>
              <a:sym typeface="Calibri"/>
            </a:endParaRPr>
          </a:p>
          <a:p>
            <a:pPr marL="273050" marR="0" lvl="0" indent="0" algn="just" rtl="0">
              <a:lnSpc>
                <a:spcPct val="80000"/>
              </a:lnSpc>
              <a:spcBef>
                <a:spcPts val="400"/>
              </a:spcBef>
              <a:spcAft>
                <a:spcPts val="0"/>
              </a:spcAft>
              <a:buNone/>
            </a:pPr>
            <a:endParaRPr sz="1400">
              <a:latin typeface="Calibri"/>
              <a:ea typeface="Calibri"/>
              <a:cs typeface="Calibri"/>
              <a:sym typeface="Calibri"/>
            </a:endParaRPr>
          </a:p>
          <a:p>
            <a:pPr marL="273050" marR="0" lvl="0" indent="-266700" algn="just" rtl="0">
              <a:lnSpc>
                <a:spcPct val="80000"/>
              </a:lnSpc>
              <a:spcBef>
                <a:spcPts val="400"/>
              </a:spcBef>
              <a:spcAft>
                <a:spcPts val="0"/>
              </a:spcAft>
              <a:buClr>
                <a:srgbClr val="969696"/>
              </a:buClr>
              <a:buSzPts val="1800"/>
              <a:buFont typeface="Calibri"/>
              <a:buChar char="●"/>
            </a:pPr>
            <a:r>
              <a:rPr lang="en-US" sz="2000" i="0" u="none" dirty="0">
                <a:solidFill>
                  <a:schemeClr val="dk1"/>
                </a:solidFill>
                <a:latin typeface="Calibri"/>
                <a:ea typeface="Calibri"/>
                <a:cs typeface="Calibri"/>
                <a:sym typeface="Calibri"/>
              </a:rPr>
              <a:t>These minerals in turn are composed of some elements like silicon, oxygen, iron etc.</a:t>
            </a:r>
            <a:endParaRPr sz="2000" i="0" u="none">
              <a:solidFill>
                <a:schemeClr val="dk1"/>
              </a:solidFill>
              <a:latin typeface="Calibri"/>
              <a:ea typeface="Calibri"/>
              <a:cs typeface="Calibri"/>
              <a:sym typeface="Calibri"/>
            </a:endParaRPr>
          </a:p>
          <a:p>
            <a:pPr marL="0" marR="0" lvl="0" indent="0" algn="just" rtl="0">
              <a:lnSpc>
                <a:spcPct val="80000"/>
              </a:lnSpc>
              <a:spcBef>
                <a:spcPts val="400"/>
              </a:spcBef>
              <a:spcAft>
                <a:spcPts val="0"/>
              </a:spcAft>
              <a:buNone/>
            </a:pPr>
            <a:endParaRPr sz="1400">
              <a:latin typeface="Calibri"/>
              <a:ea typeface="Calibri"/>
              <a:cs typeface="Calibri"/>
              <a:sym typeface="Calibri"/>
            </a:endParaRPr>
          </a:p>
          <a:p>
            <a:pPr marL="273050" marR="0" lvl="0" indent="-266700" algn="just" rtl="0">
              <a:lnSpc>
                <a:spcPct val="80000"/>
              </a:lnSpc>
              <a:spcBef>
                <a:spcPts val="400"/>
              </a:spcBef>
              <a:spcAft>
                <a:spcPts val="0"/>
              </a:spcAft>
              <a:buClr>
                <a:srgbClr val="969696"/>
              </a:buClr>
              <a:buSzPts val="1800"/>
              <a:buFont typeface="Calibri"/>
              <a:buChar char="●"/>
            </a:pPr>
            <a:r>
              <a:rPr lang="en-US" sz="2000" i="0" u="none" dirty="0">
                <a:solidFill>
                  <a:schemeClr val="dk1"/>
                </a:solidFill>
                <a:latin typeface="Calibri"/>
                <a:ea typeface="Calibri"/>
                <a:cs typeface="Calibri"/>
                <a:sym typeface="Calibri"/>
              </a:rPr>
              <a:t>Minerals are generally used for development of industrial plants, generation of energy, construction, equipments and armament for </a:t>
            </a:r>
            <a:r>
              <a:rPr lang="en-US" sz="2000" i="0" u="none" dirty="0" err="1">
                <a:solidFill>
                  <a:schemeClr val="dk1"/>
                </a:solidFill>
                <a:latin typeface="Calibri"/>
                <a:ea typeface="Calibri"/>
                <a:cs typeface="Calibri"/>
                <a:sym typeface="Calibri"/>
              </a:rPr>
              <a:t>defence</a:t>
            </a:r>
            <a:r>
              <a:rPr lang="en-US" sz="2000" i="0" u="none" dirty="0">
                <a:solidFill>
                  <a:schemeClr val="dk1"/>
                </a:solidFill>
                <a:latin typeface="Calibri"/>
                <a:ea typeface="Calibri"/>
                <a:cs typeface="Calibri"/>
                <a:sym typeface="Calibri"/>
              </a:rPr>
              <a:t>, transportation means, medical system, communication, </a:t>
            </a:r>
            <a:r>
              <a:rPr lang="en-US" sz="2000" i="0" u="none" dirty="0" err="1">
                <a:solidFill>
                  <a:schemeClr val="dk1"/>
                </a:solidFill>
                <a:latin typeface="Calibri"/>
                <a:ea typeface="Calibri"/>
                <a:cs typeface="Calibri"/>
                <a:sym typeface="Calibri"/>
              </a:rPr>
              <a:t>jewellery</a:t>
            </a:r>
            <a:r>
              <a:rPr lang="en-US" sz="2000" i="0" u="none" dirty="0">
                <a:solidFill>
                  <a:schemeClr val="dk1"/>
                </a:solidFill>
                <a:latin typeface="Calibri"/>
                <a:ea typeface="Calibri"/>
                <a:cs typeface="Calibri"/>
                <a:sym typeface="Calibri"/>
              </a:rPr>
              <a:t>- gold, silver etc. </a:t>
            </a:r>
            <a:endParaRPr sz="2000" i="0" u="none">
              <a:solidFill>
                <a:schemeClr val="dk1"/>
              </a:solidFill>
              <a:latin typeface="Calibri"/>
              <a:ea typeface="Calibri"/>
              <a:cs typeface="Calibri"/>
              <a:sym typeface="Calibri"/>
            </a:endParaRPr>
          </a:p>
          <a:p>
            <a:pPr marL="273050" marR="0" lvl="0" indent="0" algn="just" rtl="0">
              <a:lnSpc>
                <a:spcPct val="80000"/>
              </a:lnSpc>
              <a:spcBef>
                <a:spcPts val="400"/>
              </a:spcBef>
              <a:spcAft>
                <a:spcPts val="0"/>
              </a:spcAft>
              <a:buNone/>
            </a:pPr>
            <a:endParaRPr sz="1400">
              <a:latin typeface="Calibri"/>
              <a:ea typeface="Calibri"/>
              <a:cs typeface="Calibri"/>
              <a:sym typeface="Calibri"/>
            </a:endParaRPr>
          </a:p>
          <a:p>
            <a:pPr marL="273050" marR="0" lvl="0" indent="-266700" algn="just" rtl="0">
              <a:lnSpc>
                <a:spcPct val="80000"/>
              </a:lnSpc>
              <a:spcBef>
                <a:spcPts val="400"/>
              </a:spcBef>
              <a:spcAft>
                <a:spcPts val="0"/>
              </a:spcAft>
              <a:buClr>
                <a:srgbClr val="969696"/>
              </a:buClr>
              <a:buSzPts val="1800"/>
              <a:buFont typeface="Noto Sans Symbols"/>
              <a:buChar char="●"/>
            </a:pPr>
            <a:r>
              <a:rPr lang="en-US" sz="2000" b="1" i="0" u="none" dirty="0">
                <a:solidFill>
                  <a:schemeClr val="dk1"/>
                </a:solidFill>
                <a:latin typeface="Calibri"/>
                <a:ea typeface="Calibri"/>
                <a:cs typeface="Calibri"/>
                <a:sym typeface="Calibri"/>
              </a:rPr>
              <a:t>Environmental impacts of mineral extraction and use are</a:t>
            </a:r>
            <a:r>
              <a:rPr lang="en-US" sz="2000" i="0" u="none" dirty="0">
                <a:solidFill>
                  <a:schemeClr val="dk1"/>
                </a:solidFill>
                <a:latin typeface="Calibri"/>
                <a:ea typeface="Calibri"/>
                <a:cs typeface="Calibri"/>
                <a:sym typeface="Calibri"/>
              </a:rPr>
              <a:t> : de vegetation and defacing of landscape, subsidence of land, groundwater contamination, surface water pollution, air pollution, occupational health hazards etc. </a:t>
            </a:r>
            <a:endParaRPr sz="2000" i="0" u="none">
              <a:solidFill>
                <a:schemeClr val="dk1"/>
              </a:solidFill>
              <a:latin typeface="Calibri"/>
              <a:ea typeface="Calibri"/>
              <a:cs typeface="Calibri"/>
              <a:sym typeface="Calibri"/>
            </a:endParaRPr>
          </a:p>
          <a:p>
            <a:pPr marL="273050" marR="0" lvl="0" indent="-266700" algn="just" rtl="0">
              <a:lnSpc>
                <a:spcPct val="80000"/>
              </a:lnSpc>
              <a:spcBef>
                <a:spcPts val="400"/>
              </a:spcBef>
              <a:spcAft>
                <a:spcPts val="0"/>
              </a:spcAft>
              <a:buClr>
                <a:srgbClr val="969696"/>
              </a:buClr>
              <a:buSzPts val="1800"/>
              <a:buFont typeface="Noto Sans Symbols"/>
              <a:buChar char="●"/>
            </a:pPr>
            <a:r>
              <a:rPr lang="en-US" sz="2000" b="1" i="0" u="none" dirty="0">
                <a:solidFill>
                  <a:schemeClr val="dk1"/>
                </a:solidFill>
                <a:latin typeface="Calibri"/>
                <a:ea typeface="Calibri"/>
                <a:cs typeface="Calibri"/>
                <a:sym typeface="Calibri"/>
              </a:rPr>
              <a:t>Remedial measures include :</a:t>
            </a:r>
            <a:r>
              <a:rPr lang="en-US" sz="2000" i="0" u="none" dirty="0">
                <a:solidFill>
                  <a:schemeClr val="dk1"/>
                </a:solidFill>
                <a:latin typeface="Calibri"/>
                <a:ea typeface="Calibri"/>
                <a:cs typeface="Calibri"/>
                <a:sym typeface="Calibri"/>
              </a:rPr>
              <a:t> adoption of eco-friendly technology, microbial leaching technique, restoration of mined areas by re-vegetating them with appropriate plant species, stabilization of the mined lands, gradual restoration of flora etc.</a:t>
            </a:r>
            <a:endParaRPr sz="2000">
              <a:latin typeface="Calibri"/>
              <a:ea typeface="Calibri"/>
              <a:cs typeface="Calibri"/>
              <a:sym typeface="Calibri"/>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530225" y="1365250"/>
            <a:ext cx="8461375" cy="190182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A4A4A4"/>
              </a:buClr>
              <a:buSzPts val="5600"/>
              <a:buFont typeface="Calibri"/>
              <a:buNone/>
            </a:pPr>
            <a:r>
              <a:rPr lang="en-US" sz="5600" b="1" i="0" u="none" strike="noStrike" cap="none" dirty="0" smtClean="0">
                <a:solidFill>
                  <a:schemeClr val="tx1"/>
                </a:solidFill>
                <a:latin typeface="Calibri"/>
                <a:ea typeface="Calibri"/>
                <a:cs typeface="Calibri"/>
                <a:sym typeface="Calibri"/>
              </a:rPr>
              <a:t>Food Resources </a:t>
            </a:r>
            <a:endParaRPr>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457200" y="5334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4000" b="0" i="0" u="none" dirty="0">
                <a:solidFill>
                  <a:schemeClr val="dk2"/>
                </a:solidFill>
                <a:latin typeface="Calibri"/>
                <a:ea typeface="Calibri"/>
                <a:cs typeface="Calibri"/>
                <a:sym typeface="Calibri"/>
              </a:rPr>
              <a:t>FOOD RESOURCES:</a:t>
            </a:r>
            <a:endParaRPr sz="4000"/>
          </a:p>
        </p:txBody>
      </p:sp>
      <p:sp>
        <p:nvSpPr>
          <p:cNvPr id="244" name="Google Shape;244;p3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400"/>
              </a:spcBef>
              <a:spcAft>
                <a:spcPts val="0"/>
              </a:spcAft>
              <a:buClr>
                <a:srgbClr val="969696"/>
              </a:buClr>
              <a:buSzPts val="1900"/>
              <a:buFont typeface="Noto Sans Symbols"/>
              <a:buChar char="●"/>
            </a:pPr>
            <a:r>
              <a:rPr lang="en-US" sz="2400" dirty="0" smtClean="0"/>
              <a:t>3 dozen types of edible plants &amp; animals.</a:t>
            </a:r>
            <a:endParaRPr lang="en-US" sz="2400" b="0" i="0" u="none" dirty="0" smtClean="0">
              <a:solidFill>
                <a:schemeClr val="dk1"/>
              </a:solidFill>
              <a:latin typeface="Constantia"/>
              <a:ea typeface="Constantia"/>
              <a:cs typeface="Constantia"/>
              <a:sym typeface="Constantia"/>
            </a:endParaRPr>
          </a:p>
          <a:p>
            <a:pPr marL="273050" marR="0" lvl="0" indent="-273050" algn="just" rtl="0">
              <a:lnSpc>
                <a:spcPct val="80000"/>
              </a:lnSpc>
              <a:spcBef>
                <a:spcPts val="400"/>
              </a:spcBef>
              <a:spcAft>
                <a:spcPts val="0"/>
              </a:spcAft>
              <a:buClr>
                <a:srgbClr val="969696"/>
              </a:buClr>
              <a:buSzPts val="1900"/>
              <a:buFont typeface="Noto Sans Symbols"/>
              <a:buChar char="●"/>
            </a:pPr>
            <a:endParaRPr lang="en-US" sz="2400" b="0" i="0" u="none" dirty="0" smtClean="0">
              <a:solidFill>
                <a:schemeClr val="dk1"/>
              </a:solidFill>
              <a:latin typeface="Constantia"/>
              <a:ea typeface="Constantia"/>
              <a:cs typeface="Constantia"/>
              <a:sym typeface="Constantia"/>
            </a:endParaRPr>
          </a:p>
          <a:p>
            <a:pPr marL="273050" marR="0" lvl="0" indent="-273050" algn="just" rtl="0">
              <a:lnSpc>
                <a:spcPct val="80000"/>
              </a:lnSpc>
              <a:spcBef>
                <a:spcPts val="400"/>
              </a:spcBef>
              <a:spcAft>
                <a:spcPts val="0"/>
              </a:spcAft>
              <a:buClr>
                <a:srgbClr val="969696"/>
              </a:buClr>
              <a:buSzPts val="1900"/>
              <a:buFont typeface="Noto Sans Symbols"/>
              <a:buChar char="●"/>
            </a:pPr>
            <a:r>
              <a:rPr lang="en-US" sz="2400" dirty="0" smtClean="0"/>
              <a:t>Main food resources.</a:t>
            </a:r>
          </a:p>
          <a:p>
            <a:pPr marL="273050" marR="0" lvl="0" indent="-273050" algn="just" rtl="0">
              <a:lnSpc>
                <a:spcPct val="80000"/>
              </a:lnSpc>
              <a:spcBef>
                <a:spcPts val="400"/>
              </a:spcBef>
              <a:spcAft>
                <a:spcPts val="0"/>
              </a:spcAft>
              <a:buClr>
                <a:srgbClr val="969696"/>
              </a:buClr>
              <a:buSzPts val="1900"/>
              <a:buFont typeface="Noto Sans Symbols"/>
              <a:buChar char="●"/>
            </a:pPr>
            <a:endParaRPr lang="en-US" sz="2400" b="0" i="0" u="none" dirty="0" smtClean="0">
              <a:solidFill>
                <a:schemeClr val="dk1"/>
              </a:solidFill>
              <a:latin typeface="Constantia"/>
              <a:ea typeface="Constantia"/>
              <a:cs typeface="Constantia"/>
              <a:sym typeface="Constantia"/>
            </a:endParaRPr>
          </a:p>
          <a:p>
            <a:pPr marL="273050" marR="0" lvl="0" indent="-273050" algn="just" rtl="0">
              <a:lnSpc>
                <a:spcPct val="80000"/>
              </a:lnSpc>
              <a:spcBef>
                <a:spcPts val="400"/>
              </a:spcBef>
              <a:spcAft>
                <a:spcPts val="0"/>
              </a:spcAft>
              <a:buClr>
                <a:srgbClr val="969696"/>
              </a:buClr>
              <a:buSzPts val="1900"/>
              <a:buFont typeface="Noto Sans Symbols"/>
              <a:buChar char="●"/>
            </a:pPr>
            <a:r>
              <a:rPr lang="en-US" sz="2400" b="0" i="0" u="none" dirty="0" smtClean="0">
                <a:solidFill>
                  <a:schemeClr val="dk1"/>
                </a:solidFill>
                <a:latin typeface="Constantia"/>
                <a:ea typeface="Constantia"/>
                <a:cs typeface="Constantia"/>
                <a:sym typeface="Constantia"/>
              </a:rPr>
              <a:t>Food problem kills. </a:t>
            </a:r>
          </a:p>
          <a:p>
            <a:pPr marL="273050" marR="0" lvl="0" indent="-273050" algn="just" rtl="0">
              <a:lnSpc>
                <a:spcPct val="80000"/>
              </a:lnSpc>
              <a:spcBef>
                <a:spcPts val="400"/>
              </a:spcBef>
              <a:spcAft>
                <a:spcPts val="0"/>
              </a:spcAft>
              <a:buClr>
                <a:srgbClr val="969696"/>
              </a:buClr>
              <a:buSzPts val="1900"/>
              <a:buFont typeface="Noto Sans Symbols"/>
              <a:buChar char="●"/>
            </a:pPr>
            <a:endParaRPr lang="en-US" sz="2400" b="0" i="0" u="none" dirty="0" smtClean="0">
              <a:solidFill>
                <a:schemeClr val="dk1"/>
              </a:solidFill>
              <a:latin typeface="Constantia"/>
              <a:ea typeface="Constantia"/>
              <a:cs typeface="Constantia"/>
              <a:sym typeface="Constantia"/>
            </a:endParaRPr>
          </a:p>
          <a:p>
            <a:pPr marL="273050" marR="0" lvl="0" indent="-273050" algn="just" rtl="0">
              <a:lnSpc>
                <a:spcPct val="80000"/>
              </a:lnSpc>
              <a:spcBef>
                <a:spcPts val="400"/>
              </a:spcBef>
              <a:spcAft>
                <a:spcPts val="0"/>
              </a:spcAft>
              <a:buClr>
                <a:srgbClr val="969696"/>
              </a:buClr>
              <a:buSzPts val="1900"/>
              <a:buFont typeface="Noto Sans Symbols"/>
              <a:buChar char="●"/>
            </a:pPr>
            <a:r>
              <a:rPr lang="en-US" sz="2400" b="0" i="0" u="none" dirty="0" smtClean="0">
                <a:solidFill>
                  <a:schemeClr val="dk1"/>
                </a:solidFill>
                <a:latin typeface="Constantia"/>
                <a:ea typeface="Constantia"/>
                <a:cs typeface="Constantia"/>
                <a:sym typeface="Constantia"/>
              </a:rPr>
              <a:t>Need to increase food production &amp; control population.</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4000"/>
              <a:buFont typeface="Calibri"/>
              <a:buNone/>
            </a:pPr>
            <a:r>
              <a:rPr lang="en-US" sz="4000" b="0" i="0" u="none" dirty="0">
                <a:solidFill>
                  <a:schemeClr val="dk2"/>
                </a:solidFill>
                <a:latin typeface="Calibri"/>
                <a:ea typeface="Calibri"/>
                <a:cs typeface="Calibri"/>
                <a:sym typeface="Calibri"/>
              </a:rPr>
              <a:t>Classification of natural resources:</a:t>
            </a:r>
            <a:endParaRPr/>
          </a:p>
        </p:txBody>
      </p:sp>
      <p:sp>
        <p:nvSpPr>
          <p:cNvPr id="107" name="Google Shape;107;p14"/>
          <p:cNvSpPr txBox="1">
            <a:spLocks noGrp="1"/>
          </p:cNvSpPr>
          <p:nvPr>
            <p:ph idx="1"/>
          </p:nvPr>
        </p:nvSpPr>
        <p:spPr>
          <a:xfrm>
            <a:off x="76200" y="1981200"/>
            <a:ext cx="8229600" cy="4389437"/>
          </a:xfrm>
          <a:prstGeom prst="rect">
            <a:avLst/>
          </a:prstGeom>
          <a:noFill/>
          <a:ln>
            <a:noFill/>
          </a:ln>
        </p:spPr>
        <p:txBody>
          <a:bodyPr spcFirstLastPara="1" wrap="square" lIns="91425" tIns="45700" rIns="91425" bIns="45700" anchor="t" anchorCtr="0">
            <a:noAutofit/>
          </a:bodyPr>
          <a:lstStyle/>
          <a:p>
            <a:pPr marL="639762" marR="0" lvl="1" indent="-246061" algn="l" rtl="0">
              <a:lnSpc>
                <a:spcPct val="100000"/>
              </a:lnSpc>
              <a:spcBef>
                <a:spcPts val="0"/>
              </a:spcBef>
              <a:spcAft>
                <a:spcPts val="0"/>
              </a:spcAft>
              <a:buClr>
                <a:schemeClr val="accent1"/>
              </a:buClr>
              <a:buSzPts val="2380"/>
              <a:buFont typeface="Noto Sans Symbols"/>
              <a:buChar char="●"/>
            </a:pPr>
            <a:r>
              <a:rPr lang="en-US" b="0" i="0" u="none" strike="noStrike" cap="none" dirty="0">
                <a:solidFill>
                  <a:schemeClr val="dk1"/>
                </a:solidFill>
                <a:latin typeface="Constantia"/>
                <a:ea typeface="Constantia"/>
                <a:cs typeface="Constantia"/>
                <a:sym typeface="Constantia"/>
              </a:rPr>
              <a:t>Renewable </a:t>
            </a:r>
            <a:endParaRPr lang="en-US" sz="3200" b="0" i="0" u="none" strike="noStrike" cap="none" dirty="0" smtClean="0">
              <a:solidFill>
                <a:schemeClr val="dk1"/>
              </a:solidFill>
              <a:latin typeface="Constantia"/>
              <a:ea typeface="Constantia"/>
              <a:cs typeface="Constantia"/>
              <a:sym typeface="Constantia"/>
            </a:endParaRPr>
          </a:p>
          <a:p>
            <a:pPr marL="639762" marR="0" lvl="1" indent="-246061" algn="l" rtl="0">
              <a:lnSpc>
                <a:spcPct val="100000"/>
              </a:lnSpc>
              <a:spcBef>
                <a:spcPts val="0"/>
              </a:spcBef>
              <a:spcAft>
                <a:spcPts val="0"/>
              </a:spcAft>
              <a:buClr>
                <a:schemeClr val="accent1"/>
              </a:buClr>
              <a:buSzPts val="2380"/>
              <a:buFont typeface="Noto Sans Symbols"/>
              <a:buChar char="●"/>
            </a:pPr>
            <a:endParaRPr/>
          </a:p>
          <a:p>
            <a:pPr marL="639762" marR="0" lvl="1" indent="-246061" algn="l" rtl="0">
              <a:lnSpc>
                <a:spcPct val="100000"/>
              </a:lnSpc>
              <a:spcBef>
                <a:spcPts val="560"/>
              </a:spcBef>
              <a:spcAft>
                <a:spcPts val="0"/>
              </a:spcAft>
              <a:buClr>
                <a:schemeClr val="accent1"/>
              </a:buClr>
              <a:buSzPts val="2380"/>
              <a:buFont typeface="Noto Sans Symbols"/>
              <a:buChar char="●"/>
            </a:pPr>
            <a:r>
              <a:rPr lang="en-US" b="0" i="0" u="none" strike="noStrike" cap="none" dirty="0">
                <a:solidFill>
                  <a:schemeClr val="dk1"/>
                </a:solidFill>
                <a:latin typeface="Constantia"/>
                <a:ea typeface="Constantia"/>
                <a:cs typeface="Constantia"/>
                <a:sym typeface="Constantia"/>
              </a:rPr>
              <a:t>Non renewable resources  </a:t>
            </a:r>
            <a:endParaRPr sz="200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4000" dirty="0" smtClean="0"/>
              <a:t>Statistics</a:t>
            </a:r>
            <a:r>
              <a:rPr lang="en-US" sz="4000" b="0" i="0" u="none" dirty="0" smtClean="0">
                <a:solidFill>
                  <a:schemeClr val="dk2"/>
                </a:solidFill>
                <a:latin typeface="Calibri"/>
                <a:ea typeface="Calibri"/>
                <a:cs typeface="Calibri"/>
                <a:sym typeface="Calibri"/>
              </a:rPr>
              <a:t>:</a:t>
            </a:r>
            <a:endParaRPr sz="4000"/>
          </a:p>
        </p:txBody>
      </p:sp>
      <p:sp>
        <p:nvSpPr>
          <p:cNvPr id="244" name="Google Shape;244;p37"/>
          <p:cNvSpPr txBox="1">
            <a:spLocks noGrp="1"/>
          </p:cNvSpPr>
          <p:nvPr>
            <p:ph idx="1"/>
          </p:nvPr>
        </p:nvSpPr>
        <p:spPr>
          <a:xfrm>
            <a:off x="421105" y="2334126"/>
            <a:ext cx="8229600" cy="3761873"/>
          </a:xfrm>
          <a:prstGeom prst="rect">
            <a:avLst/>
          </a:prstGeom>
          <a:noFill/>
          <a:ln>
            <a:noFill/>
          </a:ln>
        </p:spPr>
        <p:txBody>
          <a:bodyPr spcFirstLastPara="1" wrap="square" lIns="91425" tIns="45700" rIns="91425" bIns="45700" anchor="t" anchorCtr="0">
            <a:noAutofit/>
          </a:bodyPr>
          <a:lstStyle/>
          <a:p>
            <a:pPr marL="273050" indent="-273050" algn="ctr">
              <a:lnSpc>
                <a:spcPct val="80000"/>
              </a:lnSpc>
              <a:spcBef>
                <a:spcPts val="400"/>
              </a:spcBef>
              <a:buSzPts val="1900"/>
              <a:buNone/>
            </a:pPr>
            <a:r>
              <a:rPr lang="en-US" sz="2400" dirty="0" smtClean="0">
                <a:latin typeface="Comic Sans MS" pitchFamily="66" charset="0"/>
              </a:rPr>
              <a:t>Although India is the third largest producer of staple crops, an estimated 300 million Indians are still undernourished. India has only half as much land as USA, but it has nearly three times population to feed.</a:t>
            </a:r>
          </a:p>
          <a:p>
            <a:pPr marL="273050" indent="-273050" algn="ctr">
              <a:lnSpc>
                <a:spcPct val="80000"/>
              </a:lnSpc>
              <a:spcBef>
                <a:spcPts val="400"/>
              </a:spcBef>
              <a:buSzPts val="1900"/>
              <a:buNone/>
            </a:pPr>
            <a:r>
              <a:rPr lang="en-US" sz="2400" dirty="0" smtClean="0">
                <a:latin typeface="Comic Sans MS" pitchFamily="66" charset="0"/>
              </a:rPr>
              <a:t> </a:t>
            </a:r>
          </a:p>
          <a:p>
            <a:pPr marL="273050" indent="-273050" algn="r">
              <a:lnSpc>
                <a:spcPct val="80000"/>
              </a:lnSpc>
              <a:spcBef>
                <a:spcPts val="400"/>
              </a:spcBef>
              <a:buSzPts val="1900"/>
              <a:buNone/>
            </a:pPr>
            <a:r>
              <a:rPr lang="en-US" sz="2400" dirty="0" smtClean="0">
                <a:latin typeface="Comic Sans MS" pitchFamily="66" charset="0"/>
              </a:rPr>
              <a:t>-</a:t>
            </a:r>
            <a:r>
              <a:rPr lang="en-US" sz="2400" dirty="0" err="1" smtClean="0">
                <a:latin typeface="Comic Sans MS" pitchFamily="66" charset="0"/>
              </a:rPr>
              <a:t>Quora</a:t>
            </a:r>
            <a:endParaRPr lang="en-US" sz="2400" dirty="0" smtClean="0">
              <a:latin typeface="Comic Sans MS" pitchFamily="66" charset="0"/>
            </a:endParaRPr>
          </a:p>
          <a:p>
            <a:pPr marL="273050" marR="0" lvl="0" indent="-273050" algn="just" rtl="0">
              <a:lnSpc>
                <a:spcPct val="80000"/>
              </a:lnSpc>
              <a:spcBef>
                <a:spcPts val="400"/>
              </a:spcBef>
              <a:spcAft>
                <a:spcPts val="0"/>
              </a:spcAft>
              <a:buClr>
                <a:srgbClr val="969696"/>
              </a:buClr>
              <a:buSzPts val="1900"/>
              <a:buFont typeface="Noto Sans Symbols"/>
              <a:buChar char="●"/>
            </a:pPr>
            <a:endParaRPr lang="en-US" sz="1800" b="0" i="0" u="none" dirty="0" smtClean="0">
              <a:solidFill>
                <a:schemeClr val="dk1"/>
              </a:solidFill>
              <a:latin typeface="Constantia"/>
              <a:ea typeface="Constantia"/>
              <a:cs typeface="Constantia"/>
              <a:sym typeface="Constantia"/>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idx="1"/>
          </p:nvPr>
        </p:nvSpPr>
        <p:spPr>
          <a:xfrm>
            <a:off x="445169" y="942496"/>
            <a:ext cx="8229600" cy="5386115"/>
          </a:xfrm>
          <a:prstGeom prst="rect">
            <a:avLst/>
          </a:prstGeom>
          <a:noFill/>
          <a:ln>
            <a:noFill/>
          </a:ln>
        </p:spPr>
        <p:txBody>
          <a:bodyPr spcFirstLastPara="1" wrap="square" lIns="91425" tIns="45700" rIns="91425" bIns="45700" anchor="t" anchorCtr="0">
            <a:noAutofit/>
          </a:bodyPr>
          <a:lstStyle/>
          <a:p>
            <a:pPr marL="273050" marR="0" lvl="0" indent="-273050" algn="just" rtl="0">
              <a:spcBef>
                <a:spcPts val="0"/>
              </a:spcBef>
              <a:spcAft>
                <a:spcPts val="0"/>
              </a:spcAft>
              <a:buClr>
                <a:srgbClr val="969696"/>
              </a:buClr>
              <a:buSzPts val="1900"/>
              <a:buFont typeface="Noto Sans Symbols"/>
              <a:buChar char="●"/>
            </a:pPr>
            <a:r>
              <a:rPr lang="en-US" sz="2400" dirty="0" smtClean="0">
                <a:latin typeface="Calibri" pitchFamily="34" charset="0"/>
              </a:rPr>
              <a:t>Reasons for food problems</a:t>
            </a:r>
            <a:endParaRPr sz="2000" smtClean="0">
              <a:latin typeface="Calibri" pitchFamily="34" charset="0"/>
            </a:endParaRPr>
          </a:p>
          <a:p>
            <a:pPr marL="639762" marR="0" lvl="1" indent="-246061" algn="just" rtl="0">
              <a:spcBef>
                <a:spcPts val="360"/>
              </a:spcBef>
              <a:spcAft>
                <a:spcPts val="0"/>
              </a:spcAft>
              <a:buClr>
                <a:schemeClr val="accent1"/>
              </a:buClr>
              <a:buSzPts val="1530"/>
              <a:buFont typeface="Noto Sans Symbols"/>
              <a:buChar char="●"/>
            </a:pPr>
            <a:r>
              <a:rPr lang="en-US" sz="2000" b="0" i="0" u="none" strike="noStrike" cap="none" dirty="0" smtClean="0">
                <a:solidFill>
                  <a:schemeClr val="dk1"/>
                </a:solidFill>
                <a:latin typeface="Calibri" pitchFamily="34" charset="0"/>
                <a:sym typeface="Constantia"/>
              </a:rPr>
              <a:t>Land </a:t>
            </a:r>
            <a:r>
              <a:rPr lang="en-US" sz="2000" b="0" i="0" u="none" strike="noStrike" cap="none" dirty="0">
                <a:solidFill>
                  <a:schemeClr val="dk1"/>
                </a:solidFill>
                <a:latin typeface="Calibri" pitchFamily="34" charset="0"/>
                <a:sym typeface="Constantia"/>
              </a:rPr>
              <a:t>degradation</a:t>
            </a:r>
            <a:endParaRPr sz="2800">
              <a:latin typeface="Calibri" pitchFamily="34" charset="0"/>
            </a:endParaRPr>
          </a:p>
          <a:p>
            <a:pPr marL="639762" marR="0" lvl="1" indent="-246061" algn="just" rtl="0">
              <a:spcBef>
                <a:spcPts val="360"/>
              </a:spcBef>
              <a:spcAft>
                <a:spcPts val="0"/>
              </a:spcAft>
              <a:buClr>
                <a:schemeClr val="accent1"/>
              </a:buClr>
              <a:buSzPts val="1530"/>
              <a:buFont typeface="Noto Sans Symbols"/>
              <a:buChar char="●"/>
            </a:pPr>
            <a:r>
              <a:rPr lang="en-US" sz="2000" b="0" i="0" u="none" strike="noStrike" cap="none" dirty="0">
                <a:solidFill>
                  <a:schemeClr val="dk1"/>
                </a:solidFill>
                <a:latin typeface="Calibri" pitchFamily="34" charset="0"/>
                <a:sym typeface="Constantia"/>
              </a:rPr>
              <a:t>Soil erosion</a:t>
            </a:r>
            <a:endParaRPr sz="2800">
              <a:latin typeface="Calibri" pitchFamily="34" charset="0"/>
            </a:endParaRPr>
          </a:p>
          <a:p>
            <a:pPr marL="639762" marR="0" lvl="1" indent="-246061" algn="just" rtl="0">
              <a:spcBef>
                <a:spcPts val="360"/>
              </a:spcBef>
              <a:spcAft>
                <a:spcPts val="0"/>
              </a:spcAft>
              <a:buClr>
                <a:schemeClr val="accent1"/>
              </a:buClr>
              <a:buSzPts val="1530"/>
              <a:buFont typeface="Noto Sans Symbols"/>
              <a:buChar char="●"/>
            </a:pPr>
            <a:r>
              <a:rPr lang="en-US" sz="2000" b="0" i="0" u="none" strike="noStrike" cap="none" dirty="0">
                <a:solidFill>
                  <a:schemeClr val="dk1"/>
                </a:solidFill>
                <a:latin typeface="Calibri" pitchFamily="34" charset="0"/>
                <a:sym typeface="Constantia"/>
              </a:rPr>
              <a:t>Loss of useful </a:t>
            </a:r>
            <a:r>
              <a:rPr lang="en-US" sz="2000" b="0" i="0" u="none" strike="noStrike" cap="none" dirty="0" smtClean="0">
                <a:solidFill>
                  <a:schemeClr val="dk1"/>
                </a:solidFill>
                <a:latin typeface="Calibri" pitchFamily="34" charset="0"/>
                <a:sym typeface="Constantia"/>
              </a:rPr>
              <a:t>species</a:t>
            </a:r>
            <a:endParaRPr lang="en-US" sz="2000" b="0" i="0" u="none" strike="noStrike" cap="none" dirty="0">
              <a:solidFill>
                <a:schemeClr val="dk1"/>
              </a:solidFill>
              <a:latin typeface="Calibri" pitchFamily="34" charset="0"/>
              <a:sym typeface="Constantia"/>
            </a:endParaRPr>
          </a:p>
          <a:p>
            <a:pPr marL="639762" marR="0" lvl="1" indent="-246061" algn="just" rtl="0">
              <a:spcBef>
                <a:spcPts val="360"/>
              </a:spcBef>
              <a:spcAft>
                <a:spcPts val="0"/>
              </a:spcAft>
              <a:buClr>
                <a:schemeClr val="accent1"/>
              </a:buClr>
              <a:buSzPts val="1530"/>
              <a:buFont typeface="Noto Sans Symbols"/>
              <a:buChar char="●"/>
            </a:pPr>
            <a:endParaRPr lang="en-US" sz="1600" b="0" i="0" u="none" dirty="0" smtClean="0">
              <a:solidFill>
                <a:schemeClr val="dk1"/>
              </a:solidFill>
              <a:latin typeface="Calibri" pitchFamily="34" charset="0"/>
              <a:sym typeface="Constantia"/>
            </a:endParaRPr>
          </a:p>
          <a:p>
            <a:pPr marL="273050" marR="0" lvl="0" indent="-273050" algn="just" rtl="0">
              <a:spcBef>
                <a:spcPts val="400"/>
              </a:spcBef>
              <a:spcAft>
                <a:spcPts val="0"/>
              </a:spcAft>
              <a:buClr>
                <a:srgbClr val="969696"/>
              </a:buClr>
              <a:buSzPts val="1900"/>
              <a:buFont typeface="Noto Sans Symbols"/>
              <a:buChar char="●"/>
            </a:pPr>
            <a:r>
              <a:rPr lang="en-US" sz="2400" b="0" i="0" u="none" dirty="0" err="1" smtClean="0">
                <a:solidFill>
                  <a:schemeClr val="dk1"/>
                </a:solidFill>
                <a:latin typeface="Calibri" pitchFamily="34" charset="0"/>
                <a:sym typeface="Constantia"/>
              </a:rPr>
              <a:t>Agriculturual</a:t>
            </a:r>
            <a:r>
              <a:rPr lang="en-US" sz="2400" b="0" i="0" u="none" dirty="0" smtClean="0">
                <a:solidFill>
                  <a:schemeClr val="dk1"/>
                </a:solidFill>
                <a:latin typeface="Calibri" pitchFamily="34" charset="0"/>
                <a:sym typeface="Constantia"/>
              </a:rPr>
              <a:t> impact</a:t>
            </a:r>
            <a:endParaRPr sz="2800">
              <a:latin typeface="Calibri" pitchFamily="34" charset="0"/>
            </a:endParaRPr>
          </a:p>
          <a:p>
            <a:pPr marL="639762" marR="0" lvl="1" indent="-246061" algn="just" rtl="0">
              <a:spcBef>
                <a:spcPts val="360"/>
              </a:spcBef>
              <a:spcAft>
                <a:spcPts val="0"/>
              </a:spcAft>
              <a:buClr>
                <a:schemeClr val="accent1"/>
              </a:buClr>
              <a:buSzPts val="1530"/>
              <a:buFont typeface="Noto Sans Symbols"/>
              <a:buChar char="●"/>
            </a:pPr>
            <a:r>
              <a:rPr lang="en-US" sz="2000" b="0" i="0" u="none" strike="noStrike" cap="none" dirty="0">
                <a:solidFill>
                  <a:schemeClr val="dk1"/>
                </a:solidFill>
                <a:latin typeface="Calibri" pitchFamily="34" charset="0"/>
                <a:sym typeface="Constantia"/>
              </a:rPr>
              <a:t>Deforestation</a:t>
            </a:r>
            <a:endParaRPr sz="2800">
              <a:latin typeface="Calibri" pitchFamily="34" charset="0"/>
            </a:endParaRPr>
          </a:p>
          <a:p>
            <a:pPr marL="639762" marR="0" lvl="1" indent="-246061" algn="just" rtl="0">
              <a:spcBef>
                <a:spcPts val="360"/>
              </a:spcBef>
              <a:spcAft>
                <a:spcPts val="0"/>
              </a:spcAft>
              <a:buClr>
                <a:schemeClr val="accent1"/>
              </a:buClr>
              <a:buSzPts val="1530"/>
              <a:buFont typeface="Noto Sans Symbols"/>
              <a:buChar char="●"/>
            </a:pPr>
            <a:r>
              <a:rPr lang="en-US" sz="2000" b="0" i="0" u="none" strike="noStrike" cap="none" dirty="0">
                <a:solidFill>
                  <a:schemeClr val="dk1"/>
                </a:solidFill>
                <a:latin typeface="Calibri" pitchFamily="34" charset="0"/>
                <a:sym typeface="Constantia"/>
              </a:rPr>
              <a:t>Soil Erosion</a:t>
            </a:r>
            <a:endParaRPr sz="2800">
              <a:latin typeface="Calibri" pitchFamily="34" charset="0"/>
            </a:endParaRPr>
          </a:p>
          <a:p>
            <a:pPr marL="639762" marR="0" lvl="1" indent="-246061" algn="just" rtl="0">
              <a:spcBef>
                <a:spcPts val="360"/>
              </a:spcBef>
              <a:spcAft>
                <a:spcPts val="0"/>
              </a:spcAft>
              <a:buClr>
                <a:schemeClr val="accent1"/>
              </a:buClr>
              <a:buSzPts val="1530"/>
              <a:buFont typeface="Noto Sans Symbols"/>
              <a:buChar char="●"/>
            </a:pPr>
            <a:r>
              <a:rPr lang="en-US" sz="2000" b="0" i="0" u="none" strike="noStrike" cap="none" dirty="0">
                <a:solidFill>
                  <a:schemeClr val="dk1"/>
                </a:solidFill>
                <a:latin typeface="Calibri" pitchFamily="34" charset="0"/>
                <a:sym typeface="Constantia"/>
              </a:rPr>
              <a:t>Depletion of nutrients</a:t>
            </a:r>
            <a:endParaRPr sz="2800">
              <a:latin typeface="Calibri" pitchFamily="34" charset="0"/>
            </a:endParaRPr>
          </a:p>
          <a:p>
            <a:pPr marL="273050" marR="0" lvl="0" indent="-273050" algn="just" rtl="0">
              <a:spcBef>
                <a:spcPts val="400"/>
              </a:spcBef>
              <a:spcAft>
                <a:spcPts val="0"/>
              </a:spcAft>
              <a:buClr>
                <a:srgbClr val="969696"/>
              </a:buClr>
              <a:buSzPts val="1900"/>
              <a:buFont typeface="Noto Sans Symbols"/>
              <a:buChar char="●"/>
            </a:pPr>
            <a:endParaRPr lang="en-US" sz="1800" b="0" i="0" u="none" dirty="0" smtClean="0">
              <a:solidFill>
                <a:schemeClr val="dk1"/>
              </a:solidFill>
              <a:latin typeface="Calibri" pitchFamily="34" charset="0"/>
              <a:sym typeface="Constantia"/>
            </a:endParaRPr>
          </a:p>
          <a:p>
            <a:pPr marL="273050" marR="0" lvl="0" indent="-273050" algn="just" rtl="0">
              <a:spcBef>
                <a:spcPts val="400"/>
              </a:spcBef>
              <a:spcAft>
                <a:spcPts val="0"/>
              </a:spcAft>
              <a:buClr>
                <a:srgbClr val="969696"/>
              </a:buClr>
              <a:buSzPts val="1900"/>
              <a:buFont typeface="Noto Sans Symbols"/>
              <a:buChar char="●"/>
            </a:pPr>
            <a:r>
              <a:rPr lang="en-US" sz="2400" b="0" i="0" u="none" dirty="0" smtClean="0">
                <a:solidFill>
                  <a:schemeClr val="dk1"/>
                </a:solidFill>
                <a:latin typeface="Calibri" pitchFamily="34" charset="0"/>
                <a:sym typeface="Constantia"/>
              </a:rPr>
              <a:t>Pesticide </a:t>
            </a:r>
            <a:r>
              <a:rPr lang="en-US" sz="2400" b="0" i="0" u="none" dirty="0">
                <a:solidFill>
                  <a:schemeClr val="dk1"/>
                </a:solidFill>
                <a:latin typeface="Calibri" pitchFamily="34" charset="0"/>
                <a:sym typeface="Constantia"/>
              </a:rPr>
              <a:t>related </a:t>
            </a:r>
            <a:r>
              <a:rPr lang="en-US" sz="2400" b="0" i="0" u="none" dirty="0" smtClean="0">
                <a:solidFill>
                  <a:schemeClr val="dk1"/>
                </a:solidFill>
                <a:latin typeface="Calibri" pitchFamily="34" charset="0"/>
                <a:sym typeface="Constantia"/>
              </a:rPr>
              <a:t>problem</a:t>
            </a:r>
          </a:p>
          <a:p>
            <a:pPr marL="273050" marR="0" lvl="0" indent="-273050" algn="just" rtl="0">
              <a:spcBef>
                <a:spcPts val="400"/>
              </a:spcBef>
              <a:spcAft>
                <a:spcPts val="0"/>
              </a:spcAft>
              <a:buClr>
                <a:srgbClr val="969696"/>
              </a:buClr>
              <a:buSzPts val="1900"/>
              <a:buFont typeface="Noto Sans Symbols"/>
              <a:buChar char="●"/>
            </a:pPr>
            <a:endParaRPr lang="en-US" sz="1800" dirty="0" smtClean="0">
              <a:latin typeface="Calibri" pitchFamily="34" charset="0"/>
            </a:endParaRPr>
          </a:p>
          <a:p>
            <a:pPr marL="273050" marR="0" lvl="0" indent="-273050" algn="just" rtl="0">
              <a:spcBef>
                <a:spcPts val="400"/>
              </a:spcBef>
              <a:spcAft>
                <a:spcPts val="0"/>
              </a:spcAft>
              <a:buClr>
                <a:srgbClr val="969696"/>
              </a:buClr>
              <a:buSzPts val="1900"/>
              <a:buFont typeface="Noto Sans Symbols"/>
              <a:buChar char="●"/>
            </a:pPr>
            <a:r>
              <a:rPr lang="en-US" sz="2400" b="0" i="0" u="none" dirty="0" smtClean="0">
                <a:solidFill>
                  <a:schemeClr val="dk1"/>
                </a:solidFill>
                <a:latin typeface="Calibri" pitchFamily="34" charset="0"/>
                <a:sym typeface="Constantia"/>
              </a:rPr>
              <a:t>Other problems </a:t>
            </a:r>
          </a:p>
          <a:p>
            <a:pPr marL="730250" lvl="1" indent="-273050" algn="just">
              <a:spcBef>
                <a:spcPts val="400"/>
              </a:spcBef>
              <a:buClr>
                <a:srgbClr val="969696"/>
              </a:buClr>
              <a:buSzPts val="1900"/>
            </a:pPr>
            <a:r>
              <a:rPr lang="en-US" sz="2000" dirty="0" smtClean="0">
                <a:solidFill>
                  <a:schemeClr val="dk1"/>
                </a:solidFill>
                <a:latin typeface="Calibri" pitchFamily="34" charset="0"/>
                <a:sym typeface="Constantia"/>
              </a:rPr>
              <a:t>W</a:t>
            </a:r>
            <a:r>
              <a:rPr lang="en-US" sz="2000" b="0" i="0" u="none" dirty="0" smtClean="0">
                <a:solidFill>
                  <a:schemeClr val="dk1"/>
                </a:solidFill>
                <a:latin typeface="Calibri" pitchFamily="34" charset="0"/>
                <a:sym typeface="Constantia"/>
              </a:rPr>
              <a:t>ater logging</a:t>
            </a:r>
          </a:p>
          <a:p>
            <a:pPr marL="730250" lvl="1" indent="-273050" algn="just">
              <a:spcBef>
                <a:spcPts val="400"/>
              </a:spcBef>
              <a:buClr>
                <a:srgbClr val="969696"/>
              </a:buClr>
              <a:buSzPts val="1900"/>
            </a:pPr>
            <a:r>
              <a:rPr lang="en-US" sz="2000" dirty="0" smtClean="0">
                <a:solidFill>
                  <a:schemeClr val="dk1"/>
                </a:solidFill>
                <a:latin typeface="Calibri" pitchFamily="34" charset="0"/>
                <a:sym typeface="Constantia"/>
              </a:rPr>
              <a:t>S</a:t>
            </a:r>
            <a:r>
              <a:rPr lang="en-US" sz="2000" b="0" i="0" u="none" dirty="0" smtClean="0">
                <a:solidFill>
                  <a:schemeClr val="dk1"/>
                </a:solidFill>
                <a:latin typeface="Calibri" pitchFamily="34" charset="0"/>
                <a:sym typeface="Constantia"/>
              </a:rPr>
              <a:t>alinity problems</a:t>
            </a:r>
            <a:endParaRPr sz="200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530225" y="1365250"/>
            <a:ext cx="8461375" cy="190182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A4A4A4"/>
              </a:buClr>
              <a:buSzPts val="5600"/>
              <a:buFont typeface="Calibri"/>
              <a:buNone/>
            </a:pPr>
            <a:r>
              <a:rPr lang="en-US" sz="5600" b="1" i="0" u="none" strike="noStrike" cap="none" dirty="0" smtClean="0">
                <a:solidFill>
                  <a:schemeClr val="tx1"/>
                </a:solidFill>
                <a:latin typeface="Calibri"/>
                <a:ea typeface="Calibri"/>
                <a:cs typeface="Calibri"/>
                <a:sym typeface="Calibri"/>
              </a:rPr>
              <a:t>Energy Resources </a:t>
            </a:r>
            <a:endParaRPr>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457200" y="990600"/>
            <a:ext cx="8229600" cy="6858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4000" b="0" i="0" u="none" dirty="0">
                <a:solidFill>
                  <a:schemeClr val="dk2"/>
                </a:solidFill>
                <a:latin typeface="Calibri"/>
                <a:ea typeface="Calibri"/>
                <a:cs typeface="Calibri"/>
                <a:sym typeface="Calibri"/>
              </a:rPr>
              <a:t>ENERGY RESOURCES:</a:t>
            </a:r>
            <a:endParaRPr sz="5400"/>
          </a:p>
        </p:txBody>
      </p:sp>
      <p:sp>
        <p:nvSpPr>
          <p:cNvPr id="255" name="Google Shape;255;p39"/>
          <p:cNvSpPr txBox="1">
            <a:spLocks noGrp="1"/>
          </p:cNvSpPr>
          <p:nvPr>
            <p:ph idx="1"/>
          </p:nvPr>
        </p:nvSpPr>
        <p:spPr>
          <a:xfrm>
            <a:off x="360952" y="2073442"/>
            <a:ext cx="8915400" cy="4708358"/>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0"/>
              </a:spcBef>
              <a:spcAft>
                <a:spcPts val="0"/>
              </a:spcAft>
              <a:buClr>
                <a:srgbClr val="969696"/>
              </a:buClr>
              <a:buSzPts val="1520"/>
              <a:buFont typeface="Noto Sans Symbols"/>
              <a:buChar char="●"/>
            </a:pPr>
            <a:r>
              <a:rPr lang="en-US" sz="2400" dirty="0" smtClean="0">
                <a:latin typeface="Calibri" pitchFamily="34" charset="0"/>
              </a:rPr>
              <a:t>Index of development</a:t>
            </a:r>
          </a:p>
          <a:p>
            <a:pPr marL="273050" marR="0" lvl="0" indent="-273050" algn="just" rtl="0">
              <a:lnSpc>
                <a:spcPct val="80000"/>
              </a:lnSpc>
              <a:spcBef>
                <a:spcPts val="0"/>
              </a:spcBef>
              <a:spcAft>
                <a:spcPts val="0"/>
              </a:spcAft>
              <a:buClr>
                <a:srgbClr val="969696"/>
              </a:buClr>
              <a:buSzPts val="1520"/>
              <a:buFont typeface="Noto Sans Symbols"/>
              <a:buChar char="●"/>
            </a:pPr>
            <a:endParaRPr lang="en-US" sz="2400" dirty="0" smtClean="0">
              <a:latin typeface="Calibri" pitchFamily="34" charset="0"/>
            </a:endParaRPr>
          </a:p>
          <a:p>
            <a:pPr marL="273050" marR="0" lvl="0" indent="-273050" algn="just" rtl="0">
              <a:lnSpc>
                <a:spcPct val="80000"/>
              </a:lnSpc>
              <a:spcBef>
                <a:spcPts val="0"/>
              </a:spcBef>
              <a:spcAft>
                <a:spcPts val="0"/>
              </a:spcAft>
              <a:buClr>
                <a:srgbClr val="969696"/>
              </a:buClr>
              <a:buSzPts val="1520"/>
              <a:buFont typeface="Noto Sans Symbols"/>
              <a:buChar char="●"/>
            </a:pPr>
            <a:r>
              <a:rPr lang="en-US" sz="2400" dirty="0" smtClean="0">
                <a:latin typeface="Calibri" pitchFamily="34" charset="0"/>
              </a:rPr>
              <a:t>Wide disparities between developed &amp; developing nations</a:t>
            </a:r>
          </a:p>
          <a:p>
            <a:pPr marL="273050" marR="0" lvl="0" indent="-273050" algn="just" rtl="0">
              <a:lnSpc>
                <a:spcPct val="80000"/>
              </a:lnSpc>
              <a:spcBef>
                <a:spcPts val="0"/>
              </a:spcBef>
              <a:spcAft>
                <a:spcPts val="0"/>
              </a:spcAft>
              <a:buClr>
                <a:srgbClr val="969696"/>
              </a:buClr>
              <a:buSzPts val="1520"/>
              <a:buFont typeface="Noto Sans Symbols"/>
              <a:buChar char="●"/>
            </a:pPr>
            <a:endParaRPr lang="en-US" sz="2400" dirty="0" smtClean="0">
              <a:latin typeface="Calibri" pitchFamily="34" charset="0"/>
            </a:endParaRPr>
          </a:p>
          <a:p>
            <a:pPr marL="273050" marR="0" lvl="0" indent="-273050" algn="just" rtl="0">
              <a:lnSpc>
                <a:spcPct val="80000"/>
              </a:lnSpc>
              <a:spcBef>
                <a:spcPts val="0"/>
              </a:spcBef>
              <a:spcAft>
                <a:spcPts val="0"/>
              </a:spcAft>
              <a:buClr>
                <a:srgbClr val="969696"/>
              </a:buClr>
              <a:buSzPts val="1520"/>
              <a:buFont typeface="Noto Sans Symbols"/>
              <a:buChar char="●"/>
            </a:pPr>
            <a:r>
              <a:rPr lang="en-US" sz="2400" dirty="0" smtClean="0">
                <a:latin typeface="Calibri" pitchFamily="34" charset="0"/>
              </a:rPr>
              <a:t>Types of Energy Resources:</a:t>
            </a:r>
          </a:p>
          <a:p>
            <a:pPr marL="730250" lvl="1" indent="-273050" algn="just">
              <a:lnSpc>
                <a:spcPct val="80000"/>
              </a:lnSpc>
              <a:spcBef>
                <a:spcPts val="0"/>
              </a:spcBef>
              <a:buClr>
                <a:srgbClr val="969696"/>
              </a:buClr>
              <a:buSzPts val="1520"/>
            </a:pPr>
            <a:endParaRPr lang="en-US" sz="2000" dirty="0" smtClean="0">
              <a:latin typeface="Calibri" pitchFamily="34" charset="0"/>
            </a:endParaRPr>
          </a:p>
          <a:p>
            <a:pPr marL="730250" lvl="1" indent="-273050" algn="just">
              <a:lnSpc>
                <a:spcPct val="80000"/>
              </a:lnSpc>
              <a:spcBef>
                <a:spcPts val="0"/>
              </a:spcBef>
              <a:buClr>
                <a:srgbClr val="969696"/>
              </a:buClr>
              <a:buSzPts val="1520"/>
            </a:pPr>
            <a:r>
              <a:rPr lang="en-US" sz="2000" dirty="0" smtClean="0">
                <a:latin typeface="Calibri" pitchFamily="34" charset="0"/>
              </a:rPr>
              <a:t>Fire</a:t>
            </a:r>
          </a:p>
          <a:p>
            <a:pPr marL="730250" lvl="1" indent="-273050" algn="just">
              <a:lnSpc>
                <a:spcPct val="80000"/>
              </a:lnSpc>
              <a:spcBef>
                <a:spcPts val="0"/>
              </a:spcBef>
              <a:buClr>
                <a:srgbClr val="969696"/>
              </a:buClr>
              <a:buSzPts val="1520"/>
            </a:pPr>
            <a:endParaRPr lang="en-US" sz="2000" dirty="0" smtClean="0">
              <a:latin typeface="Calibri" pitchFamily="34" charset="0"/>
            </a:endParaRPr>
          </a:p>
          <a:p>
            <a:pPr marL="730250" lvl="1" indent="-273050" algn="just">
              <a:lnSpc>
                <a:spcPct val="80000"/>
              </a:lnSpc>
              <a:spcBef>
                <a:spcPts val="0"/>
              </a:spcBef>
              <a:buClr>
                <a:srgbClr val="969696"/>
              </a:buClr>
              <a:buSzPts val="1520"/>
            </a:pPr>
            <a:r>
              <a:rPr lang="en-US" sz="2000" dirty="0" smtClean="0">
                <a:latin typeface="Calibri" pitchFamily="34" charset="0"/>
              </a:rPr>
              <a:t>Wind</a:t>
            </a:r>
          </a:p>
          <a:p>
            <a:pPr marL="730250" lvl="1" indent="-273050" algn="just">
              <a:lnSpc>
                <a:spcPct val="80000"/>
              </a:lnSpc>
              <a:spcBef>
                <a:spcPts val="0"/>
              </a:spcBef>
              <a:buClr>
                <a:srgbClr val="969696"/>
              </a:buClr>
              <a:buSzPts val="1520"/>
            </a:pPr>
            <a:endParaRPr lang="en-US" sz="2000" dirty="0" smtClean="0">
              <a:latin typeface="Calibri" pitchFamily="34" charset="0"/>
            </a:endParaRPr>
          </a:p>
          <a:p>
            <a:pPr marL="730250" lvl="1" indent="-273050" algn="just">
              <a:lnSpc>
                <a:spcPct val="80000"/>
              </a:lnSpc>
              <a:spcBef>
                <a:spcPts val="0"/>
              </a:spcBef>
              <a:buClr>
                <a:srgbClr val="969696"/>
              </a:buClr>
              <a:buSzPts val="1520"/>
            </a:pPr>
            <a:r>
              <a:rPr lang="en-US" sz="2000" dirty="0" smtClean="0">
                <a:latin typeface="Calibri" pitchFamily="34" charset="0"/>
              </a:rPr>
              <a:t>Hydropower</a:t>
            </a:r>
          </a:p>
          <a:p>
            <a:pPr marL="730250" lvl="1" indent="-273050" algn="just">
              <a:lnSpc>
                <a:spcPct val="80000"/>
              </a:lnSpc>
              <a:spcBef>
                <a:spcPts val="0"/>
              </a:spcBef>
              <a:buClr>
                <a:srgbClr val="969696"/>
              </a:buClr>
              <a:buSzPts val="1520"/>
            </a:pPr>
            <a:endParaRPr lang="en-US" sz="2000" dirty="0" smtClean="0">
              <a:latin typeface="Calibri" pitchFamily="34" charset="0"/>
            </a:endParaRPr>
          </a:p>
          <a:p>
            <a:pPr marL="730250" lvl="1" indent="-273050" algn="just">
              <a:lnSpc>
                <a:spcPct val="80000"/>
              </a:lnSpc>
              <a:spcBef>
                <a:spcPts val="0"/>
              </a:spcBef>
              <a:buClr>
                <a:srgbClr val="969696"/>
              </a:buClr>
              <a:buSzPts val="1520"/>
            </a:pPr>
            <a:r>
              <a:rPr lang="en-US" sz="2000" dirty="0" smtClean="0">
                <a:latin typeface="Calibri" pitchFamily="34" charset="0"/>
              </a:rPr>
              <a:t>Oil</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457200" y="830208"/>
            <a:ext cx="8229600" cy="6858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4000" b="0" i="0" u="none" dirty="0">
                <a:solidFill>
                  <a:schemeClr val="dk2"/>
                </a:solidFill>
                <a:latin typeface="Calibri"/>
                <a:ea typeface="Calibri"/>
                <a:cs typeface="Calibri"/>
                <a:sym typeface="Calibri"/>
              </a:rPr>
              <a:t>ENERGY RESOURCES:</a:t>
            </a:r>
            <a:endParaRPr sz="5400"/>
          </a:p>
        </p:txBody>
      </p:sp>
      <p:sp>
        <p:nvSpPr>
          <p:cNvPr id="4" name="Google Shape;255;p39"/>
          <p:cNvSpPr txBox="1">
            <a:spLocks noGrp="1"/>
          </p:cNvSpPr>
          <p:nvPr>
            <p:ph idx="1"/>
          </p:nvPr>
        </p:nvSpPr>
        <p:spPr>
          <a:xfrm>
            <a:off x="360952" y="1644352"/>
            <a:ext cx="8915400" cy="4708358"/>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0"/>
              </a:spcBef>
              <a:spcAft>
                <a:spcPts val="0"/>
              </a:spcAft>
              <a:buClr>
                <a:srgbClr val="969696"/>
              </a:buClr>
              <a:buSzPts val="1520"/>
              <a:buFont typeface="Noto Sans Symbols"/>
              <a:buChar char="●"/>
            </a:pPr>
            <a:endParaRPr lang="en-US" sz="2000" dirty="0" smtClean="0">
              <a:latin typeface="Calibri" pitchFamily="34" charset="0"/>
            </a:endParaRPr>
          </a:p>
          <a:p>
            <a:pPr marL="273050" marR="0" lvl="0" indent="-273050" algn="just" rtl="0">
              <a:lnSpc>
                <a:spcPct val="80000"/>
              </a:lnSpc>
              <a:spcBef>
                <a:spcPts val="0"/>
              </a:spcBef>
              <a:spcAft>
                <a:spcPts val="0"/>
              </a:spcAft>
              <a:buClr>
                <a:srgbClr val="969696"/>
              </a:buClr>
              <a:buSzPts val="1520"/>
              <a:buFont typeface="Noto Sans Symbols"/>
              <a:buChar char="●"/>
            </a:pPr>
            <a:r>
              <a:rPr lang="en-US" sz="2400" dirty="0" smtClean="0">
                <a:latin typeface="Calibri" pitchFamily="34" charset="0"/>
              </a:rPr>
              <a:t>Categories of Energy Resources</a:t>
            </a:r>
          </a:p>
          <a:p>
            <a:pPr marL="730250" lvl="1" indent="-273050" algn="just">
              <a:lnSpc>
                <a:spcPct val="80000"/>
              </a:lnSpc>
              <a:spcBef>
                <a:spcPts val="0"/>
              </a:spcBef>
              <a:buClr>
                <a:srgbClr val="969696"/>
              </a:buClr>
              <a:buSzPts val="1520"/>
            </a:pPr>
            <a:endParaRPr lang="en-US" sz="1800" dirty="0" smtClean="0">
              <a:latin typeface="Calibri" pitchFamily="34" charset="0"/>
            </a:endParaRPr>
          </a:p>
          <a:p>
            <a:pPr marL="730250" lvl="1" indent="-273050" algn="just">
              <a:lnSpc>
                <a:spcPct val="80000"/>
              </a:lnSpc>
              <a:spcBef>
                <a:spcPts val="0"/>
              </a:spcBef>
              <a:buClr>
                <a:srgbClr val="969696"/>
              </a:buClr>
              <a:buSzPts val="1520"/>
            </a:pPr>
            <a:r>
              <a:rPr lang="en-US" sz="2000" dirty="0" smtClean="0">
                <a:latin typeface="Calibri" pitchFamily="34" charset="0"/>
              </a:rPr>
              <a:t>Renewable</a:t>
            </a:r>
          </a:p>
          <a:p>
            <a:pPr marL="730250" lvl="1" indent="-273050" algn="just">
              <a:lnSpc>
                <a:spcPct val="80000"/>
              </a:lnSpc>
              <a:spcBef>
                <a:spcPts val="0"/>
              </a:spcBef>
              <a:buClr>
                <a:srgbClr val="969696"/>
              </a:buClr>
              <a:buSzPts val="1520"/>
            </a:pPr>
            <a:endParaRPr lang="en-US" sz="2000" dirty="0" smtClean="0">
              <a:latin typeface="Calibri" pitchFamily="34" charset="0"/>
            </a:endParaRPr>
          </a:p>
          <a:p>
            <a:pPr marL="730250" lvl="1" indent="-273050" algn="just">
              <a:lnSpc>
                <a:spcPct val="80000"/>
              </a:lnSpc>
              <a:spcBef>
                <a:spcPts val="0"/>
              </a:spcBef>
              <a:buClr>
                <a:srgbClr val="969696"/>
              </a:buClr>
              <a:buSzPts val="1520"/>
            </a:pPr>
            <a:r>
              <a:rPr lang="en-US" sz="2000" dirty="0" smtClean="0">
                <a:latin typeface="Calibri" pitchFamily="34" charset="0"/>
              </a:rPr>
              <a:t>Non-Renewable</a:t>
            </a:r>
          </a:p>
          <a:p>
            <a:pPr marL="273050" marR="0" lvl="0" indent="-273050" algn="just" rtl="0">
              <a:lnSpc>
                <a:spcPct val="80000"/>
              </a:lnSpc>
              <a:spcBef>
                <a:spcPts val="0"/>
              </a:spcBef>
              <a:spcAft>
                <a:spcPts val="0"/>
              </a:spcAft>
              <a:buClr>
                <a:srgbClr val="969696"/>
              </a:buClr>
              <a:buSzPts val="1520"/>
              <a:buFont typeface="Noto Sans Symbols"/>
              <a:buChar char="●"/>
            </a:pPr>
            <a:endParaRPr lang="en-US" sz="20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530225" y="1365250"/>
            <a:ext cx="8461375" cy="190182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A4A4A4"/>
              </a:buClr>
              <a:buSzPts val="5600"/>
              <a:buFont typeface="Calibri"/>
              <a:buNone/>
            </a:pPr>
            <a:r>
              <a:rPr lang="en-US" sz="5600" b="1" i="0" u="none" strike="noStrike" cap="none" dirty="0" smtClean="0">
                <a:solidFill>
                  <a:schemeClr val="tx1"/>
                </a:solidFill>
                <a:latin typeface="Calibri"/>
                <a:ea typeface="Calibri"/>
                <a:cs typeface="Calibri"/>
                <a:sym typeface="Calibri"/>
              </a:rPr>
              <a:t>Land Resources </a:t>
            </a:r>
            <a:endParaRPr>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457200" y="76200"/>
            <a:ext cx="8305800" cy="1524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4500"/>
              <a:buFont typeface="Calibri"/>
              <a:buNone/>
            </a:pPr>
            <a:r>
              <a:rPr lang="en-US" sz="4000" b="0" i="0" u="none" dirty="0">
                <a:solidFill>
                  <a:schemeClr val="dk2"/>
                </a:solidFill>
                <a:ea typeface="Calibri"/>
                <a:cs typeface="Calibri"/>
                <a:sym typeface="Calibri"/>
              </a:rPr>
              <a:t>L</a:t>
            </a:r>
            <a:r>
              <a:rPr lang="en-US" sz="4000" dirty="0"/>
              <a:t>and</a:t>
            </a:r>
            <a:r>
              <a:rPr lang="en-US" sz="4000" b="0" i="0" u="none" dirty="0">
                <a:solidFill>
                  <a:schemeClr val="dk2"/>
                </a:solidFill>
                <a:ea typeface="Calibri"/>
                <a:cs typeface="Calibri"/>
                <a:sym typeface="Calibri"/>
              </a:rPr>
              <a:t> Resources:</a:t>
            </a:r>
            <a:endParaRPr sz="4400"/>
          </a:p>
        </p:txBody>
      </p:sp>
      <p:sp>
        <p:nvSpPr>
          <p:cNvPr id="261" name="Google Shape;261;p40"/>
          <p:cNvSpPr txBox="1">
            <a:spLocks noGrp="1"/>
          </p:cNvSpPr>
          <p:nvPr>
            <p:ph type="body" idx="1"/>
          </p:nvPr>
        </p:nvSpPr>
        <p:spPr>
          <a:xfrm>
            <a:off x="457200" y="1752600"/>
            <a:ext cx="8305800" cy="480720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50000"/>
              </a:lnSpc>
              <a:spcBef>
                <a:spcPts val="0"/>
              </a:spcBef>
              <a:spcAft>
                <a:spcPts val="0"/>
              </a:spcAft>
              <a:buClr>
                <a:srgbClr val="969696"/>
              </a:buClr>
              <a:buSzPts val="2470"/>
              <a:buFont typeface="Arial"/>
              <a:buChar char="●"/>
            </a:pPr>
            <a:r>
              <a:rPr lang="en-US" sz="2400" dirty="0">
                <a:ea typeface="Arial"/>
                <a:cs typeface="Arial"/>
                <a:sym typeface="Arial"/>
              </a:rPr>
              <a:t>A</a:t>
            </a:r>
            <a:r>
              <a:rPr lang="en-US" sz="2400" i="0" u="none" dirty="0">
                <a:solidFill>
                  <a:schemeClr val="dk1"/>
                </a:solidFill>
                <a:ea typeface="Arial"/>
                <a:cs typeface="Arial"/>
                <a:sym typeface="Arial"/>
              </a:rPr>
              <a:t> finite and valuable resource </a:t>
            </a:r>
            <a:endParaRPr sz="2400">
              <a:ea typeface="Arial"/>
              <a:cs typeface="Arial"/>
              <a:sym typeface="Arial"/>
            </a:endParaRPr>
          </a:p>
          <a:p>
            <a:pPr marL="639762" marR="0" lvl="1" indent="-305752" algn="just" rtl="0">
              <a:lnSpc>
                <a:spcPct val="150000"/>
              </a:lnSpc>
              <a:spcBef>
                <a:spcPts val="0"/>
              </a:spcBef>
              <a:spcAft>
                <a:spcPts val="0"/>
              </a:spcAft>
              <a:buClr>
                <a:srgbClr val="969696"/>
              </a:buClr>
              <a:buSzPts val="2470"/>
              <a:buFont typeface="Arial"/>
              <a:buChar char="●"/>
            </a:pPr>
            <a:r>
              <a:rPr lang="en-US" sz="2000" dirty="0">
                <a:ea typeface="Arial"/>
                <a:cs typeface="Arial"/>
                <a:sym typeface="Arial"/>
              </a:rPr>
              <a:t>Exam.: Soil</a:t>
            </a:r>
            <a:endParaRPr sz="2000">
              <a:ea typeface="Arial"/>
              <a:cs typeface="Arial"/>
              <a:sym typeface="Arial"/>
            </a:endParaRPr>
          </a:p>
          <a:p>
            <a:pPr marL="273050" marR="0" lvl="0" indent="-273050" algn="just" rtl="0">
              <a:lnSpc>
                <a:spcPct val="150000"/>
              </a:lnSpc>
              <a:spcBef>
                <a:spcPts val="0"/>
              </a:spcBef>
              <a:spcAft>
                <a:spcPts val="0"/>
              </a:spcAft>
              <a:buClr>
                <a:srgbClr val="969696"/>
              </a:buClr>
              <a:buSzPts val="2470"/>
              <a:buFont typeface="Arial"/>
              <a:buChar char="●"/>
            </a:pPr>
            <a:r>
              <a:rPr lang="en-US" sz="2400" dirty="0">
                <a:ea typeface="Arial"/>
                <a:cs typeface="Arial"/>
                <a:sym typeface="Arial"/>
              </a:rPr>
              <a:t>T</a:t>
            </a:r>
            <a:r>
              <a:rPr lang="en-US" sz="2400" i="0" u="none" dirty="0">
                <a:solidFill>
                  <a:schemeClr val="dk1"/>
                </a:solidFill>
                <a:ea typeface="Arial"/>
                <a:cs typeface="Arial"/>
                <a:sym typeface="Arial"/>
              </a:rPr>
              <a:t>he basic amenities of life</a:t>
            </a:r>
            <a:endParaRPr sz="2400">
              <a:ea typeface="Arial"/>
              <a:cs typeface="Arial"/>
              <a:sym typeface="Arial"/>
            </a:endParaRPr>
          </a:p>
          <a:p>
            <a:pPr marL="273050" marR="0" lvl="0" indent="-273050" algn="just" rtl="0">
              <a:lnSpc>
                <a:spcPct val="150000"/>
              </a:lnSpc>
              <a:spcBef>
                <a:spcPts val="0"/>
              </a:spcBef>
              <a:spcAft>
                <a:spcPts val="0"/>
              </a:spcAft>
              <a:buClr>
                <a:srgbClr val="969696"/>
              </a:buClr>
              <a:buSzPts val="2470"/>
              <a:buFont typeface="Arial"/>
              <a:buChar char="●"/>
            </a:pPr>
            <a:r>
              <a:rPr lang="en-US" sz="2400" dirty="0">
                <a:ea typeface="Arial"/>
                <a:cs typeface="Arial"/>
                <a:sym typeface="Arial"/>
              </a:rPr>
              <a:t>A foundation of social prestige </a:t>
            </a:r>
            <a:endParaRPr sz="2400">
              <a:ea typeface="Arial"/>
              <a:cs typeface="Arial"/>
              <a:sym typeface="Arial"/>
            </a:endParaRPr>
          </a:p>
          <a:p>
            <a:pPr marL="273050" marR="0" lvl="0" indent="-273050" algn="just" rtl="0">
              <a:lnSpc>
                <a:spcPct val="150000"/>
              </a:lnSpc>
              <a:spcBef>
                <a:spcPts val="0"/>
              </a:spcBef>
              <a:spcAft>
                <a:spcPts val="0"/>
              </a:spcAft>
              <a:buClr>
                <a:srgbClr val="969696"/>
              </a:buClr>
              <a:buSzPts val="2470"/>
              <a:buFont typeface="Noto Sans Symbols"/>
              <a:buChar char="●"/>
            </a:pPr>
            <a:r>
              <a:rPr lang="en-US" sz="2400" i="0" u="none" dirty="0">
                <a:solidFill>
                  <a:schemeClr val="dk1"/>
                </a:solidFill>
                <a:ea typeface="Arial"/>
                <a:cs typeface="Arial"/>
                <a:sym typeface="Arial"/>
              </a:rPr>
              <a:t>Soil </a:t>
            </a:r>
            <a:r>
              <a:rPr lang="en-US" sz="2400" i="0" u="none" dirty="0" smtClean="0">
                <a:solidFill>
                  <a:schemeClr val="dk1"/>
                </a:solidFill>
                <a:ea typeface="Arial"/>
                <a:cs typeface="Arial"/>
                <a:sym typeface="Arial"/>
              </a:rPr>
              <a:t>takes </a:t>
            </a:r>
            <a:r>
              <a:rPr lang="en-US" sz="2400" dirty="0">
                <a:ea typeface="Arial"/>
                <a:cs typeface="Arial"/>
                <a:sym typeface="Arial"/>
              </a:rPr>
              <a:t>lot of time </a:t>
            </a:r>
            <a:r>
              <a:rPr lang="en-US" sz="2400" dirty="0" smtClean="0">
                <a:ea typeface="Arial"/>
                <a:cs typeface="Arial"/>
                <a:sym typeface="Arial"/>
              </a:rPr>
              <a:t>to formation</a:t>
            </a:r>
            <a:r>
              <a:rPr lang="en-US" sz="2400" dirty="0" smtClean="0">
                <a:highlight>
                  <a:srgbClr val="FFFFFF"/>
                </a:highlight>
                <a:ea typeface="Arial"/>
                <a:cs typeface="Arial"/>
                <a:sym typeface="Arial"/>
              </a:rPr>
              <a:t>.</a:t>
            </a:r>
            <a:endParaRPr sz="2400">
              <a:highlight>
                <a:srgbClr val="FFFFFF"/>
              </a:highlight>
              <a:ea typeface="Arial"/>
              <a:cs typeface="Arial"/>
              <a:sym typeface="Arial"/>
            </a:endParaRPr>
          </a:p>
          <a:p>
            <a:pPr marL="273050" marR="0" lvl="0" indent="-273050" algn="just" rtl="0">
              <a:lnSpc>
                <a:spcPct val="150000"/>
              </a:lnSpc>
              <a:spcBef>
                <a:spcPts val="0"/>
              </a:spcBef>
              <a:spcAft>
                <a:spcPts val="0"/>
              </a:spcAft>
              <a:buClr>
                <a:srgbClr val="969696"/>
              </a:buClr>
              <a:buSzPts val="2470"/>
              <a:buFont typeface="Noto Sans Symbols"/>
              <a:buChar char="●"/>
            </a:pPr>
            <a:r>
              <a:rPr lang="en-US" sz="2400" dirty="0">
                <a:highlight>
                  <a:srgbClr val="FFFFFF"/>
                </a:highlight>
                <a:ea typeface="Arial"/>
                <a:cs typeface="Arial"/>
                <a:sym typeface="Arial"/>
              </a:rPr>
              <a:t>Factors of soil formation:</a:t>
            </a:r>
            <a:endParaRPr sz="2400">
              <a:highlight>
                <a:srgbClr val="FFFFFF"/>
              </a:highlight>
              <a:ea typeface="Arial"/>
              <a:cs typeface="Arial"/>
              <a:sym typeface="Arial"/>
            </a:endParaRPr>
          </a:p>
          <a:p>
            <a:pPr marL="639762" marR="0" lvl="1" indent="-314007" algn="just" rtl="0">
              <a:lnSpc>
                <a:spcPct val="150000"/>
              </a:lnSpc>
              <a:spcBef>
                <a:spcPts val="0"/>
              </a:spcBef>
              <a:spcAft>
                <a:spcPts val="0"/>
              </a:spcAft>
              <a:buSzPts val="2600"/>
              <a:buFont typeface="Arial"/>
              <a:buChar char="●"/>
            </a:pPr>
            <a:r>
              <a:rPr lang="en-US" dirty="0">
                <a:solidFill>
                  <a:srgbClr val="222222"/>
                </a:solidFill>
                <a:highlight>
                  <a:srgbClr val="FFFFFF"/>
                </a:highlight>
                <a:ea typeface="Arial"/>
                <a:cs typeface="Arial"/>
                <a:sym typeface="Arial"/>
              </a:rPr>
              <a:t>T</a:t>
            </a:r>
            <a:r>
              <a:rPr lang="en-US" dirty="0" smtClean="0">
                <a:solidFill>
                  <a:srgbClr val="222222"/>
                </a:solidFill>
                <a:highlight>
                  <a:srgbClr val="FFFFFF"/>
                </a:highlight>
                <a:ea typeface="Arial"/>
                <a:cs typeface="Arial"/>
                <a:sym typeface="Arial"/>
              </a:rPr>
              <a:t>ime</a:t>
            </a:r>
            <a:r>
              <a:rPr lang="en-US" dirty="0">
                <a:solidFill>
                  <a:srgbClr val="222222"/>
                </a:solidFill>
                <a:highlight>
                  <a:srgbClr val="FFFFFF"/>
                </a:highlight>
                <a:ea typeface="Arial"/>
                <a:cs typeface="Arial"/>
                <a:sym typeface="Arial"/>
              </a:rPr>
              <a:t>, climate, organisms, relief, parent material.</a:t>
            </a:r>
            <a:endParaRPr>
              <a:highlight>
                <a:srgbClr val="FFFFFF"/>
              </a:highlight>
              <a:ea typeface="Arial"/>
              <a:cs typeface="Arial"/>
              <a:sym typeface="Arial"/>
            </a:endParaRPr>
          </a:p>
          <a:p>
            <a:pPr marL="273050" marR="0" lvl="0" indent="-273050" algn="just" rtl="0">
              <a:lnSpc>
                <a:spcPct val="150000"/>
              </a:lnSpc>
              <a:spcBef>
                <a:spcPts val="0"/>
              </a:spcBef>
              <a:spcAft>
                <a:spcPts val="0"/>
              </a:spcAft>
              <a:buClr>
                <a:srgbClr val="969696"/>
              </a:buClr>
              <a:buSzPts val="2470"/>
              <a:buFont typeface="Noto Sans Symbols"/>
              <a:buChar char="●"/>
            </a:pPr>
            <a:r>
              <a:rPr lang="en-US" sz="2400" i="0" u="none" dirty="0">
                <a:solidFill>
                  <a:schemeClr val="dk1"/>
                </a:solidFill>
                <a:ea typeface="Arial"/>
                <a:cs typeface="Arial"/>
                <a:sym typeface="Arial"/>
              </a:rPr>
              <a:t> It </a:t>
            </a:r>
            <a:r>
              <a:rPr lang="en-US" sz="2400" dirty="0">
                <a:solidFill>
                  <a:srgbClr val="222222"/>
                </a:solidFill>
                <a:highlight>
                  <a:srgbClr val="FFFFFF"/>
                </a:highlight>
                <a:ea typeface="Arial"/>
                <a:cs typeface="Arial"/>
                <a:sym typeface="Arial"/>
              </a:rPr>
              <a:t>develops through a series of changes</a:t>
            </a:r>
            <a:r>
              <a:rPr lang="en-US" dirty="0">
                <a:solidFill>
                  <a:srgbClr val="222222"/>
                </a:solidFill>
                <a:highlight>
                  <a:srgbClr val="FFFFFF"/>
                </a:highlight>
                <a:ea typeface="Arial"/>
                <a:cs typeface="Arial"/>
                <a:sym typeface="Arial"/>
              </a:rPr>
              <a:t>.</a:t>
            </a:r>
            <a:endParaRPr>
              <a:ea typeface="Arial"/>
              <a:cs typeface="Arial"/>
              <a:sym typeface="Arial"/>
            </a:endParaRPr>
          </a:p>
          <a:p>
            <a:pPr marL="273050" marR="0" lvl="0" indent="0" algn="just" rtl="0">
              <a:lnSpc>
                <a:spcPct val="100000"/>
              </a:lnSpc>
              <a:spcBef>
                <a:spcPts val="0"/>
              </a:spcBef>
              <a:spcAft>
                <a:spcPts val="0"/>
              </a:spcAft>
              <a:buNone/>
            </a:pPr>
            <a:endParaRPr/>
          </a:p>
        </p:txBody>
      </p:sp>
      <p:pic>
        <p:nvPicPr>
          <p:cNvPr id="262" name="Google Shape;262;p40"/>
          <p:cNvPicPr preferRelativeResize="0"/>
          <p:nvPr/>
        </p:nvPicPr>
        <p:blipFill>
          <a:blip r:embed="rId3">
            <a:alphaModFix/>
          </a:blip>
          <a:stretch>
            <a:fillRect/>
          </a:stretch>
        </p:blipFill>
        <p:spPr>
          <a:xfrm>
            <a:off x="5867400" y="1752600"/>
            <a:ext cx="2847975" cy="2533650"/>
          </a:xfrm>
          <a:prstGeom prst="rect">
            <a:avLst/>
          </a:prstGeom>
          <a:noFill/>
          <a:ln>
            <a:noFill/>
          </a:ln>
        </p:spPr>
      </p:pic>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457200" y="609600"/>
            <a:ext cx="8229600" cy="1143000"/>
          </a:xfrm>
          <a:prstGeom prst="rect">
            <a:avLst/>
          </a:prstGeom>
        </p:spPr>
        <p:txBody>
          <a:bodyPr spcFirstLastPara="1" wrap="square" lIns="0" tIns="45700" rIns="0" bIns="0" anchor="b" anchorCtr="0">
            <a:noAutofit/>
          </a:bodyPr>
          <a:lstStyle/>
          <a:p>
            <a:pPr marL="273050" lvl="0" indent="-421005" algn="just">
              <a:lnSpc>
                <a:spcPct val="150000"/>
              </a:lnSpc>
              <a:spcBef>
                <a:spcPts val="0"/>
              </a:spcBef>
              <a:buClr>
                <a:schemeClr val="accent3"/>
              </a:buClr>
              <a:buSzPts val="4800"/>
            </a:pPr>
            <a:r>
              <a:rPr lang="en-US" sz="4000" dirty="0" smtClean="0">
                <a:solidFill>
                  <a:schemeClr val="dk1"/>
                </a:solidFill>
                <a:ea typeface="Arial"/>
                <a:cs typeface="Arial"/>
                <a:sym typeface="Arial"/>
              </a:rPr>
              <a:t>Soil </a:t>
            </a:r>
            <a:r>
              <a:rPr lang="en-US" sz="4000" dirty="0" smtClean="0">
                <a:ea typeface="Arial"/>
                <a:cs typeface="Arial"/>
                <a:sym typeface="Arial"/>
              </a:rPr>
              <a:t>formation </a:t>
            </a:r>
            <a:r>
              <a:rPr lang="en-US" sz="4000" dirty="0" smtClean="0">
                <a:solidFill>
                  <a:schemeClr val="dk1"/>
                </a:solidFill>
                <a:highlight>
                  <a:srgbClr val="FFFFFF"/>
                </a:highlight>
                <a:ea typeface="Arial"/>
                <a:cs typeface="Arial"/>
                <a:sym typeface="Arial"/>
              </a:rPr>
              <a:t>:</a:t>
            </a:r>
            <a:endParaRPr sz="4000"/>
          </a:p>
        </p:txBody>
      </p:sp>
      <p:sp>
        <p:nvSpPr>
          <p:cNvPr id="268" name="Google Shape;268;p41"/>
          <p:cNvSpPr txBox="1">
            <a:spLocks noGrp="1"/>
          </p:cNvSpPr>
          <p:nvPr>
            <p:ph type="body" idx="1"/>
          </p:nvPr>
        </p:nvSpPr>
        <p:spPr>
          <a:xfrm>
            <a:off x="457200" y="2001600"/>
            <a:ext cx="8229600" cy="4627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1371600" lvl="0" indent="457200" algn="l" rtl="0">
              <a:spcBef>
                <a:spcPts val="360"/>
              </a:spcBef>
              <a:spcAft>
                <a:spcPts val="0"/>
              </a:spcAft>
              <a:buNone/>
            </a:pPr>
            <a:r>
              <a:rPr lang="en-US" dirty="0" err="1"/>
              <a:t>Fig.:</a:t>
            </a:r>
            <a:r>
              <a:rPr lang="en-US" dirty="0" err="1">
                <a:latin typeface="Arial"/>
                <a:ea typeface="Arial"/>
                <a:cs typeface="Arial"/>
                <a:sym typeface="Arial"/>
              </a:rPr>
              <a:t>Process</a:t>
            </a:r>
            <a:r>
              <a:rPr lang="en-US" dirty="0">
                <a:latin typeface="Arial"/>
                <a:ea typeface="Arial"/>
                <a:cs typeface="Arial"/>
                <a:sym typeface="Arial"/>
              </a:rPr>
              <a:t> of Soil </a:t>
            </a:r>
            <a:r>
              <a:rPr lang="en-US" dirty="0">
                <a:highlight>
                  <a:srgbClr val="FFFFFF"/>
                </a:highlight>
                <a:latin typeface="Arial"/>
                <a:ea typeface="Arial"/>
                <a:cs typeface="Arial"/>
                <a:sym typeface="Arial"/>
              </a:rPr>
              <a:t>Formation</a:t>
            </a:r>
            <a:endParaRPr/>
          </a:p>
        </p:txBody>
      </p:sp>
      <p:pic>
        <p:nvPicPr>
          <p:cNvPr id="269" name="Google Shape;269;p41"/>
          <p:cNvPicPr preferRelativeResize="0"/>
          <p:nvPr/>
        </p:nvPicPr>
        <p:blipFill>
          <a:blip r:embed="rId3">
            <a:alphaModFix/>
          </a:blip>
          <a:stretch>
            <a:fillRect/>
          </a:stretch>
        </p:blipFill>
        <p:spPr>
          <a:xfrm>
            <a:off x="414963" y="1981200"/>
            <a:ext cx="8314074" cy="4089975"/>
          </a:xfrm>
          <a:prstGeom prst="rect">
            <a:avLst/>
          </a:prstGeom>
          <a:noFill/>
          <a:ln>
            <a:noFill/>
          </a:ln>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457200" y="152400"/>
            <a:ext cx="8229600" cy="14064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4000" i="0" u="none" dirty="0">
                <a:solidFill>
                  <a:schemeClr val="dk2"/>
                </a:solidFill>
                <a:latin typeface="Arial"/>
                <a:ea typeface="Arial"/>
                <a:cs typeface="Arial"/>
                <a:sym typeface="Arial"/>
              </a:rPr>
              <a:t>Land Degradation:</a:t>
            </a:r>
            <a:endParaRPr sz="4000">
              <a:latin typeface="Arial"/>
              <a:ea typeface="Arial"/>
              <a:cs typeface="Arial"/>
              <a:sym typeface="Arial"/>
            </a:endParaRPr>
          </a:p>
        </p:txBody>
      </p:sp>
      <p:sp>
        <p:nvSpPr>
          <p:cNvPr id="275" name="Google Shape;275;p42"/>
          <p:cNvSpPr txBox="1">
            <a:spLocks noGrp="1"/>
          </p:cNvSpPr>
          <p:nvPr>
            <p:ph type="body" idx="1"/>
          </p:nvPr>
        </p:nvSpPr>
        <p:spPr>
          <a:xfrm>
            <a:off x="-228600" y="1600200"/>
            <a:ext cx="8991600" cy="4724400"/>
          </a:xfrm>
          <a:prstGeom prst="rect">
            <a:avLst/>
          </a:prstGeom>
          <a:noFill/>
          <a:ln>
            <a:noFill/>
          </a:ln>
        </p:spPr>
        <p:txBody>
          <a:bodyPr spcFirstLastPara="1" wrap="square" lIns="91425" tIns="45700" rIns="91425" bIns="45700" anchor="t" anchorCtr="0">
            <a:noAutofit/>
          </a:bodyPr>
          <a:lstStyle/>
          <a:p>
            <a:pPr marL="639762" indent="0" algn="just">
              <a:lnSpc>
                <a:spcPct val="150000"/>
              </a:lnSpc>
              <a:spcBef>
                <a:spcPts val="240"/>
              </a:spcBef>
            </a:pPr>
            <a:r>
              <a:rPr lang="en-US" sz="2400" dirty="0" smtClean="0">
                <a:latin typeface="Arial"/>
                <a:ea typeface="Arial"/>
                <a:cs typeface="Arial"/>
                <a:sym typeface="Arial"/>
              </a:rPr>
              <a:t>175 million hectares suffer from degradation.</a:t>
            </a:r>
          </a:p>
          <a:p>
            <a:pPr marL="639762" indent="0" algn="just">
              <a:lnSpc>
                <a:spcPct val="150000"/>
              </a:lnSpc>
              <a:spcBef>
                <a:spcPts val="240"/>
              </a:spcBef>
            </a:pPr>
            <a:r>
              <a:rPr lang="en-US" sz="2400" dirty="0" smtClean="0">
                <a:latin typeface="Arial"/>
                <a:ea typeface="Arial"/>
                <a:cs typeface="Arial"/>
                <a:sym typeface="Arial"/>
              </a:rPr>
              <a:t>Causes:</a:t>
            </a:r>
          </a:p>
          <a:p>
            <a:pPr marL="1005522" lvl="1" indent="0" algn="just">
              <a:lnSpc>
                <a:spcPct val="150000"/>
              </a:lnSpc>
              <a:spcBef>
                <a:spcPts val="240"/>
              </a:spcBef>
            </a:pPr>
            <a:r>
              <a:rPr lang="en-US" sz="2000" dirty="0" smtClean="0">
                <a:latin typeface="Arial"/>
                <a:ea typeface="Arial"/>
                <a:cs typeface="Arial"/>
                <a:sym typeface="Arial"/>
              </a:rPr>
              <a:t>Soil erosion</a:t>
            </a:r>
          </a:p>
          <a:p>
            <a:pPr marL="1005522" lvl="1" indent="0" algn="just">
              <a:lnSpc>
                <a:spcPct val="150000"/>
              </a:lnSpc>
              <a:spcBef>
                <a:spcPts val="240"/>
              </a:spcBef>
            </a:pPr>
            <a:r>
              <a:rPr lang="en-US" sz="2000" dirty="0" smtClean="0">
                <a:latin typeface="Arial"/>
                <a:ea typeface="Arial"/>
                <a:cs typeface="Arial"/>
                <a:sym typeface="Arial"/>
              </a:rPr>
              <a:t>Water logging and excessive salinity</a:t>
            </a:r>
          </a:p>
          <a:p>
            <a:pPr marL="1005522" lvl="1" indent="0" algn="just">
              <a:lnSpc>
                <a:spcPct val="150000"/>
              </a:lnSpc>
              <a:spcBef>
                <a:spcPts val="240"/>
              </a:spcBef>
            </a:pPr>
            <a:r>
              <a:rPr lang="en-US" sz="2000" dirty="0" smtClean="0">
                <a:latin typeface="Arial"/>
                <a:ea typeface="Arial"/>
                <a:cs typeface="Arial"/>
                <a:sym typeface="Arial"/>
              </a:rPr>
              <a:t>Industrialization</a:t>
            </a:r>
          </a:p>
          <a:p>
            <a:pPr marL="1005522" lvl="1" indent="0" algn="just">
              <a:lnSpc>
                <a:spcPct val="150000"/>
              </a:lnSpc>
              <a:spcBef>
                <a:spcPts val="240"/>
              </a:spcBef>
            </a:pPr>
            <a:r>
              <a:rPr lang="en-US" sz="2000" dirty="0" err="1" smtClean="0">
                <a:latin typeface="Arial"/>
                <a:ea typeface="Arial"/>
                <a:cs typeface="Arial"/>
                <a:sym typeface="Arial"/>
              </a:rPr>
              <a:t>Deforestration</a:t>
            </a:r>
            <a:endParaRPr lang="en-US" sz="2000" dirty="0" smtClean="0">
              <a:latin typeface="Arial"/>
              <a:ea typeface="Arial"/>
              <a:cs typeface="Arial"/>
              <a:sym typeface="Arial"/>
            </a:endParaRPr>
          </a:p>
          <a:p>
            <a:pPr marL="1005522" lvl="1" indent="0" algn="just">
              <a:lnSpc>
                <a:spcPct val="150000"/>
              </a:lnSpc>
              <a:spcBef>
                <a:spcPts val="240"/>
              </a:spcBef>
            </a:pPr>
            <a:r>
              <a:rPr lang="en-US" sz="2000" dirty="0" smtClean="0">
                <a:latin typeface="Arial"/>
                <a:ea typeface="Arial"/>
                <a:cs typeface="Arial"/>
                <a:sym typeface="Arial"/>
              </a:rPr>
              <a:t>Unsustainable agricultural practices</a:t>
            </a:r>
          </a:p>
          <a:p>
            <a:pPr marL="1005522" lvl="1" indent="0" algn="just">
              <a:lnSpc>
                <a:spcPct val="150000"/>
              </a:lnSpc>
              <a:spcBef>
                <a:spcPts val="240"/>
              </a:spcBef>
            </a:pPr>
            <a:r>
              <a:rPr lang="en-US" sz="2000" dirty="0" smtClean="0">
                <a:latin typeface="Arial"/>
                <a:ea typeface="Arial"/>
                <a:cs typeface="Arial"/>
                <a:sym typeface="Arial"/>
              </a:rPr>
              <a:t>Urban expansion</a:t>
            </a:r>
          </a:p>
          <a:p>
            <a:pPr marL="1005522" lvl="1" indent="0" algn="just">
              <a:lnSpc>
                <a:spcPct val="150000"/>
              </a:lnSpc>
              <a:spcBef>
                <a:spcPts val="240"/>
              </a:spcBef>
            </a:pPr>
            <a:r>
              <a:rPr lang="en-US" sz="2000" dirty="0" smtClean="0">
                <a:latin typeface="Arial"/>
                <a:ea typeface="Arial"/>
                <a:cs typeface="Arial"/>
                <a:sym typeface="Arial"/>
              </a:rPr>
              <a:t>Mining</a:t>
            </a:r>
            <a:endParaRPr sz="2000">
              <a:latin typeface="Arial"/>
              <a:ea typeface="Arial"/>
              <a:cs typeface="Arial"/>
              <a:sym typeface="Arial"/>
            </a:endParaRP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3"/>
          <p:cNvSpPr txBox="1">
            <a:spLocks noGrp="1"/>
          </p:cNvSpPr>
          <p:nvPr>
            <p:ph type="title"/>
          </p:nvPr>
        </p:nvSpPr>
        <p:spPr>
          <a:xfrm>
            <a:off x="457200" y="45720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sz="4000" dirty="0">
                <a:solidFill>
                  <a:schemeClr val="dk1"/>
                </a:solidFill>
                <a:latin typeface="Constantia"/>
                <a:ea typeface="Constantia"/>
                <a:cs typeface="Constantia"/>
                <a:sym typeface="Constantia"/>
              </a:rPr>
              <a:t>Soil Erosion:</a:t>
            </a:r>
            <a:endParaRPr sz="4000"/>
          </a:p>
        </p:txBody>
      </p:sp>
      <p:sp>
        <p:nvSpPr>
          <p:cNvPr id="281" name="Google Shape;281;p43"/>
          <p:cNvSpPr txBox="1">
            <a:spLocks noGrp="1"/>
          </p:cNvSpPr>
          <p:nvPr>
            <p:ph type="body" idx="1"/>
          </p:nvPr>
        </p:nvSpPr>
        <p:spPr>
          <a:xfrm>
            <a:off x="76200" y="1752600"/>
            <a:ext cx="8229600" cy="4389300"/>
          </a:xfrm>
          <a:prstGeom prst="rect">
            <a:avLst/>
          </a:prstGeom>
        </p:spPr>
        <p:txBody>
          <a:bodyPr spcFirstLastPara="1" wrap="square" lIns="91425" tIns="45700" rIns="91425" bIns="45700" anchor="t" anchorCtr="0">
            <a:noAutofit/>
          </a:bodyPr>
          <a:lstStyle/>
          <a:p>
            <a:pPr marL="639762" lvl="1" indent="-346392" algn="just" rtl="0">
              <a:lnSpc>
                <a:spcPct val="150000"/>
              </a:lnSpc>
              <a:spcBef>
                <a:spcPts val="240"/>
              </a:spcBef>
              <a:spcAft>
                <a:spcPts val="0"/>
              </a:spcAft>
              <a:buSzPts val="2600"/>
              <a:buFont typeface="Arial"/>
              <a:buChar char="●"/>
            </a:pPr>
            <a:r>
              <a:rPr lang="en-US" dirty="0">
                <a:latin typeface="Arial"/>
                <a:ea typeface="Arial"/>
                <a:cs typeface="Arial"/>
                <a:sym typeface="Arial"/>
              </a:rPr>
              <a:t>Conservational till farming.</a:t>
            </a:r>
            <a:endParaRPr>
              <a:latin typeface="Arial"/>
              <a:ea typeface="Arial"/>
              <a:cs typeface="Arial"/>
              <a:sym typeface="Arial"/>
            </a:endParaRPr>
          </a:p>
          <a:p>
            <a:pPr marL="639762" lvl="1" indent="-346392" algn="just" rtl="0">
              <a:lnSpc>
                <a:spcPct val="150000"/>
              </a:lnSpc>
              <a:spcBef>
                <a:spcPts val="240"/>
              </a:spcBef>
              <a:spcAft>
                <a:spcPts val="0"/>
              </a:spcAft>
              <a:buSzPts val="2600"/>
              <a:buFont typeface="Arial"/>
              <a:buChar char="●"/>
            </a:pPr>
            <a:r>
              <a:rPr lang="en-US" dirty="0">
                <a:latin typeface="Arial"/>
                <a:ea typeface="Arial"/>
                <a:cs typeface="Arial"/>
                <a:sym typeface="Arial"/>
              </a:rPr>
              <a:t>Contour farming</a:t>
            </a:r>
            <a:endParaRPr>
              <a:latin typeface="Arial"/>
              <a:ea typeface="Arial"/>
              <a:cs typeface="Arial"/>
              <a:sym typeface="Arial"/>
            </a:endParaRPr>
          </a:p>
          <a:p>
            <a:pPr marL="639762" lvl="1" indent="-346392" algn="just" rtl="0">
              <a:lnSpc>
                <a:spcPct val="150000"/>
              </a:lnSpc>
              <a:spcBef>
                <a:spcPts val="240"/>
              </a:spcBef>
              <a:spcAft>
                <a:spcPts val="0"/>
              </a:spcAft>
              <a:buSzPts val="2600"/>
              <a:buFont typeface="Arial"/>
              <a:buChar char="●"/>
            </a:pPr>
            <a:r>
              <a:rPr lang="en-US" dirty="0">
                <a:latin typeface="Arial"/>
                <a:ea typeface="Arial"/>
                <a:cs typeface="Arial"/>
                <a:sym typeface="Arial"/>
              </a:rPr>
              <a:t>Terracing </a:t>
            </a:r>
            <a:endParaRPr>
              <a:latin typeface="Arial"/>
              <a:ea typeface="Arial"/>
              <a:cs typeface="Arial"/>
              <a:sym typeface="Arial"/>
            </a:endParaRPr>
          </a:p>
          <a:p>
            <a:pPr marL="639762" lvl="1" indent="-346392" algn="just" rtl="0">
              <a:lnSpc>
                <a:spcPct val="150000"/>
              </a:lnSpc>
              <a:spcBef>
                <a:spcPts val="240"/>
              </a:spcBef>
              <a:spcAft>
                <a:spcPts val="0"/>
              </a:spcAft>
              <a:buSzPts val="2600"/>
              <a:buFont typeface="Arial"/>
              <a:buChar char="●"/>
            </a:pPr>
            <a:r>
              <a:rPr lang="en-US" dirty="0">
                <a:latin typeface="Arial"/>
                <a:ea typeface="Arial"/>
                <a:cs typeface="Arial"/>
                <a:sym typeface="Arial"/>
              </a:rPr>
              <a:t>Strip </a:t>
            </a:r>
            <a:r>
              <a:rPr lang="en-US" dirty="0" smtClean="0">
                <a:latin typeface="Arial"/>
                <a:ea typeface="Arial"/>
                <a:cs typeface="Arial"/>
                <a:sym typeface="Arial"/>
              </a:rPr>
              <a:t>cropping</a:t>
            </a:r>
          </a:p>
          <a:p>
            <a:pPr marL="639762" lvl="1" indent="-346392" algn="just" rtl="0">
              <a:lnSpc>
                <a:spcPct val="150000"/>
              </a:lnSpc>
              <a:spcBef>
                <a:spcPts val="240"/>
              </a:spcBef>
              <a:spcAft>
                <a:spcPts val="0"/>
              </a:spcAft>
              <a:buSzPts val="2600"/>
              <a:buFont typeface="Arial"/>
              <a:buChar char="●"/>
            </a:pPr>
            <a:r>
              <a:rPr lang="en-US" dirty="0" smtClean="0">
                <a:latin typeface="Arial"/>
                <a:ea typeface="Arial"/>
                <a:cs typeface="Arial"/>
                <a:sym typeface="Arial"/>
              </a:rPr>
              <a:t>Alley </a:t>
            </a:r>
            <a:r>
              <a:rPr lang="en-US" dirty="0">
                <a:latin typeface="Arial"/>
                <a:ea typeface="Arial"/>
                <a:cs typeface="Arial"/>
                <a:sym typeface="Arial"/>
              </a:rPr>
              <a:t>cropping</a:t>
            </a:r>
            <a:endParaRPr>
              <a:latin typeface="Arial"/>
              <a:ea typeface="Arial"/>
              <a:cs typeface="Arial"/>
              <a:sym typeface="Arial"/>
            </a:endParaRPr>
          </a:p>
          <a:p>
            <a:pPr marL="639762" lvl="1" indent="-346392" algn="just" rtl="0">
              <a:lnSpc>
                <a:spcPct val="150000"/>
              </a:lnSpc>
              <a:spcBef>
                <a:spcPts val="240"/>
              </a:spcBef>
              <a:spcAft>
                <a:spcPts val="0"/>
              </a:spcAft>
              <a:buSzPts val="2600"/>
              <a:buFont typeface="Arial"/>
              <a:buChar char="●"/>
            </a:pPr>
            <a:r>
              <a:rPr lang="en-US" dirty="0">
                <a:latin typeface="Arial"/>
                <a:ea typeface="Arial"/>
                <a:cs typeface="Arial"/>
                <a:sym typeface="Arial"/>
              </a:rPr>
              <a:t>Wind breaks or shelterbelts</a:t>
            </a:r>
            <a:endParaRPr>
              <a:latin typeface="Arial"/>
              <a:ea typeface="Arial"/>
              <a:cs typeface="Arial"/>
              <a:sym typeface="Arial"/>
            </a:endParaRPr>
          </a:p>
          <a:p>
            <a:pPr marL="639762" lvl="1" indent="-346392" algn="just" rtl="0">
              <a:lnSpc>
                <a:spcPct val="150000"/>
              </a:lnSpc>
              <a:spcBef>
                <a:spcPts val="240"/>
              </a:spcBef>
              <a:spcAft>
                <a:spcPts val="0"/>
              </a:spcAft>
              <a:buSzPts val="2600"/>
              <a:buFont typeface="Arial"/>
              <a:buChar char="●"/>
            </a:pPr>
            <a:r>
              <a:rPr lang="en-US" dirty="0">
                <a:latin typeface="Arial"/>
                <a:ea typeface="Arial"/>
                <a:cs typeface="Arial"/>
                <a:sym typeface="Arial"/>
              </a:rPr>
              <a:t>Water logging</a:t>
            </a:r>
            <a:endParaRPr sz="2000"/>
          </a:p>
        </p:txBody>
      </p:sp>
      <p:pic>
        <p:nvPicPr>
          <p:cNvPr id="282" name="Google Shape;282;p43"/>
          <p:cNvPicPr preferRelativeResize="0"/>
          <p:nvPr/>
        </p:nvPicPr>
        <p:blipFill>
          <a:blip r:embed="rId3">
            <a:alphaModFix/>
          </a:blip>
          <a:stretch>
            <a:fillRect/>
          </a:stretch>
        </p:blipFill>
        <p:spPr>
          <a:xfrm>
            <a:off x="5653500" y="4276313"/>
            <a:ext cx="2628900" cy="1743075"/>
          </a:xfrm>
          <a:prstGeom prst="rect">
            <a:avLst/>
          </a:prstGeom>
          <a:noFill/>
          <a:ln>
            <a:noFill/>
          </a:ln>
        </p:spPr>
      </p:pic>
      <p:pic>
        <p:nvPicPr>
          <p:cNvPr id="283" name="Google Shape;283;p43"/>
          <p:cNvPicPr preferRelativeResize="0"/>
          <p:nvPr/>
        </p:nvPicPr>
        <p:blipFill>
          <a:blip r:embed="rId4">
            <a:alphaModFix/>
          </a:blip>
          <a:stretch>
            <a:fillRect/>
          </a:stretch>
        </p:blipFill>
        <p:spPr>
          <a:xfrm>
            <a:off x="5722950" y="2366488"/>
            <a:ext cx="2628900" cy="1743075"/>
          </a:xfrm>
          <a:prstGeom prst="rect">
            <a:avLst/>
          </a:prstGeom>
          <a:noFill/>
          <a:ln>
            <a:noFill/>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4000" b="0" i="0" u="none" dirty="0">
                <a:solidFill>
                  <a:schemeClr val="dk2"/>
                </a:solidFill>
                <a:latin typeface="Calibri"/>
                <a:ea typeface="Calibri"/>
                <a:cs typeface="Calibri"/>
                <a:sym typeface="Calibri"/>
              </a:rPr>
              <a:t>Renewable resources </a:t>
            </a:r>
            <a:endParaRPr sz="4000"/>
          </a:p>
        </p:txBody>
      </p:sp>
      <p:sp>
        <p:nvSpPr>
          <p:cNvPr id="113" name="Google Shape;113;p15"/>
          <p:cNvSpPr txBox="1">
            <a:spLocks noGrp="1"/>
          </p:cNvSpPr>
          <p:nvPr>
            <p:ph idx="1"/>
          </p:nvPr>
        </p:nvSpPr>
        <p:spPr>
          <a:xfrm>
            <a:off x="381000" y="20113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80000"/>
              </a:lnSpc>
              <a:spcBef>
                <a:spcPts val="0"/>
              </a:spcBef>
              <a:spcAft>
                <a:spcPts val="0"/>
              </a:spcAft>
              <a:buClr>
                <a:srgbClr val="969696"/>
              </a:buClr>
              <a:buSzPts val="1900"/>
              <a:buFont typeface="Noto Sans Symbols"/>
              <a:buChar char="●"/>
            </a:pPr>
            <a:r>
              <a:rPr lang="en-US" sz="2400" b="0" i="0" u="none" dirty="0">
                <a:solidFill>
                  <a:schemeClr val="dk1"/>
                </a:solidFill>
                <a:latin typeface="Constantia"/>
                <a:ea typeface="Constantia"/>
                <a:cs typeface="Constantia"/>
                <a:sym typeface="Constantia"/>
              </a:rPr>
              <a:t>Plants(Crops and forests).</a:t>
            </a:r>
            <a:endParaRPr sz="2800"/>
          </a:p>
          <a:p>
            <a:pPr marL="273050" marR="0" lvl="0" indent="-273050" algn="l" rtl="0">
              <a:lnSpc>
                <a:spcPct val="80000"/>
              </a:lnSpc>
              <a:spcBef>
                <a:spcPts val="400"/>
              </a:spcBef>
              <a:spcAft>
                <a:spcPts val="0"/>
              </a:spcAft>
              <a:buClr>
                <a:srgbClr val="969696"/>
              </a:buClr>
              <a:buSzPts val="1900"/>
              <a:buFont typeface="Noto Sans Symbols"/>
              <a:buChar char="●"/>
            </a:pPr>
            <a:endParaRPr lang="en-US" sz="2400" b="0" i="0" u="none" dirty="0" smtClean="0">
              <a:solidFill>
                <a:schemeClr val="dk1"/>
              </a:solidFill>
              <a:latin typeface="Constantia"/>
              <a:ea typeface="Constantia"/>
              <a:cs typeface="Constantia"/>
              <a:sym typeface="Constantia"/>
            </a:endParaRPr>
          </a:p>
          <a:p>
            <a:pPr marL="273050" marR="0" lvl="0" indent="-273050" algn="l" rtl="0">
              <a:lnSpc>
                <a:spcPct val="80000"/>
              </a:lnSpc>
              <a:spcBef>
                <a:spcPts val="400"/>
              </a:spcBef>
              <a:spcAft>
                <a:spcPts val="0"/>
              </a:spcAft>
              <a:buClr>
                <a:srgbClr val="969696"/>
              </a:buClr>
              <a:buSzPts val="1900"/>
              <a:buFont typeface="Noto Sans Symbols"/>
              <a:buChar char="●"/>
            </a:pPr>
            <a:r>
              <a:rPr lang="en-US" sz="2400" b="0" i="0" u="none" dirty="0" smtClean="0">
                <a:solidFill>
                  <a:schemeClr val="dk1"/>
                </a:solidFill>
                <a:latin typeface="Constantia"/>
                <a:ea typeface="Constantia"/>
                <a:cs typeface="Constantia"/>
                <a:sym typeface="Constantia"/>
              </a:rPr>
              <a:t>Water</a:t>
            </a:r>
            <a:r>
              <a:rPr lang="en-US" sz="2400" b="0" i="0" u="none" dirty="0">
                <a:solidFill>
                  <a:schemeClr val="dk1"/>
                </a:solidFill>
                <a:latin typeface="Constantia"/>
                <a:ea typeface="Constantia"/>
                <a:cs typeface="Constantia"/>
                <a:sym typeface="Constantia"/>
              </a:rPr>
              <a:t> and soil</a:t>
            </a:r>
            <a:endParaRPr sz="2800"/>
          </a:p>
          <a:p>
            <a:pPr marL="273050" marR="0" lvl="0" indent="-273050" algn="l" rtl="0">
              <a:lnSpc>
                <a:spcPct val="80000"/>
              </a:lnSpc>
              <a:spcBef>
                <a:spcPts val="400"/>
              </a:spcBef>
              <a:spcAft>
                <a:spcPts val="0"/>
              </a:spcAft>
              <a:buClr>
                <a:srgbClr val="969696"/>
              </a:buClr>
              <a:buSzPts val="1900"/>
              <a:buFont typeface="Noto Sans Symbols"/>
              <a:buChar char="●"/>
            </a:pPr>
            <a:endParaRPr lang="en-US" sz="2400" b="0" i="0" u="none" dirty="0" smtClean="0">
              <a:solidFill>
                <a:schemeClr val="dk1"/>
              </a:solidFill>
              <a:latin typeface="Constantia"/>
              <a:ea typeface="Constantia"/>
              <a:cs typeface="Constantia"/>
              <a:sym typeface="Constantia"/>
            </a:endParaRPr>
          </a:p>
          <a:p>
            <a:pPr marL="273050" marR="0" lvl="0" indent="-273050" algn="l" rtl="0">
              <a:lnSpc>
                <a:spcPct val="80000"/>
              </a:lnSpc>
              <a:spcBef>
                <a:spcPts val="400"/>
              </a:spcBef>
              <a:spcAft>
                <a:spcPts val="0"/>
              </a:spcAft>
              <a:buClr>
                <a:srgbClr val="969696"/>
              </a:buClr>
              <a:buSzPts val="1900"/>
              <a:buFont typeface="Noto Sans Symbols"/>
              <a:buChar char="●"/>
            </a:pPr>
            <a:r>
              <a:rPr lang="en-US" sz="2400" b="0" i="0" u="none" dirty="0" smtClean="0">
                <a:solidFill>
                  <a:schemeClr val="dk1"/>
                </a:solidFill>
                <a:latin typeface="Constantia"/>
                <a:ea typeface="Constantia"/>
                <a:cs typeface="Constantia"/>
                <a:sym typeface="Constantia"/>
              </a:rPr>
              <a:t>Animals</a:t>
            </a:r>
            <a:r>
              <a:rPr lang="en-US" sz="2400" b="0" i="0" u="none" dirty="0">
                <a:solidFill>
                  <a:schemeClr val="dk1"/>
                </a:solidFill>
                <a:latin typeface="Constantia"/>
                <a:ea typeface="Constantia"/>
                <a:cs typeface="Constantia"/>
                <a:sym typeface="Constantia"/>
              </a:rPr>
              <a:t>’ lifecycle.</a:t>
            </a:r>
            <a:endParaRPr sz="2800"/>
          </a:p>
          <a:p>
            <a:pPr marL="273050" marR="0" lvl="0" indent="-152400" algn="l" rtl="0">
              <a:lnSpc>
                <a:spcPct val="80000"/>
              </a:lnSpc>
              <a:spcBef>
                <a:spcPts val="400"/>
              </a:spcBef>
              <a:spcAft>
                <a:spcPts val="0"/>
              </a:spcAft>
              <a:buClr>
                <a:srgbClr val="969696"/>
              </a:buClr>
              <a:buSzPts val="1900"/>
              <a:buFont typeface="Noto Sans Symbols"/>
              <a:buNone/>
            </a:pPr>
            <a:endParaRPr sz="2400" b="0" i="0" u="none">
              <a:solidFill>
                <a:schemeClr val="dk1"/>
              </a:solidFill>
              <a:latin typeface="Constantia"/>
              <a:ea typeface="Constantia"/>
              <a:cs typeface="Constantia"/>
              <a:sym typeface="Constantia"/>
            </a:endParaRPr>
          </a:p>
          <a:p>
            <a:pPr marL="273050" marR="0" lvl="0" indent="-273050" algn="l" rtl="0">
              <a:lnSpc>
                <a:spcPct val="80000"/>
              </a:lnSpc>
              <a:spcBef>
                <a:spcPts val="400"/>
              </a:spcBef>
              <a:spcAft>
                <a:spcPts val="0"/>
              </a:spcAft>
              <a:buClr>
                <a:srgbClr val="969696"/>
              </a:buClr>
              <a:buSzPts val="1900"/>
              <a:buFont typeface="Noto Sans Symbols"/>
              <a:buChar char="●"/>
            </a:pPr>
            <a:r>
              <a:rPr lang="en-US" sz="2400" b="0" i="0" u="none" dirty="0">
                <a:solidFill>
                  <a:schemeClr val="dk1"/>
                </a:solidFill>
                <a:latin typeface="Constantia"/>
                <a:ea typeface="Constantia"/>
                <a:cs typeface="Constantia"/>
                <a:sym typeface="Constantia"/>
              </a:rPr>
              <a:t>Some Examples: </a:t>
            </a:r>
            <a:endParaRPr sz="2800"/>
          </a:p>
          <a:p>
            <a:pPr marL="639762" marR="0" lvl="1" indent="-246061" algn="l" rtl="0">
              <a:lnSpc>
                <a:spcPct val="80000"/>
              </a:lnSpc>
              <a:spcBef>
                <a:spcPts val="360"/>
              </a:spcBef>
              <a:spcAft>
                <a:spcPts val="0"/>
              </a:spcAft>
              <a:buClr>
                <a:schemeClr val="accent1"/>
              </a:buClr>
              <a:buSzPts val="1530"/>
              <a:buFont typeface="Noto Sans Symbols"/>
              <a:buChar char="●"/>
            </a:pPr>
            <a:endParaRPr lang="en-US" sz="2000" b="0" i="0" u="none" strike="noStrike" cap="none" dirty="0" smtClean="0">
              <a:solidFill>
                <a:schemeClr val="dk1"/>
              </a:solidFill>
              <a:latin typeface="Constantia"/>
              <a:ea typeface="Constantia"/>
              <a:cs typeface="Constantia"/>
              <a:sym typeface="Constantia"/>
            </a:endParaRPr>
          </a:p>
          <a:p>
            <a:pPr marL="639762" marR="0" lvl="1" indent="-246061" algn="l" rtl="0">
              <a:lnSpc>
                <a:spcPct val="80000"/>
              </a:lnSpc>
              <a:spcBef>
                <a:spcPts val="360"/>
              </a:spcBef>
              <a:spcAft>
                <a:spcPts val="0"/>
              </a:spcAft>
              <a:buClr>
                <a:schemeClr val="accent1"/>
              </a:buClr>
              <a:buSzPts val="1530"/>
              <a:buFont typeface="Noto Sans Symbols"/>
              <a:buChar char="●"/>
            </a:pPr>
            <a:r>
              <a:rPr lang="en-US" sz="2000" b="0" i="0" u="none" strike="noStrike" cap="none" dirty="0" smtClean="0">
                <a:solidFill>
                  <a:schemeClr val="dk1"/>
                </a:solidFill>
                <a:latin typeface="Constantia"/>
                <a:ea typeface="Constantia"/>
                <a:cs typeface="Constantia"/>
                <a:sym typeface="Constantia"/>
              </a:rPr>
              <a:t>Wood-products</a:t>
            </a:r>
            <a:r>
              <a:rPr lang="en-US" sz="2000" b="0" i="0" u="none" strike="noStrike" cap="none" dirty="0">
                <a:solidFill>
                  <a:schemeClr val="dk1"/>
                </a:solidFill>
                <a:latin typeface="Constantia"/>
                <a:ea typeface="Constantia"/>
                <a:cs typeface="Constantia"/>
                <a:sym typeface="Constantia"/>
              </a:rPr>
              <a:t>, natural rubber, fibers (e.g. cotton, jute etc.) and leather.</a:t>
            </a:r>
            <a:endParaRPr sz="2800"/>
          </a:p>
          <a:p>
            <a:pPr marL="639762" marR="0" lvl="1" indent="-246061" algn="l" rtl="0">
              <a:lnSpc>
                <a:spcPct val="80000"/>
              </a:lnSpc>
              <a:spcBef>
                <a:spcPts val="360"/>
              </a:spcBef>
              <a:spcAft>
                <a:spcPts val="0"/>
              </a:spcAft>
              <a:buClr>
                <a:schemeClr val="accent1"/>
              </a:buClr>
              <a:buSzPts val="1530"/>
              <a:buFont typeface="Noto Sans Symbols"/>
              <a:buChar char="●"/>
            </a:pPr>
            <a:endParaRPr lang="en-US" sz="2000" b="0" i="0" u="none" strike="noStrike" cap="none" dirty="0" smtClean="0">
              <a:solidFill>
                <a:schemeClr val="dk1"/>
              </a:solidFill>
              <a:latin typeface="Constantia"/>
              <a:ea typeface="Constantia"/>
              <a:cs typeface="Constantia"/>
              <a:sym typeface="Constantia"/>
            </a:endParaRPr>
          </a:p>
          <a:p>
            <a:pPr marL="639762" marR="0" lvl="1" indent="-246061" algn="l" rtl="0">
              <a:lnSpc>
                <a:spcPct val="80000"/>
              </a:lnSpc>
              <a:spcBef>
                <a:spcPts val="360"/>
              </a:spcBef>
              <a:spcAft>
                <a:spcPts val="0"/>
              </a:spcAft>
              <a:buClr>
                <a:schemeClr val="accent1"/>
              </a:buClr>
              <a:buSzPts val="1530"/>
              <a:buFont typeface="Noto Sans Symbols"/>
              <a:buChar char="●"/>
            </a:pPr>
            <a:r>
              <a:rPr lang="en-US" sz="2000" b="0" i="0" u="none" strike="noStrike" cap="none" dirty="0" smtClean="0">
                <a:solidFill>
                  <a:schemeClr val="dk1"/>
                </a:solidFill>
                <a:latin typeface="Constantia"/>
                <a:ea typeface="Constantia"/>
                <a:cs typeface="Constantia"/>
                <a:sym typeface="Constantia"/>
              </a:rPr>
              <a:t>Solar </a:t>
            </a:r>
            <a:r>
              <a:rPr lang="en-US" sz="2000" b="0" i="0" u="none" strike="noStrike" cap="none" dirty="0">
                <a:solidFill>
                  <a:schemeClr val="dk1"/>
                </a:solidFill>
                <a:latin typeface="Constantia"/>
                <a:ea typeface="Constantia"/>
                <a:cs typeface="Constantia"/>
                <a:sym typeface="Constantia"/>
              </a:rPr>
              <a:t>Energy. </a:t>
            </a:r>
            <a:endParaRPr sz="2800"/>
          </a:p>
          <a:p>
            <a:pPr marL="639762" marR="0" lvl="1" indent="-246062" algn="l" rtl="0">
              <a:lnSpc>
                <a:spcPct val="80000"/>
              </a:lnSpc>
              <a:spcBef>
                <a:spcPts val="400"/>
              </a:spcBef>
              <a:spcAft>
                <a:spcPts val="0"/>
              </a:spcAft>
              <a:buClr>
                <a:schemeClr val="accent1"/>
              </a:buClr>
              <a:buSzPts val="1700"/>
              <a:buFont typeface="Noto Sans Symbols"/>
              <a:buNone/>
            </a:pPr>
            <a:r>
              <a:rPr lang="en-US" b="0" i="0" u="none" strike="noStrike" cap="none" dirty="0">
                <a:solidFill>
                  <a:schemeClr val="dk1"/>
                </a:solidFill>
                <a:latin typeface="Constantia"/>
                <a:ea typeface="Constantia"/>
                <a:cs typeface="Constantia"/>
                <a:sym typeface="Constantia"/>
              </a:rPr>
              <a:t> </a:t>
            </a:r>
            <a:endParaRPr sz="280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dk1"/>
                </a:solidFill>
                <a:latin typeface="Arial"/>
                <a:ea typeface="Arial"/>
                <a:cs typeface="Arial"/>
                <a:sym typeface="Arial"/>
              </a:rPr>
              <a:t>Deforestation</a:t>
            </a:r>
            <a:endParaRPr lang="en-US" sz="4000" dirty="0">
              <a:solidFill>
                <a:schemeClr val="dk1"/>
              </a:solidFill>
              <a:latin typeface="Arial"/>
              <a:ea typeface="Arial"/>
              <a:cs typeface="Arial"/>
              <a:sym typeface="Arial"/>
            </a:endParaRPr>
          </a:p>
        </p:txBody>
      </p:sp>
      <p:sp>
        <p:nvSpPr>
          <p:cNvPr id="3" name="Content Placeholder 2"/>
          <p:cNvSpPr>
            <a:spLocks noGrp="1"/>
          </p:cNvSpPr>
          <p:nvPr>
            <p:ph idx="1"/>
          </p:nvPr>
        </p:nvSpPr>
        <p:spPr/>
        <p:txBody>
          <a:bodyPr/>
          <a:lstStyle/>
          <a:p>
            <a:r>
              <a:rPr lang="en-US" dirty="0" smtClean="0"/>
              <a:t>Cutting down of trees </a:t>
            </a:r>
          </a:p>
          <a:p>
            <a:pPr>
              <a:buNone/>
            </a:pPr>
            <a:r>
              <a:rPr lang="en-US" dirty="0" smtClean="0"/>
              <a:t>	</a:t>
            </a:r>
            <a:r>
              <a:rPr lang="en-US" dirty="0" smtClean="0"/>
              <a:t>on a large scale for</a:t>
            </a:r>
          </a:p>
          <a:p>
            <a:pPr>
              <a:buNone/>
            </a:pPr>
            <a:r>
              <a:rPr lang="en-US" dirty="0" smtClean="0"/>
              <a:t>	</a:t>
            </a:r>
            <a:r>
              <a:rPr lang="en-US" dirty="0" smtClean="0"/>
              <a:t>these purposes is</a:t>
            </a:r>
          </a:p>
          <a:p>
            <a:pPr>
              <a:buNone/>
            </a:pPr>
            <a:r>
              <a:rPr lang="en-US" b="1" dirty="0" smtClean="0"/>
              <a:t>	</a:t>
            </a:r>
            <a:r>
              <a:rPr lang="en-US" b="1" dirty="0" smtClean="0"/>
              <a:t>deforestation</a:t>
            </a:r>
            <a:r>
              <a:rPr lang="en-US" dirty="0" smtClean="0"/>
              <a:t>.</a:t>
            </a:r>
          </a:p>
          <a:p>
            <a:r>
              <a:rPr lang="en-US" dirty="0" smtClean="0"/>
              <a:t>Due to deforestation</a:t>
            </a:r>
          </a:p>
          <a:p>
            <a:pPr>
              <a:buNone/>
            </a:pPr>
            <a:r>
              <a:rPr lang="en-US" dirty="0" smtClean="0"/>
              <a:t>	</a:t>
            </a:r>
            <a:r>
              <a:rPr lang="en-US" dirty="0" smtClean="0"/>
              <a:t>a loss of habitat for</a:t>
            </a:r>
          </a:p>
          <a:p>
            <a:pPr>
              <a:buNone/>
            </a:pPr>
            <a:r>
              <a:rPr lang="en-US" dirty="0" smtClean="0"/>
              <a:t>	</a:t>
            </a:r>
            <a:r>
              <a:rPr lang="en-US" dirty="0" smtClean="0"/>
              <a:t>millions of species.</a:t>
            </a:r>
            <a:endParaRPr lang="en-US" dirty="0"/>
          </a:p>
        </p:txBody>
      </p:sp>
      <p:pic>
        <p:nvPicPr>
          <p:cNvPr id="4" name="Google Shape;290;p44"/>
          <p:cNvPicPr preferRelativeResize="0"/>
          <p:nvPr/>
        </p:nvPicPr>
        <p:blipFill>
          <a:blip r:embed="rId3">
            <a:alphaModFix/>
          </a:blip>
          <a:stretch>
            <a:fillRect/>
          </a:stretch>
        </p:blipFill>
        <p:spPr>
          <a:xfrm>
            <a:off x="4218975" y="2248400"/>
            <a:ext cx="4406650" cy="3689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935480"/>
            <a:ext cx="8229600" cy="4389120"/>
          </a:xfrm>
        </p:spPr>
        <p:txBody>
          <a:bodyPr/>
          <a:lstStyle/>
          <a:p>
            <a:r>
              <a:rPr lang="en-US" dirty="0" smtClean="0"/>
              <a:t>Awareness of resource usage will help to eternal development.</a:t>
            </a:r>
          </a:p>
          <a:p>
            <a:r>
              <a:rPr lang="en-US" dirty="0" smtClean="0"/>
              <a:t>Do energy conservation for Economical and Environmental benefits.</a:t>
            </a:r>
          </a:p>
          <a:p>
            <a:r>
              <a:rPr lang="en-US" dirty="0" smtClean="0"/>
              <a:t>Lack of advanced technologies.</a:t>
            </a:r>
            <a:endParaRPr lang="en-US" dirty="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 name="Title 2"/>
          <p:cNvSpPr>
            <a:spLocks noGrp="1"/>
          </p:cNvSpPr>
          <p:nvPr>
            <p:ph type="title"/>
          </p:nvPr>
        </p:nvSpPr>
        <p:spPr>
          <a:xfrm>
            <a:off x="457200" y="2819400"/>
            <a:ext cx="8305800" cy="1143000"/>
          </a:xfrm>
        </p:spPr>
        <p:txBody>
          <a:bodyPr/>
          <a:lstStyle/>
          <a:p>
            <a:pPr algn="ctr"/>
            <a:r>
              <a:rPr lang="en-US" dirty="0" smtClean="0"/>
              <a:t>Thank You</a:t>
            </a:r>
            <a:endParaRPr lang="en-US" dirty="0"/>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 name="Title 2"/>
          <p:cNvSpPr>
            <a:spLocks noGrp="1"/>
          </p:cNvSpPr>
          <p:nvPr>
            <p:ph type="title"/>
          </p:nvPr>
        </p:nvSpPr>
        <p:spPr>
          <a:xfrm>
            <a:off x="457200" y="2819400"/>
            <a:ext cx="8305800" cy="1143000"/>
          </a:xfrm>
        </p:spPr>
        <p:txBody>
          <a:bodyPr/>
          <a:lstStyle/>
          <a:p>
            <a:pPr algn="ctr"/>
            <a:r>
              <a:rPr lang="en-US" dirty="0" smtClean="0"/>
              <a:t>Any Questions?</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4000" b="0" i="0" u="none" dirty="0">
                <a:solidFill>
                  <a:schemeClr val="dk2"/>
                </a:solidFill>
                <a:latin typeface="Calibri"/>
                <a:ea typeface="Calibri"/>
                <a:cs typeface="Calibri"/>
                <a:sym typeface="Calibri"/>
              </a:rPr>
              <a:t>Non-Renewable Resources </a:t>
            </a:r>
            <a:endParaRPr sz="4000"/>
          </a:p>
        </p:txBody>
      </p:sp>
      <p:sp>
        <p:nvSpPr>
          <p:cNvPr id="119" name="Google Shape;119;p16"/>
          <p:cNvSpPr txBox="1">
            <a:spLocks noGrp="1"/>
          </p:cNvSpPr>
          <p:nvPr>
            <p:ph idx="1"/>
          </p:nvPr>
        </p:nvSpPr>
        <p:spPr>
          <a:xfrm>
            <a:off x="457200" y="20875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90000"/>
              </a:lnSpc>
              <a:spcBef>
                <a:spcPts val="0"/>
              </a:spcBef>
              <a:spcAft>
                <a:spcPts val="0"/>
              </a:spcAft>
              <a:buClr>
                <a:srgbClr val="969696"/>
              </a:buClr>
              <a:buSzPts val="2280"/>
              <a:buFont typeface="Noto Sans Symbols"/>
              <a:buChar char="●"/>
            </a:pPr>
            <a:r>
              <a:rPr lang="en-US" sz="2400" b="0" i="0" u="none" dirty="0">
                <a:solidFill>
                  <a:schemeClr val="dk1"/>
                </a:solidFill>
                <a:latin typeface="Constantia"/>
                <a:ea typeface="Constantia"/>
                <a:cs typeface="Constantia"/>
                <a:sym typeface="Constantia"/>
              </a:rPr>
              <a:t>Fossil Fuels</a:t>
            </a:r>
            <a:r>
              <a:rPr lang="en-US" sz="2400" b="0" i="0" u="none" dirty="0" smtClean="0">
                <a:solidFill>
                  <a:schemeClr val="dk1"/>
                </a:solidFill>
                <a:latin typeface="Constantia"/>
                <a:ea typeface="Constantia"/>
                <a:cs typeface="Constantia"/>
                <a:sym typeface="Constantia"/>
              </a:rPr>
              <a:t>.</a:t>
            </a:r>
          </a:p>
          <a:p>
            <a:pPr marL="273050" marR="0" lvl="0" indent="-273050" algn="l" rtl="0">
              <a:lnSpc>
                <a:spcPct val="90000"/>
              </a:lnSpc>
              <a:spcBef>
                <a:spcPts val="0"/>
              </a:spcBef>
              <a:spcAft>
                <a:spcPts val="0"/>
              </a:spcAft>
              <a:buClr>
                <a:srgbClr val="969696"/>
              </a:buClr>
              <a:buSzPts val="2280"/>
              <a:buFont typeface="Noto Sans Symbols"/>
              <a:buChar char="●"/>
            </a:pPr>
            <a:endParaRPr sz="2800"/>
          </a:p>
          <a:p>
            <a:pPr marL="639762" marR="0" lvl="1" indent="-246062" algn="l" rtl="0">
              <a:lnSpc>
                <a:spcPct val="90000"/>
              </a:lnSpc>
              <a:spcBef>
                <a:spcPts val="440"/>
              </a:spcBef>
              <a:spcAft>
                <a:spcPts val="0"/>
              </a:spcAft>
              <a:buClr>
                <a:schemeClr val="accent1"/>
              </a:buClr>
              <a:buSzPts val="1870"/>
              <a:buFont typeface="Noto Sans Symbols"/>
              <a:buChar char="●"/>
            </a:pPr>
            <a:r>
              <a:rPr lang="en-US" sz="2000" b="0" i="0" u="none" strike="noStrike" cap="none" dirty="0">
                <a:solidFill>
                  <a:schemeClr val="dk1"/>
                </a:solidFill>
                <a:latin typeface="Constantia"/>
                <a:ea typeface="Constantia"/>
                <a:cs typeface="Constantia"/>
                <a:sym typeface="Constantia"/>
              </a:rPr>
              <a:t>Automotive  fuels, Metals  like  gold, silver, etc. </a:t>
            </a:r>
            <a:endParaRPr lang="en-US" sz="2000" dirty="0" smtClean="0">
              <a:solidFill>
                <a:schemeClr val="dk1"/>
              </a:solidFill>
              <a:latin typeface="Constantia"/>
              <a:ea typeface="Constantia"/>
              <a:cs typeface="Constantia"/>
              <a:sym typeface="Constantia"/>
            </a:endParaRPr>
          </a:p>
          <a:p>
            <a:pPr marL="639762" marR="0" lvl="1" indent="-246062" algn="l" rtl="0">
              <a:lnSpc>
                <a:spcPct val="90000"/>
              </a:lnSpc>
              <a:spcBef>
                <a:spcPts val="440"/>
              </a:spcBef>
              <a:spcAft>
                <a:spcPts val="0"/>
              </a:spcAft>
              <a:buClr>
                <a:schemeClr val="accent1"/>
              </a:buClr>
              <a:buSzPts val="1870"/>
              <a:buNone/>
            </a:pPr>
            <a:endParaRPr/>
          </a:p>
          <a:p>
            <a:pPr marL="273050" marR="0" lvl="0" indent="-273050" algn="l" rtl="0">
              <a:lnSpc>
                <a:spcPct val="90000"/>
              </a:lnSpc>
              <a:spcBef>
                <a:spcPts val="480"/>
              </a:spcBef>
              <a:spcAft>
                <a:spcPts val="0"/>
              </a:spcAft>
              <a:buClr>
                <a:srgbClr val="969696"/>
              </a:buClr>
              <a:buSzPts val="2280"/>
              <a:buFont typeface="Noto Sans Symbols"/>
              <a:buChar char="●"/>
            </a:pPr>
            <a:r>
              <a:rPr lang="en-US" sz="2800" b="0" i="0" u="none" dirty="0">
                <a:solidFill>
                  <a:schemeClr val="dk1"/>
                </a:solidFill>
                <a:latin typeface="Constantia"/>
                <a:ea typeface="Constantia"/>
                <a:cs typeface="Constantia"/>
                <a:sym typeface="Constantia"/>
              </a:rPr>
              <a:t>Non-renewable  resources can be consumed once.</a:t>
            </a:r>
            <a:endParaRPr sz="280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533400"/>
            <a:ext cx="8382000" cy="1143000"/>
          </a:xfrm>
          <a:prstGeom prst="rect">
            <a:avLst/>
          </a:prstGeom>
          <a:noFill/>
          <a:ln>
            <a:noFill/>
          </a:ln>
        </p:spPr>
        <p:txBody>
          <a:bodyPr spcFirstLastPara="1" wrap="square" lIns="0" tIns="45700" rIns="0" bIns="0" anchor="b" anchorCtr="0">
            <a:noAutofit/>
          </a:bodyPr>
          <a:lstStyle/>
          <a:p>
            <a:pPr marL="0" lvl="0" indent="0" rtl="0">
              <a:lnSpc>
                <a:spcPct val="100000"/>
              </a:lnSpc>
              <a:spcBef>
                <a:spcPts val="0"/>
              </a:spcBef>
              <a:spcAft>
                <a:spcPts val="0"/>
              </a:spcAft>
              <a:buClr>
                <a:schemeClr val="dk2"/>
              </a:buClr>
              <a:buSzPts val="3600"/>
              <a:buFont typeface="Calibri"/>
              <a:buNone/>
            </a:pPr>
            <a:r>
              <a:rPr lang="en-US" sz="4000" b="0" i="0" u="none" dirty="0" smtClean="0">
                <a:solidFill>
                  <a:schemeClr val="dk2"/>
                </a:solidFill>
                <a:latin typeface="Calibri"/>
                <a:ea typeface="Calibri"/>
                <a:cs typeface="Calibri"/>
                <a:sym typeface="Calibri"/>
              </a:rPr>
              <a:t>Categories of Non-Renewable Resources</a:t>
            </a:r>
            <a:endParaRPr sz="5400"/>
          </a:p>
        </p:txBody>
      </p:sp>
      <p:sp>
        <p:nvSpPr>
          <p:cNvPr id="125" name="Google Shape;125;p17"/>
          <p:cNvSpPr txBox="1">
            <a:spLocks noGrp="1"/>
          </p:cNvSpPr>
          <p:nvPr>
            <p:ph idx="1"/>
          </p:nvPr>
        </p:nvSpPr>
        <p:spPr>
          <a:xfrm>
            <a:off x="533400" y="1981200"/>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90000"/>
              </a:lnSpc>
              <a:spcBef>
                <a:spcPts val="0"/>
              </a:spcBef>
              <a:spcAft>
                <a:spcPts val="0"/>
              </a:spcAft>
              <a:buClr>
                <a:srgbClr val="969696"/>
              </a:buClr>
              <a:buSzPts val="2280"/>
              <a:buFont typeface="Noto Sans Symbols"/>
              <a:buChar char="●"/>
            </a:pPr>
            <a:r>
              <a:rPr lang="en-US" sz="2400" b="0" i="0" u="none" dirty="0" smtClean="0">
                <a:solidFill>
                  <a:schemeClr val="dk1"/>
                </a:solidFill>
                <a:latin typeface="Constantia"/>
                <a:ea typeface="Constantia"/>
                <a:cs typeface="Constantia"/>
                <a:sym typeface="Constantia"/>
              </a:rPr>
              <a:t>Re-</a:t>
            </a:r>
            <a:r>
              <a:rPr lang="en-US" sz="2400" dirty="0" err="1">
                <a:solidFill>
                  <a:schemeClr val="dk1"/>
                </a:solidFill>
                <a:latin typeface="Constantia"/>
                <a:ea typeface="Constantia"/>
                <a:cs typeface="Constantia"/>
                <a:sym typeface="Constantia"/>
              </a:rPr>
              <a:t>C</a:t>
            </a:r>
            <a:r>
              <a:rPr lang="en-US" sz="2400" b="0" i="0" u="none" dirty="0" err="1" smtClean="0">
                <a:solidFill>
                  <a:schemeClr val="dk1"/>
                </a:solidFill>
                <a:latin typeface="Constantia"/>
                <a:ea typeface="Constantia"/>
                <a:cs typeface="Constantia"/>
                <a:sym typeface="Constantia"/>
              </a:rPr>
              <a:t>ycleable</a:t>
            </a:r>
            <a:endParaRPr/>
          </a:p>
          <a:p>
            <a:pPr marL="639762" marR="0" lvl="1" indent="-246062" algn="l" rtl="0">
              <a:lnSpc>
                <a:spcPct val="90000"/>
              </a:lnSpc>
              <a:spcBef>
                <a:spcPts val="400"/>
              </a:spcBef>
              <a:spcAft>
                <a:spcPts val="0"/>
              </a:spcAft>
              <a:buClr>
                <a:schemeClr val="accent1"/>
              </a:buClr>
              <a:buSzPts val="1700"/>
              <a:buFont typeface="Noto Sans Symbols"/>
              <a:buNone/>
            </a:pPr>
            <a:r>
              <a:rPr lang="en-US" sz="2000" b="0" i="0" u="none" strike="noStrike" cap="none" dirty="0">
                <a:solidFill>
                  <a:schemeClr val="dk1"/>
                </a:solidFill>
                <a:latin typeface="Constantia"/>
                <a:ea typeface="Constantia"/>
                <a:cs typeface="Constantia"/>
                <a:sym typeface="Constantia"/>
              </a:rPr>
              <a:t> </a:t>
            </a:r>
            <a:endParaRPr/>
          </a:p>
          <a:p>
            <a:pPr marL="273050" marR="0" lvl="0" indent="-273050" algn="l" rtl="0">
              <a:lnSpc>
                <a:spcPct val="90000"/>
              </a:lnSpc>
              <a:spcBef>
                <a:spcPts val="480"/>
              </a:spcBef>
              <a:spcAft>
                <a:spcPts val="0"/>
              </a:spcAft>
              <a:buClr>
                <a:srgbClr val="969696"/>
              </a:buClr>
              <a:buSzPts val="2280"/>
              <a:buFont typeface="Noto Sans Symbols"/>
              <a:buChar char="●"/>
            </a:pPr>
            <a:r>
              <a:rPr lang="en-US" sz="2400" b="0" i="0" u="none" dirty="0" smtClean="0">
                <a:solidFill>
                  <a:schemeClr val="dk1"/>
                </a:solidFill>
                <a:latin typeface="Constantia"/>
                <a:ea typeface="Constantia"/>
                <a:cs typeface="Constantia"/>
                <a:sym typeface="Constantia"/>
              </a:rPr>
              <a:t>Non-</a:t>
            </a:r>
            <a:r>
              <a:rPr lang="en-US" sz="2400" dirty="0" err="1" smtClean="0">
                <a:solidFill>
                  <a:schemeClr val="dk1"/>
                </a:solidFill>
                <a:latin typeface="Constantia"/>
                <a:ea typeface="Constantia"/>
                <a:cs typeface="Constantia"/>
                <a:sym typeface="Constantia"/>
              </a:rPr>
              <a:t>R</a:t>
            </a:r>
            <a:r>
              <a:rPr lang="en-US" sz="2400" b="0" i="0" u="none" dirty="0" err="1" smtClean="0">
                <a:solidFill>
                  <a:schemeClr val="dk1"/>
                </a:solidFill>
                <a:latin typeface="Constantia"/>
                <a:ea typeface="Constantia"/>
                <a:cs typeface="Constantia"/>
                <a:sym typeface="Constantia"/>
              </a:rPr>
              <a:t>ecycleable</a:t>
            </a:r>
            <a:r>
              <a:rPr lang="en-US" sz="2400" b="0" i="0" u="none" dirty="0" smtClean="0">
                <a:solidFill>
                  <a:schemeClr val="dk1"/>
                </a:solidFill>
                <a:latin typeface="Constantia"/>
                <a:ea typeface="Constantia"/>
                <a:cs typeface="Constantia"/>
                <a:sym typeface="Constantia"/>
              </a:rPr>
              <a:t> </a:t>
            </a:r>
            <a:endParaRPr/>
          </a:p>
          <a:p>
            <a:pPr marL="273050" marR="0" lvl="0" indent="-128270" algn="l" rtl="0">
              <a:spcBef>
                <a:spcPts val="480"/>
              </a:spcBef>
              <a:spcAft>
                <a:spcPts val="0"/>
              </a:spcAft>
              <a:buClr>
                <a:srgbClr val="969696"/>
              </a:buClr>
              <a:buSzPts val="2280"/>
              <a:buFont typeface="Noto Sans Symbols"/>
              <a:buNone/>
            </a:pPr>
            <a:endParaRPr sz="2400" b="0" i="0" u="none">
              <a:solidFill>
                <a:schemeClr val="dk1"/>
              </a:solidFill>
              <a:latin typeface="Constantia"/>
              <a:ea typeface="Constantia"/>
              <a:cs typeface="Constantia"/>
              <a:sym typeface="Constanti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457200" y="914400"/>
            <a:ext cx="8229600" cy="1143000"/>
          </a:xfrm>
          <a:prstGeom prst="rect">
            <a:avLst/>
          </a:prstGeom>
          <a:noFill/>
          <a:ln>
            <a:noFill/>
          </a:ln>
        </p:spPr>
        <p:txBody>
          <a:bodyPr spcFirstLastPara="1" wrap="square" lIns="0" tIns="45700" rIns="0" bIns="0" anchor="b" anchorCtr="0">
            <a:noAutofit/>
          </a:bodyPr>
          <a:lstStyle/>
          <a:p>
            <a:pPr marL="0" lvl="0" indent="0" algn="just" rtl="0">
              <a:lnSpc>
                <a:spcPct val="100000"/>
              </a:lnSpc>
              <a:spcBef>
                <a:spcPts val="0"/>
              </a:spcBef>
              <a:spcAft>
                <a:spcPts val="0"/>
              </a:spcAft>
              <a:buClr>
                <a:schemeClr val="dk2"/>
              </a:buClr>
              <a:buSzPts val="3200"/>
              <a:buFont typeface="Calibri"/>
              <a:buNone/>
            </a:pPr>
            <a:r>
              <a:rPr lang="en-US" sz="3600" b="0" i="0" u="none" dirty="0">
                <a:solidFill>
                  <a:schemeClr val="dk2"/>
                </a:solidFill>
                <a:latin typeface="Calibri"/>
                <a:ea typeface="Calibri"/>
                <a:cs typeface="Calibri"/>
                <a:sym typeface="Calibri"/>
              </a:rPr>
              <a:t>Some authors prefer to classify resources into biotic and </a:t>
            </a:r>
            <a:r>
              <a:rPr lang="en-US" sz="3600" b="0" i="0" u="none" dirty="0" err="1">
                <a:solidFill>
                  <a:schemeClr val="dk2"/>
                </a:solidFill>
                <a:latin typeface="Calibri"/>
                <a:ea typeface="Calibri"/>
                <a:cs typeface="Calibri"/>
                <a:sym typeface="Calibri"/>
              </a:rPr>
              <a:t>abiotic</a:t>
            </a:r>
            <a:r>
              <a:rPr lang="en-US" sz="3600" b="0" i="0" u="none" dirty="0">
                <a:solidFill>
                  <a:schemeClr val="dk2"/>
                </a:solidFill>
                <a:latin typeface="Calibri"/>
                <a:ea typeface="Calibri"/>
                <a:cs typeface="Calibri"/>
                <a:sym typeface="Calibri"/>
              </a:rPr>
              <a:t> resources</a:t>
            </a:r>
            <a:endParaRPr sz="5400"/>
          </a:p>
        </p:txBody>
      </p:sp>
      <p:sp>
        <p:nvSpPr>
          <p:cNvPr id="131" name="Google Shape;131;p18"/>
          <p:cNvSpPr txBox="1">
            <a:spLocks noGrp="1"/>
          </p:cNvSpPr>
          <p:nvPr>
            <p:ph idx="1"/>
          </p:nvPr>
        </p:nvSpPr>
        <p:spPr>
          <a:xfrm>
            <a:off x="381000" y="2316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969696"/>
              </a:buClr>
              <a:buSzPts val="2660"/>
              <a:buFont typeface="Noto Sans Symbols"/>
              <a:buChar char="●"/>
            </a:pPr>
            <a:r>
              <a:rPr lang="en-US" sz="2400" b="0" i="0" u="none" dirty="0">
                <a:solidFill>
                  <a:schemeClr val="dk1"/>
                </a:solidFill>
                <a:latin typeface="Constantia"/>
                <a:ea typeface="Constantia"/>
                <a:cs typeface="Constantia"/>
                <a:sym typeface="Constantia"/>
              </a:rPr>
              <a:t>Biotic resources </a:t>
            </a:r>
            <a:endParaRPr lang="en-US" sz="2400" b="0" i="0" u="none" dirty="0" smtClean="0">
              <a:solidFill>
                <a:schemeClr val="dk1"/>
              </a:solidFill>
              <a:latin typeface="Constantia"/>
              <a:ea typeface="Constantia"/>
              <a:cs typeface="Constantia"/>
              <a:sym typeface="Constantia"/>
            </a:endParaRPr>
          </a:p>
          <a:p>
            <a:pPr marL="273050" marR="0" lvl="0" indent="-273050" algn="l" rtl="0">
              <a:lnSpc>
                <a:spcPct val="100000"/>
              </a:lnSpc>
              <a:spcBef>
                <a:spcPts val="0"/>
              </a:spcBef>
              <a:spcAft>
                <a:spcPts val="0"/>
              </a:spcAft>
              <a:buClr>
                <a:srgbClr val="969696"/>
              </a:buClr>
              <a:buSzPts val="2660"/>
              <a:buFont typeface="Noto Sans Symbols"/>
              <a:buChar char="●"/>
            </a:pPr>
            <a:endParaRPr sz="2400"/>
          </a:p>
          <a:p>
            <a:pPr marL="639762" marR="0" lvl="1" indent="-246062" algn="l" rtl="0">
              <a:lnSpc>
                <a:spcPct val="100000"/>
              </a:lnSpc>
              <a:spcBef>
                <a:spcPts val="480"/>
              </a:spcBef>
              <a:spcAft>
                <a:spcPts val="0"/>
              </a:spcAft>
              <a:buClr>
                <a:schemeClr val="accent1"/>
              </a:buClr>
              <a:buSzPts val="2040"/>
              <a:buFont typeface="Noto Sans Symbols"/>
              <a:buChar char="●"/>
            </a:pPr>
            <a:r>
              <a:rPr lang="en-US" sz="2000" b="0" i="0" u="none" strike="noStrike" cap="none" dirty="0">
                <a:solidFill>
                  <a:schemeClr val="dk1"/>
                </a:solidFill>
                <a:latin typeface="Constantia"/>
                <a:ea typeface="Constantia"/>
                <a:cs typeface="Constantia"/>
                <a:sym typeface="Constantia"/>
              </a:rPr>
              <a:t>Living resources. </a:t>
            </a:r>
            <a:endParaRPr sz="2000"/>
          </a:p>
          <a:p>
            <a:pPr marL="273050" marR="0" lvl="0" indent="-273050" algn="l" rtl="0">
              <a:lnSpc>
                <a:spcPct val="100000"/>
              </a:lnSpc>
              <a:spcBef>
                <a:spcPts val="560"/>
              </a:spcBef>
              <a:spcAft>
                <a:spcPts val="0"/>
              </a:spcAft>
              <a:buClr>
                <a:srgbClr val="969696"/>
              </a:buClr>
              <a:buSzPts val="2660"/>
              <a:buFont typeface="Noto Sans Symbols"/>
              <a:buChar char="●"/>
            </a:pPr>
            <a:endParaRPr lang="en-US" sz="3200" b="0" i="0" u="none" dirty="0" smtClean="0">
              <a:solidFill>
                <a:schemeClr val="dk1"/>
              </a:solidFill>
              <a:latin typeface="Constantia"/>
              <a:ea typeface="Constantia"/>
              <a:cs typeface="Constantia"/>
              <a:sym typeface="Constantia"/>
            </a:endParaRPr>
          </a:p>
          <a:p>
            <a:pPr marL="273050" marR="0" lvl="0" indent="-273050" algn="l" rtl="0">
              <a:lnSpc>
                <a:spcPct val="100000"/>
              </a:lnSpc>
              <a:spcBef>
                <a:spcPts val="560"/>
              </a:spcBef>
              <a:spcAft>
                <a:spcPts val="0"/>
              </a:spcAft>
              <a:buClr>
                <a:srgbClr val="969696"/>
              </a:buClr>
              <a:buSzPts val="2660"/>
              <a:buFont typeface="Noto Sans Symbols"/>
              <a:buChar char="●"/>
            </a:pPr>
            <a:r>
              <a:rPr lang="en-US" sz="2400" b="0" i="0" u="none" dirty="0" err="1" smtClean="0">
                <a:solidFill>
                  <a:schemeClr val="dk1"/>
                </a:solidFill>
                <a:latin typeface="Constantia"/>
                <a:ea typeface="Constantia"/>
                <a:cs typeface="Constantia"/>
                <a:sym typeface="Constantia"/>
              </a:rPr>
              <a:t>Abiotic</a:t>
            </a:r>
            <a:r>
              <a:rPr lang="en-US" sz="2400" b="0" i="0" u="none" dirty="0" smtClean="0">
                <a:solidFill>
                  <a:schemeClr val="dk1"/>
                </a:solidFill>
                <a:latin typeface="Constantia"/>
                <a:ea typeface="Constantia"/>
                <a:cs typeface="Constantia"/>
                <a:sym typeface="Constantia"/>
              </a:rPr>
              <a:t> </a:t>
            </a:r>
            <a:r>
              <a:rPr lang="en-US" sz="2400" b="0" i="0" u="none" dirty="0">
                <a:solidFill>
                  <a:schemeClr val="dk1"/>
                </a:solidFill>
                <a:latin typeface="Constantia"/>
                <a:ea typeface="Constantia"/>
                <a:cs typeface="Constantia"/>
                <a:sym typeface="Constantia"/>
              </a:rPr>
              <a:t>resources </a:t>
            </a:r>
            <a:endParaRPr sz="2400"/>
          </a:p>
          <a:p>
            <a:pPr marL="639762" marR="0" lvl="1" indent="-246062" algn="l" rtl="0">
              <a:lnSpc>
                <a:spcPct val="100000"/>
              </a:lnSpc>
              <a:spcBef>
                <a:spcPts val="480"/>
              </a:spcBef>
              <a:spcAft>
                <a:spcPts val="0"/>
              </a:spcAft>
              <a:buClr>
                <a:schemeClr val="accent1"/>
              </a:buClr>
              <a:buSzPts val="2040"/>
              <a:buFont typeface="Noto Sans Symbols"/>
              <a:buChar char="●"/>
            </a:pPr>
            <a:endParaRPr lang="en-US" sz="2000" b="0" i="0" u="none" strike="noStrike" cap="none" dirty="0" smtClean="0">
              <a:solidFill>
                <a:schemeClr val="dk1"/>
              </a:solidFill>
              <a:latin typeface="Constantia"/>
              <a:ea typeface="Constantia"/>
              <a:cs typeface="Constantia"/>
              <a:sym typeface="Constantia"/>
            </a:endParaRPr>
          </a:p>
          <a:p>
            <a:pPr marL="639762" marR="0" lvl="1" indent="-246062" algn="l" rtl="0">
              <a:lnSpc>
                <a:spcPct val="100000"/>
              </a:lnSpc>
              <a:spcBef>
                <a:spcPts val="480"/>
              </a:spcBef>
              <a:spcAft>
                <a:spcPts val="0"/>
              </a:spcAft>
              <a:buClr>
                <a:schemeClr val="accent1"/>
              </a:buClr>
              <a:buSzPts val="2040"/>
              <a:buFont typeface="Noto Sans Symbols"/>
              <a:buChar char="●"/>
            </a:pPr>
            <a:r>
              <a:rPr lang="en-US" sz="2000" b="0" i="0" u="none" strike="noStrike" cap="none" dirty="0" smtClean="0">
                <a:solidFill>
                  <a:schemeClr val="dk1"/>
                </a:solidFill>
                <a:latin typeface="Constantia"/>
                <a:ea typeface="Constantia"/>
                <a:cs typeface="Constantia"/>
                <a:sym typeface="Constantia"/>
              </a:rPr>
              <a:t>Non-living </a:t>
            </a:r>
            <a:r>
              <a:rPr lang="en-US" sz="2000" b="0" i="0" u="none" strike="noStrike" cap="none" dirty="0">
                <a:solidFill>
                  <a:schemeClr val="dk1"/>
                </a:solidFill>
                <a:latin typeface="Constantia"/>
                <a:ea typeface="Constantia"/>
                <a:cs typeface="Constantia"/>
                <a:sym typeface="Constantia"/>
              </a:rPr>
              <a:t>resources.</a:t>
            </a:r>
            <a:endParaRPr sz="200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57200" y="9144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600"/>
              <a:buFont typeface="Calibri"/>
              <a:buNone/>
            </a:pPr>
            <a:r>
              <a:rPr lang="en-US" sz="3600" b="0" i="0" u="none" dirty="0">
                <a:solidFill>
                  <a:schemeClr val="dk2"/>
                </a:solidFill>
                <a:latin typeface="Calibri"/>
                <a:ea typeface="Calibri"/>
                <a:cs typeface="Calibri"/>
                <a:sym typeface="Calibri"/>
              </a:rPr>
              <a:t>Following are some examples of the major natural resources: </a:t>
            </a:r>
            <a:endParaRPr/>
          </a:p>
        </p:txBody>
      </p:sp>
      <p:sp>
        <p:nvSpPr>
          <p:cNvPr id="137" name="Google Shape;137;p19"/>
          <p:cNvSpPr txBox="1">
            <a:spLocks noGrp="1"/>
          </p:cNvSpPr>
          <p:nvPr>
            <p:ph idx="1"/>
          </p:nvPr>
        </p:nvSpPr>
        <p:spPr>
          <a:xfrm>
            <a:off x="457200" y="1981200"/>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lnSpc>
                <a:spcPct val="150000"/>
              </a:lnSpc>
              <a:spcBef>
                <a:spcPts val="0"/>
              </a:spcBef>
              <a:spcAft>
                <a:spcPts val="0"/>
              </a:spcAft>
              <a:buClr>
                <a:srgbClr val="969696"/>
              </a:buClr>
              <a:buSzPts val="2470"/>
              <a:buFont typeface="Noto Sans Symbols"/>
              <a:buChar char="●"/>
            </a:pPr>
            <a:r>
              <a:rPr lang="en-US" sz="2400" b="0" i="0" u="none" dirty="0">
                <a:solidFill>
                  <a:schemeClr val="dk1"/>
                </a:solidFill>
                <a:latin typeface="Constantia"/>
                <a:ea typeface="Constantia"/>
                <a:cs typeface="Constantia"/>
                <a:sym typeface="Constantia"/>
              </a:rPr>
              <a:t>Forest resources </a:t>
            </a:r>
            <a:endParaRPr lang="en-US" sz="2400" b="0" i="0" u="none" dirty="0" smtClean="0">
              <a:solidFill>
                <a:schemeClr val="dk1"/>
              </a:solidFill>
              <a:latin typeface="Constantia"/>
              <a:ea typeface="Constantia"/>
              <a:cs typeface="Constantia"/>
              <a:sym typeface="Constantia"/>
            </a:endParaRPr>
          </a:p>
          <a:p>
            <a:pPr marL="273050" marR="0" lvl="0" indent="-273050" algn="l" rtl="0">
              <a:lnSpc>
                <a:spcPct val="150000"/>
              </a:lnSpc>
              <a:spcBef>
                <a:spcPts val="520"/>
              </a:spcBef>
              <a:spcAft>
                <a:spcPts val="0"/>
              </a:spcAft>
              <a:buClr>
                <a:srgbClr val="969696"/>
              </a:buClr>
              <a:buSzPts val="2470"/>
              <a:buFont typeface="Noto Sans Symbols"/>
              <a:buChar char="●"/>
            </a:pPr>
            <a:r>
              <a:rPr lang="en-US" sz="2400" b="0" i="0" u="none" dirty="0" smtClean="0">
                <a:solidFill>
                  <a:schemeClr val="dk1"/>
                </a:solidFill>
                <a:latin typeface="Constantia"/>
                <a:ea typeface="Constantia"/>
                <a:cs typeface="Constantia"/>
                <a:sym typeface="Constantia"/>
              </a:rPr>
              <a:t>Water resources</a:t>
            </a:r>
          </a:p>
          <a:p>
            <a:pPr marL="273050" marR="0" lvl="0" indent="-273050" algn="l" rtl="0">
              <a:lnSpc>
                <a:spcPct val="150000"/>
              </a:lnSpc>
              <a:spcBef>
                <a:spcPts val="520"/>
              </a:spcBef>
              <a:spcAft>
                <a:spcPts val="0"/>
              </a:spcAft>
              <a:buClr>
                <a:srgbClr val="969696"/>
              </a:buClr>
              <a:buSzPts val="2470"/>
              <a:buFont typeface="Noto Sans Symbols"/>
              <a:buChar char="●"/>
            </a:pPr>
            <a:r>
              <a:rPr lang="en-US" sz="2400" b="0" i="0" u="none" dirty="0" smtClean="0">
                <a:solidFill>
                  <a:schemeClr val="dk1"/>
                </a:solidFill>
                <a:latin typeface="Constantia"/>
                <a:ea typeface="Constantia"/>
                <a:cs typeface="Constantia"/>
                <a:sym typeface="Constantia"/>
              </a:rPr>
              <a:t>Mineral resources</a:t>
            </a:r>
          </a:p>
          <a:p>
            <a:pPr marL="273050" marR="0" lvl="0" indent="-273050" algn="l" rtl="0">
              <a:lnSpc>
                <a:spcPct val="150000"/>
              </a:lnSpc>
              <a:spcBef>
                <a:spcPts val="520"/>
              </a:spcBef>
              <a:spcAft>
                <a:spcPts val="0"/>
              </a:spcAft>
              <a:buClr>
                <a:srgbClr val="969696"/>
              </a:buClr>
              <a:buSzPts val="2470"/>
              <a:buFont typeface="Noto Sans Symbols"/>
              <a:buChar char="●"/>
            </a:pPr>
            <a:r>
              <a:rPr lang="en-US" sz="2400" b="0" i="0" u="none" dirty="0" smtClean="0">
                <a:solidFill>
                  <a:schemeClr val="dk1"/>
                </a:solidFill>
                <a:latin typeface="Constantia"/>
                <a:ea typeface="Constantia"/>
                <a:cs typeface="Constantia"/>
                <a:sym typeface="Constantia"/>
              </a:rPr>
              <a:t>Food resources</a:t>
            </a:r>
          </a:p>
          <a:p>
            <a:pPr marL="273050" marR="0" lvl="0" indent="-273050" algn="l" rtl="0">
              <a:lnSpc>
                <a:spcPct val="150000"/>
              </a:lnSpc>
              <a:spcBef>
                <a:spcPts val="520"/>
              </a:spcBef>
              <a:spcAft>
                <a:spcPts val="0"/>
              </a:spcAft>
              <a:buClr>
                <a:srgbClr val="969696"/>
              </a:buClr>
              <a:buSzPts val="2470"/>
              <a:buFont typeface="Noto Sans Symbols"/>
              <a:buChar char="●"/>
            </a:pPr>
            <a:r>
              <a:rPr lang="en-US" sz="2400" b="0" i="0" u="none" dirty="0" smtClean="0">
                <a:solidFill>
                  <a:schemeClr val="dk1"/>
                </a:solidFill>
                <a:latin typeface="Constantia"/>
                <a:ea typeface="Constantia"/>
                <a:cs typeface="Constantia"/>
                <a:sym typeface="Constantia"/>
              </a:rPr>
              <a:t>Energy resources</a:t>
            </a:r>
          </a:p>
          <a:p>
            <a:pPr marL="273050" marR="0" lvl="0" indent="-273050" algn="l" rtl="0">
              <a:lnSpc>
                <a:spcPct val="150000"/>
              </a:lnSpc>
              <a:spcBef>
                <a:spcPts val="520"/>
              </a:spcBef>
              <a:spcAft>
                <a:spcPts val="0"/>
              </a:spcAft>
              <a:buClr>
                <a:srgbClr val="969696"/>
              </a:buClr>
              <a:buSzPts val="2470"/>
              <a:buFont typeface="Noto Sans Symbols"/>
              <a:buChar char="●"/>
            </a:pPr>
            <a:r>
              <a:rPr lang="en-US" sz="2400" b="0" i="0" u="none" dirty="0" smtClean="0">
                <a:solidFill>
                  <a:schemeClr val="dk1"/>
                </a:solidFill>
                <a:latin typeface="Constantia"/>
                <a:ea typeface="Constantia"/>
                <a:cs typeface="Constantia"/>
                <a:sym typeface="Constantia"/>
              </a:rPr>
              <a:t>Land </a:t>
            </a:r>
            <a:r>
              <a:rPr lang="en-US" sz="2400" b="0" i="0" u="none" dirty="0">
                <a:solidFill>
                  <a:schemeClr val="dk1"/>
                </a:solidFill>
                <a:latin typeface="Constantia"/>
                <a:ea typeface="Constantia"/>
                <a:cs typeface="Constantia"/>
                <a:sym typeface="Constantia"/>
              </a:rPr>
              <a:t>resources</a:t>
            </a:r>
            <a:endParaRPr sz="240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530225" y="1365250"/>
            <a:ext cx="8461375" cy="1901825"/>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A4A4A4"/>
              </a:buClr>
              <a:buSzPts val="5600"/>
              <a:buFont typeface="Calibri"/>
              <a:buNone/>
            </a:pPr>
            <a:r>
              <a:rPr lang="en-US" sz="5600" b="1" i="0" u="none" strike="noStrike" cap="none" dirty="0" smtClean="0">
                <a:solidFill>
                  <a:schemeClr val="tx1"/>
                </a:solidFill>
                <a:latin typeface="Calibri"/>
                <a:ea typeface="Calibri"/>
                <a:cs typeface="Calibri"/>
                <a:sym typeface="Calibri"/>
              </a:rPr>
              <a:t>Forest Resources </a:t>
            </a:r>
            <a:endParaRPr>
              <a:solidFill>
                <a:schemeClr val="tx1"/>
              </a:solidFill>
            </a:endParaRP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196</TotalTime>
  <Words>1654</Words>
  <Application>Microsoft Office PowerPoint</Application>
  <PresentationFormat>On-screen Show (4:3)</PresentationFormat>
  <Paragraphs>345</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NATURAL RESOURCES </vt:lpstr>
      <vt:lpstr>Slide 2</vt:lpstr>
      <vt:lpstr>Classification of natural resources:</vt:lpstr>
      <vt:lpstr>Renewable resources </vt:lpstr>
      <vt:lpstr>Non-Renewable Resources </vt:lpstr>
      <vt:lpstr>Categories of Non-Renewable Resources</vt:lpstr>
      <vt:lpstr>Some authors prefer to classify resources into biotic and abiotic resources</vt:lpstr>
      <vt:lpstr>Following are some examples of the major natural resources: </vt:lpstr>
      <vt:lpstr>Forest Resources </vt:lpstr>
      <vt:lpstr>FOREST RESOURCES </vt:lpstr>
      <vt:lpstr>USES OF FORESTS</vt:lpstr>
      <vt:lpstr>Ecological uses </vt:lpstr>
      <vt:lpstr>Major causes of Deforestation:</vt:lpstr>
      <vt:lpstr>Reason for large scale depletion</vt:lpstr>
      <vt:lpstr>DEFORESTATION </vt:lpstr>
      <vt:lpstr>Major consequences of deforestation </vt:lpstr>
      <vt:lpstr>Major activities in Forests:</vt:lpstr>
      <vt:lpstr>Water Resources </vt:lpstr>
      <vt:lpstr>   Water Resources</vt:lpstr>
      <vt:lpstr>Water Use and Over-Exploitation</vt:lpstr>
      <vt:lpstr>Water: A precious Natural Resource:</vt:lpstr>
      <vt:lpstr>Groundwater</vt:lpstr>
      <vt:lpstr>Surface water</vt:lpstr>
      <vt:lpstr>Big Dams- Benefits and Problems</vt:lpstr>
      <vt:lpstr>Environmental problems</vt:lpstr>
      <vt:lpstr>Mineral Resources </vt:lpstr>
      <vt:lpstr>Mineral Resources</vt:lpstr>
      <vt:lpstr>Food Resources </vt:lpstr>
      <vt:lpstr>FOOD RESOURCES:</vt:lpstr>
      <vt:lpstr>Statistics:</vt:lpstr>
      <vt:lpstr>Slide 31</vt:lpstr>
      <vt:lpstr>Energy Resources </vt:lpstr>
      <vt:lpstr>ENERGY RESOURCES:</vt:lpstr>
      <vt:lpstr>ENERGY RESOURCES:</vt:lpstr>
      <vt:lpstr>Land Resources </vt:lpstr>
      <vt:lpstr>Land Resources:</vt:lpstr>
      <vt:lpstr>Soil formation :</vt:lpstr>
      <vt:lpstr>Land Degradation:</vt:lpstr>
      <vt:lpstr>Soil Erosion:</vt:lpstr>
      <vt:lpstr>Deforestation</vt:lpstr>
      <vt:lpstr>Conclusion</vt:lpstr>
      <vt:lpstr>Thank You</vt:lpstr>
      <vt:lpstr>Any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RESOURCES </dc:title>
  <dc:creator>harsh</dc:creator>
  <cp:lastModifiedBy>harsh</cp:lastModifiedBy>
  <cp:revision>34</cp:revision>
  <dcterms:created xsi:type="dcterms:W3CDTF">2006-08-16T00:00:00Z</dcterms:created>
  <dcterms:modified xsi:type="dcterms:W3CDTF">2019-01-17T06:50:50Z</dcterms:modified>
</cp:coreProperties>
</file>