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AE5697-12C8-4411-87F6-6C39E00A60CD}">
  <a:tblStyle styleId="{4BAE5697-12C8-4411-87F6-6C39E00A60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c8ea2ef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c8ea2ef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d8a96531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d8a96531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c8ea2efa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c8ea2efa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c8ea2efa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c8ea2efa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c8ea2ef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c8ea2ef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d8a96531e_0_2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d8a96531e_0_2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685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100"/>
              <a:t>SFCS</a:t>
            </a:r>
            <a:endParaRPr sz="5100"/>
          </a:p>
          <a:p>
            <a:pPr indent="0" lvl="0" marL="0" rtl="0" algn="ctr">
              <a:spcBef>
                <a:spcPts val="0"/>
              </a:spcBef>
              <a:spcAft>
                <a:spcPts val="0"/>
              </a:spcAft>
              <a:buNone/>
            </a:pPr>
            <a:r>
              <a:rPr lang="en" sz="5100"/>
              <a:t>SmartFan Control System</a:t>
            </a:r>
            <a:endParaRPr sz="51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ECEN 5613 - </a:t>
            </a:r>
            <a:r>
              <a:rPr lang="en"/>
              <a:t>EMBEDDED</a:t>
            </a:r>
            <a:r>
              <a:rPr lang="en"/>
              <a:t> SYSTEM DESIGN</a:t>
            </a:r>
            <a:endParaRPr/>
          </a:p>
        </p:txBody>
      </p:sp>
      <p:sp>
        <p:nvSpPr>
          <p:cNvPr id="56" name="Google Shape;56;p13"/>
          <p:cNvSpPr txBox="1"/>
          <p:nvPr/>
        </p:nvSpPr>
        <p:spPr>
          <a:xfrm>
            <a:off x="6185025" y="3551950"/>
            <a:ext cx="1997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D1D5DB"/>
              </a:buClr>
              <a:buSzPts val="1400"/>
              <a:buChar char="-"/>
            </a:pPr>
            <a:r>
              <a:rPr lang="en">
                <a:solidFill>
                  <a:srgbClr val="D1D5DB"/>
                </a:solidFill>
              </a:rPr>
              <a:t>ISHA SHARMA</a:t>
            </a:r>
            <a:endParaRPr>
              <a:solidFill>
                <a:srgbClr val="D1D5D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DESCRIPTION</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Smart Fan Control System is an intelligent and user-friendly solution for controlling the speed of a DC motor-based fan. </a:t>
            </a:r>
            <a:r>
              <a:rPr lang="en"/>
              <a:t>The system is designed to be simple to use and intuitive, allowing the user to adjust the fan speed with a single control knob.</a:t>
            </a:r>
            <a:endParaRPr/>
          </a:p>
          <a:p>
            <a:pPr indent="0" lvl="0" marL="0" rtl="0" algn="l">
              <a:spcBef>
                <a:spcPts val="1200"/>
              </a:spcBef>
              <a:spcAft>
                <a:spcPts val="1200"/>
              </a:spcAft>
              <a:buNone/>
            </a:pPr>
            <a:r>
              <a:rPr lang="en"/>
              <a:t>It </a:t>
            </a:r>
            <a:r>
              <a:rPr lang="en"/>
              <a:t>is based on the powerful STM32F411 microcontroller and features an OLED display, an ADC input, a potentiometer, an indicator LED, and a DC motor driver IC (L293D). Its advanced features, such as the OLED display and indicator LED, make it an ideal choice for various applications, including home automation, industrial control, and environmental monitoring.</a:t>
            </a:r>
            <a:endParaRPr/>
          </a:p>
        </p:txBody>
      </p:sp>
      <p:sp>
        <p:nvSpPr>
          <p:cNvPr id="63" name="Google Shape;63;p14"/>
          <p:cNvSpPr txBox="1"/>
          <p:nvPr/>
        </p:nvSpPr>
        <p:spPr>
          <a:xfrm>
            <a:off x="277100" y="99800"/>
            <a:ext cx="1672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D1D5DB"/>
                </a:solidFill>
              </a:rPr>
              <a:t>SFCS, ISHA SHARMA, 12-03-2023</a:t>
            </a:r>
            <a:endParaRPr sz="700">
              <a:solidFill>
                <a:srgbClr val="D1D5DB"/>
              </a:solidFill>
            </a:endParaRPr>
          </a:p>
        </p:txBody>
      </p:sp>
      <p:sp>
        <p:nvSpPr>
          <p:cNvPr id="64" name="Google Shape;64;p14"/>
          <p:cNvSpPr txBox="1"/>
          <p:nvPr/>
        </p:nvSpPr>
        <p:spPr>
          <a:xfrm>
            <a:off x="8747850" y="99800"/>
            <a:ext cx="31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1D5DB"/>
                </a:solidFill>
              </a:rPr>
              <a:t>2</a:t>
            </a:r>
            <a:endParaRPr sz="1300">
              <a:solidFill>
                <a:srgbClr val="D1D5D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37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BLOCK DIAGRAM</a:t>
            </a:r>
            <a:endParaRPr/>
          </a:p>
        </p:txBody>
      </p:sp>
      <p:pic>
        <p:nvPicPr>
          <p:cNvPr id="70" name="Google Shape;70;p15"/>
          <p:cNvPicPr preferRelativeResize="0"/>
          <p:nvPr/>
        </p:nvPicPr>
        <p:blipFill>
          <a:blip r:embed="rId3">
            <a:alphaModFix/>
          </a:blip>
          <a:stretch>
            <a:fillRect/>
          </a:stretch>
        </p:blipFill>
        <p:spPr>
          <a:xfrm>
            <a:off x="286331" y="1078000"/>
            <a:ext cx="8461526" cy="3820975"/>
          </a:xfrm>
          <a:prstGeom prst="rect">
            <a:avLst/>
          </a:prstGeom>
          <a:noFill/>
          <a:ln>
            <a:noFill/>
          </a:ln>
        </p:spPr>
      </p:pic>
      <p:sp>
        <p:nvSpPr>
          <p:cNvPr id="71" name="Google Shape;71;p15"/>
          <p:cNvSpPr txBox="1"/>
          <p:nvPr/>
        </p:nvSpPr>
        <p:spPr>
          <a:xfrm>
            <a:off x="8747850" y="99800"/>
            <a:ext cx="31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1D5DB"/>
                </a:solidFill>
              </a:rPr>
              <a:t>3</a:t>
            </a:r>
            <a:endParaRPr sz="1300">
              <a:solidFill>
                <a:srgbClr val="D1D5DB"/>
              </a:solidFill>
            </a:endParaRPr>
          </a:p>
        </p:txBody>
      </p:sp>
      <p:sp>
        <p:nvSpPr>
          <p:cNvPr id="72" name="Google Shape;72;p15"/>
          <p:cNvSpPr txBox="1"/>
          <p:nvPr/>
        </p:nvSpPr>
        <p:spPr>
          <a:xfrm>
            <a:off x="277100" y="99800"/>
            <a:ext cx="1672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D1D5DB"/>
                </a:solidFill>
              </a:rPr>
              <a:t>SFCS, ISHA SHARMA, 12-03-2023</a:t>
            </a:r>
            <a:endParaRPr sz="700">
              <a:solidFill>
                <a:srgbClr val="D1D5D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aphicFrame>
        <p:nvGraphicFramePr>
          <p:cNvPr id="77" name="Google Shape;77;p16"/>
          <p:cNvGraphicFramePr/>
          <p:nvPr/>
        </p:nvGraphicFramePr>
        <p:xfrm>
          <a:off x="952500" y="1276438"/>
          <a:ext cx="3000000" cy="3000000"/>
        </p:xfrm>
        <a:graphic>
          <a:graphicData uri="http://schemas.openxmlformats.org/drawingml/2006/table">
            <a:tbl>
              <a:tblPr>
                <a:noFill/>
                <a:tableStyleId>{4BAE5697-12C8-4411-87F6-6C39E00A60CD}</a:tableStyleId>
              </a:tblPr>
              <a:tblGrid>
                <a:gridCol w="3619500"/>
                <a:gridCol w="3619500"/>
              </a:tblGrid>
              <a:tr h="381000">
                <a:tc>
                  <a:txBody>
                    <a:bodyPr/>
                    <a:lstStyle/>
                    <a:p>
                      <a:pPr indent="0" lvl="0" marL="0" rtl="0" algn="ctr">
                        <a:spcBef>
                          <a:spcPts val="0"/>
                        </a:spcBef>
                        <a:spcAft>
                          <a:spcPts val="0"/>
                        </a:spcAft>
                        <a:buNone/>
                      </a:pPr>
                      <a:r>
                        <a:rPr b="1" lang="en">
                          <a:solidFill>
                            <a:schemeClr val="accent2"/>
                          </a:solidFill>
                        </a:rPr>
                        <a:t>PROMISED</a:t>
                      </a:r>
                      <a:endParaRPr b="1">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accent2"/>
                          </a:solidFill>
                        </a:rPr>
                        <a:t>DELIVERED</a:t>
                      </a:r>
                      <a:endParaRPr b="1">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rPr>
                        <a:t>Multiple switches for speed control</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rPr>
                        <a:t>Potentiometer was used instead </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rPr>
                        <a:t>Multiple LEDs for speed indication</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rPr>
                        <a:t>One LED indicating ON/oFF state</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rPr>
                        <a:t>PCB board interfacing all sensors/actuators as a module</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rPr>
                        <a:t>Breadboard version was implemented instead</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rPr>
                        <a:t>DC motor representing a FAN</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rPr>
                        <a:t>DC motor failed</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2"/>
                          </a:solidFill>
                        </a:rPr>
                        <a:t>Bare metal coding for all interfaces</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rPr>
                        <a:t>ADC,OLED interfaced via HAL</a:t>
                      </a:r>
                      <a:endParaRPr>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78" name="Google Shape;78;p16"/>
          <p:cNvSpPr txBox="1"/>
          <p:nvPr/>
        </p:nvSpPr>
        <p:spPr>
          <a:xfrm>
            <a:off x="277100" y="99800"/>
            <a:ext cx="1672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D1D5DB"/>
                </a:solidFill>
              </a:rPr>
              <a:t>SFCS, ISHA SHARMA, 12-03-2023</a:t>
            </a:r>
            <a:endParaRPr sz="700">
              <a:solidFill>
                <a:srgbClr val="D1D5DB"/>
              </a:solidFill>
            </a:endParaRPr>
          </a:p>
        </p:txBody>
      </p:sp>
      <p:sp>
        <p:nvSpPr>
          <p:cNvPr id="79" name="Google Shape;79;p16"/>
          <p:cNvSpPr txBox="1"/>
          <p:nvPr/>
        </p:nvSpPr>
        <p:spPr>
          <a:xfrm>
            <a:off x="8747850" y="99800"/>
            <a:ext cx="31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1D5DB"/>
                </a:solidFill>
              </a:rPr>
              <a:t>4</a:t>
            </a:r>
            <a:endParaRPr sz="1300">
              <a:solidFill>
                <a:srgbClr val="D1D5DB"/>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b="3742" l="748" r="699" t="4065"/>
          <a:stretch/>
        </p:blipFill>
        <p:spPr>
          <a:xfrm>
            <a:off x="654237" y="449950"/>
            <a:ext cx="7835525" cy="4460800"/>
          </a:xfrm>
          <a:prstGeom prst="rect">
            <a:avLst/>
          </a:prstGeom>
          <a:noFill/>
          <a:ln>
            <a:noFill/>
          </a:ln>
        </p:spPr>
      </p:pic>
      <p:sp>
        <p:nvSpPr>
          <p:cNvPr id="85" name="Google Shape;85;p17"/>
          <p:cNvSpPr txBox="1"/>
          <p:nvPr/>
        </p:nvSpPr>
        <p:spPr>
          <a:xfrm>
            <a:off x="277100" y="99800"/>
            <a:ext cx="1672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D1D5DB"/>
                </a:solidFill>
              </a:rPr>
              <a:t>SFCS, ISHA SHARMA, 12-03-2023</a:t>
            </a:r>
            <a:endParaRPr sz="700">
              <a:solidFill>
                <a:srgbClr val="D1D5DB"/>
              </a:solidFill>
            </a:endParaRPr>
          </a:p>
        </p:txBody>
      </p:sp>
      <p:sp>
        <p:nvSpPr>
          <p:cNvPr id="86" name="Google Shape;86;p17"/>
          <p:cNvSpPr txBox="1"/>
          <p:nvPr/>
        </p:nvSpPr>
        <p:spPr>
          <a:xfrm>
            <a:off x="8747850" y="99800"/>
            <a:ext cx="31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1D5DB"/>
                </a:solidFill>
              </a:rPr>
              <a:t>5</a:t>
            </a:r>
            <a:endParaRPr sz="1300">
              <a:solidFill>
                <a:srgbClr val="D1D5D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877125" y="3817300"/>
            <a:ext cx="3676650" cy="1066800"/>
          </a:xfrm>
          <a:prstGeom prst="rect">
            <a:avLst/>
          </a:prstGeom>
          <a:noFill/>
          <a:ln>
            <a:noFill/>
          </a:ln>
        </p:spPr>
      </p:pic>
      <p:pic>
        <p:nvPicPr>
          <p:cNvPr id="92" name="Google Shape;92;p18"/>
          <p:cNvPicPr preferRelativeResize="0"/>
          <p:nvPr/>
        </p:nvPicPr>
        <p:blipFill rotWithShape="1">
          <a:blip r:embed="rId4">
            <a:alphaModFix/>
          </a:blip>
          <a:srcRect b="30001" l="0" r="0" t="0"/>
          <a:stretch/>
        </p:blipFill>
        <p:spPr>
          <a:xfrm>
            <a:off x="851875" y="2411538"/>
            <a:ext cx="3676650" cy="1066800"/>
          </a:xfrm>
          <a:prstGeom prst="rect">
            <a:avLst/>
          </a:prstGeom>
          <a:noFill/>
          <a:ln>
            <a:noFill/>
          </a:ln>
        </p:spPr>
      </p:pic>
      <p:pic>
        <p:nvPicPr>
          <p:cNvPr id="93" name="Google Shape;93;p18"/>
          <p:cNvPicPr preferRelativeResize="0"/>
          <p:nvPr/>
        </p:nvPicPr>
        <p:blipFill rotWithShape="1">
          <a:blip r:embed="rId5">
            <a:alphaModFix/>
          </a:blip>
          <a:srcRect b="19380" l="0" r="0" t="0"/>
          <a:stretch/>
        </p:blipFill>
        <p:spPr>
          <a:xfrm>
            <a:off x="877113" y="995600"/>
            <a:ext cx="3676650" cy="1121100"/>
          </a:xfrm>
          <a:prstGeom prst="rect">
            <a:avLst/>
          </a:prstGeom>
          <a:noFill/>
          <a:ln>
            <a:noFill/>
          </a:ln>
        </p:spPr>
      </p:pic>
      <p:sp>
        <p:nvSpPr>
          <p:cNvPr id="94" name="Google Shape;94;p18"/>
          <p:cNvSpPr txBox="1"/>
          <p:nvPr>
            <p:ph idx="4294967295" type="title"/>
          </p:nvPr>
        </p:nvSpPr>
        <p:spPr>
          <a:xfrm>
            <a:off x="311700" y="337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OUTPUTS</a:t>
            </a:r>
            <a:endParaRPr/>
          </a:p>
        </p:txBody>
      </p:sp>
      <p:sp>
        <p:nvSpPr>
          <p:cNvPr id="95" name="Google Shape;95;p18"/>
          <p:cNvSpPr txBox="1"/>
          <p:nvPr/>
        </p:nvSpPr>
        <p:spPr>
          <a:xfrm>
            <a:off x="277100" y="99800"/>
            <a:ext cx="1672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D1D5DB"/>
                </a:solidFill>
              </a:rPr>
              <a:t>SFCS, ISHA SHARMA, 12-03-2023</a:t>
            </a:r>
            <a:endParaRPr sz="700">
              <a:solidFill>
                <a:srgbClr val="D1D5DB"/>
              </a:solidFill>
            </a:endParaRPr>
          </a:p>
        </p:txBody>
      </p:sp>
      <p:sp>
        <p:nvSpPr>
          <p:cNvPr id="96" name="Google Shape;96;p18"/>
          <p:cNvSpPr txBox="1"/>
          <p:nvPr/>
        </p:nvSpPr>
        <p:spPr>
          <a:xfrm>
            <a:off x="8747850" y="99800"/>
            <a:ext cx="31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1D5DB"/>
                </a:solidFill>
              </a:rPr>
              <a:t>6</a:t>
            </a:r>
            <a:endParaRPr sz="1300">
              <a:solidFill>
                <a:srgbClr val="D1D5DB"/>
              </a:solidFill>
            </a:endParaRPr>
          </a:p>
        </p:txBody>
      </p:sp>
      <p:pic>
        <p:nvPicPr>
          <p:cNvPr id="97" name="Google Shape;97;p18"/>
          <p:cNvPicPr preferRelativeResize="0"/>
          <p:nvPr/>
        </p:nvPicPr>
        <p:blipFill rotWithShape="1">
          <a:blip r:embed="rId6">
            <a:alphaModFix/>
          </a:blip>
          <a:srcRect b="0" l="0" r="0" t="14733"/>
          <a:stretch/>
        </p:blipFill>
        <p:spPr>
          <a:xfrm>
            <a:off x="5308875" y="3013700"/>
            <a:ext cx="3010276" cy="1665526"/>
          </a:xfrm>
          <a:prstGeom prst="rect">
            <a:avLst/>
          </a:prstGeom>
          <a:noFill/>
          <a:ln>
            <a:noFill/>
          </a:ln>
        </p:spPr>
      </p:pic>
      <p:pic>
        <p:nvPicPr>
          <p:cNvPr id="98" name="Google Shape;98;p18"/>
          <p:cNvPicPr preferRelativeResize="0"/>
          <p:nvPr/>
        </p:nvPicPr>
        <p:blipFill rotWithShape="1">
          <a:blip r:embed="rId7">
            <a:alphaModFix/>
          </a:blip>
          <a:srcRect b="0" l="0" r="0" t="-16972"/>
          <a:stretch/>
        </p:blipFill>
        <p:spPr>
          <a:xfrm>
            <a:off x="5308887" y="964550"/>
            <a:ext cx="3010273" cy="1800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t>THANK YOU!</a:t>
            </a:r>
            <a:endParaRPr sz="352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