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2" r:id="rId7"/>
    <p:sldId id="264" r:id="rId8"/>
    <p:sldId id="263" r:id="rId9"/>
    <p:sldId id="261"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BC"/>
    <a:srgbClr val="FF00F7"/>
    <a:srgbClr val="EC2C7C"/>
    <a:srgbClr val="E187B7"/>
    <a:srgbClr val="BA8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7B32B2"/>
            </a:gs>
            <a:gs pos="94000">
              <a:srgbClr val="401A5D"/>
            </a:gs>
          </a:gsLst>
          <a:lin ang="5400000" scaled="0"/>
        </a:gradFill>
        <a:effectLst/>
      </p:bgPr>
    </p:bg>
    <p:spTree>
      <p:nvGrpSpPr>
        <p:cNvPr id="1" name=""/>
        <p:cNvGrpSpPr/>
        <p:nvPr/>
      </p:nvGrpSpPr>
      <p:grpSpPr/>
      <p:sp>
        <p:nvSpPr>
          <p:cNvPr id="4" name="Title 3"/>
          <p:cNvSpPr>
            <a:spLocks noGrp="1" noChangeArrowheads="1"/>
          </p:cNvSpPr>
          <p:nvPr>
            <p:ph type="ctrTitle"/>
          </p:nvPr>
        </p:nvSpPr>
        <p:spPr/>
        <p:txBody>
          <a:bodyPr/>
          <a:p>
            <a:endParaRPr lang="en-US"/>
          </a:p>
        </p:txBody>
      </p:sp>
      <p:sp>
        <p:nvSpPr>
          <p:cNvPr id="5" name="Subtitle 4"/>
          <p:cNvSpPr>
            <a:spLocks noGrp="1" noChangeArrowheads="1"/>
          </p:cNvSpPr>
          <p:nvPr>
            <p:ph type="subTitle" idx="1"/>
          </p:nvPr>
        </p:nvSpPr>
        <p:spPr/>
        <p:txBody>
          <a:bodyPr/>
          <a:p>
            <a:endParaRPr lang="en-US"/>
          </a:p>
        </p:txBody>
      </p:sp>
      <p:pic>
        <p:nvPicPr>
          <p:cNvPr id="7" name="Picture 6" descr="graphql2"/>
          <p:cNvPicPr>
            <a:picLocks noChangeAspect="1"/>
          </p:cNvPicPr>
          <p:nvPr/>
        </p:nvPicPr>
        <p:blipFill>
          <a:blip r:embed="rId1"/>
          <a:stretch>
            <a:fillRect/>
          </a:stretch>
        </p:blipFill>
        <p:spPr>
          <a:xfrm>
            <a:off x="-95250" y="-78740"/>
            <a:ext cx="12387580" cy="69367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2" name="Title 1"/>
          <p:cNvSpPr>
            <a:spLocks noGrp="1"/>
          </p:cNvSpPr>
          <p:nvPr>
            <p:ph type="title"/>
          </p:nvPr>
        </p:nvSpPr>
        <p:spPr/>
        <p:txBody>
          <a:bodyPr/>
          <a:p>
            <a:r>
              <a:rPr lang="en-US">
                <a:solidFill>
                  <a:srgbClr val="FF01BC"/>
                </a:solidFill>
              </a:rPr>
              <a:t>GraphQL API </a:t>
            </a:r>
            <a:endParaRPr lang="en-US">
              <a:solidFill>
                <a:srgbClr val="FF01BC"/>
              </a:solidFill>
            </a:endParaRPr>
          </a:p>
        </p:txBody>
      </p:sp>
      <p:pic>
        <p:nvPicPr>
          <p:cNvPr id="8" name="Content Placeholder 7"/>
          <p:cNvPicPr>
            <a:picLocks noChangeAspect="1"/>
          </p:cNvPicPr>
          <p:nvPr>
            <p:ph idx="1"/>
          </p:nvPr>
        </p:nvPicPr>
        <p:blipFill>
          <a:blip r:embed="rId1"/>
          <a:stretch>
            <a:fillRect/>
          </a:stretch>
        </p:blipFill>
        <p:spPr>
          <a:xfrm>
            <a:off x="1050925" y="1715770"/>
            <a:ext cx="8566785" cy="4243070"/>
          </a:xfrm>
          <a:prstGeom prst="rect">
            <a:avLst/>
          </a:prstGeom>
        </p:spPr>
      </p:pic>
      <p:sp>
        <p:nvSpPr>
          <p:cNvPr id="9" name="Text Box 8"/>
          <p:cNvSpPr txBox="1"/>
          <p:nvPr/>
        </p:nvSpPr>
        <p:spPr>
          <a:xfrm>
            <a:off x="1206500" y="1220470"/>
            <a:ext cx="6353175" cy="716915"/>
          </a:xfrm>
          <a:prstGeom prst="rect">
            <a:avLst/>
          </a:prstGeom>
          <a:noFill/>
        </p:spPr>
        <p:txBody>
          <a:bodyPr wrap="square" rtlCol="0">
            <a:noAutofit/>
          </a:bodyPr>
          <a:p>
            <a:r>
              <a:rPr lang="en-US" sz="2000"/>
              <a:t>GraphQL query for find By Id</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3" name="Content Placeholder 2"/>
          <p:cNvSpPr>
            <a:spLocks noGrp="1"/>
          </p:cNvSpPr>
          <p:nvPr>
            <p:ph idx="1"/>
          </p:nvPr>
        </p:nvSpPr>
        <p:spPr>
          <a:xfrm>
            <a:off x="389890" y="1708785"/>
            <a:ext cx="11607800" cy="3246120"/>
          </a:xfrm>
        </p:spPr>
        <p:txBody>
          <a:bodyPr/>
          <a:p>
            <a:pPr marL="0" indent="0">
              <a:buNone/>
            </a:pPr>
            <a:r>
              <a:rPr lang="en-US" sz="2400"/>
              <a:t>GraphQL is a query language for APIs and a runtime for fulfilling those queries with your existing data. GraphQL provides a complete and understandable description of the data in your API, gives clients the power to ask for exactly what they need and nothing more, makes it easier to evolve APIs over time, and enables powerful developer tools</a:t>
            </a:r>
            <a:endParaRPr lang="en-US" sz="2400"/>
          </a:p>
        </p:txBody>
      </p:sp>
      <p:sp>
        <p:nvSpPr>
          <p:cNvPr id="6" name="Text Box 5"/>
          <p:cNvSpPr txBox="1"/>
          <p:nvPr/>
        </p:nvSpPr>
        <p:spPr>
          <a:xfrm>
            <a:off x="389890" y="400050"/>
            <a:ext cx="10828020" cy="985520"/>
          </a:xfrm>
          <a:prstGeom prst="rect">
            <a:avLst/>
          </a:prstGeom>
          <a:noFill/>
        </p:spPr>
        <p:txBody>
          <a:bodyPr wrap="square" rtlCol="0">
            <a:noAutofit/>
          </a:bodyPr>
          <a:p>
            <a:r>
              <a:rPr lang="en-US">
                <a:solidFill>
                  <a:srgbClr val="FF01BC"/>
                </a:solidFill>
                <a:sym typeface="+mn-ea"/>
              </a:rPr>
              <a:t>                                                                              </a:t>
            </a:r>
            <a:endParaRPr lang="en-US">
              <a:solidFill>
                <a:srgbClr val="FF01BC"/>
              </a:solidFill>
              <a:sym typeface="+mn-ea"/>
            </a:endParaRPr>
          </a:p>
          <a:p>
            <a:r>
              <a:rPr lang="en-US">
                <a:solidFill>
                  <a:srgbClr val="FF01BC"/>
                </a:solidFill>
                <a:sym typeface="+mn-ea"/>
              </a:rPr>
              <a:t>                                                                    </a:t>
            </a:r>
            <a:r>
              <a:rPr lang="en-US" sz="4000" u="sng">
                <a:solidFill>
                  <a:srgbClr val="FF01BC"/>
                </a:solidFill>
                <a:sym typeface="+mn-ea"/>
              </a:rPr>
              <a:t>GraphQL</a:t>
            </a:r>
            <a:endParaRPr lang="en-US">
              <a:solidFill>
                <a:srgbClr val="FF01BC"/>
              </a:solidFill>
            </a:endParaRPr>
          </a:p>
          <a:p>
            <a:endParaRPr lang="en-US"/>
          </a:p>
        </p:txBody>
      </p:sp>
      <p:pic>
        <p:nvPicPr>
          <p:cNvPr id="2" name="Picture 1"/>
          <p:cNvPicPr>
            <a:picLocks noChangeAspect="1"/>
          </p:cNvPicPr>
          <p:nvPr/>
        </p:nvPicPr>
        <p:blipFill>
          <a:blip r:embed="rId1"/>
          <a:stretch>
            <a:fillRect/>
          </a:stretch>
        </p:blipFill>
        <p:spPr>
          <a:xfrm>
            <a:off x="420370" y="3768725"/>
            <a:ext cx="11351260" cy="2371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2" name="Title 1"/>
          <p:cNvSpPr>
            <a:spLocks noGrp="1"/>
          </p:cNvSpPr>
          <p:nvPr>
            <p:ph type="title"/>
          </p:nvPr>
        </p:nvSpPr>
        <p:spPr/>
        <p:txBody>
          <a:bodyPr/>
          <a:p>
            <a:r>
              <a:rPr lang="en-US">
                <a:solidFill>
                  <a:srgbClr val="FF01BC"/>
                </a:solidFill>
              </a:rPr>
              <a:t>Rest API vs GraphQL API </a:t>
            </a:r>
            <a:endParaRPr lang="en-US">
              <a:solidFill>
                <a:srgbClr val="FF01BC"/>
              </a:solidFill>
            </a:endParaRPr>
          </a:p>
        </p:txBody>
      </p:sp>
      <p:pic>
        <p:nvPicPr>
          <p:cNvPr id="4" name="Content Placeholder 3" descr="rest api vs graph ql api"/>
          <p:cNvPicPr>
            <a:picLocks noChangeAspect="1"/>
          </p:cNvPicPr>
          <p:nvPr>
            <p:ph idx="1"/>
          </p:nvPr>
        </p:nvPicPr>
        <p:blipFill>
          <a:blip r:embed="rId1"/>
          <a:stretch>
            <a:fillRect/>
          </a:stretch>
        </p:blipFill>
        <p:spPr>
          <a:xfrm>
            <a:off x="2482215" y="1687830"/>
            <a:ext cx="7226300" cy="4349750"/>
          </a:xfrm>
          <a:prstGeom prst="rect">
            <a:avLst/>
          </a:prstGeom>
          <a:effectLst>
            <a:outerShdw blurRad="50800" dist="38100" dir="372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2" name="Title 1"/>
          <p:cNvSpPr>
            <a:spLocks noGrp="1"/>
          </p:cNvSpPr>
          <p:nvPr>
            <p:ph type="title"/>
          </p:nvPr>
        </p:nvSpPr>
        <p:spPr/>
        <p:txBody>
          <a:bodyPr/>
          <a:p>
            <a:r>
              <a:rPr lang="en-US">
                <a:solidFill>
                  <a:srgbClr val="FF01BC"/>
                </a:solidFill>
                <a:sym typeface="+mn-ea"/>
              </a:rPr>
              <a:t>Rest API vs GraphQL API </a:t>
            </a:r>
            <a:endParaRPr lang="en-US"/>
          </a:p>
        </p:txBody>
      </p:sp>
      <p:sp>
        <p:nvSpPr>
          <p:cNvPr id="3" name="Content Placeholder 2"/>
          <p:cNvSpPr>
            <a:spLocks noGrp="1"/>
          </p:cNvSpPr>
          <p:nvPr>
            <p:ph idx="1"/>
          </p:nvPr>
        </p:nvSpPr>
        <p:spPr>
          <a:xfrm>
            <a:off x="609600" y="1600200"/>
            <a:ext cx="11130915" cy="4806315"/>
          </a:xfrm>
        </p:spPr>
        <p:txBody>
          <a:bodyPr/>
          <a:p>
            <a:pPr marL="0" indent="0">
              <a:buNone/>
            </a:pPr>
            <a:r>
              <a:rPr lang="en-US" sz="2400">
                <a:sym typeface="+mn-ea"/>
              </a:rPr>
              <a:t>• </a:t>
            </a:r>
            <a:r>
              <a:rPr lang="en-US" sz="2400"/>
              <a:t>Fetching complex data using REST was a little bit tough as more than one request was needed to create, But with Graphql entire data can be fetched in a single request only.</a:t>
            </a:r>
            <a:endParaRPr lang="en-US" sz="2400"/>
          </a:p>
          <a:p>
            <a:pPr marL="0" indent="0">
              <a:buNone/>
            </a:pPr>
            <a:r>
              <a:rPr lang="en-US" sz="2400">
                <a:sym typeface="+mn-ea"/>
              </a:rPr>
              <a:t>• </a:t>
            </a:r>
            <a:r>
              <a:rPr lang="en-US" sz="2400"/>
              <a:t>GraphQL minimizes the amount of data that needs to be transferred over the network and thus improves application performance.</a:t>
            </a:r>
            <a:endParaRPr lang="en-US" sz="2400"/>
          </a:p>
          <a:p>
            <a:pPr marL="0" indent="0">
              <a:buNone/>
            </a:pPr>
            <a:r>
              <a:rPr lang="en-US" sz="2400">
                <a:sym typeface="+mn-ea"/>
              </a:rPr>
              <a:t>• </a:t>
            </a:r>
            <a:r>
              <a:rPr lang="en-US" sz="2400"/>
              <a:t>Different frameworks and platforms makes it difficult to build and maintain one API that would fit all the requirements. With GraphQL each client can precisely access data.</a:t>
            </a:r>
            <a:endParaRPr lang="en-US" sz="2400"/>
          </a:p>
          <a:p>
            <a:pPr marL="0" indent="0">
              <a:buNone/>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2" name="Title 1"/>
          <p:cNvSpPr>
            <a:spLocks noGrp="1"/>
          </p:cNvSpPr>
          <p:nvPr>
            <p:ph type="title"/>
          </p:nvPr>
        </p:nvSpPr>
        <p:spPr/>
        <p:txBody>
          <a:bodyPr/>
          <a:p>
            <a:r>
              <a:rPr lang="en-US" u="sng">
                <a:solidFill>
                  <a:srgbClr val="FF01BC"/>
                </a:solidFill>
                <a:sym typeface="+mn-ea"/>
              </a:rPr>
              <a:t>GraphQL Query</a:t>
            </a:r>
            <a:endParaRPr lang="en-US"/>
          </a:p>
        </p:txBody>
      </p:sp>
      <p:sp>
        <p:nvSpPr>
          <p:cNvPr id="3" name="Content Placeholder 2"/>
          <p:cNvSpPr>
            <a:spLocks noGrp="1"/>
          </p:cNvSpPr>
          <p:nvPr>
            <p:ph idx="1"/>
          </p:nvPr>
        </p:nvSpPr>
        <p:spPr>
          <a:xfrm>
            <a:off x="609600" y="1417955"/>
            <a:ext cx="11063605" cy="4708525"/>
          </a:xfrm>
        </p:spPr>
        <p:txBody>
          <a:bodyPr/>
          <a:p>
            <a:r>
              <a:rPr lang="en-US" sz="2400"/>
              <a:t>Queries fetch data – like a GET in rest</a:t>
            </a:r>
            <a:endParaRPr lang="en-US" sz="2400"/>
          </a:p>
          <a:p>
            <a:endParaRPr lang="en-US" sz="2400"/>
          </a:p>
          <a:p>
            <a:endParaRPr lang="en-US" sz="2400"/>
          </a:p>
        </p:txBody>
      </p:sp>
      <p:pic>
        <p:nvPicPr>
          <p:cNvPr id="4" name="Picture 3" descr="graphquery"/>
          <p:cNvPicPr>
            <a:picLocks noChangeAspect="1"/>
          </p:cNvPicPr>
          <p:nvPr/>
        </p:nvPicPr>
        <p:blipFill>
          <a:blip r:embed="rId1"/>
          <a:stretch>
            <a:fillRect/>
          </a:stretch>
        </p:blipFill>
        <p:spPr>
          <a:xfrm>
            <a:off x="609600" y="2093595"/>
            <a:ext cx="9096375" cy="4265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2" name="Title 1"/>
          <p:cNvSpPr>
            <a:spLocks noGrp="1"/>
          </p:cNvSpPr>
          <p:nvPr>
            <p:ph type="title"/>
          </p:nvPr>
        </p:nvSpPr>
        <p:spPr/>
        <p:txBody>
          <a:bodyPr/>
          <a:p>
            <a:r>
              <a:rPr lang="en-US" u="sng">
                <a:solidFill>
                  <a:srgbClr val="FF01BC"/>
                </a:solidFill>
              </a:rPr>
              <a:t>GraphQL Mutation</a:t>
            </a:r>
            <a:endParaRPr lang="en-US" u="sng">
              <a:solidFill>
                <a:srgbClr val="FF01BC"/>
              </a:solidFill>
            </a:endParaRPr>
          </a:p>
        </p:txBody>
      </p:sp>
      <p:sp>
        <p:nvSpPr>
          <p:cNvPr id="3" name="Content Placeholder 2"/>
          <p:cNvSpPr>
            <a:spLocks noGrp="1"/>
          </p:cNvSpPr>
          <p:nvPr>
            <p:ph idx="1"/>
          </p:nvPr>
        </p:nvSpPr>
        <p:spPr/>
        <p:txBody>
          <a:bodyPr/>
          <a:p>
            <a:pPr marL="0" indent="0">
              <a:buNone/>
            </a:pPr>
            <a:r>
              <a:rPr lang="en-US" sz="2400"/>
              <a:t>mutations are used to :</a:t>
            </a:r>
            <a:endParaRPr lang="en-US" sz="2400"/>
          </a:p>
          <a:p>
            <a:r>
              <a:rPr lang="en-US" sz="2000"/>
              <a:t>Create new data</a:t>
            </a:r>
            <a:endParaRPr lang="en-US" sz="2000"/>
          </a:p>
          <a:p>
            <a:r>
              <a:rPr lang="en-US" sz="2000"/>
              <a:t>Update existing data</a:t>
            </a:r>
            <a:endParaRPr lang="en-US" sz="2000"/>
          </a:p>
          <a:p>
            <a:r>
              <a:rPr lang="en-US" sz="2000"/>
              <a:t>Delete existing data</a:t>
            </a:r>
            <a:endParaRPr lang="en-US" sz="2000"/>
          </a:p>
          <a:p>
            <a:endParaRPr lang="en-US" sz="2000"/>
          </a:p>
          <a:p>
            <a:endParaRPr lang="en-US" sz="2000"/>
          </a:p>
        </p:txBody>
      </p:sp>
      <p:pic>
        <p:nvPicPr>
          <p:cNvPr id="6" name="Picture 5"/>
          <p:cNvPicPr>
            <a:picLocks noChangeAspect="1"/>
          </p:cNvPicPr>
          <p:nvPr/>
        </p:nvPicPr>
        <p:blipFill>
          <a:blip r:embed="rId1"/>
          <a:stretch>
            <a:fillRect/>
          </a:stretch>
        </p:blipFill>
        <p:spPr>
          <a:xfrm>
            <a:off x="2343785" y="3429000"/>
            <a:ext cx="6901815" cy="2813685"/>
          </a:xfrm>
          <a:prstGeom prst="rect">
            <a:avLst/>
          </a:prstGeom>
          <a:effectLst>
            <a:outerShdw blurRad="50800" dist="50800" dir="5400000" sx="112000" sy="112000" algn="ctr" rotWithShape="0">
              <a:schemeClr val="bg1">
                <a:lumMod val="75000"/>
                <a:alpha val="95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2" name="Title 1"/>
          <p:cNvSpPr>
            <a:spLocks noGrp="1"/>
          </p:cNvSpPr>
          <p:nvPr>
            <p:ph type="title"/>
          </p:nvPr>
        </p:nvSpPr>
        <p:spPr/>
        <p:txBody>
          <a:bodyPr/>
          <a:p>
            <a:r>
              <a:rPr lang="en-US" u="sng">
                <a:solidFill>
                  <a:srgbClr val="FF01BC"/>
                </a:solidFill>
              </a:rPr>
              <a:t>GraphQL Subscription</a:t>
            </a:r>
            <a:endParaRPr lang="en-US" u="sng">
              <a:solidFill>
                <a:srgbClr val="FF01BC"/>
              </a:solidFill>
            </a:endParaRPr>
          </a:p>
        </p:txBody>
      </p:sp>
      <p:sp>
        <p:nvSpPr>
          <p:cNvPr id="3" name="Content Placeholder 2"/>
          <p:cNvSpPr>
            <a:spLocks noGrp="1"/>
          </p:cNvSpPr>
          <p:nvPr>
            <p:ph idx="1"/>
          </p:nvPr>
        </p:nvSpPr>
        <p:spPr/>
        <p:txBody>
          <a:bodyPr/>
          <a:p>
            <a:pPr marL="0" indent="0">
              <a:buNone/>
            </a:pPr>
            <a:r>
              <a:rPr lang="en-US" sz="2400"/>
              <a:t>Subscriptions are a way to create and maintain real time connection to the server. This enables the client to get immediate information about related events. Basically, a client subscribes to an event in the server, and whenever that event is </a:t>
            </a:r>
            <a:r>
              <a:rPr lang="en-US" sz="2400"/>
              <a:t>called, the server will send the corresponding data to the client.</a:t>
            </a:r>
            <a:endParaRPr lang="en-US" sz="2400"/>
          </a:p>
        </p:txBody>
      </p:sp>
      <p:pic>
        <p:nvPicPr>
          <p:cNvPr id="5" name="Picture 4"/>
          <p:cNvPicPr>
            <a:picLocks noChangeAspect="1"/>
          </p:cNvPicPr>
          <p:nvPr/>
        </p:nvPicPr>
        <p:blipFill>
          <a:blip r:embed="rId1"/>
          <a:stretch>
            <a:fillRect/>
          </a:stretch>
        </p:blipFill>
        <p:spPr>
          <a:xfrm>
            <a:off x="1477645" y="3347720"/>
            <a:ext cx="7672070" cy="2894965"/>
          </a:xfrm>
          <a:prstGeom prst="rect">
            <a:avLst/>
          </a:prstGeom>
          <a:effectLst>
            <a:outerShdw blurRad="50800" dist="50800" dir="5400000" sx="104000" sy="104000" algn="ctr" rotWithShape="0">
              <a:schemeClr val="bg1">
                <a:lumMod val="75000"/>
                <a:alpha val="88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2" name="Title 1"/>
          <p:cNvSpPr>
            <a:spLocks noGrp="1"/>
          </p:cNvSpPr>
          <p:nvPr>
            <p:ph type="title"/>
          </p:nvPr>
        </p:nvSpPr>
        <p:spPr/>
        <p:txBody>
          <a:bodyPr/>
          <a:p>
            <a:r>
              <a:rPr lang="en-US" u="sng">
                <a:solidFill>
                  <a:srgbClr val="FF01BC"/>
                </a:solidFill>
              </a:rPr>
              <a:t>GraphQL API</a:t>
            </a:r>
            <a:r>
              <a:rPr lang="en-US"/>
              <a:t> </a:t>
            </a:r>
            <a:endParaRPr lang="en-US"/>
          </a:p>
        </p:txBody>
      </p:sp>
      <p:pic>
        <p:nvPicPr>
          <p:cNvPr id="10" name="Content Placeholder 9"/>
          <p:cNvPicPr>
            <a:picLocks noChangeAspect="1"/>
          </p:cNvPicPr>
          <p:nvPr>
            <p:ph idx="1"/>
          </p:nvPr>
        </p:nvPicPr>
        <p:blipFill>
          <a:blip r:embed="rId1"/>
          <a:stretch>
            <a:fillRect/>
          </a:stretch>
        </p:blipFill>
        <p:spPr>
          <a:xfrm>
            <a:off x="1240155" y="1924050"/>
            <a:ext cx="7572375" cy="4308475"/>
          </a:xfrm>
          <a:prstGeom prst="rect">
            <a:avLst/>
          </a:prstGeom>
        </p:spPr>
      </p:pic>
      <p:sp>
        <p:nvSpPr>
          <p:cNvPr id="11" name="Text Box 10"/>
          <p:cNvSpPr txBox="1"/>
          <p:nvPr/>
        </p:nvSpPr>
        <p:spPr>
          <a:xfrm>
            <a:off x="1240155" y="1348740"/>
            <a:ext cx="4815205" cy="575310"/>
          </a:xfrm>
          <a:prstGeom prst="rect">
            <a:avLst/>
          </a:prstGeom>
          <a:noFill/>
        </p:spPr>
        <p:txBody>
          <a:bodyPr wrap="square" rtlCol="0">
            <a:noAutofit/>
          </a:bodyPr>
          <a:p>
            <a:r>
              <a:rPr lang="en-US" sz="2000"/>
              <a:t>GraphQL </a:t>
            </a:r>
            <a:r>
              <a:rPr lang="en-US" sz="2000"/>
              <a:t>query for POST</a:t>
            </a:r>
            <a:endParaRPr lang="en-US" sz="2000"/>
          </a:p>
          <a:p>
            <a:r>
              <a:rPr lang="en-US" sz="2000"/>
              <a:t> </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2000"/>
          </a:schemeClr>
        </a:solidFill>
        <a:effectLst/>
      </p:bgPr>
    </p:bg>
    <p:spTree>
      <p:nvGrpSpPr>
        <p:cNvPr id="1" name=""/>
        <p:cNvGrpSpPr/>
        <p:nvPr/>
      </p:nvGrpSpPr>
      <p:grpSpPr/>
      <p:sp>
        <p:nvSpPr>
          <p:cNvPr id="2" name="Title 1"/>
          <p:cNvSpPr>
            <a:spLocks noGrp="1"/>
          </p:cNvSpPr>
          <p:nvPr>
            <p:ph type="title"/>
          </p:nvPr>
        </p:nvSpPr>
        <p:spPr/>
        <p:txBody>
          <a:bodyPr/>
          <a:p>
            <a:r>
              <a:rPr lang="en-US">
                <a:solidFill>
                  <a:srgbClr val="FF01BC"/>
                </a:solidFill>
              </a:rPr>
              <a:t>GraphQL API</a:t>
            </a:r>
            <a:r>
              <a:rPr lang="en-US"/>
              <a:t> </a:t>
            </a:r>
            <a:endParaRPr lang="en-US"/>
          </a:p>
        </p:txBody>
      </p:sp>
      <p:pic>
        <p:nvPicPr>
          <p:cNvPr id="6" name="Content Placeholder 5"/>
          <p:cNvPicPr>
            <a:picLocks noChangeAspect="1"/>
          </p:cNvPicPr>
          <p:nvPr>
            <p:ph idx="1"/>
          </p:nvPr>
        </p:nvPicPr>
        <p:blipFill>
          <a:blip r:embed="rId1"/>
          <a:stretch>
            <a:fillRect/>
          </a:stretch>
        </p:blipFill>
        <p:spPr>
          <a:xfrm>
            <a:off x="1304290" y="1807210"/>
            <a:ext cx="7708900" cy="4478020"/>
          </a:xfrm>
          <a:prstGeom prst="rect">
            <a:avLst/>
          </a:prstGeom>
        </p:spPr>
      </p:pic>
      <p:sp>
        <p:nvSpPr>
          <p:cNvPr id="9" name="Text Box 8"/>
          <p:cNvSpPr txBox="1"/>
          <p:nvPr/>
        </p:nvSpPr>
        <p:spPr>
          <a:xfrm>
            <a:off x="1304290" y="1233170"/>
            <a:ext cx="4879975" cy="574040"/>
          </a:xfrm>
          <a:prstGeom prst="rect">
            <a:avLst/>
          </a:prstGeom>
          <a:noFill/>
        </p:spPr>
        <p:txBody>
          <a:bodyPr wrap="square" rtlCol="0">
            <a:noAutofit/>
          </a:bodyPr>
          <a:p>
            <a:r>
              <a:rPr lang="en-US" sz="2000"/>
              <a:t>GraphQL query for find al</a:t>
            </a:r>
            <a:r>
              <a:rPr lang="en-US"/>
              <a:t>l</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1607</Words>
  <Application>WPS Presentation</Application>
  <PresentationFormat>Widescreen</PresentationFormat>
  <Paragraphs>48</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Default Design</vt:lpstr>
      <vt:lpstr>PowerPoint 演示文稿</vt:lpstr>
      <vt:lpstr>PowerPoint 演示文稿</vt:lpstr>
      <vt:lpstr>Rest API vs GraphQL API </vt:lpstr>
      <vt:lpstr>Rest API vs GraphQL API </vt:lpstr>
      <vt:lpstr>GraphQL Query</vt:lpstr>
      <vt:lpstr>GraphQL Mutation</vt:lpstr>
      <vt:lpstr>GraphQL Subscription</vt:lpstr>
      <vt:lpstr>GraphQL API </vt:lpstr>
      <vt:lpstr>GraphQL API </vt:lpstr>
      <vt:lpstr>GraphQL API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isha.swaroop</dc:creator>
  <cp:lastModifiedBy>isha.swaroop</cp:lastModifiedBy>
  <cp:revision>4</cp:revision>
  <dcterms:created xsi:type="dcterms:W3CDTF">2023-12-04T11:43:00Z</dcterms:created>
  <dcterms:modified xsi:type="dcterms:W3CDTF">2023-12-04T16:45:48Z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50D46A1904104EB0B28E1F0F7AF649FC_11</vt:lpwstr>
  </property>
  <property fmtid="{D5CDD505-2E9C-101B-9397-08002B2CF9AE}" pid="3" name="KSOProductBuildVer">
    <vt:lpwstr>1033-12.2.0.13306</vt:lpwstr>
  </property>
</Properties>
</file>