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2831-3255-4BE8-8BDF-A9B0F08992AC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D6A67B-7CF2-4472-9CB3-78E6D2E8C1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2831-3255-4BE8-8BDF-A9B0F08992AC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A67B-7CF2-4472-9CB3-78E6D2E8C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CD6A67B-7CF2-4472-9CB3-78E6D2E8C1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2831-3255-4BE8-8BDF-A9B0F08992AC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2831-3255-4BE8-8BDF-A9B0F08992AC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CD6A67B-7CF2-4472-9CB3-78E6D2E8C1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2831-3255-4BE8-8BDF-A9B0F08992AC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D6A67B-7CF2-4472-9CB3-78E6D2E8C1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042831-3255-4BE8-8BDF-A9B0F08992AC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A67B-7CF2-4472-9CB3-78E6D2E8C1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2831-3255-4BE8-8BDF-A9B0F08992AC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CD6A67B-7CF2-4472-9CB3-78E6D2E8C1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2831-3255-4BE8-8BDF-A9B0F08992AC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CD6A67B-7CF2-4472-9CB3-78E6D2E8C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2831-3255-4BE8-8BDF-A9B0F08992AC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D6A67B-7CF2-4472-9CB3-78E6D2E8C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D6A67B-7CF2-4472-9CB3-78E6D2E8C1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2831-3255-4BE8-8BDF-A9B0F08992AC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CD6A67B-7CF2-4472-9CB3-78E6D2E8C1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042831-3255-4BE8-8BDF-A9B0F08992AC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042831-3255-4BE8-8BDF-A9B0F08992AC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D6A67B-7CF2-4472-9CB3-78E6D2E8C1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image4.png">
            <a:extLst>
              <a:ext uri="{FF2B5EF4-FFF2-40B4-BE49-F238E27FC236}">
                <a16:creationId xmlns:a16="http://schemas.microsoft.com/office/drawing/2014/main" xmlns="" id="{6CED0A7D-CE2A-8DAD-D2EF-B74A38827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19200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8024026-3DBE-8E40-22B2-B89723420E2D}"/>
              </a:ext>
            </a:extLst>
          </p:cNvPr>
          <p:cNvSpPr txBox="1"/>
          <p:nvPr/>
        </p:nvSpPr>
        <p:spPr>
          <a:xfrm>
            <a:off x="1828800" y="228600"/>
            <a:ext cx="4572000" cy="6485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smtClean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Speech </a:t>
            </a:r>
            <a:r>
              <a:rPr lang="en-US" sz="18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Emotion Recognition (Classification) in real-time using Deep LSTM layers</a:t>
            </a:r>
          </a:p>
          <a:p>
            <a:pPr marL="0" marR="0" algn="ctr"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Submitted in partial fulfilment of the requirement for the award of the degree of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BACHELOR OF TECHNOLOGY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5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IN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5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COMPUTER SCIENCE &amp; ENGINEERING </a:t>
            </a:r>
            <a:endParaRPr lang="en-US" sz="1200" dirty="0">
              <a:latin typeface="Calibri" panose="020F0502020204030204" pitchFamily="34" charset="0"/>
              <a:ea typeface="Bookman Old Style" panose="020506040505050202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Submitted by:</a:t>
            </a: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3657600" algn="l"/>
              </a:tabLst>
            </a:pPr>
            <a:r>
              <a:rPr lang="en-US" sz="12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Ishika Gupta</a:t>
            </a:r>
            <a:r>
              <a:rPr lang="en-US" sz="12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	</a:t>
            </a:r>
            <a:r>
              <a:rPr lang="en-US" sz="12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2016787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3657600" algn="l"/>
              </a:tabLst>
            </a:pPr>
            <a:r>
              <a:rPr lang="en-US" sz="12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Rohan Pandey</a:t>
            </a:r>
            <a:r>
              <a:rPr lang="en-US" sz="12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	</a:t>
            </a:r>
            <a:r>
              <a:rPr lang="en-US" sz="12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2016967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3657600" algn="l"/>
              </a:tabLst>
            </a:pPr>
            <a:r>
              <a:rPr lang="en-US" sz="12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Yuganshu Joshi</a:t>
            </a:r>
            <a:r>
              <a:rPr lang="en-US" sz="12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	</a:t>
            </a:r>
            <a:r>
              <a:rPr lang="en-US" sz="12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2017147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effectLst/>
              <a:latin typeface="Bookman Old Style" panose="02050604050505020204" pitchFamily="18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Guidance of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Ashwini Kumar Singh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Associate Professor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Team ID:  MP23CSE152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Department of Computer Science and Engineering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Graphic Era (Deemed to be University)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Dehradun, Uttarakhand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September-2023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016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lgerian" pitchFamily="82" charset="0"/>
              </a:rP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/>
              <a:t>	The model has been evaluated using the following factors:</a:t>
            </a:r>
          </a:p>
          <a:p>
            <a:pPr lvl="0">
              <a:buFont typeface="Wingdings" pitchFamily="2" charset="2"/>
              <a:buChar char="q"/>
            </a:pPr>
            <a:r>
              <a:rPr lang="en-US" sz="1800" dirty="0"/>
              <a:t>A visualization of the loss and </a:t>
            </a:r>
            <a:r>
              <a:rPr lang="en-US" sz="1800" dirty="0" err="1"/>
              <a:t>cateogorial</a:t>
            </a:r>
            <a:r>
              <a:rPr lang="en-US" sz="1800" dirty="0"/>
              <a:t> accuracy values trend during the train process.</a:t>
            </a:r>
          </a:p>
          <a:p>
            <a:pPr lvl="0">
              <a:buFont typeface="Wingdings" pitchFamily="2" charset="2"/>
              <a:buChar char="q"/>
            </a:pPr>
            <a:r>
              <a:rPr lang="en-US" sz="1800" dirty="0"/>
              <a:t>A confusion matrix for visualizing the number of successful predictions of each emotion: for validation and test sets.</a:t>
            </a:r>
          </a:p>
          <a:p>
            <a:pPr lvl="0">
              <a:buFont typeface="Wingdings" pitchFamily="2" charset="2"/>
              <a:buChar char="q"/>
            </a:pPr>
            <a:r>
              <a:rPr lang="en-US" sz="1800" dirty="0"/>
              <a:t>Model's prediction accuracy rates for each emotion: for validation and test sets.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3581400"/>
            <a:ext cx="2910840" cy="267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shot (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657600"/>
            <a:ext cx="3543901" cy="2636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lgerian" pitchFamily="82" charset="0"/>
              </a:rPr>
              <a:t>RESULT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/>
              <a:t>The validation set accuracy of the model had come up to 97.97% and the test set accuracy had reached 96.28% with </a:t>
            </a:r>
            <a:r>
              <a:rPr lang="en-US" sz="1800" dirty="0" err="1"/>
              <a:t>overfitting</a:t>
            </a:r>
            <a:r>
              <a:rPr lang="en-US" sz="1800" dirty="0"/>
              <a:t> in the training process starting around the 200th epoch. Although various regulations have been placed in earlier tryouts, they had restricted the accuracy from reaching its maximum value. 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/>
              <a:t>Within the next part of the study in which the model will be used as a Real-time SER, The inputs will be processed similarly as the data used by the model, to gain similarity and therefore, precision.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buNone/>
            </a:pP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>
              <a:buNone/>
            </a:pP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>
              <a:buNone/>
            </a:pP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>
              <a:buNone/>
            </a:pPr>
            <a:r>
              <a:rPr lang="en-US" sz="6600" b="1" cap="all" dirty="0">
                <a:ln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lgerian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1800" dirty="0"/>
              <a:t>Human communication is inherently rich with emotional content, and the ability to understand and classify these emotions from spoken language.</a:t>
            </a:r>
          </a:p>
          <a:p>
            <a:pPr algn="just">
              <a:buFont typeface="Wingdings" pitchFamily="2" charset="2"/>
              <a:buChar char="q"/>
            </a:pPr>
            <a:r>
              <a:rPr lang="en-US" sz="1800" dirty="0"/>
              <a:t>Speech Emotion Recognition (SER) has received great attention in recent years due to its many applications, from the development of human-computer closely related to customer service in call centers</a:t>
            </a:r>
          </a:p>
          <a:p>
            <a:pPr algn="just">
              <a:buFont typeface="Wingdings" pitchFamily="2" charset="2"/>
              <a:buChar char="q"/>
            </a:pPr>
            <a:r>
              <a:rPr lang="en-US" sz="1800" dirty="0"/>
              <a:t>This research focuses on the development of a real-time Speech Emotion Recognition (SER) system, specifically designed to classify emotions expressed in spoken language.</a:t>
            </a:r>
          </a:p>
        </p:txBody>
      </p:sp>
      <p:pic>
        <p:nvPicPr>
          <p:cNvPr id="4" name="Picture 3" descr="images.jpeg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4191000"/>
            <a:ext cx="5334000" cy="1447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lgerian" pitchFamily="82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1800" b="1" u="sng" dirty="0" smtClean="0"/>
              <a:t>Enhanced </a:t>
            </a:r>
            <a:r>
              <a:rPr lang="en-US" sz="1800" b="1" u="sng" dirty="0"/>
              <a:t>Customer Service: </a:t>
            </a:r>
          </a:p>
          <a:p>
            <a:pPr marL="0" lvl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Speech emotion detection using LSTM deep learning can improve customer service by analyzing customer interactions, leading to more emotionally intelligent responses and better understanding of customer needs.</a:t>
            </a:r>
          </a:p>
          <a:p>
            <a:pPr marL="11430" lvl="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b="1" u="sng" dirty="0"/>
              <a:t>Human-robot Interaction: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 Integrating emotion recognition in robots or virtual assistants fosters more natural and emotionally aware interactions, making these technologies more engaging and adaptable to the emotional needs of users.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b="1" u="sng" dirty="0"/>
              <a:t>Applications in Mental Health and Communication: </a:t>
            </a:r>
          </a:p>
          <a:p>
            <a:pPr marL="0" lvl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By automating the recognition of emotions in speech, this approach can contribute to applications in mental health monitoring, virtual assistants, and communication technologies</a:t>
            </a:r>
          </a:p>
          <a:p>
            <a:pPr marL="0" marR="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1800" dirty="0">
              <a:ea typeface="Times New Roman"/>
            </a:endParaRP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1000"/>
              <a:buFont typeface="Courier New" pitchFamily="49" charset="0"/>
              <a:buChar char="o"/>
            </a:pPr>
            <a:endParaRPr lang="en-US" sz="1800" dirty="0">
              <a:ea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lgerian" pitchFamily="82" charset="0"/>
              </a:rP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1800" dirty="0"/>
              <a:t>Here is an overview of some key research findings and trends in the literature :</a:t>
            </a:r>
          </a:p>
          <a:p>
            <a:pPr lvl="0"/>
            <a:r>
              <a:rPr lang="en-US" sz="1800" b="1" dirty="0"/>
              <a:t>Datasets: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	Several publicly available datasets have played a crucial role in advancing SER research. Examples include the IEMOCAP, </a:t>
            </a:r>
            <a:r>
              <a:rPr lang="en-US" sz="1800" dirty="0" err="1"/>
              <a:t>EmoReact</a:t>
            </a:r>
            <a:r>
              <a:rPr lang="en-US" sz="1800" dirty="0"/>
              <a:t>, and RAVDESS datasets, each containing a variety of emotional expressions.</a:t>
            </a:r>
          </a:p>
          <a:p>
            <a:pPr lvl="0"/>
            <a:r>
              <a:rPr lang="en-US" sz="1800" b="1" dirty="0"/>
              <a:t>Transfer Learning: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	Transfer learning, using pre-trained models on large datasets (e.g., </a:t>
            </a:r>
            <a:r>
              <a:rPr lang="en-US" sz="1800" dirty="0" err="1"/>
              <a:t>ImageNet</a:t>
            </a:r>
            <a:r>
              <a:rPr lang="en-US" sz="1800" dirty="0"/>
              <a:t>), has been explored to improve SER performance.</a:t>
            </a:r>
          </a:p>
          <a:p>
            <a:pPr lvl="0"/>
            <a:r>
              <a:rPr lang="en-US" sz="1800" b="1" dirty="0"/>
              <a:t>Ethical Considerations: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	Privacy and ethical concerns related to the collection and use of emotional data have gained attention in SER research. Ensuring user consent and data security are important aspects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lgerian" pitchFamily="82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The objectives of the proposed work are as follows: </a:t>
            </a:r>
          </a:p>
          <a:p>
            <a:pPr>
              <a:buNone/>
            </a:pPr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1800" dirty="0"/>
              <a:t>Develop a Real-time Speech Emotion Recognition (SER) System.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/>
              <a:t>Utilize Deep LSTM Layers.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/>
              <a:t>Achieve High Emotion Classification Accuracy.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/>
              <a:t>Facilitate Practical Applications.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/>
              <a:t> Optimize for Real-time Constraints.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lgerian" pitchFamily="82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/>
              <a:t>Datasets used in the speech emotion detection using LSTM:</a:t>
            </a:r>
          </a:p>
          <a:p>
            <a:pPr>
              <a:buNone/>
            </a:pPr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1800" b="1" u="sng" dirty="0"/>
              <a:t>RAVDESS Database</a:t>
            </a:r>
            <a:endParaRPr lang="en-US" sz="1800" b="1" i="1" dirty="0"/>
          </a:p>
          <a:p>
            <a:pPr>
              <a:buNone/>
            </a:pPr>
            <a:r>
              <a:rPr lang="en-US" sz="1800" dirty="0"/>
              <a:t>	A RAVDESS filename consists of a 7-part numerical identifier (e.g., 03-01-06-01-02-01-12.wav). </a:t>
            </a:r>
          </a:p>
          <a:p>
            <a:pPr>
              <a:buNone/>
            </a:pPr>
            <a:r>
              <a:rPr lang="en-US" sz="1800" dirty="0"/>
              <a:t>	RAVDESS contains 1440 files: 60 trials per actor x 24 actors = 1440.</a:t>
            </a:r>
          </a:p>
          <a:p>
            <a:pPr>
              <a:buNone/>
            </a:pPr>
            <a:r>
              <a:rPr lang="en-US" sz="1800" dirty="0"/>
              <a:t>	 Speech emotions includes calm, happy, sad, angry, fearful, surprise, and disgust expressions.</a:t>
            </a:r>
          </a:p>
          <a:p>
            <a:pPr>
              <a:buNone/>
            </a:pPr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1800" b="1" u="sng" dirty="0"/>
              <a:t>TESS Database</a:t>
            </a:r>
            <a:endParaRPr lang="en-US" sz="1800" b="1" i="1" dirty="0"/>
          </a:p>
          <a:p>
            <a:pPr>
              <a:buNone/>
            </a:pPr>
            <a:r>
              <a:rPr lang="en-US" sz="1800" dirty="0"/>
              <a:t>	There are a set of 200 target words were spoken in the carrier phrase.</a:t>
            </a:r>
          </a:p>
          <a:p>
            <a:pPr>
              <a:buNone/>
            </a:pPr>
            <a:r>
              <a:rPr lang="en-US" sz="1800" dirty="0"/>
              <a:t>	 There are 2800 data points (audio files) in total.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lgerian" pitchFamily="82" charset="0"/>
              </a:rPr>
              <a:t>Various Phases of the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sz="1800" dirty="0"/>
              <a:t>The Various phases in the process of creating speech emotion detection using LSTM includes: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1800" dirty="0"/>
              <a:t>Data Preprocessing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1800" dirty="0"/>
              <a:t>Feature Extraction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1800" dirty="0"/>
              <a:t>Model Definition &amp; training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1800" dirty="0"/>
              <a:t>Model Evaluation</a:t>
            </a:r>
          </a:p>
          <a:p>
            <a:pPr marL="571500" indent="-571500">
              <a:buNone/>
            </a:pPr>
            <a:endParaRPr lang="en-US" sz="1800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62400"/>
            <a:ext cx="5867400" cy="1524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Algerian" pitchFamily="82" charset="0"/>
              </a:rPr>
              <a:t>Data Pre-Processing &amp; feature Extraction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Data Pre-processing includes :</a:t>
            </a:r>
          </a:p>
          <a:p>
            <a:pPr lvl="0">
              <a:buFont typeface="Wingdings" pitchFamily="2" charset="2"/>
              <a:buChar char="q"/>
            </a:pPr>
            <a:r>
              <a:rPr lang="en-US" sz="1800" dirty="0"/>
              <a:t>Normalization: The '</a:t>
            </a:r>
            <a:r>
              <a:rPr lang="en-US" sz="1800" dirty="0" err="1"/>
              <a:t>AudioSegment</a:t>
            </a:r>
            <a:r>
              <a:rPr lang="en-US" sz="1800" dirty="0"/>
              <a:t>' object is normalized to + 5.0 </a:t>
            </a:r>
            <a:r>
              <a:rPr lang="en-US" sz="1800" dirty="0" err="1"/>
              <a:t>dBFS</a:t>
            </a:r>
            <a:r>
              <a:rPr lang="en-US" sz="1800" dirty="0"/>
              <a:t>, by effects module of </a:t>
            </a:r>
            <a:r>
              <a:rPr lang="en-US" sz="1800" dirty="0" err="1"/>
              <a:t>pydub</a:t>
            </a:r>
            <a:r>
              <a:rPr lang="en-US" sz="1800" dirty="0"/>
              <a:t>.</a:t>
            </a:r>
          </a:p>
          <a:p>
            <a:pPr lvl="0">
              <a:buFont typeface="Wingdings" pitchFamily="2" charset="2"/>
              <a:buChar char="q"/>
            </a:pPr>
            <a:r>
              <a:rPr lang="en-US" sz="1800" dirty="0"/>
              <a:t>Transforming the object to an array of samples by </a:t>
            </a:r>
            <a:r>
              <a:rPr lang="en-US" sz="1800" dirty="0" err="1"/>
              <a:t>numpy</a:t>
            </a:r>
            <a:r>
              <a:rPr lang="en-US" sz="1800" dirty="0"/>
              <a:t> &amp; </a:t>
            </a:r>
            <a:r>
              <a:rPr lang="en-US" sz="1800" dirty="0" err="1"/>
              <a:t>AudioSegment</a:t>
            </a:r>
            <a:r>
              <a:rPr lang="en-US" sz="1800" dirty="0"/>
              <a:t>.</a:t>
            </a:r>
          </a:p>
          <a:p>
            <a:pPr lvl="0">
              <a:buFont typeface="Wingdings" pitchFamily="2" charset="2"/>
              <a:buChar char="q"/>
            </a:pPr>
            <a:r>
              <a:rPr lang="en-US" sz="1800" dirty="0"/>
              <a:t>Trimming the silence in the beginning and the end by </a:t>
            </a:r>
            <a:r>
              <a:rPr lang="en-US" sz="1800" dirty="0" err="1"/>
              <a:t>librosa</a:t>
            </a:r>
            <a:r>
              <a:rPr lang="en-US" sz="1800" dirty="0"/>
              <a:t>.</a:t>
            </a:r>
          </a:p>
          <a:p>
            <a:pPr lvl="0">
              <a:buFont typeface="Wingdings" pitchFamily="2" charset="2"/>
              <a:buChar char="q"/>
            </a:pPr>
            <a:r>
              <a:rPr lang="en-US" sz="1800" dirty="0"/>
              <a:t>Padding every audio file to the maximum length by </a:t>
            </a:r>
            <a:r>
              <a:rPr lang="en-US" sz="1800" dirty="0" err="1"/>
              <a:t>numpy</a:t>
            </a:r>
            <a:r>
              <a:rPr lang="en-US" sz="1800" dirty="0"/>
              <a:t>, for length equalization.</a:t>
            </a:r>
          </a:p>
          <a:p>
            <a:pPr lvl="0">
              <a:buFont typeface="Wingdings" pitchFamily="2" charset="2"/>
              <a:buChar char="q"/>
            </a:pPr>
            <a:r>
              <a:rPr lang="en-US" sz="1800" dirty="0"/>
              <a:t>Noise reduction is being performed by </a:t>
            </a:r>
            <a:r>
              <a:rPr lang="en-US" sz="1800" dirty="0" err="1"/>
              <a:t>noisereduce</a:t>
            </a:r>
            <a:r>
              <a:rPr lang="en-US" dirty="0"/>
              <a:t>.</a:t>
            </a:r>
          </a:p>
          <a:p>
            <a:pPr lvl="0">
              <a:buNone/>
            </a:pPr>
            <a:r>
              <a:rPr lang="en-US" sz="1800" b="1" dirty="0"/>
              <a:t>Feature Extraction includes:</a:t>
            </a:r>
          </a:p>
          <a:p>
            <a:pPr lvl="0">
              <a:buFont typeface="Wingdings" pitchFamily="2" charset="2"/>
              <a:buChar char="q"/>
            </a:pPr>
            <a:r>
              <a:rPr lang="en-US" sz="1800" dirty="0"/>
              <a:t>Energy - Root Mean Square (RMS)</a:t>
            </a:r>
          </a:p>
          <a:p>
            <a:pPr lvl="0">
              <a:buFont typeface="Wingdings" pitchFamily="2" charset="2"/>
              <a:buChar char="q"/>
            </a:pPr>
            <a:r>
              <a:rPr lang="en-US" sz="1800" dirty="0"/>
              <a:t>Zero Crossed Rate (ZCR)</a:t>
            </a:r>
          </a:p>
          <a:p>
            <a:pPr lvl="0">
              <a:buFont typeface="Wingdings" pitchFamily="2" charset="2"/>
              <a:buChar char="q"/>
            </a:pPr>
            <a:r>
              <a:rPr lang="en-US" sz="1800" dirty="0"/>
              <a:t>Mel-Frequency  </a:t>
            </a:r>
            <a:r>
              <a:rPr lang="en-US" sz="1800" dirty="0" err="1"/>
              <a:t>Cepstral</a:t>
            </a:r>
            <a:r>
              <a:rPr lang="en-US" sz="1800" dirty="0"/>
              <a:t> Coefficients (MFCCs)</a:t>
            </a:r>
          </a:p>
          <a:p>
            <a:pPr lvl="0">
              <a:buNone/>
            </a:pPr>
            <a:endParaRPr lang="en-US" sz="18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lgerian" pitchFamily="82" charset="0"/>
              </a:rPr>
              <a:t>Model Definition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1800" dirty="0"/>
              <a:t>The model is executed with </a:t>
            </a:r>
            <a:r>
              <a:rPr lang="en-US" sz="1800" dirty="0" err="1"/>
              <a:t>keras</a:t>
            </a:r>
            <a:r>
              <a:rPr lang="en-US" sz="1800" dirty="0"/>
              <a:t> library, using 2 hidden LSTM layers with 64 nodes, and an output (dense) layer with 8 nodes, each for one emotion using the '</a:t>
            </a:r>
            <a:r>
              <a:rPr lang="en-US" sz="1800" dirty="0" err="1"/>
              <a:t>softmax</a:t>
            </a:r>
            <a:r>
              <a:rPr lang="en-US" sz="1800" dirty="0"/>
              <a:t>' activation. The optimizer that led to the best results was '</a:t>
            </a:r>
            <a:r>
              <a:rPr lang="en-US" sz="1800" dirty="0" err="1"/>
              <a:t>RMSProp</a:t>
            </a:r>
            <a:r>
              <a:rPr lang="en-US" sz="1800" dirty="0"/>
              <a:t>' with default parameters.</a:t>
            </a:r>
          </a:p>
          <a:p>
            <a:pPr lvl="0"/>
            <a:r>
              <a:rPr lang="en-US" sz="1800" dirty="0"/>
              <a:t>The batch size chosen is 23, which is a factor of all samples in the sets; train (3703), validation (368) and test (161).</a:t>
            </a:r>
          </a:p>
          <a:p>
            <a:endParaRPr lang="en-US" dirty="0"/>
          </a:p>
        </p:txBody>
      </p:sp>
      <p:pic>
        <p:nvPicPr>
          <p:cNvPr id="4" name="Picture 3" descr="C:\Users\user\AppData\Local\Packages\5319275A.WhatsAppDesktop_cv1g1gvanyjgm\TempState\92426B262D11B0ADE77387CF8416E153\WhatsApp Image 2023-09-11 at 15.34.49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505200"/>
            <a:ext cx="41148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109</TotalTime>
  <Words>487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Slide 1</vt:lpstr>
      <vt:lpstr>INTRODUCTION</vt:lpstr>
      <vt:lpstr>PROBLEM STATEMENT</vt:lpstr>
      <vt:lpstr>LITERATURE SURVEY</vt:lpstr>
      <vt:lpstr>OBJECTIVE</vt:lpstr>
      <vt:lpstr>METHODOLOGY</vt:lpstr>
      <vt:lpstr>Various Phases of the Project </vt:lpstr>
      <vt:lpstr>Data Pre-Processing &amp; feature Extraction</vt:lpstr>
      <vt:lpstr>Model Definition &amp; Training</vt:lpstr>
      <vt:lpstr>MODEL EVALUATION</vt:lpstr>
      <vt:lpstr>RESULT AND 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13</cp:revision>
  <dcterms:created xsi:type="dcterms:W3CDTF">2023-12-10T15:07:54Z</dcterms:created>
  <dcterms:modified xsi:type="dcterms:W3CDTF">2023-12-10T17:09:37Z</dcterms:modified>
</cp:coreProperties>
</file>