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3E2C33-061D-4846-A3BE-9BE4BED57672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D4691D8-4B0A-405B-A23D-2CFCF7483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11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691D8-4B0A-405B-A23D-2CFCF748350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76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F47941-85F9-4AF7-877E-7280FDD0D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BAB4F9-CF33-4394-B432-E96033FF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3AB648-83B2-49B4-A7F4-18DDFF44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CF97D3-39F2-4D9B-B6F4-74425481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6C1FBA-3161-4B01-89B0-5C15DF7B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3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3406C-BB3D-44FB-8905-5B8679A5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D2B66E0-EE8E-4137-88EB-C17D45F13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449F7D-32A9-44EE-8946-194C764D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D1D0AF-8BA1-4DED-8338-7CB7142A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E4B52B-379B-432D-A91F-22D68A48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8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A504A9D-A148-47D0-9DE5-195159C2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30CAEC4-763C-4B63-BABF-A4F7EAC7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BB2786-431F-449A-9465-B5475DE0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89BB87-B065-4D6C-B8D2-4D3D379C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1D0BA9-5798-476F-A479-1047D544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1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965839-92E2-49ED-B9A7-D0ABEA22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5E3570-3E54-4B66-8EDA-AC369C83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A7E466-05D4-4990-9A03-7C91385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8F3629-93D9-484C-8991-6E742663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043668-5652-4CDC-9191-A8AED1AD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867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4CB843-1D14-4FF5-BA58-4C1A25D9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BBA2E6-BBAD-4EC4-8EE9-E33590CB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E369CFB-9AEC-40CD-BF38-7343C64F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E26829-43E3-4044-AC08-3DE2B90B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5A9915-6054-41D3-8AB3-A0BF7C19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10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6BE76E-9CDF-4304-813A-ECB7BCB8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258722-2B2B-4BCE-825D-98B5D104A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EB3951-28B7-4FEF-B858-24FB37CC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0E0B98E-DE62-4D5F-B7B7-42425DD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0384A5-4793-44DC-89EC-BC7E992A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BF2096-C836-4706-B23D-4540B20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34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65CFED-B15D-4B60-8F03-BB49A69A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24C7CD-43AB-4BC1-86B2-A9F05896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D181A6-CA36-40F2-A2FE-C1CB3513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5F4624D-F54C-4C44-AF9A-8F5BBE421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65F172A-A51B-4A8D-9F1B-5982D4D1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E718B00-D317-47AA-88BB-D6E14F19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CD39B3A-D861-44A4-8757-C3E276A1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7B48C92-D814-4D29-9685-F266C3EC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05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21DA58-D9B8-4507-BF26-169B4B0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5D66A2B-AC7F-4B13-9C13-9D88774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5A705E-45BB-4541-8BCC-E7413071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8127654-1C0C-4FD6-90A2-C07C4692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401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4DC2C36-CE4C-404C-88A8-8475291A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012567E-E436-4DD3-A6B3-F30E86AD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64834F1-CB9A-4ABD-990D-05E35611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0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C496AD-2AF1-46CD-934E-4BBF696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8D9968-9147-4154-BBBC-3FBC29DD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EC2067-C8D0-4C14-8F8A-431B9C01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CBE8D5-B080-49A5-BB52-9D48B881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B27AC6-A6F6-4427-8F59-440D3229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D622A2B-0279-4C26-840B-2AFCE13E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32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042404-B316-4055-92C7-C828F25A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E685B41-7785-4F7B-A25C-34E885ECC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054559-C373-4E56-B86C-63A258932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7017B76-ACE3-4A3C-A2C3-1245F6C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C8D9F3-5E19-465B-8D25-EE80DBAD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321124B-8000-4EBF-BE95-52939F04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78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F4CBAEE-154D-45F3-9A11-AC65DB3E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B9C932-3F2F-4AA8-9959-B7E0BB94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0492F8-CEF3-41A0-89BE-6F87A0757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B1E8-8720-4CAD-8DAB-71DD4B63BD3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3E1DE3-DE7F-4BD2-A044-73B12CF0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F1F084-A753-4A7C-AE45-7CE35BA8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D820-3F83-4696-B50F-5267B94A45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53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ishay320/stars_dashboar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hay320/esp8266_IRremot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8A3F2-6FBB-46F3-A0AB-1DADC5DC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–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מצפה כוכבים אריאל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09CF3F-DA9F-46CD-A0D2-6454057E1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485" y="375433"/>
            <a:ext cx="4208106" cy="578076"/>
          </a:xfrm>
        </p:spPr>
        <p:txBody>
          <a:bodyPr/>
          <a:lstStyle/>
          <a:p>
            <a:r>
              <a:rPr lang="he-IL" b="1" dirty="0">
                <a:solidFill>
                  <a:schemeClr val="bg1"/>
                </a:solidFill>
              </a:rPr>
              <a:t>קורס קדם פרויקטים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E3380-55B2-467E-B82F-23A65E6FBEF4}"/>
              </a:ext>
            </a:extLst>
          </p:cNvPr>
          <p:cNvSpPr txBox="1"/>
          <p:nvPr/>
        </p:nvSpPr>
        <p:spPr>
          <a:xfrm>
            <a:off x="-389106" y="5486400"/>
            <a:ext cx="261674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chemeClr val="bg1"/>
                </a:solidFill>
              </a:rPr>
              <a:t>מגישים:</a:t>
            </a:r>
          </a:p>
          <a:p>
            <a:r>
              <a:rPr lang="he-IL" sz="2400" b="1" dirty="0">
                <a:solidFill>
                  <a:schemeClr val="bg1"/>
                </a:solidFill>
              </a:rPr>
              <a:t>- אוריה שלום</a:t>
            </a:r>
          </a:p>
          <a:p>
            <a:r>
              <a:rPr lang="he-IL" sz="2400" b="1" dirty="0">
                <a:solidFill>
                  <a:schemeClr val="bg1"/>
                </a:solidFill>
              </a:rPr>
              <a:t>- ישי </a:t>
            </a:r>
            <a:r>
              <a:rPr lang="he-IL" sz="2400" b="1" dirty="0" err="1">
                <a:solidFill>
                  <a:schemeClr val="bg1"/>
                </a:solidFill>
              </a:rPr>
              <a:t>טרטנר</a:t>
            </a:r>
            <a:endParaRPr lang="he-I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6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B008CD-61CB-4AE7-B51F-C105B9E7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/>
              <a:t>מסקנות מהתהליך: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D2ACB-EE05-43B9-94DE-A0D71272AB21}"/>
              </a:ext>
            </a:extLst>
          </p:cNvPr>
          <p:cNvSpPr txBox="1"/>
          <p:nvPr/>
        </p:nvSpPr>
        <p:spPr>
          <a:xfrm>
            <a:off x="2192693" y="1184988"/>
            <a:ext cx="9629192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000" dirty="0"/>
          </a:p>
          <a:p>
            <a:r>
              <a:rPr lang="he-IL" sz="2200" dirty="0"/>
              <a:t> - למדנו לעבוד על שרת עם </a:t>
            </a:r>
            <a:r>
              <a:rPr lang="en-US" sz="2200" dirty="0"/>
              <a:t>Node.js</a:t>
            </a:r>
            <a:r>
              <a:rPr lang="he-IL" sz="2200" dirty="0"/>
              <a:t> לעומק, והפנמנו איך מתקשרים בין שרתים ובין השרת והלקוח.</a:t>
            </a:r>
          </a:p>
          <a:p>
            <a:r>
              <a:rPr lang="he-IL" sz="2200" dirty="0"/>
              <a:t>-  השתמשנו המון ב</a:t>
            </a:r>
            <a:r>
              <a:rPr lang="en-US" sz="2200" dirty="0"/>
              <a:t>stackoverflow</a:t>
            </a:r>
            <a:r>
              <a:rPr lang="he-IL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למדנו להשתמש בכלים קיימים על מנת לייצר את הכלים שלנו.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ניהלנו זמנים בצורה מיטבית בעבודה בצוות ואינדיבידואלית.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למדנו קצת על כללי עיצוב (</a:t>
            </a:r>
            <a:r>
              <a:rPr lang="en-US" sz="2200" dirty="0"/>
              <a:t>material design</a:t>
            </a:r>
            <a:r>
              <a:rPr lang="he-IL" sz="2200" dirty="0"/>
              <a:t>) ועבודה עם </a:t>
            </a:r>
            <a:r>
              <a:rPr lang="en-US" sz="2200" dirty="0" err="1"/>
              <a:t>css</a:t>
            </a:r>
            <a:r>
              <a:rPr lang="he-IL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למדנו להשתמש ב</a:t>
            </a:r>
            <a:r>
              <a:rPr lang="en-US" sz="2200" dirty="0"/>
              <a:t>html DOM</a:t>
            </a:r>
            <a:r>
              <a:rPr lang="he-IL" sz="2200" dirty="0"/>
              <a:t> על מנת לחלץ אלמנטים 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שונים ולעדכן אותם בהתאם.</a:t>
            </a:r>
          </a:p>
          <a:p>
            <a:pPr marL="285750" indent="-285750">
              <a:buFontTx/>
              <a:buChar char="-"/>
            </a:pPr>
            <a:r>
              <a:rPr lang="he-IL" sz="2200" dirty="0"/>
              <a:t>השתמשנו שוב ב</a:t>
            </a:r>
            <a:r>
              <a:rPr lang="en-US" sz="2200" dirty="0"/>
              <a:t>stackoverflow</a:t>
            </a:r>
            <a:r>
              <a:rPr lang="he-IL" sz="2200" dirty="0"/>
              <a:t> </a:t>
            </a:r>
            <a:r>
              <a:rPr lang="he-IL" sz="2200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Tx/>
              <a:buChar char="-"/>
            </a:pPr>
            <a:r>
              <a:rPr lang="he-IL" sz="2200" dirty="0">
                <a:sym typeface="Wingdings" panose="05000000000000000000" pitchFamily="2" charset="2"/>
              </a:rPr>
              <a:t>למדנו לפרק לגורמים את העבודה ולעבוד על כל דבר בנפרד.</a:t>
            </a:r>
          </a:p>
          <a:p>
            <a:endParaRPr lang="he-IL" sz="2000" dirty="0"/>
          </a:p>
          <a:p>
            <a:pPr marL="285750" indent="-285750">
              <a:buFontTx/>
              <a:buChar char="-"/>
            </a:pPr>
            <a:endParaRPr lang="he-IL" sz="2000" dirty="0"/>
          </a:p>
          <a:p>
            <a:pPr marL="285750" indent="-285750">
              <a:buFontTx/>
              <a:buChar char="-"/>
            </a:pPr>
            <a:endParaRPr lang="he-IL" sz="2000" dirty="0"/>
          </a:p>
          <a:p>
            <a:pPr marL="285750" indent="-285750">
              <a:buFontTx/>
              <a:buChar char="-"/>
            </a:pPr>
            <a:endParaRPr lang="he-IL" sz="2000" dirty="0"/>
          </a:p>
          <a:p>
            <a:pPr marL="285750" indent="-285750">
              <a:buFontTx/>
              <a:buChar char="-"/>
            </a:pPr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755379-F656-46CE-BFA9-98AE5917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9" y="2649895"/>
            <a:ext cx="3769567" cy="37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9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73515-61AA-498B-8CBB-BD95A4285EDA}"/>
              </a:ext>
            </a:extLst>
          </p:cNvPr>
          <p:cNvSpPr txBox="1"/>
          <p:nvPr/>
        </p:nvSpPr>
        <p:spPr>
          <a:xfrm>
            <a:off x="3284376" y="597160"/>
            <a:ext cx="43667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u="sng" dirty="0"/>
              <a:t>מטרות הפרויקט: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DD501-7D7C-488C-B35A-7C12FA1F3990}"/>
              </a:ext>
            </a:extLst>
          </p:cNvPr>
          <p:cNvSpPr txBox="1"/>
          <p:nvPr/>
        </p:nvSpPr>
        <p:spPr>
          <a:xfrm>
            <a:off x="2780522" y="1567542"/>
            <a:ext cx="850485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/>
              <a:t>מטרת העל:</a:t>
            </a:r>
          </a:p>
          <a:p>
            <a:r>
              <a:rPr lang="he-IL" dirty="0"/>
              <a:t>הכנת תצוגת </a:t>
            </a:r>
            <a:r>
              <a:rPr lang="en-US" dirty="0"/>
              <a:t>dashboard</a:t>
            </a:r>
            <a:r>
              <a:rPr lang="he-IL" dirty="0"/>
              <a:t> בקרה למצפה הכוכבים באריאל שיושב על שרת באינטרנט מספק נתוני מזג אוויר עדכניים לשמירה על הטלסקופ ובנוסף מספק נתונים נוספים ושליטה על הטלסקופ והכיפה.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568C1-6F76-473C-87F9-985F132466A3}"/>
              </a:ext>
            </a:extLst>
          </p:cNvPr>
          <p:cNvSpPr txBox="1"/>
          <p:nvPr/>
        </p:nvSpPr>
        <p:spPr>
          <a:xfrm>
            <a:off x="2446952" y="2925004"/>
            <a:ext cx="8929396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/>
              <a:t>שלבים לביצוע:</a:t>
            </a:r>
          </a:p>
          <a:p>
            <a:endParaRPr lang="he-IL" u="sng" dirty="0"/>
          </a:p>
          <a:p>
            <a:r>
              <a:rPr lang="he-IL" dirty="0"/>
              <a:t>-   יצירת פרויקט חדש ב</a:t>
            </a:r>
            <a:r>
              <a:rPr lang="en-US" dirty="0"/>
              <a:t>git</a:t>
            </a:r>
            <a:r>
              <a:rPr lang="he-IL" dirty="0"/>
              <a:t> ועבודה </a:t>
            </a:r>
            <a:r>
              <a:rPr lang="he-IL" dirty="0" err="1"/>
              <a:t>אג'ילית</a:t>
            </a:r>
            <a:r>
              <a:rPr lang="he-IL" dirty="0"/>
              <a:t> </a:t>
            </a:r>
            <a:r>
              <a:rPr lang="he-IL" dirty="0" err="1"/>
              <a:t>וצוותית</a:t>
            </a:r>
            <a:r>
              <a:rPr lang="he-IL" dirty="0"/>
              <a:t> משולבת.</a:t>
            </a:r>
          </a:p>
          <a:p>
            <a:pPr marL="285750" indent="-285750">
              <a:buFontTx/>
              <a:buChar char="-"/>
            </a:pPr>
            <a:r>
              <a:rPr lang="he-IL" dirty="0"/>
              <a:t>יצירת שרת מבוסס </a:t>
            </a:r>
            <a:r>
              <a:rPr lang="en-US" dirty="0"/>
              <a:t>Node.js</a:t>
            </a:r>
            <a:r>
              <a:rPr lang="he-IL" dirty="0"/>
              <a:t> ו-</a:t>
            </a:r>
            <a:r>
              <a:rPr lang="en-US" dirty="0"/>
              <a:t> Express.js</a:t>
            </a:r>
            <a:r>
              <a:rPr lang="he-IL" dirty="0"/>
              <a:t> בעבודה עם חבילת </a:t>
            </a:r>
            <a:r>
              <a:rPr lang="en-US" dirty="0" err="1"/>
              <a:t>npm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he-IL" dirty="0"/>
              <a:t>למידה על עבודה עם </a:t>
            </a:r>
            <a:r>
              <a:rPr lang="en-US" dirty="0"/>
              <a:t>dashboard</a:t>
            </a:r>
            <a:r>
              <a:rPr lang="he-IL" dirty="0"/>
              <a:t> ועיצוב של </a:t>
            </a:r>
            <a:r>
              <a:rPr lang="en-US" dirty="0"/>
              <a:t>material design</a:t>
            </a:r>
            <a:r>
              <a:rPr lang="he-IL" dirty="0"/>
              <a:t>.</a:t>
            </a:r>
          </a:p>
          <a:p>
            <a:pPr marL="285750" indent="-285750">
              <a:buFontTx/>
              <a:buChar char="-"/>
            </a:pPr>
            <a:r>
              <a:rPr lang="he-IL" dirty="0"/>
              <a:t>יצירת ה-</a:t>
            </a:r>
            <a:r>
              <a:rPr lang="en-US" dirty="0"/>
              <a:t>dashboard</a:t>
            </a:r>
            <a:r>
              <a:rPr lang="he-IL" dirty="0"/>
              <a:t> בהוספת נתוני מזג אוויר.</a:t>
            </a:r>
          </a:p>
          <a:p>
            <a:pPr marL="285750" indent="-285750">
              <a:buFontTx/>
              <a:buChar char="-"/>
            </a:pPr>
            <a:r>
              <a:rPr lang="he-IL" dirty="0"/>
              <a:t>עבודה מול </a:t>
            </a:r>
            <a:r>
              <a:rPr lang="en-US" dirty="0"/>
              <a:t>mockup</a:t>
            </a:r>
            <a:r>
              <a:rPr lang="he-IL" dirty="0"/>
              <a:t> שליפת ושימוש בנתוני מזג אוויר(סימולציה).</a:t>
            </a:r>
          </a:p>
          <a:p>
            <a:pPr marL="285750" indent="-285750">
              <a:buFontTx/>
              <a:buChar char="-"/>
            </a:pPr>
            <a:r>
              <a:rPr lang="he-IL" dirty="0"/>
              <a:t>קבלת נתונים של מזג האוויר מהקבוצה המקבילה לנתונים מטאורולוגים.</a:t>
            </a:r>
          </a:p>
          <a:p>
            <a:pPr marL="285750" indent="-285750">
              <a:buFontTx/>
              <a:buChar char="-"/>
            </a:pPr>
            <a:r>
              <a:rPr lang="he-IL" dirty="0"/>
              <a:t>פיתוח בקרת שליטה בכיפה ובטלסקופ, כולל</a:t>
            </a:r>
            <a:r>
              <a:rPr lang="en-US" dirty="0"/>
              <a:t>stream </a:t>
            </a:r>
            <a:r>
              <a:rPr lang="he-IL" dirty="0"/>
              <a:t> של וידאו של מצלמות הטלסקופ.</a:t>
            </a:r>
          </a:p>
          <a:p>
            <a:pPr marL="285750" indent="-285750">
              <a:buFontTx/>
              <a:buChar char="-"/>
            </a:pPr>
            <a:r>
              <a:rPr lang="he-IL" dirty="0"/>
              <a:t>עבודה מול </a:t>
            </a:r>
            <a:r>
              <a:rPr lang="en-US" dirty="0"/>
              <a:t>mockup</a:t>
            </a:r>
            <a:r>
              <a:rPr lang="he-IL" dirty="0"/>
              <a:t> בשליחת וקבלת פקודות מהכיפה והטלסקופ.</a:t>
            </a:r>
          </a:p>
          <a:p>
            <a:pPr marL="285750" indent="-285750">
              <a:buFontTx/>
              <a:buChar char="-"/>
            </a:pPr>
            <a:r>
              <a:rPr lang="he-IL" dirty="0"/>
              <a:t>אינטגרציה עם הקבוצה המקבילה השולטת על הכיפה והטלסקופ.</a:t>
            </a:r>
          </a:p>
          <a:p>
            <a:pPr marL="285750" indent="-285750">
              <a:buFontTx/>
              <a:buChar char="-"/>
            </a:pPr>
            <a:endParaRPr lang="he-IL" dirty="0"/>
          </a:p>
          <a:p>
            <a:pPr marL="285750" indent="-285750">
              <a:buFontTx/>
              <a:buChar char="-"/>
            </a:pPr>
            <a:endParaRPr lang="he-IL" dirty="0"/>
          </a:p>
          <a:p>
            <a:pPr marL="285750" indent="-285750">
              <a:buFontTx/>
              <a:buChar char="-"/>
            </a:pPr>
            <a:endParaRPr lang="he-IL" dirty="0"/>
          </a:p>
          <a:p>
            <a:pPr marL="285750" indent="-285750">
              <a:buFontTx/>
              <a:buChar char="-"/>
            </a:pP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16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53AA61-1495-4B01-8238-215D0FEB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9" y="535894"/>
            <a:ext cx="10423848" cy="910351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u="sng" dirty="0"/>
              <a:t>אופן הביצוע שלנו:</a:t>
            </a:r>
            <a:br>
              <a:rPr lang="he-IL" sz="3200" u="sng" dirty="0"/>
            </a:br>
            <a:endParaRPr lang="he-IL" sz="3200" u="sng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DEA563D3-8915-4998-9BC5-31EB3964019E}"/>
              </a:ext>
            </a:extLst>
          </p:cNvPr>
          <p:cNvSpPr txBox="1">
            <a:spLocks/>
          </p:cNvSpPr>
          <p:nvPr/>
        </p:nvSpPr>
        <p:spPr>
          <a:xfrm>
            <a:off x="1167883" y="1761314"/>
            <a:ext cx="10423848" cy="205490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u="sng" dirty="0">
                <a:latin typeface="+mn-lt"/>
                <a:ea typeface="+mn-ea"/>
                <a:cs typeface="+mn-cs"/>
              </a:rPr>
              <a:t>עבודה ב</a:t>
            </a:r>
            <a:r>
              <a:rPr lang="en-US" sz="2000" u="sng" dirty="0">
                <a:latin typeface="+mn-lt"/>
                <a:ea typeface="+mn-ea"/>
                <a:cs typeface="+mn-cs"/>
              </a:rPr>
              <a:t>git</a:t>
            </a:r>
            <a:r>
              <a:rPr lang="he-IL" sz="2000" u="sng" dirty="0">
                <a:latin typeface="+mn-lt"/>
                <a:ea typeface="+mn-ea"/>
                <a:cs typeface="+mn-cs"/>
              </a:rPr>
              <a:t>:</a:t>
            </a:r>
          </a:p>
          <a:p>
            <a:endParaRPr lang="he-IL" sz="2000" dirty="0"/>
          </a:p>
          <a:p>
            <a:r>
              <a:rPr lang="he-IL" sz="2000" dirty="0">
                <a:latin typeface="+mn-lt"/>
                <a:ea typeface="+mn-ea"/>
                <a:cs typeface="+mn-cs"/>
              </a:rPr>
              <a:t>פתחנו </a:t>
            </a:r>
            <a:r>
              <a:rPr lang="he-IL" sz="2000" dirty="0" err="1">
                <a:latin typeface="+mn-lt"/>
                <a:ea typeface="+mn-ea"/>
                <a:cs typeface="+mn-cs"/>
              </a:rPr>
              <a:t>פריקט</a:t>
            </a:r>
            <a:r>
              <a:rPr lang="he-IL" sz="2000" dirty="0">
                <a:latin typeface="+mn-lt"/>
                <a:ea typeface="+mn-ea"/>
                <a:cs typeface="+mn-cs"/>
              </a:rPr>
              <a:t> חדש ב-</a:t>
            </a:r>
            <a:r>
              <a:rPr lang="en-US" sz="2000" dirty="0" err="1">
                <a:latin typeface="+mn-lt"/>
                <a:ea typeface="+mn-ea"/>
                <a:cs typeface="+mn-cs"/>
              </a:rPr>
              <a:t>github</a:t>
            </a:r>
            <a:r>
              <a:rPr lang="he-IL" sz="2000" dirty="0">
                <a:latin typeface="+mn-lt"/>
                <a:ea typeface="+mn-ea"/>
                <a:cs typeface="+mn-cs"/>
              </a:rPr>
              <a:t> בקישור הבא: </a:t>
            </a:r>
            <a:r>
              <a:rPr lang="en-US" sz="20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https://github.com/ishay320/stars_dashboard</a:t>
            </a:r>
            <a:r>
              <a:rPr lang="he-IL" sz="20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he-IL" sz="2000" dirty="0">
              <a:latin typeface="+mn-lt"/>
              <a:ea typeface="+mn-ea"/>
              <a:cs typeface="+mn-cs"/>
            </a:endParaRPr>
          </a:p>
          <a:p>
            <a:endParaRPr lang="he-IL" sz="2000" dirty="0">
              <a:latin typeface="+mn-lt"/>
              <a:ea typeface="+mn-ea"/>
              <a:cs typeface="+mn-cs"/>
            </a:endParaRPr>
          </a:p>
          <a:p>
            <a:r>
              <a:rPr lang="he-IL" sz="2000" dirty="0">
                <a:latin typeface="+mn-lt"/>
                <a:ea typeface="+mn-ea"/>
                <a:cs typeface="+mn-cs"/>
              </a:rPr>
              <a:t>למדנו ביחד איך עובדים עם </a:t>
            </a:r>
            <a:r>
              <a:rPr lang="en-US" sz="2000" dirty="0" err="1">
                <a:latin typeface="+mn-lt"/>
                <a:ea typeface="+mn-ea"/>
                <a:cs typeface="+mn-cs"/>
              </a:rPr>
              <a:t>github</a:t>
            </a:r>
            <a:r>
              <a:rPr lang="he-IL" sz="2000" dirty="0">
                <a:latin typeface="+mn-lt"/>
                <a:ea typeface="+mn-ea"/>
                <a:cs typeface="+mn-cs"/>
              </a:rPr>
              <a:t> בשיתוף פעולה כקבוצה.</a:t>
            </a:r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br>
              <a:rPr lang="he-IL" sz="2000" u="sng" dirty="0"/>
            </a:br>
            <a:endParaRPr lang="he-IL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CFA2B-2034-4E50-85BA-37F59E3D2915}"/>
              </a:ext>
            </a:extLst>
          </p:cNvPr>
          <p:cNvSpPr txBox="1"/>
          <p:nvPr/>
        </p:nvSpPr>
        <p:spPr>
          <a:xfrm>
            <a:off x="3446106" y="3085938"/>
            <a:ext cx="8145625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שרת </a:t>
            </a:r>
            <a:r>
              <a:rPr lang="en-US" sz="2000" u="sng" dirty="0"/>
              <a:t>Express</a:t>
            </a:r>
            <a:r>
              <a:rPr lang="he-IL" sz="2000" u="sng" dirty="0"/>
              <a:t>:</a:t>
            </a:r>
          </a:p>
          <a:p>
            <a:endParaRPr lang="he-IL" sz="2000" u="sng" dirty="0"/>
          </a:p>
          <a:p>
            <a:r>
              <a:rPr lang="he-IL" sz="2000" dirty="0"/>
              <a:t>התקנו </a:t>
            </a:r>
            <a:r>
              <a:rPr lang="en-US" sz="2000" dirty="0"/>
              <a:t>Node.js</a:t>
            </a:r>
            <a:r>
              <a:rPr lang="he-IL" sz="2000" dirty="0"/>
              <a:t> וגם </a:t>
            </a:r>
            <a:r>
              <a:rPr lang="en-US" sz="2000" dirty="0"/>
              <a:t>Express.js</a:t>
            </a:r>
            <a:r>
              <a:rPr lang="he-IL" sz="2000" dirty="0"/>
              <a:t> דרך חבילות של</a:t>
            </a:r>
            <a:r>
              <a:rPr lang="en-US" sz="2000" dirty="0"/>
              <a:t>  </a:t>
            </a: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he-IL" sz="2000" dirty="0"/>
              <a:t>,למדנו איך עובדים עם </a:t>
            </a:r>
            <a:r>
              <a:rPr lang="en-US" sz="2000" dirty="0"/>
              <a:t>Express</a:t>
            </a:r>
            <a:r>
              <a:rPr lang="he-IL" sz="2000" dirty="0"/>
              <a:t> </a:t>
            </a:r>
          </a:p>
          <a:p>
            <a:r>
              <a:rPr lang="he-IL" sz="2000" dirty="0"/>
              <a:t>עם קובץ ההגדרות שלו , על </a:t>
            </a:r>
            <a:r>
              <a:rPr lang="en-US" sz="2000" dirty="0"/>
              <a:t>localhost</a:t>
            </a:r>
            <a:r>
              <a:rPr lang="he-IL" sz="2000" dirty="0"/>
              <a:t> בפורט </a:t>
            </a:r>
            <a:r>
              <a:rPr lang="en-US" sz="2000" dirty="0"/>
              <a:t>5000</a:t>
            </a:r>
            <a:r>
              <a:rPr lang="he-IL" sz="2000" dirty="0"/>
              <a:t>.</a:t>
            </a:r>
          </a:p>
          <a:p>
            <a:r>
              <a:rPr lang="he-IL" sz="2000" dirty="0"/>
              <a:t>למדנו על העודה עם פונקציות </a:t>
            </a:r>
            <a:r>
              <a:rPr lang="en-US" sz="2000" dirty="0"/>
              <a:t>callback</a:t>
            </a:r>
            <a:r>
              <a:rPr lang="he-IL" sz="2000" dirty="0"/>
              <a:t> על שליחה וקבלה של נתונים דרך פרוטוקול</a:t>
            </a:r>
            <a:r>
              <a:rPr lang="en-US" sz="2000" dirty="0"/>
              <a:t> </a:t>
            </a:r>
            <a:endParaRPr lang="he-IL" sz="2000" dirty="0"/>
          </a:p>
          <a:p>
            <a:r>
              <a:rPr lang="en-US" sz="2000" dirty="0"/>
              <a:t>http</a:t>
            </a:r>
            <a:r>
              <a:rPr lang="he-IL" sz="2000" dirty="0"/>
              <a:t> , עבודה עם כתיבת דף ב-</a:t>
            </a:r>
            <a:r>
              <a:rPr lang="en-US" sz="2000" dirty="0"/>
              <a:t>html</a:t>
            </a:r>
            <a:r>
              <a:rPr lang="he-IL" sz="2000" dirty="0"/>
              <a:t> ועיצוב באמצעות </a:t>
            </a:r>
            <a:r>
              <a:rPr lang="en-US" sz="2000" dirty="0" err="1"/>
              <a:t>css</a:t>
            </a:r>
            <a:r>
              <a:rPr lang="he-IL" sz="2000" dirty="0"/>
              <a:t> בתוך קובץ ה-</a:t>
            </a:r>
            <a:r>
              <a:rPr lang="en-US" sz="2000" dirty="0"/>
              <a:t>html</a:t>
            </a:r>
            <a:r>
              <a:rPr lang="he-IL" sz="2000" dirty="0"/>
              <a:t> ומחוצה לו,</a:t>
            </a:r>
          </a:p>
          <a:p>
            <a:r>
              <a:rPr lang="he-IL" sz="2000" dirty="0"/>
              <a:t>שימוש ב</a:t>
            </a:r>
            <a:r>
              <a:rPr lang="en-US" sz="2000" dirty="0" err="1"/>
              <a:t>javaScript</a:t>
            </a:r>
            <a:r>
              <a:rPr lang="he-IL" sz="2000" dirty="0"/>
              <a:t> לצורך שינוי ,השמת נתונים וגישה לכל ה</a:t>
            </a:r>
            <a:r>
              <a:rPr lang="en-US" sz="2000" dirty="0"/>
              <a:t>assets</a:t>
            </a:r>
            <a:r>
              <a:rPr lang="he-IL" sz="2000" dirty="0"/>
              <a:t> שלנו.</a:t>
            </a:r>
          </a:p>
          <a:p>
            <a:endParaRPr lang="he-IL" dirty="0"/>
          </a:p>
        </p:txBody>
      </p:sp>
      <p:pic>
        <p:nvPicPr>
          <p:cNvPr id="1026" name="Picture 2" descr="Node.js – ויקיפדיה">
            <a:extLst>
              <a:ext uri="{FF2B5EF4-FFF2-40B4-BE49-F238E27FC236}">
                <a16:creationId xmlns:a16="http://schemas.microsoft.com/office/drawing/2014/main" id="{71A124F5-B71D-466B-B4D1-A5320AF5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7" y="2982782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1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EF280C-6E80-47A7-AC53-74F63544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687290"/>
            <a:ext cx="11167188" cy="56202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Dashboard</a:t>
            </a:r>
            <a:r>
              <a:rPr lang="he-IL" u="sng" dirty="0"/>
              <a:t>:</a:t>
            </a:r>
          </a:p>
          <a:p>
            <a:pPr marL="0" indent="0">
              <a:buNone/>
            </a:pPr>
            <a:r>
              <a:rPr lang="he-IL" sz="2000" dirty="0"/>
              <a:t>בנינו תצוגת אתר באמצעות קווי עיצוב של </a:t>
            </a:r>
            <a:r>
              <a:rPr lang="en-US" sz="2000" dirty="0"/>
              <a:t>template</a:t>
            </a:r>
            <a:r>
              <a:rPr lang="he-IL" sz="2000" dirty="0"/>
              <a:t> שבחרנו ביחד המיישם </a:t>
            </a:r>
            <a:r>
              <a:rPr lang="en-US" sz="2000" dirty="0"/>
              <a:t>material design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איכותי ונוח לשימוש עבור המשתמש.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התצוגה מחולקת לכמה כרטיסיות(</a:t>
            </a:r>
            <a:r>
              <a:rPr lang="en-US" sz="2000" dirty="0"/>
              <a:t>navigation bar</a:t>
            </a:r>
            <a:r>
              <a:rPr lang="he-IL" sz="2000" dirty="0"/>
              <a:t>):</a:t>
            </a:r>
          </a:p>
          <a:p>
            <a:pPr marL="0" indent="0">
              <a:buNone/>
            </a:pPr>
            <a:r>
              <a:rPr lang="he-IL" sz="2000" dirty="0"/>
              <a:t>1 – </a:t>
            </a:r>
            <a:r>
              <a:rPr lang="en-US" sz="2000" dirty="0"/>
              <a:t>weather &amp; status</a:t>
            </a:r>
          </a:p>
          <a:p>
            <a:pPr marL="0" indent="0">
              <a:buNone/>
            </a:pPr>
            <a:r>
              <a:rPr lang="he-IL" sz="2000" dirty="0"/>
              <a:t>2 – </a:t>
            </a:r>
            <a:r>
              <a:rPr lang="en-US" sz="2000" dirty="0"/>
              <a:t>Telescope Camera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3 – </a:t>
            </a:r>
            <a:r>
              <a:rPr lang="en-US" sz="2000" dirty="0"/>
              <a:t>Telescope Control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4- </a:t>
            </a:r>
            <a:r>
              <a:rPr lang="en-US" sz="2000" dirty="0"/>
              <a:t>AC Control</a:t>
            </a: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u="sng" dirty="0"/>
              <a:t>1 - </a:t>
            </a:r>
            <a:r>
              <a:rPr lang="en-US" sz="2000" u="sng" dirty="0"/>
              <a:t>weather &amp; status</a:t>
            </a:r>
          </a:p>
          <a:p>
            <a:pPr marL="0" indent="0">
              <a:buNone/>
            </a:pPr>
            <a:r>
              <a:rPr lang="he-IL" sz="2000" dirty="0"/>
              <a:t>התצוגה בחלקה העליון הוא של 3 גרפים מרכזיים:</a:t>
            </a:r>
          </a:p>
          <a:p>
            <a:pPr>
              <a:buFontTx/>
              <a:buChar char="-"/>
            </a:pPr>
            <a:r>
              <a:rPr lang="he-IL" sz="2000" dirty="0"/>
              <a:t>הירוק מקבל מידע על טמפרטורה כל שעה ומציג אותו בגרף כך שציר ה-</a:t>
            </a:r>
            <a:r>
              <a:rPr lang="en-US" sz="2000" dirty="0"/>
              <a:t>x </a:t>
            </a:r>
            <a:r>
              <a:rPr lang="he-IL" sz="2000" dirty="0"/>
              <a:t> הוא</a:t>
            </a:r>
          </a:p>
          <a:p>
            <a:pPr marL="0" indent="0">
              <a:buNone/>
            </a:pPr>
            <a:r>
              <a:rPr lang="he-IL" sz="2000" dirty="0"/>
              <a:t> השעה שבה התקבל המידע וציר ה-</a:t>
            </a:r>
            <a:r>
              <a:rPr lang="en-US" sz="2000" dirty="0"/>
              <a:t>y</a:t>
            </a:r>
            <a:r>
              <a:rPr lang="he-IL" sz="2000" dirty="0"/>
              <a:t> הוא הטמפרטורה שנמדדה באותו הזמן.</a:t>
            </a:r>
          </a:p>
        </p:txBody>
      </p:sp>
      <p:sp>
        <p:nvSpPr>
          <p:cNvPr id="4" name="AutoShape 2" descr="blob:https://web.whatsapp.com/afd2b9ae-9ec8-440b-be62-902c6dd8643a">
            <a:extLst>
              <a:ext uri="{FF2B5EF4-FFF2-40B4-BE49-F238E27FC236}">
                <a16:creationId xmlns:a16="http://schemas.microsoft.com/office/drawing/2014/main" id="{1AF62230-C172-4CAB-BAC0-DD99E7111A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6" descr="blob:https://web.whatsapp.com/afd2b9ae-9ec8-440b-be62-902c6dd8643a">
            <a:extLst>
              <a:ext uri="{FF2B5EF4-FFF2-40B4-BE49-F238E27FC236}">
                <a16:creationId xmlns:a16="http://schemas.microsoft.com/office/drawing/2014/main" id="{987A259E-6CE2-42DD-9FC8-D948BA21A6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0563" y="5444412"/>
            <a:ext cx="2313992" cy="23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5A04E34-6F46-431F-988B-F9CB9235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" y="4146166"/>
            <a:ext cx="3479996" cy="2161328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F2BF8650-9E68-4532-B8CA-6C5DDAEE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65" y="1816825"/>
            <a:ext cx="2189662" cy="29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F4AE1-96DB-44BB-844B-BE85228C817C}"/>
              </a:ext>
            </a:extLst>
          </p:cNvPr>
          <p:cNvSpPr txBox="1"/>
          <p:nvPr/>
        </p:nvSpPr>
        <p:spPr>
          <a:xfrm>
            <a:off x="2528596" y="681135"/>
            <a:ext cx="9414588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Tx/>
              <a:buChar char="-"/>
            </a:pPr>
            <a:r>
              <a:rPr lang="he-IL" sz="2000" dirty="0"/>
              <a:t>האדום מקבל מידע על מהירות הרוח בקמ"ש ומציג אותו בגרף כך שציר ה-</a:t>
            </a:r>
            <a:r>
              <a:rPr lang="en-US" sz="2000" dirty="0"/>
              <a:t>x </a:t>
            </a:r>
            <a:r>
              <a:rPr lang="he-IL" sz="2000" dirty="0"/>
              <a:t> </a:t>
            </a:r>
          </a:p>
          <a:p>
            <a:r>
              <a:rPr lang="he-IL" sz="2000" dirty="0"/>
              <a:t>הוא השעה שבה התקבל המידע וציר ה-</a:t>
            </a:r>
            <a:r>
              <a:rPr lang="en-US" sz="2000" dirty="0"/>
              <a:t>y</a:t>
            </a:r>
            <a:r>
              <a:rPr lang="he-IL" sz="2000" dirty="0"/>
              <a:t> הוא המהירות שנמדדה באותו הזמן.</a:t>
            </a:r>
          </a:p>
          <a:p>
            <a:pPr marL="342900" indent="-342900">
              <a:buFontTx/>
              <a:buChar char="-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Tx/>
              <a:buChar char="-"/>
            </a:pPr>
            <a:endParaRPr lang="he-IL" sz="2000" dirty="0"/>
          </a:p>
          <a:p>
            <a:pPr marL="342900" indent="-342900">
              <a:buFontTx/>
              <a:buChar char="-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Tx/>
              <a:buChar char="-"/>
            </a:pPr>
            <a:r>
              <a:rPr lang="he-IL" sz="2000" dirty="0"/>
              <a:t>הצהוב מקבל מידע על לחות כל שעה ומציג אותו בגרף כך שציר ה-</a:t>
            </a:r>
            <a:r>
              <a:rPr lang="en-US" sz="2000" dirty="0"/>
              <a:t>x </a:t>
            </a:r>
            <a:r>
              <a:rPr lang="he-IL" sz="2000" dirty="0"/>
              <a:t> </a:t>
            </a:r>
          </a:p>
          <a:p>
            <a:r>
              <a:rPr lang="he-IL" sz="2000" dirty="0"/>
              <a:t>הוא השעה שבה התקבל המידע וציר ה-</a:t>
            </a:r>
            <a:r>
              <a:rPr lang="en-US" sz="2000" dirty="0"/>
              <a:t>y</a:t>
            </a:r>
            <a:r>
              <a:rPr lang="he-IL" sz="2000" dirty="0"/>
              <a:t> הוא הלחות שנמדדה באותו הזמן.</a:t>
            </a:r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מתחת לגרפים ניתן לראות את מצב החשמל, מצב הכיפה, אזימוט הטלסקופ ומיקום הטלסקופ בשמיים , על פי מידע שמתקבל מהמצפה.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60A1C7A-5F53-4CF6-A15C-20C67CE3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16" y="5284071"/>
            <a:ext cx="7868428" cy="145923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8081980-75A8-4750-AE73-5A005A82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" y="504149"/>
            <a:ext cx="3181737" cy="2000638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D3236D1-1FB6-4F4A-9CF9-4880EAD0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1" y="2681773"/>
            <a:ext cx="3196421" cy="20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4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4D6F02-5410-4DD0-934C-C5549CBE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1" y="8085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Telescope Camera -2</a:t>
            </a:r>
            <a:endParaRPr lang="he-IL" u="sng" dirty="0"/>
          </a:p>
          <a:p>
            <a:pPr marL="0" indent="0">
              <a:buNone/>
            </a:pPr>
            <a:r>
              <a:rPr lang="he-IL" sz="2000" dirty="0"/>
              <a:t>התצוגה בחלק זה מקבלת </a:t>
            </a:r>
            <a:r>
              <a:rPr lang="en-US" sz="2000" dirty="0"/>
              <a:t>stream</a:t>
            </a:r>
            <a:r>
              <a:rPr lang="he-IL" sz="2000" dirty="0"/>
              <a:t> של וידאו בשידור חי ממצלמת</a:t>
            </a:r>
          </a:p>
          <a:p>
            <a:pPr marL="0" indent="0">
              <a:buNone/>
            </a:pPr>
            <a:r>
              <a:rPr lang="he-IL" sz="2000" dirty="0"/>
              <a:t> הווידאו של הטלסקופ וניתן לראות בעזרתה </a:t>
            </a:r>
          </a:p>
          <a:p>
            <a:pPr marL="0" indent="0">
              <a:buNone/>
            </a:pPr>
            <a:r>
              <a:rPr lang="he-IL" sz="2000" dirty="0"/>
              <a:t>את הכוכבים בשמים.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הוספנו לחלק זה גם שליטה במצלמה על ידי הזזה שלה כך שברגע</a:t>
            </a:r>
          </a:p>
          <a:p>
            <a:pPr marL="0" indent="0">
              <a:buNone/>
            </a:pPr>
            <a:r>
              <a:rPr lang="he-IL" sz="2000" dirty="0"/>
              <a:t>שנלחץ כפתור מסוים, נשלח </a:t>
            </a:r>
            <a:r>
              <a:rPr lang="en-US" sz="2000" dirty="0"/>
              <a:t>json</a:t>
            </a:r>
            <a:r>
              <a:rPr lang="he-IL" sz="2000" dirty="0"/>
              <a:t> ברקע אל הקבוצה ששולטת בכיפה</a:t>
            </a:r>
          </a:p>
          <a:p>
            <a:pPr marL="0" indent="0">
              <a:buNone/>
            </a:pPr>
            <a:r>
              <a:rPr lang="he-IL" sz="2000" dirty="0"/>
              <a:t> ומבקשת ממנו לזוז מעלה אחת בכיוון המבוקש.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(מכיוון </a:t>
            </a:r>
            <a:r>
              <a:rPr lang="he-IL" sz="2000" dirty="0" err="1"/>
              <a:t>שהכל</a:t>
            </a:r>
            <a:r>
              <a:rPr lang="he-IL" sz="2000" dirty="0"/>
              <a:t> רק סימולציה לא חיברנו מצלמה).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B249FB7-7DFC-4319-AB0F-2881CCA1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3" y="658890"/>
            <a:ext cx="4206605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F57F56-40C4-49E4-ABA4-5B7FCB01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65" y="715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u="sng" dirty="0"/>
              <a:t>3 – </a:t>
            </a:r>
            <a:r>
              <a:rPr lang="en-US" u="sng" dirty="0"/>
              <a:t>Telescope Control</a:t>
            </a:r>
            <a:endParaRPr lang="he-IL" u="sng" dirty="0"/>
          </a:p>
          <a:p>
            <a:pPr marL="0" indent="0">
              <a:buNone/>
            </a:pPr>
            <a:r>
              <a:rPr lang="he-IL" sz="2000" dirty="0"/>
              <a:t>בחלק זה הוספנו 2 כפתורים: אחד לכיבוי המערכת במידה ונזדקק, </a:t>
            </a:r>
          </a:p>
          <a:p>
            <a:pPr marL="0" indent="0">
              <a:buNone/>
            </a:pPr>
            <a:r>
              <a:rPr lang="he-IL" sz="2000" dirty="0"/>
              <a:t>ואחד לשליטה בכיפה – פתיחה וסגירה שלו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הוספנו גם מיקום למצלמת המחשב שמכוונת לטלסקופ,</a:t>
            </a:r>
          </a:p>
          <a:p>
            <a:pPr marL="0" indent="0">
              <a:buNone/>
            </a:pPr>
            <a:r>
              <a:rPr lang="he-IL" sz="2000" dirty="0"/>
              <a:t> והשארנו מקום לעוד פיצ'רים עתידיים.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F075A84-6636-4648-9FBB-36347012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" y="730804"/>
            <a:ext cx="4191363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F95180F3-46D2-40BD-B222-705B4DDE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68" y="3564294"/>
            <a:ext cx="2831071" cy="2687726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084805E1-F5B6-47BD-A63F-1447B2496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65" y="715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u="sng" dirty="0"/>
              <a:t>4 – </a:t>
            </a:r>
            <a:r>
              <a:rPr lang="en-US" u="sng" dirty="0"/>
              <a:t>AC Controller</a:t>
            </a:r>
            <a:endParaRPr lang="he-IL" u="sng" dirty="0"/>
          </a:p>
          <a:p>
            <a:pPr marL="0" indent="0">
              <a:buNone/>
            </a:pPr>
            <a:r>
              <a:rPr lang="he-IL" sz="2000" dirty="0"/>
              <a:t>בחלק זה הוספנו שלט רחוק לשליטה במזגן: </a:t>
            </a:r>
          </a:p>
          <a:p>
            <a:pPr marL="0" indent="0">
              <a:buNone/>
            </a:pPr>
            <a:r>
              <a:rPr lang="he-IL" sz="2000" dirty="0"/>
              <a:t>כפתורים כגון – מעלות, מצב, עוצמה, שעון עצר, תזוזה וכו'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השליטה במזגן היא על ידי חיבור מרחוק דרך </a:t>
            </a:r>
            <a:r>
              <a:rPr lang="en-US" sz="2000" dirty="0" err="1"/>
              <a:t>wifi</a:t>
            </a:r>
            <a:r>
              <a:rPr lang="he-IL" sz="2000" dirty="0"/>
              <a:t> למיקרו </a:t>
            </a:r>
            <a:r>
              <a:rPr lang="he-IL" sz="2000" dirty="0" err="1"/>
              <a:t>קונטרולר</a:t>
            </a:r>
            <a:endParaRPr lang="he-IL" sz="2000" dirty="0"/>
          </a:p>
          <a:p>
            <a:pPr marL="0" indent="0">
              <a:buNone/>
            </a:pPr>
            <a:r>
              <a:rPr lang="he-IL" sz="2000" dirty="0"/>
              <a:t>מסוג </a:t>
            </a:r>
            <a:r>
              <a:rPr lang="en-US" sz="2000" dirty="0"/>
              <a:t>esp8266</a:t>
            </a:r>
            <a:r>
              <a:rPr lang="he-IL" sz="2000" dirty="0"/>
              <a:t> בצירוף רכיב </a:t>
            </a:r>
            <a:r>
              <a:rPr lang="en-US" sz="2000" dirty="0"/>
              <a:t>IR</a:t>
            </a:r>
            <a:r>
              <a:rPr lang="he-IL" sz="2000" dirty="0"/>
              <a:t> , </a:t>
            </a:r>
            <a:r>
              <a:rPr lang="he-IL" sz="2000" dirty="0" err="1"/>
              <a:t>פרוייקט</a:t>
            </a:r>
            <a:r>
              <a:rPr lang="he-IL" sz="2000" dirty="0"/>
              <a:t> צדדי זה נכתב על ידינו ב</a:t>
            </a:r>
            <a:r>
              <a:rPr lang="en-US" sz="2000" dirty="0"/>
              <a:t>C++</a:t>
            </a:r>
          </a:p>
          <a:p>
            <a:pPr marL="0" indent="0">
              <a:buNone/>
            </a:pPr>
            <a:r>
              <a:rPr lang="he-IL" sz="2000" dirty="0"/>
              <a:t>כפיצ'ר נחמד נוסף.</a:t>
            </a:r>
          </a:p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ניתן למצוא בקישור הבא: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https://github.com/ishay320/esp8266_IRremote</a:t>
            </a:r>
            <a:endParaRPr lang="en-US" sz="2000" dirty="0"/>
          </a:p>
          <a:p>
            <a:endParaRPr lang="he-IL" sz="2000" dirty="0"/>
          </a:p>
          <a:p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FA429F0-871D-49F0-9BF0-FEB2AB63D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1" y="540665"/>
            <a:ext cx="3304592" cy="57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8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C1549-0A83-422A-B613-025FC866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975" y="0"/>
            <a:ext cx="2118049" cy="1325563"/>
          </a:xfrm>
        </p:spPr>
        <p:txBody>
          <a:bodyPr/>
          <a:lstStyle/>
          <a:p>
            <a:r>
              <a:rPr lang="he-IL" dirty="0"/>
              <a:t>נספח א: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81230-9DD0-454C-A953-77C33DED9488}"/>
              </a:ext>
            </a:extLst>
          </p:cNvPr>
          <p:cNvSpPr txBox="1"/>
          <p:nvPr/>
        </p:nvSpPr>
        <p:spPr>
          <a:xfrm>
            <a:off x="1295029" y="89981"/>
            <a:ext cx="278985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דוגמא ל</a:t>
            </a:r>
            <a:r>
              <a:rPr lang="en-US" dirty="0"/>
              <a:t>json</a:t>
            </a:r>
            <a:r>
              <a:rPr lang="he-IL" dirty="0"/>
              <a:t> שמתקבל</a:t>
            </a:r>
          </a:p>
          <a:p>
            <a:r>
              <a:rPr lang="he-IL" dirty="0"/>
              <a:t> מהקבוצה שמודדת מזג אוויר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EE71F62-5D86-4F8C-B540-55A10E64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5" y="736312"/>
            <a:ext cx="5068007" cy="598253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919B54C-4A4D-4292-873B-3B2DDDE8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649" y="3348549"/>
            <a:ext cx="3277384" cy="1661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D762E0-BD0F-4AFF-A1E9-12A8D522DE0D}"/>
              </a:ext>
            </a:extLst>
          </p:cNvPr>
          <p:cNvSpPr txBox="1"/>
          <p:nvPr/>
        </p:nvSpPr>
        <p:spPr>
          <a:xfrm>
            <a:off x="7268548" y="2239132"/>
            <a:ext cx="31047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דוגמא ל</a:t>
            </a:r>
            <a:r>
              <a:rPr lang="en-US" sz="2000" dirty="0"/>
              <a:t>json</a:t>
            </a:r>
            <a:r>
              <a:rPr lang="he-IL" sz="2000" dirty="0"/>
              <a:t> שמתקבל</a:t>
            </a:r>
          </a:p>
          <a:p>
            <a:r>
              <a:rPr lang="he-IL" sz="2000" dirty="0"/>
              <a:t> מהקבוצה ששולטת בטלסקופ</a:t>
            </a:r>
          </a:p>
        </p:txBody>
      </p:sp>
    </p:spTree>
    <p:extLst>
      <p:ext uri="{BB962C8B-B14F-4D97-AF65-F5344CB8AC3E}">
        <p14:creationId xmlns:p14="http://schemas.microsoft.com/office/powerpoint/2010/main" val="9402919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723</Words>
  <Application>Microsoft Office PowerPoint</Application>
  <PresentationFormat>מסך רחב</PresentationFormat>
  <Paragraphs>115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ערכת נושא Office</vt:lpstr>
      <vt:lpstr>Dashboard – מצפה כוכבים אריאל</vt:lpstr>
      <vt:lpstr>מצגת של PowerPoint‏</vt:lpstr>
      <vt:lpstr>אופן הביצוע שלנו: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נספח א:</vt:lpstr>
      <vt:lpstr>מסקנות מהתהליך: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– מצפה כוכבים אריאל</dc:title>
  <dc:creator>1</dc:creator>
  <cp:lastModifiedBy>1</cp:lastModifiedBy>
  <cp:revision>27</cp:revision>
  <dcterms:created xsi:type="dcterms:W3CDTF">2021-09-30T09:24:55Z</dcterms:created>
  <dcterms:modified xsi:type="dcterms:W3CDTF">2021-11-03T19:52:59Z</dcterms:modified>
</cp:coreProperties>
</file>