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8" r:id="rId5"/>
    <p:sldId id="269" r:id="rId6"/>
    <p:sldId id="261" r:id="rId7"/>
    <p:sldId id="266" r:id="rId8"/>
    <p:sldId id="280" r:id="rId9"/>
    <p:sldId id="273" r:id="rId10"/>
    <p:sldId id="276" r:id="rId11"/>
    <p:sldId id="277" r:id="rId12"/>
    <p:sldId id="270" r:id="rId13"/>
    <p:sldId id="271" r:id="rId14"/>
    <p:sldId id="274" r:id="rId15"/>
    <p:sldId id="267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DDECA-A574-DF4A-8002-DB013A0F0E77}" v="1504" dt="2025-03-19T13:14:42.086"/>
    <p1510:client id="{481A9326-B00A-453B-BA64-1586DC30ACF6}" v="16" dt="2025-03-19T12:49:46.320"/>
    <p1510:client id="{7FF25794-EE87-EFF4-4496-4C2A60E1E07E}" v="1" dt="2025-03-19T12:30:50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2"/>
    <p:restoredTop sz="94626"/>
  </p:normalViewPr>
  <p:slideViewPr>
    <p:cSldViewPr snapToGrid="0">
      <p:cViewPr varScale="1">
        <p:scale>
          <a:sx n="120" d="100"/>
          <a:sy n="120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9C8C9-59D4-4650-AB82-46594666001A}" type="datetimeFigureOut">
              <a:rPr lang="en-IL" smtClean="0"/>
              <a:t>3/19/25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D4867-5B7E-4054-A866-1FD8546C18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352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Mention what WPA is\stands for(wi-fi protected access), protocol to authenticate users access to wi-fi networks</a:t>
            </a:r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D4867-5B7E-4054-A866-1FD8546C180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876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4B67-BD08-8E19-0735-0FDBF0F1D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Dragonblood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6BD4D-F92A-B20F-8B27-C96AF268D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The CTF </a:t>
            </a:r>
            <a:r>
              <a:rPr lang="en-US" err="1"/>
              <a:t>challange</a:t>
            </a:r>
            <a:endParaRPr lang="en-US"/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950756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DBB253-A250-9AC8-031D-78808419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finger/</a:t>
            </a:r>
            <a:r>
              <a:rPr lang="en-US" dirty="0" err="1"/>
              <a:t>fingerprint.c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80507C-C710-2692-C1A2-5EC2A6F11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512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will need to implement the building of the dictionary.</a:t>
            </a:r>
          </a:p>
          <a:p>
            <a:r>
              <a:rPr lang="en-US" dirty="0"/>
              <a:t>You need to generate a fingerprint for each password from </a:t>
            </a:r>
            <a:r>
              <a:rPr lang="en-US" dirty="0" err="1"/>
              <a:t>passwords.txt</a:t>
            </a:r>
            <a:r>
              <a:rPr lang="en-US" dirty="0"/>
              <a:t>.</a:t>
            </a:r>
          </a:p>
          <a:p>
            <a:r>
              <a:rPr lang="en-US" dirty="0"/>
              <a:t>Modify </a:t>
            </a:r>
            <a:r>
              <a:rPr lang="en-US" dirty="0" err="1"/>
              <a:t>sae_derive_pwe_ffc</a:t>
            </a:r>
            <a:r>
              <a:rPr lang="en-US" dirty="0"/>
              <a:t> inside finger/</a:t>
            </a:r>
            <a:r>
              <a:rPr lang="en-US" dirty="0" err="1"/>
              <a:t>sae.c</a:t>
            </a:r>
            <a:r>
              <a:rPr lang="en-US" dirty="0"/>
              <a:t> so it returns the number of iterations executed for the given parameters.</a:t>
            </a:r>
          </a:p>
          <a:p>
            <a:r>
              <a:rPr lang="en-US" dirty="0"/>
              <a:t>Use it to build a CSV table where each row corresponds to a password, and each column corresponds to a spoofed address.</a:t>
            </a:r>
          </a:p>
          <a:p>
            <a:r>
              <a:rPr lang="en-US" dirty="0"/>
              <a:t>Each cell should have the number of iterations for the password with the given address.</a:t>
            </a:r>
          </a:p>
          <a:p>
            <a:r>
              <a:rPr lang="en-US" dirty="0"/>
              <a:t>The output should look like example/</a:t>
            </a:r>
            <a:r>
              <a:rPr lang="en-US" dirty="0" err="1"/>
              <a:t>example_out.csv</a:t>
            </a:r>
            <a:r>
              <a:rPr lang="en-US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3757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4D55F-F040-65A5-B48C-57A8E0CAD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3769F5-1F66-92A7-2BC6-DFDE76CB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attack/</a:t>
            </a:r>
            <a:r>
              <a:rPr lang="en-US" dirty="0" err="1"/>
              <a:t>dragontime.c</a:t>
            </a:r>
            <a:endParaRPr lang="en-IL" dirty="0" err="1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CCF0BA-2242-CA4E-480D-5474D087B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44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Here you implement the data gathering part of the attack.</a:t>
            </a:r>
          </a:p>
          <a:p>
            <a:r>
              <a:rPr lang="en-US" dirty="0"/>
              <a:t>In the all-around implementation:</a:t>
            </a:r>
          </a:p>
          <a:p>
            <a:pPr lvl="1"/>
            <a:r>
              <a:rPr lang="en-US" dirty="0"/>
              <a:t>Open the network card, set the rate and get the MAC address.</a:t>
            </a:r>
          </a:p>
          <a:p>
            <a:pPr lvl="1"/>
            <a:r>
              <a:rPr lang="en-US" dirty="0"/>
              <a:t>Set the source address to be the current address.</a:t>
            </a:r>
          </a:p>
          <a:p>
            <a:pPr lvl="1"/>
            <a:r>
              <a:rPr lang="en-US" dirty="0"/>
              <a:t>Initialize timers for timeout and commit injection.</a:t>
            </a:r>
          </a:p>
          <a:p>
            <a:r>
              <a:rPr lang="en-US" dirty="0"/>
              <a:t>In authentication check:</a:t>
            </a:r>
          </a:p>
          <a:p>
            <a:pPr lvl="1"/>
            <a:r>
              <a:rPr lang="en-US" dirty="0"/>
              <a:t>Calculate and update the difference in time between commit.</a:t>
            </a:r>
          </a:p>
          <a:p>
            <a:pPr lvl="1"/>
            <a:r>
              <a:rPr lang="en-US" dirty="0"/>
              <a:t>Print into the measurements file the current time for the address.</a:t>
            </a:r>
          </a:p>
          <a:p>
            <a:r>
              <a:rPr lang="en-US" dirty="0"/>
              <a:t>In timeout check:</a:t>
            </a:r>
          </a:p>
          <a:p>
            <a:pPr lvl="1"/>
            <a:r>
              <a:rPr lang="en-US" dirty="0"/>
              <a:t>If the last commit happened before timeout, de-auth and commit it again.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3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17E3DE-E33C-E2FB-BF04-0D88153B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datareader.py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86528C-1CBA-09F3-ADEE-4F1A0E0D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Here there are functions for analyzing timing measurements.</a:t>
            </a:r>
          </a:p>
          <a:p>
            <a:r>
              <a:rPr lang="en-US" dirty="0" err="1"/>
              <a:t>qplot</a:t>
            </a:r>
            <a:r>
              <a:rPr lang="en-US" dirty="0"/>
              <a:t>() plots the data as a quantile graph for easy visualization.</a:t>
            </a:r>
          </a:p>
          <a:p>
            <a:r>
              <a:rPr lang="en-US" dirty="0"/>
              <a:t>iterations() and its helper functions analyze the data to estimate the number of iterations performed on each address.</a:t>
            </a:r>
          </a:p>
          <a:p>
            <a:r>
              <a:rPr lang="en-US" dirty="0"/>
              <a:t>We will be using the pandas python library, so make sure you are familiar with it!</a:t>
            </a:r>
          </a:p>
          <a:p>
            <a:r>
              <a:rPr lang="en-US" dirty="0"/>
              <a:t>You need to implement Crosby’s Box Test in this file.</a:t>
            </a:r>
          </a:p>
        </p:txBody>
      </p:sp>
    </p:spTree>
    <p:extLst>
      <p:ext uri="{BB962C8B-B14F-4D97-AF65-F5344CB8AC3E}">
        <p14:creationId xmlns:p14="http://schemas.microsoft.com/office/powerpoint/2010/main" val="49983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920F66-9ACB-0209-5461-D57DFC28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Crosby’s Box Test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E8E0ADC-0EDF-0F1F-7DA1-9C9C1E273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300" dirty="0"/>
                  <a:t>Used to test whether two samples are from the same distribution or not, while taking advantages of quantile ranges that have less noise.</a:t>
                </a:r>
              </a:p>
              <a:p>
                <a:r>
                  <a:rPr lang="en-US" sz="2300" dirty="0"/>
                  <a:t>Two parameters,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300" b="0" dirty="0"/>
              </a:p>
              <a:p>
                <a:r>
                  <a:rPr lang="en-US" sz="2300" dirty="0"/>
                  <a:t>For each sample, define a range between the </a:t>
                </a:r>
                <a:r>
                  <a:rPr lang="en-US" sz="2300" dirty="0" err="1"/>
                  <a:t>i-th</a:t>
                </a:r>
                <a:r>
                  <a:rPr lang="en-US" sz="2300" dirty="0"/>
                  <a:t> and j-</a:t>
                </a:r>
                <a:r>
                  <a:rPr lang="en-US" sz="2300" dirty="0" err="1"/>
                  <a:t>th</a:t>
                </a:r>
                <a:r>
                  <a:rPr lang="en-US" sz="2300" dirty="0"/>
                  <a:t> quantile.</a:t>
                </a:r>
              </a:p>
              <a:p>
                <a:r>
                  <a:rPr lang="en-US" sz="2300" dirty="0"/>
                  <a:t>If they overlap, we will assume that they are of the same distribution.</a:t>
                </a:r>
              </a:p>
              <a:p>
                <a:r>
                  <a:rPr lang="en-US" sz="2300" dirty="0"/>
                  <a:t>Choosing the right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300" dirty="0"/>
                  <a:t> is crucial!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E8E0ADC-0EDF-0F1F-7DA1-9C9C1E273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1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13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D9E7A8-DE11-41F1-CECE-C271D8B7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find_matches.py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0D30A6-52F5-71F3-5F93-E5228954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this file, you will use the functions from datareader.py and the dictionary you created to find which password in the dictionary matches the fingerprint you calculated.</a:t>
            </a:r>
          </a:p>
          <a:p>
            <a:r>
              <a:rPr lang="en-US" dirty="0">
                <a:ea typeface="+mn-lt"/>
                <a:cs typeface="+mn-lt"/>
              </a:rPr>
              <a:t>Build a k-d tree in </a:t>
            </a:r>
            <a:r>
              <a:rPr lang="en-US" dirty="0" err="1">
                <a:ea typeface="+mn-lt"/>
                <a:cs typeface="+mn-lt"/>
              </a:rPr>
              <a:t>create_tree</a:t>
            </a:r>
            <a:r>
              <a:rPr lang="en-US" dirty="0">
                <a:ea typeface="+mn-lt"/>
                <a:cs typeface="+mn-lt"/>
              </a:rPr>
              <a:t> to sort the passwords.</a:t>
            </a:r>
          </a:p>
          <a:p>
            <a:r>
              <a:rPr lang="en-US" dirty="0"/>
              <a:t>Find the best matches to the measurements’ fingerprint.</a:t>
            </a:r>
          </a:p>
        </p:txBody>
      </p:sp>
    </p:spTree>
    <p:extLst>
      <p:ext uri="{BB962C8B-B14F-4D97-AF65-F5344CB8AC3E}">
        <p14:creationId xmlns:p14="http://schemas.microsoft.com/office/powerpoint/2010/main" val="308854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1B49-5089-594C-CB02-AD80C143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Instructions: Setup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7002-3121-ABD5-390D-327EE742D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20289"/>
            <a:ext cx="961386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Enter the CTF website and create an account.</a:t>
            </a:r>
          </a:p>
          <a:p>
            <a:r>
              <a:rPr lang="en-US" dirty="0"/>
              <a:t>Download and unzip the file from the CTF challenge.</a:t>
            </a:r>
          </a:p>
          <a:p>
            <a:r>
              <a:rPr lang="en-US" dirty="0"/>
              <a:t>Now you will have to fill in the missing code in the files…</a:t>
            </a:r>
          </a:p>
          <a:p>
            <a:endParaRPr lang="en-US" dirty="0">
              <a:latin typeface="var(--fontStack-monospace, ui-monospace, SFMono-Regular, SF Mono, Menlo, Consolas, Liberation Mono, monospace)"/>
            </a:endParaRPr>
          </a:p>
        </p:txBody>
      </p:sp>
    </p:spTree>
    <p:extLst>
      <p:ext uri="{BB962C8B-B14F-4D97-AF65-F5344CB8AC3E}">
        <p14:creationId xmlns:p14="http://schemas.microsoft.com/office/powerpoint/2010/main" val="162299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6F16-B444-6FA1-DDBD-D169AAF6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Instructions: Execution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60C4-313C-8717-45C7-1D5865E6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824646" cy="392570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Open a terminal, cd to the top folder, and run:</a:t>
            </a:r>
            <a:br>
              <a:rPr lang="en-US" sz="1800" dirty="0"/>
            </a:br>
            <a:r>
              <a:rPr lang="en-US" sz="1800" dirty="0"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$ </a:t>
            </a:r>
            <a:r>
              <a:rPr lang="en-US" sz="1800" dirty="0" err="1"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sh</a:t>
            </a:r>
            <a:r>
              <a:rPr lang="en-US" sz="1800" dirty="0"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 </a:t>
            </a:r>
            <a:r>
              <a:rPr lang="en-US" sz="1800" dirty="0" err="1"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setup_user.sh</a:t>
            </a:r>
            <a:r>
              <a:rPr lang="en-US" sz="1800" dirty="0"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 $(&lt;MAC_AP) wlan0</a:t>
            </a:r>
            <a:br>
              <a:rPr lang="en-US" sz="1800" dirty="0"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</a:br>
            <a:r>
              <a:rPr lang="en-US" sz="1800" dirty="0"/>
              <a:t>You can replace “wlan0” with your Wi-Fi device, find it with </a:t>
            </a:r>
            <a:r>
              <a:rPr lang="en-US" sz="1800" dirty="0" err="1"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ip</a:t>
            </a:r>
            <a:r>
              <a:rPr lang="en-US" sz="1800" dirty="0"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 </a:t>
            </a:r>
            <a:r>
              <a:rPr lang="en-US" sz="1800" dirty="0" err="1"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addr</a:t>
            </a:r>
            <a:r>
              <a:rPr lang="en-US" sz="1800" dirty="0"/>
              <a:t> or </a:t>
            </a:r>
            <a:r>
              <a:rPr lang="en-US" sz="1800" dirty="0" err="1"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ifconfig</a:t>
            </a:r>
            <a:r>
              <a:rPr lang="en-US" sz="18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To start taking measurements, run:</a:t>
            </a:r>
            <a:br>
              <a:rPr lang="en-US" sz="1800" dirty="0"/>
            </a:br>
            <a:r>
              <a:rPr lang="en-US" sz="1800" dirty="0">
                <a:solidFill>
                  <a:prstClr val="white"/>
                </a:solidFill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$ 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udo</a:t>
            </a:r>
            <a:r>
              <a:rPr lang="en-US" sz="1800" dirty="0">
                <a:solidFill>
                  <a:prstClr val="white"/>
                </a:solidFill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 ./</a:t>
            </a:r>
            <a:r>
              <a:rPr lang="en-US" sz="1800" dirty="0" err="1">
                <a:solidFill>
                  <a:prstClr val="white"/>
                </a:solidFill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dragontime</a:t>
            </a:r>
            <a:r>
              <a:rPr lang="en-US" sz="1800" dirty="0">
                <a:solidFill>
                  <a:prstClr val="white"/>
                </a:solidFill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 -d $(&lt;DEVICE) -a $(&lt;MAC_AP) -o </a:t>
            </a:r>
            <a:r>
              <a:rPr lang="en-US" sz="1800" dirty="0" err="1">
                <a:solidFill>
                  <a:prstClr val="white"/>
                </a:solidFill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measurements.txt</a:t>
            </a:r>
            <a:br>
              <a:rPr lang="en-US" sz="1800" dirty="0">
                <a:solidFill>
                  <a:prstClr val="white"/>
                </a:solidFill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</a:br>
            <a:r>
              <a:rPr lang="en-US" sz="1800" dirty="0"/>
              <a:t>After getting 100 measurements, stop </a:t>
            </a:r>
            <a:r>
              <a:rPr lang="en-US" sz="1800" dirty="0" err="1"/>
              <a:t>dragontime</a:t>
            </a:r>
            <a:r>
              <a:rPr lang="en-US" sz="1800" dirty="0"/>
              <a:t> with CTRL + C.</a:t>
            </a:r>
          </a:p>
          <a:p>
            <a:pPr>
              <a:lnSpc>
                <a:spcPct val="110000"/>
              </a:lnSpc>
              <a:defRPr/>
            </a:pPr>
            <a:r>
              <a:rPr lang="en-US" sz="1800" dirty="0"/>
              <a:t>To generate fingerprints for the passwords, run: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ar(--fontStack-monospace, ui-monospace, SFMono-Regular, SF Mono, Menlo, Consolas, Liberation Mono, monospace)"/>
                <a:ea typeface="+mn-ea"/>
                <a:cs typeface="+mn-cs"/>
              </a:rPr>
            </a:br>
            <a:r>
              <a:rPr lang="en-US" sz="1800" dirty="0">
                <a:solidFill>
                  <a:prstClr val="white"/>
                </a:solidFill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$ ./fingerprints passwords.txt </a:t>
            </a:r>
            <a:r>
              <a:rPr lang="en-US" sz="1800" dirty="0" err="1">
                <a:solidFill>
                  <a:prstClr val="white"/>
                </a:solidFill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out.csv</a:t>
            </a:r>
            <a:br>
              <a:rPr lang="en-US" sz="1800" dirty="0">
                <a:solidFill>
                  <a:prstClr val="white"/>
                </a:solidFill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</a:br>
            <a:r>
              <a:rPr lang="he-IL" sz="1800" dirty="0" err="1"/>
              <a:t>T</a:t>
            </a:r>
            <a:r>
              <a:rPr lang="en-US" sz="1800" dirty="0"/>
              <a:t>he fingerprints will then be saved to out.csv. </a:t>
            </a:r>
          </a:p>
          <a:p>
            <a:pPr>
              <a:lnSpc>
                <a:spcPct val="110000"/>
              </a:lnSpc>
              <a:defRPr/>
            </a:pPr>
            <a:r>
              <a:rPr lang="en-US" sz="1800" dirty="0"/>
              <a:t>After getting the measurements and fingerprints, run:</a:t>
            </a:r>
            <a:br>
              <a:rPr lang="en-US" sz="1800" dirty="0">
                <a:solidFill>
                  <a:prstClr val="white"/>
                </a:solidFill>
                <a:latin typeface="var(--fontStack-monospace, ui-monospace, SFMono-Regular, SF Mono, Menlo, Consolas, Liberation Mono, monospace)"/>
              </a:rPr>
            </a:br>
            <a:r>
              <a:rPr lang="en-US" sz="1800" dirty="0">
                <a:solidFill>
                  <a:prstClr val="white"/>
                </a:solidFill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$ python </a:t>
            </a:r>
            <a:r>
              <a:rPr lang="en-US" sz="1800" dirty="0" err="1">
                <a:solidFill>
                  <a:prstClr val="white"/>
                </a:solidFill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find_matches.py</a:t>
            </a:r>
            <a:r>
              <a:rPr lang="en-US" sz="1800" dirty="0">
                <a:solidFill>
                  <a:prstClr val="white"/>
                </a:solidFill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measurements.txt</a:t>
            </a:r>
            <a:r>
              <a:rPr lang="en-US" sz="1800" dirty="0">
                <a:solidFill>
                  <a:prstClr val="white"/>
                </a:solidFill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highlight>
                  <a:srgbClr val="000000"/>
                </a:highlight>
                <a:latin typeface="Hack Nerd Font Mono" panose="020B0609030202020204" pitchFamily="49" charset="0"/>
                <a:ea typeface="Hack Nerd Font Mono" panose="020B0609030202020204" pitchFamily="49" charset="0"/>
                <a:cs typeface="Hack Nerd Font Mono" panose="020B0609030202020204" pitchFamily="49" charset="0"/>
              </a:rPr>
              <a:t>out.csv</a:t>
            </a:r>
            <a:endParaRPr lang="en-IL" sz="1800" dirty="0">
              <a:solidFill>
                <a:prstClr val="white"/>
              </a:solidFill>
              <a:highlight>
                <a:srgbClr val="000000"/>
              </a:highlight>
              <a:latin typeface="Hack Nerd Font Mono" panose="020B0609030202020204" pitchFamily="49" charset="0"/>
              <a:ea typeface="Hack Nerd Font Mono" panose="020B0609030202020204" pitchFamily="49" charset="0"/>
              <a:cs typeface="Hack Nerd Font Mono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9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7092-6E10-7B32-AD3C-BB528A30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119F-0BEB-7E4E-90DE-17A31A2B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721" y="2792141"/>
            <a:ext cx="5178843" cy="2687415"/>
          </a:xfrm>
        </p:spPr>
        <p:txBody>
          <a:bodyPr>
            <a:normAutofit/>
          </a:bodyPr>
          <a:lstStyle/>
          <a:p>
            <a:r>
              <a:rPr lang="en-US" sz="2000" dirty="0"/>
              <a:t>WPA3 was announced in 2018, meant to replace the previously used WPA2. </a:t>
            </a:r>
          </a:p>
          <a:p>
            <a:r>
              <a:rPr lang="en-US" sz="2000" dirty="0"/>
              <a:t>Dragonfly – the name of the handshake used in WPA3 and EAP-</a:t>
            </a:r>
            <a:r>
              <a:rPr lang="en-US" sz="2000" dirty="0" err="1"/>
              <a:t>pwd</a:t>
            </a:r>
            <a:r>
              <a:rPr lang="en-US" sz="2000" dirty="0"/>
              <a:t>.</a:t>
            </a:r>
          </a:p>
          <a:p>
            <a:r>
              <a:rPr lang="en-US" sz="2000" dirty="0"/>
              <a:t>We use WPA—SAE for personal networks, and WPA3-EAP-pwd for enterprise.</a:t>
            </a:r>
          </a:p>
          <a:p>
            <a:r>
              <a:rPr lang="en-US" sz="2000" dirty="0"/>
              <a:t>Dragonfly is supposed to prevent offline dictionary attacks.</a:t>
            </a:r>
            <a:endParaRPr lang="en-IL" sz="200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C1D4829-7A05-A519-6BEE-8E18F409D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439956"/>
            <a:ext cx="4190204" cy="339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5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837D-C278-A136-5339-70AAC680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Dragonblood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3B01-789D-888E-9302-915D9BFA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66753"/>
            <a:ext cx="5922498" cy="3563591"/>
          </a:xfrm>
        </p:spPr>
        <p:txBody>
          <a:bodyPr>
            <a:noAutofit/>
          </a:bodyPr>
          <a:lstStyle/>
          <a:p>
            <a:r>
              <a:rPr lang="en-US" sz="2000" dirty="0"/>
              <a:t>Introduced in the paper: </a:t>
            </a:r>
            <a:br>
              <a:rPr lang="en-US" sz="2000" dirty="0"/>
            </a:br>
            <a:r>
              <a:rPr lang="en-US" sz="2000" dirty="0"/>
              <a:t>“</a:t>
            </a:r>
            <a:r>
              <a:rPr lang="en-US" sz="2000" dirty="0" err="1"/>
              <a:t>Dragonblood</a:t>
            </a:r>
            <a:r>
              <a:rPr lang="en-US" sz="2000" dirty="0"/>
              <a:t>: Analyzing the Dragonfly Handshake of WPA3 and EAP-</a:t>
            </a:r>
            <a:r>
              <a:rPr lang="en-US" sz="2000" dirty="0" err="1"/>
              <a:t>pwd</a:t>
            </a:r>
            <a:r>
              <a:rPr lang="en-US" sz="2000" dirty="0"/>
              <a:t>”, by Eyal Ronen and Mathy </a:t>
            </a:r>
            <a:r>
              <a:rPr lang="en-US" sz="2000" dirty="0" err="1"/>
              <a:t>Vanhoef</a:t>
            </a:r>
            <a:r>
              <a:rPr lang="en-US" sz="2000" dirty="0"/>
              <a:t>.</a:t>
            </a:r>
          </a:p>
          <a:p>
            <a:r>
              <a:rPr lang="en-US" sz="2000" dirty="0"/>
              <a:t>Side-channel attacks enable password theft via offline brute-force dictionary attacks.</a:t>
            </a:r>
          </a:p>
          <a:p>
            <a:r>
              <a:rPr lang="en-US" sz="2000" dirty="0"/>
              <a:t>It is very costly to sufficiently defend against side-channel attacks.</a:t>
            </a:r>
          </a:p>
          <a:p>
            <a:r>
              <a:rPr lang="en-US" sz="2000" dirty="0"/>
              <a:t>In the paper they managed to get a 99.5% confidence rate using only 75 * 20 = 1,500 measurements! </a:t>
            </a:r>
          </a:p>
          <a:p>
            <a:endParaRPr lang="en-US" sz="2000" dirty="0"/>
          </a:p>
        </p:txBody>
      </p:sp>
      <p:pic>
        <p:nvPicPr>
          <p:cNvPr id="1026" name="Picture 2" descr="Dragon - Wikipedia">
            <a:extLst>
              <a:ext uri="{FF2B5EF4-FFF2-40B4-BE49-F238E27FC236}">
                <a16:creationId xmlns:a16="http://schemas.microsoft.com/office/drawing/2014/main" id="{A73D2AF1-7ADB-B275-D4F1-5BAFA9B9A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6223" y="2857115"/>
            <a:ext cx="3685914" cy="278286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80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B7EA-CF99-3B9F-9334-F061FEE3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CTF Overview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56501-D7BF-414D-6877-81CC0033E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224" y="2966257"/>
            <a:ext cx="5836990" cy="2341000"/>
          </a:xfrm>
        </p:spPr>
        <p:txBody>
          <a:bodyPr>
            <a:normAutofit/>
          </a:bodyPr>
          <a:lstStyle/>
          <a:p>
            <a:r>
              <a:rPr lang="en-US" sz="2000" dirty="0"/>
              <a:t>You are agents sent to a foreign country to obtain access to a protected wi-fi network on a secret military base.</a:t>
            </a:r>
          </a:p>
          <a:p>
            <a:r>
              <a:rPr lang="en-US" sz="2000" dirty="0"/>
              <a:t>Your goal is to obtain the Wi-Fi password in order to infiltrate the network and listen on private communication.</a:t>
            </a:r>
          </a:p>
          <a:p>
            <a:r>
              <a:rPr lang="en-US" sz="2000" dirty="0"/>
              <a:t>You win once you found the correct password!</a:t>
            </a:r>
          </a:p>
        </p:txBody>
      </p:sp>
      <p:pic>
        <p:nvPicPr>
          <p:cNvPr id="2050" name="Picture 2" descr="180+ Secret Agent Woman Silhouette Stock Illustrations, Royalty-Free Vector  Graphics &amp; Clip Art - iStock">
            <a:extLst>
              <a:ext uri="{FF2B5EF4-FFF2-40B4-BE49-F238E27FC236}">
                <a16:creationId xmlns:a16="http://schemas.microsoft.com/office/drawing/2014/main" id="{DCD3854D-D2DA-5105-0586-A49F50EBC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321" y="2337325"/>
            <a:ext cx="3598863" cy="359886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63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DAB86B-55D5-BE93-7185-D7ED2097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Hash-to-Group</a:t>
            </a:r>
            <a:endParaRPr lang="en-IL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A19D45A-5952-E7EF-4D3A-CEDB7EECF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971" y="2513333"/>
            <a:ext cx="6796058" cy="2210368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317A45F-5ACF-19AE-4BD2-9B8B15A1E0D1}"/>
              </a:ext>
            </a:extLst>
          </p:cNvPr>
          <p:cNvSpPr txBox="1"/>
          <p:nvPr/>
        </p:nvSpPr>
        <p:spPr>
          <a:xfrm>
            <a:off x="978253" y="5023835"/>
            <a:ext cx="10235494" cy="959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count of iterations performed is dependent on the password!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Using different spoofed addresses, we can get a unique fingerprint of the password…</a:t>
            </a:r>
            <a:endParaRPr lang="en-IL" sz="2000"/>
          </a:p>
        </p:txBody>
      </p:sp>
    </p:spTree>
    <p:extLst>
      <p:ext uri="{BB962C8B-B14F-4D97-AF65-F5344CB8AC3E}">
        <p14:creationId xmlns:p14="http://schemas.microsoft.com/office/powerpoint/2010/main" val="153517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B003-4A80-CBEF-9E39-E6D24C3B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The Attack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C086-0B65-E8B8-468D-101124CA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5534949" cy="3931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This CTF you will implement a timing attack:</a:t>
            </a:r>
          </a:p>
          <a:p>
            <a:r>
              <a:rPr lang="en-US" sz="2000" dirty="0"/>
              <a:t>Exploit variations in the time taken for the Dragonfly handshake operations to learn information about the password.</a:t>
            </a:r>
          </a:p>
          <a:p>
            <a:r>
              <a:rPr lang="en-US" sz="2000" dirty="0"/>
              <a:t>Target the Hash-to-Group operation in the handshake.</a:t>
            </a:r>
          </a:p>
          <a:p>
            <a:r>
              <a:rPr lang="en-US" sz="2000" dirty="0"/>
              <a:t>Implement an offline brute-force attack to acquire the passwords.</a:t>
            </a:r>
          </a:p>
          <a:p>
            <a:r>
              <a:rPr lang="en-US" sz="2000" dirty="0"/>
              <a:t>Spoof multiple MAC addresses to force multiple handshakes to measure time differences.</a:t>
            </a:r>
            <a:endParaRPr lang="en-IL" sz="2000"/>
          </a:p>
        </p:txBody>
      </p:sp>
      <p:pic>
        <p:nvPicPr>
          <p:cNvPr id="3078" name="Picture 6" descr="Timing attacks – part 1 – Kudelski Security Research">
            <a:extLst>
              <a:ext uri="{FF2B5EF4-FFF2-40B4-BE49-F238E27FC236}">
                <a16:creationId xmlns:a16="http://schemas.microsoft.com/office/drawing/2014/main" id="{8EB0E329-1B6C-3D1A-BDC3-3592E01E3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11"/>
          <a:stretch/>
        </p:blipFill>
        <p:spPr bwMode="auto">
          <a:xfrm>
            <a:off x="6506818" y="2879965"/>
            <a:ext cx="3959642" cy="25833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6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46A3-0666-3914-FC3D-BA5559AF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F10A-9573-90B6-206A-70FA405BD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Measure how long the server takes to respond to commit messages for each spoofed address (</a:t>
            </a:r>
            <a:r>
              <a:rPr lang="en-US" dirty="0" err="1"/>
              <a:t>dragonblood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that information to figure out how many iterations were performed in Hash-to-Group for each address (</a:t>
            </a:r>
            <a:r>
              <a:rPr lang="en-US" dirty="0" err="1"/>
              <a:t>datareader.py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Offline Brute-force to find a password with a fingerprint that matches the measurements (fingerprint and </a:t>
            </a:r>
            <a:r>
              <a:rPr lang="en-US" dirty="0" err="1"/>
              <a:t>find_matches.py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8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B335-1380-21F8-EF96-3B8B88CF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To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BAAA-44A6-0E49-2CAC-8A9831E2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finger/</a:t>
            </a:r>
            <a:r>
              <a:rPr lang="en-US" dirty="0" err="1"/>
              <a:t>fingerprint.c</a:t>
            </a:r>
            <a:endParaRPr lang="en-US" dirty="0"/>
          </a:p>
          <a:p>
            <a:r>
              <a:rPr lang="en-US" dirty="0"/>
              <a:t>finger/</a:t>
            </a:r>
            <a:r>
              <a:rPr lang="en-US" dirty="0" err="1"/>
              <a:t>sae.c</a:t>
            </a:r>
            <a:endParaRPr lang="en-US" dirty="0"/>
          </a:p>
          <a:p>
            <a:r>
              <a:rPr lang="en-US" dirty="0"/>
              <a:t>attack/</a:t>
            </a:r>
            <a:r>
              <a:rPr lang="en-US" dirty="0" err="1"/>
              <a:t>dragontime.c</a:t>
            </a:r>
            <a:endParaRPr lang="en-US" dirty="0"/>
          </a:p>
          <a:p>
            <a:r>
              <a:rPr lang="en-US" dirty="0" err="1"/>
              <a:t>datareader.py</a:t>
            </a:r>
            <a:endParaRPr lang="en-US" dirty="0"/>
          </a:p>
          <a:p>
            <a:r>
              <a:rPr lang="en-US" dirty="0" err="1"/>
              <a:t>find_matches.py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Don’t change any other file!</a:t>
            </a:r>
          </a:p>
        </p:txBody>
      </p:sp>
    </p:spTree>
    <p:extLst>
      <p:ext uri="{BB962C8B-B14F-4D97-AF65-F5344CB8AC3E}">
        <p14:creationId xmlns:p14="http://schemas.microsoft.com/office/powerpoint/2010/main" val="161381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CF88F3-6BFB-1265-E666-AB4FB666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finger/</a:t>
            </a:r>
            <a:r>
              <a:rPr lang="en-US" dirty="0" err="1"/>
              <a:t>fingerprint.c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379F1E0-2C78-A4C4-A047-15000068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27992"/>
          </a:xfrm>
        </p:spPr>
        <p:txBody>
          <a:bodyPr/>
          <a:lstStyle/>
          <a:p>
            <a:r>
              <a:rPr lang="en-US" dirty="0"/>
              <a:t>The execution time for each address is not deterministic (due to noise and other factors) but we know it is dependent of the number of iterations performed for each address.</a:t>
            </a:r>
          </a:p>
          <a:p>
            <a:r>
              <a:rPr lang="en-US" dirty="0"/>
              <a:t>To get a fingerprint of the passwords, we first want to find out which addresses cause the same number of iterations, then find “groups” of addresses that share the iteration count.</a:t>
            </a:r>
          </a:p>
          <a:p>
            <a:r>
              <a:rPr lang="en-US" dirty="0"/>
              <a:t>Finally, we can sort these groups from shortest to longest time.</a:t>
            </a:r>
          </a:p>
          <a:p>
            <a:r>
              <a:rPr lang="en-US" dirty="0"/>
              <a:t>To do so, we need a way to tell if two addresses share the same iteration count.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35495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183</TotalTime>
  <Words>1089</Words>
  <Application>Microsoft Macintosh PowerPoint</Application>
  <PresentationFormat>Widescreen</PresentationFormat>
  <Paragraphs>89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Cambria Math</vt:lpstr>
      <vt:lpstr>Hack Nerd Font Mono</vt:lpstr>
      <vt:lpstr>Trebuchet MS</vt:lpstr>
      <vt:lpstr>var(--fontStack-monospace, ui-monospace, SFMono-Regular, SF Mono, Menlo, Consolas, Liberation Mono, monospace)</vt:lpstr>
      <vt:lpstr>Berlin</vt:lpstr>
      <vt:lpstr>Dragonblood</vt:lpstr>
      <vt:lpstr>Introduction</vt:lpstr>
      <vt:lpstr>Dragonblood</vt:lpstr>
      <vt:lpstr>CTF Overview</vt:lpstr>
      <vt:lpstr>Hash-to-Group</vt:lpstr>
      <vt:lpstr>The Attack</vt:lpstr>
      <vt:lpstr>In Practice</vt:lpstr>
      <vt:lpstr>Files To Change</vt:lpstr>
      <vt:lpstr>finger/fingerprint.c</vt:lpstr>
      <vt:lpstr>finger/fingerprint.c</vt:lpstr>
      <vt:lpstr>attack/dragontime.c</vt:lpstr>
      <vt:lpstr>datareader.py</vt:lpstr>
      <vt:lpstr>Crosby’s Box Test</vt:lpstr>
      <vt:lpstr>find_matches.py</vt:lpstr>
      <vt:lpstr>Instructions: Setup</vt:lpstr>
      <vt:lpstr>Instructions: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Ishay Yemini</dc:creator>
  <cp:lastModifiedBy>Ishay Yemini</cp:lastModifiedBy>
  <cp:revision>50</cp:revision>
  <dcterms:created xsi:type="dcterms:W3CDTF">2024-12-18T12:49:38Z</dcterms:created>
  <dcterms:modified xsi:type="dcterms:W3CDTF">2025-03-19T14:52:09Z</dcterms:modified>
</cp:coreProperties>
</file>