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5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92983-4ACB-BAFD-3EF5-E44A1F428AE9}" v="36" dt="2021-05-04T12:05:47.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6FF86-ECD1-4F3C-AF00-91A39F7F1466}" type="datetimeFigureOut">
              <a:rPr lang="en-IN" smtClean="0"/>
              <a:t>05-05-2021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34A61-CE40-4100-8C11-E59B3339B125}" type="slidenum">
              <a:rPr lang="en-IN" smtClean="0"/>
              <a:t>‹#›</a:t>
            </a:fld>
            <a:endParaRPr lang="en-IN"/>
          </a:p>
        </p:txBody>
      </p:sp>
    </p:spTree>
    <p:extLst>
      <p:ext uri="{BB962C8B-B14F-4D97-AF65-F5344CB8AC3E}">
        <p14:creationId xmlns:p14="http://schemas.microsoft.com/office/powerpoint/2010/main" val="48638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E0AF-616A-4B1A-A33C-086486F29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CC0A9C-4389-43CE-9E5C-EBC888A7E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2DD123-93AD-4F7B-8B3B-0A7AFBDDE167}"/>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5" name="Footer Placeholder 4">
            <a:extLst>
              <a:ext uri="{FF2B5EF4-FFF2-40B4-BE49-F238E27FC236}">
                <a16:creationId xmlns:a16="http://schemas.microsoft.com/office/drawing/2014/main" id="{7188D83E-4486-4B4B-AC85-01EA461F4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EBE07-DF9A-4DC0-8F5D-848BF6901C54}"/>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66057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023E-9956-42CD-A534-7795499F50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81F92-5F1D-4C9B-B556-3D11546B0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59648-63C7-4942-94EB-E271D56353BF}"/>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5" name="Footer Placeholder 4">
            <a:extLst>
              <a:ext uri="{FF2B5EF4-FFF2-40B4-BE49-F238E27FC236}">
                <a16:creationId xmlns:a16="http://schemas.microsoft.com/office/drawing/2014/main" id="{562FD38C-0F73-4E64-8303-8E46042FF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1CDFE-2750-4C6A-B237-60E162A42D23}"/>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32379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A5AF1-E66E-432F-A5B3-42B10FABD4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FF31DC-C1AA-4CF1-B84E-C854839EA6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02FDF-F6C3-4406-9E3C-34FBBFF2935F}"/>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5" name="Footer Placeholder 4">
            <a:extLst>
              <a:ext uri="{FF2B5EF4-FFF2-40B4-BE49-F238E27FC236}">
                <a16:creationId xmlns:a16="http://schemas.microsoft.com/office/drawing/2014/main" id="{A31A3E2F-5544-4F3F-9F6A-1D5AE61F2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7B1D0-8D11-43C2-B492-B8D44D8771EA}"/>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392789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4FEA-6CAE-4A19-BC5F-756ED115DD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E4D3A-F288-4C79-99DB-629B53BE8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9B323-AD32-428D-8BB7-64AD7D46BEBA}"/>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5" name="Footer Placeholder 4">
            <a:extLst>
              <a:ext uri="{FF2B5EF4-FFF2-40B4-BE49-F238E27FC236}">
                <a16:creationId xmlns:a16="http://schemas.microsoft.com/office/drawing/2014/main" id="{BABDFD52-3E58-484C-AD5C-C812E55FE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73CF2-0379-4B01-BB17-021AA6AB5982}"/>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331016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F08-C7D4-4969-96BB-6790D9D19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829D60-4123-4B58-BD0F-04CCE84E9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12760-9727-40B7-AA01-ED0DB03F6474}"/>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5" name="Footer Placeholder 4">
            <a:extLst>
              <a:ext uri="{FF2B5EF4-FFF2-40B4-BE49-F238E27FC236}">
                <a16:creationId xmlns:a16="http://schemas.microsoft.com/office/drawing/2014/main" id="{5786C738-E27D-4679-AE07-93B3F1651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F08E1-5A76-4869-8E2B-01F0321AFBE5}"/>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9546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066-2E93-4E3A-8547-1B8ED28D1F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24217A-CA72-471E-B110-035D08D21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495CA1-CDC6-4680-88A0-5D9D5D643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E55CEC-78D4-452A-9419-8AA3E72483D3}"/>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6" name="Footer Placeholder 5">
            <a:extLst>
              <a:ext uri="{FF2B5EF4-FFF2-40B4-BE49-F238E27FC236}">
                <a16:creationId xmlns:a16="http://schemas.microsoft.com/office/drawing/2014/main" id="{C9D82072-3378-4B4E-BAEC-2614B32A97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68E159-7E10-4A80-802C-3A125AFCBE88}"/>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28793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B5FA-1265-4DA6-973C-CFB7F2CE4A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95434B-B7CE-4B1C-999E-6111175538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202F5-9750-4BD4-9BEA-8AD0FE164A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A01E4C-D400-4F32-BFF1-5F1725E8E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428FE-C5C9-413F-936E-3DE65B81F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DC8B33-C503-4823-999B-CF86D4C4D91F}"/>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8" name="Footer Placeholder 7">
            <a:extLst>
              <a:ext uri="{FF2B5EF4-FFF2-40B4-BE49-F238E27FC236}">
                <a16:creationId xmlns:a16="http://schemas.microsoft.com/office/drawing/2014/main" id="{C567438C-C396-493D-A447-492704D67E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B6859A-A75A-4B84-8427-9314D4E0D1EC}"/>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162084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3A70-374E-43FE-B894-E3EEBC0CB7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47CF9C-DCF6-4676-8BCD-3999FA0C611D}"/>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4" name="Footer Placeholder 3">
            <a:extLst>
              <a:ext uri="{FF2B5EF4-FFF2-40B4-BE49-F238E27FC236}">
                <a16:creationId xmlns:a16="http://schemas.microsoft.com/office/drawing/2014/main" id="{F2198AA6-67CE-459C-AD10-897583CA6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174F32-D00C-49EC-92DB-E44050761065}"/>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16677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F18797-0A12-4742-B23C-111570F7F102}"/>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3" name="Footer Placeholder 2">
            <a:extLst>
              <a:ext uri="{FF2B5EF4-FFF2-40B4-BE49-F238E27FC236}">
                <a16:creationId xmlns:a16="http://schemas.microsoft.com/office/drawing/2014/main" id="{F885B5B3-D4CE-4D64-92CB-B7A42DD6FA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57EB9C-7E30-430E-BCE2-327ADB2A19DA}"/>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131063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86E4-BDC6-4A8A-9F01-BE52FD735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A25D6A-D5CE-4869-81C4-A67CF2A6C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AD6D1-A35E-47DC-89DB-442F7A369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013D8-EA86-45D4-9756-9ED6C0A749AC}"/>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6" name="Footer Placeholder 5">
            <a:extLst>
              <a:ext uri="{FF2B5EF4-FFF2-40B4-BE49-F238E27FC236}">
                <a16:creationId xmlns:a16="http://schemas.microsoft.com/office/drawing/2014/main" id="{C29C54D0-FFE9-4371-83AD-0DF79AFAC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920486-B5EE-4618-9EA5-DC8116DB1958}"/>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306476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1271-7525-4068-9407-BDDBA9F26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E7FD5-E262-49FC-983B-FFDF40FC7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D0D230-13AA-4429-8079-C010407F6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6334-8D63-4BB0-9497-242307C74167}"/>
              </a:ext>
            </a:extLst>
          </p:cNvPr>
          <p:cNvSpPr>
            <a:spLocks noGrp="1"/>
          </p:cNvSpPr>
          <p:nvPr>
            <p:ph type="dt" sz="half" idx="10"/>
          </p:nvPr>
        </p:nvSpPr>
        <p:spPr/>
        <p:txBody>
          <a:bodyPr/>
          <a:lstStyle/>
          <a:p>
            <a:fld id="{994886C8-1688-4E49-B268-24F83734F7F8}" type="datetimeFigureOut">
              <a:rPr lang="en-IN" smtClean="0"/>
              <a:t>05-05-2021</a:t>
            </a:fld>
            <a:endParaRPr lang="en-IN"/>
          </a:p>
        </p:txBody>
      </p:sp>
      <p:sp>
        <p:nvSpPr>
          <p:cNvPr id="6" name="Footer Placeholder 5">
            <a:extLst>
              <a:ext uri="{FF2B5EF4-FFF2-40B4-BE49-F238E27FC236}">
                <a16:creationId xmlns:a16="http://schemas.microsoft.com/office/drawing/2014/main" id="{F7CE276D-6309-4E00-AB20-263EF46A2B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6DC01-C295-44A6-8856-D8D6F27D86DE}"/>
              </a:ext>
            </a:extLst>
          </p:cNvPr>
          <p:cNvSpPr>
            <a:spLocks noGrp="1"/>
          </p:cNvSpPr>
          <p:nvPr>
            <p:ph type="sldNum" sz="quarter" idx="12"/>
          </p:nvPr>
        </p:nvSpPr>
        <p:spPr/>
        <p:txBody>
          <a:bodyPr/>
          <a:lstStyle/>
          <a:p>
            <a:fld id="{20109F87-F4C0-41BD-AE82-1965C893FAE1}" type="slidenum">
              <a:rPr lang="en-IN" smtClean="0"/>
              <a:t>‹#›</a:t>
            </a:fld>
            <a:endParaRPr lang="en-IN"/>
          </a:p>
        </p:txBody>
      </p:sp>
    </p:spTree>
    <p:extLst>
      <p:ext uri="{BB962C8B-B14F-4D97-AF65-F5344CB8AC3E}">
        <p14:creationId xmlns:p14="http://schemas.microsoft.com/office/powerpoint/2010/main" val="283696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D911E-D7E8-4017-9553-B5F804D95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908BE5-97EF-4A58-A1AC-F906D9626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98606-3C20-49EF-98ED-A4101A21C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886C8-1688-4E49-B268-24F83734F7F8}" type="datetimeFigureOut">
              <a:rPr lang="en-IN" smtClean="0"/>
              <a:t>05-05-2021</a:t>
            </a:fld>
            <a:endParaRPr lang="en-IN"/>
          </a:p>
        </p:txBody>
      </p:sp>
      <p:sp>
        <p:nvSpPr>
          <p:cNvPr id="5" name="Footer Placeholder 4">
            <a:extLst>
              <a:ext uri="{FF2B5EF4-FFF2-40B4-BE49-F238E27FC236}">
                <a16:creationId xmlns:a16="http://schemas.microsoft.com/office/drawing/2014/main" id="{A57AA583-5EF7-4AB0-9DD0-B71B78443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1ED03B-2D44-4994-BA87-7918229977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09F87-F4C0-41BD-AE82-1965C893FAE1}" type="slidenum">
              <a:rPr lang="en-IN" smtClean="0"/>
              <a:t>‹#›</a:t>
            </a:fld>
            <a:endParaRPr lang="en-IN"/>
          </a:p>
        </p:txBody>
      </p:sp>
    </p:spTree>
    <p:extLst>
      <p:ext uri="{BB962C8B-B14F-4D97-AF65-F5344CB8AC3E}">
        <p14:creationId xmlns:p14="http://schemas.microsoft.com/office/powerpoint/2010/main" val="187063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51-eMWDA8mU?feature=oemb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51-eMWDA8m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4527-3D50-49D5-9029-3B99739FD3B1}"/>
              </a:ext>
            </a:extLst>
          </p:cNvPr>
          <p:cNvSpPr>
            <a:spLocks noGrp="1"/>
          </p:cNvSpPr>
          <p:nvPr>
            <p:ph type="ctrTitle"/>
          </p:nvPr>
        </p:nvSpPr>
        <p:spPr/>
        <p:txBody>
          <a:bodyPr>
            <a:normAutofit/>
          </a:bodyPr>
          <a:lstStyle/>
          <a:p>
            <a:r>
              <a:rPr lang="en-IN" sz="4000" dirty="0"/>
              <a:t>COL864: Assignment 2 Presentation</a:t>
            </a:r>
            <a:br>
              <a:rPr lang="en-IN" sz="4000" dirty="0"/>
            </a:br>
            <a:br>
              <a:rPr lang="en-IN" sz="4000" dirty="0"/>
            </a:br>
            <a:r>
              <a:rPr lang="en-IN" sz="4000" dirty="0">
                <a:solidFill>
                  <a:srgbClr val="C00000"/>
                </a:solidFill>
              </a:rPr>
              <a:t>Field D*: An Interpolation-based Path Planner and </a:t>
            </a:r>
            <a:r>
              <a:rPr lang="en-IN" sz="4000" dirty="0" err="1">
                <a:solidFill>
                  <a:srgbClr val="C00000"/>
                </a:solidFill>
              </a:rPr>
              <a:t>Replanner</a:t>
            </a:r>
            <a:endParaRPr lang="en-IN" sz="4000" dirty="0">
              <a:solidFill>
                <a:srgbClr val="C00000"/>
              </a:solidFill>
            </a:endParaRPr>
          </a:p>
        </p:txBody>
      </p:sp>
      <p:sp>
        <p:nvSpPr>
          <p:cNvPr id="3" name="Subtitle 2">
            <a:extLst>
              <a:ext uri="{FF2B5EF4-FFF2-40B4-BE49-F238E27FC236}">
                <a16:creationId xmlns:a16="http://schemas.microsoft.com/office/drawing/2014/main" id="{2A2FF01D-A3FD-4ACD-BE42-F9E20BBD5117}"/>
              </a:ext>
            </a:extLst>
          </p:cNvPr>
          <p:cNvSpPr>
            <a:spLocks noGrp="1"/>
          </p:cNvSpPr>
          <p:nvPr>
            <p:ph type="subTitle" idx="1"/>
          </p:nvPr>
        </p:nvSpPr>
        <p:spPr>
          <a:xfrm>
            <a:off x="1524000" y="4563122"/>
            <a:ext cx="9144000" cy="934566"/>
          </a:xfrm>
        </p:spPr>
        <p:txBody>
          <a:bodyPr vert="horz" lIns="91440" tIns="45720" rIns="91440" bIns="45720" rtlCol="0" anchor="t">
            <a:normAutofit/>
          </a:bodyPr>
          <a:lstStyle/>
          <a:p>
            <a:r>
              <a:rPr lang="en-IN" dirty="0"/>
              <a:t>ISHA CHAUDHARY (2018EE30614)</a:t>
            </a:r>
          </a:p>
          <a:p>
            <a:r>
              <a:rPr lang="en-IN" dirty="0"/>
              <a:t>ANKIT KUMAR (2017MT10727)</a:t>
            </a:r>
            <a:endParaRPr lang="en-IN" dirty="0">
              <a:cs typeface="Calibri"/>
            </a:endParaRPr>
          </a:p>
        </p:txBody>
      </p:sp>
    </p:spTree>
    <p:extLst>
      <p:ext uri="{BB962C8B-B14F-4D97-AF65-F5344CB8AC3E}">
        <p14:creationId xmlns:p14="http://schemas.microsoft.com/office/powerpoint/2010/main" val="3328193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3038-046D-4BC1-8CEF-8F04E36041EF}"/>
              </a:ext>
            </a:extLst>
          </p:cNvPr>
          <p:cNvSpPr>
            <a:spLocks noGrp="1"/>
          </p:cNvSpPr>
          <p:nvPr>
            <p:ph type="title"/>
          </p:nvPr>
        </p:nvSpPr>
        <p:spPr/>
        <p:txBody>
          <a:bodyPr/>
          <a:lstStyle/>
          <a:p>
            <a:r>
              <a:rPr lang="en-IN" dirty="0"/>
              <a:t>Procedure for Optimized Costs: Explained</a:t>
            </a:r>
          </a:p>
        </p:txBody>
      </p:sp>
      <p:sp>
        <p:nvSpPr>
          <p:cNvPr id="3" name="Content Placeholder 2">
            <a:extLst>
              <a:ext uri="{FF2B5EF4-FFF2-40B4-BE49-F238E27FC236}">
                <a16:creationId xmlns:a16="http://schemas.microsoft.com/office/drawing/2014/main" id="{BA8174A1-2913-42AF-B1E1-C2E530FAD3F0}"/>
              </a:ext>
            </a:extLst>
          </p:cNvPr>
          <p:cNvSpPr>
            <a:spLocks noGrp="1"/>
          </p:cNvSpPr>
          <p:nvPr>
            <p:ph idx="1"/>
          </p:nvPr>
        </p:nvSpPr>
        <p:spPr/>
        <p:txBody>
          <a:bodyPr/>
          <a:lstStyle/>
          <a:p>
            <a:r>
              <a:rPr lang="en-IN" dirty="0"/>
              <a:t>The minimization will cause at least one of x and y to be 0. </a:t>
            </a:r>
          </a:p>
          <a:p>
            <a:r>
              <a:rPr lang="en-IN" dirty="0"/>
              <a:t>The minimization for the different conditions mentioned above can be verified using differentiation of the expression for the minimization. </a:t>
            </a:r>
          </a:p>
          <a:p>
            <a:r>
              <a:rPr lang="en-IN" dirty="0"/>
              <a:t>The paths which can be traversed from s can be either one among </a:t>
            </a:r>
            <a:r>
              <a:rPr lang="en-IN" dirty="0">
                <a:hlinkClick r:id="rId2" action="ppaction://hlinksldjump"/>
              </a:rPr>
              <a:t>5 ii, iii, iv</a:t>
            </a:r>
            <a:r>
              <a:rPr lang="en-IN" dirty="0"/>
              <a:t>. </a:t>
            </a:r>
          </a:p>
          <a:p>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F8EB0756-0A9C-48BC-9D27-9469BE4E6C58}"/>
                  </a:ext>
                </a:extLst>
              </p:cNvPr>
              <p:cNvGraphicFramePr>
                <a:graphicFrameLocks noChangeAspect="1"/>
              </p:cNvGraphicFramePr>
              <p:nvPr>
                <p:extLst>
                  <p:ext uri="{D42A27DB-BD31-4B8C-83A1-F6EECF244321}">
                    <p14:modId xmlns:p14="http://schemas.microsoft.com/office/powerpoint/2010/main" val="4034953331"/>
                  </p:ext>
                </p:extLst>
              </p:nvPr>
            </p:nvGraphicFramePr>
            <p:xfrm>
              <a:off x="5229004" y="4599807"/>
              <a:ext cx="1733991" cy="975370"/>
            </p:xfrm>
            <a:graphic>
              <a:graphicData uri="http://schemas.microsoft.com/office/powerpoint/2016/slidezoom">
                <pslz:sldZm>
                  <pslz:sldZmObj sldId="263" cId="3411274499">
                    <pslz:zmPr id="{054F8382-6367-4912-A035-F02ACE385A3E}" returnToParent="0" transitionDur="1000">
                      <p166:blipFill xmlns:p166="http://schemas.microsoft.com/office/powerpoint/2016/6/main">
                        <a:blip r:embed="rId3"/>
                        <a:stretch>
                          <a:fillRect/>
                        </a:stretch>
                      </p166:blipFill>
                      <p166:spPr xmlns:p166="http://schemas.microsoft.com/office/powerpoint/2016/6/main">
                        <a:xfrm>
                          <a:off x="0" y="0"/>
                          <a:ext cx="1733991" cy="97537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F8EB0756-0A9C-48BC-9D27-9469BE4E6C58}"/>
                  </a:ext>
                </a:extLst>
              </p:cNvPr>
              <p:cNvPicPr>
                <a:picLocks noGrp="1" noRot="1" noChangeAspect="1" noMove="1" noResize="1" noEditPoints="1" noAdjustHandles="1" noChangeArrowheads="1" noChangeShapeType="1"/>
              </p:cNvPicPr>
              <p:nvPr/>
            </p:nvPicPr>
            <p:blipFill>
              <a:blip r:embed="rId4"/>
              <a:stretch>
                <a:fillRect/>
              </a:stretch>
            </p:blipFill>
            <p:spPr>
              <a:xfrm>
                <a:off x="5229004" y="4599807"/>
                <a:ext cx="1733991" cy="975370"/>
              </a:xfrm>
              <a:prstGeom prst="rect">
                <a:avLst/>
              </a:prstGeom>
              <a:ln w="3175">
                <a:solidFill>
                  <a:prstClr val="ltGray"/>
                </a:solidFill>
              </a:ln>
            </p:spPr>
          </p:pic>
        </mc:Fallback>
      </mc:AlternateContent>
    </p:spTree>
    <p:extLst>
      <p:ext uri="{BB962C8B-B14F-4D97-AF65-F5344CB8AC3E}">
        <p14:creationId xmlns:p14="http://schemas.microsoft.com/office/powerpoint/2010/main" val="98319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1BF8-B180-4B13-8B64-7CFC733B1F3A}"/>
              </a:ext>
            </a:extLst>
          </p:cNvPr>
          <p:cNvSpPr>
            <a:spLocks noGrp="1"/>
          </p:cNvSpPr>
          <p:nvPr>
            <p:ph type="title"/>
          </p:nvPr>
        </p:nvSpPr>
        <p:spPr/>
        <p:txBody>
          <a:bodyPr/>
          <a:lstStyle/>
          <a:p>
            <a:r>
              <a:rPr lang="en-IN" dirty="0"/>
              <a:t>Procedure for Optimized Costs: Explained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AD69F3-F3E9-45A5-B9D4-19D3B68DF656}"/>
                  </a:ext>
                </a:extLst>
              </p:cNvPr>
              <p:cNvSpPr>
                <a:spLocks noGrp="1"/>
              </p:cNvSpPr>
              <p:nvPr>
                <p:ph idx="1"/>
              </p:nvPr>
            </p:nvSpPr>
            <p:spPr>
              <a:xfrm>
                <a:off x="838200" y="1825625"/>
                <a:ext cx="10515600" cy="4667250"/>
              </a:xfrm>
            </p:spPr>
            <p:txBody>
              <a:bodyPr>
                <a:normAutofit lnSpcReduction="10000"/>
              </a:bodyPr>
              <a:lstStyle/>
              <a:p>
                <a:r>
                  <a:rPr lang="en-IN" dirty="0"/>
                  <a:t>The cheapest path is decided depending on which of c, b, and f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IN" dirty="0"/>
                  <a:t>) is the smallest.  </a:t>
                </a:r>
              </a:p>
              <a:p>
                <a:r>
                  <a:rPr lang="en-IN" dirty="0"/>
                  <a:t>The optimization is over how much of the bottom, right edges and the interior of the grid cell considered is used, which is decided by which edge is cheaper. </a:t>
                </a:r>
              </a:p>
              <a:p>
                <a:r>
                  <a:rPr lang="en-IN" dirty="0"/>
                  <a:t>If f &lt; 0, then the optimal path is from s to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oMath>
                </a14:m>
                <a:r>
                  <a:rPr lang="en-IN" dirty="0"/>
                  <a:t>, with cost =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min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e>
                        </m:d>
                      </m:e>
                    </m:func>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a:t>
                </a:r>
              </a:p>
              <a:p>
                <a:r>
                  <a:rPr lang="en-IN" dirty="0"/>
                  <a:t>After calculations, path cost of s = </a:t>
                </a:r>
                <a14:m>
                  <m:oMath xmlns:m="http://schemas.openxmlformats.org/officeDocument/2006/math">
                    <m:r>
                      <a:rPr lang="en-IN" b="0" i="1" smtClean="0">
                        <a:latin typeface="Cambria Math" panose="02040503050406030204" pitchFamily="18" charset="0"/>
                      </a:rPr>
                      <m:t>𝑐</m:t>
                    </m:r>
                    <m:rad>
                      <m:radPr>
                        <m:degHide m:val="on"/>
                        <m:ctrlPr>
                          <a:rPr lang="en-IN" b="0" i="1" smtClean="0">
                            <a:latin typeface="Cambria Math" panose="02040503050406030204" pitchFamily="18" charset="0"/>
                          </a:rPr>
                        </m:ctrlPr>
                      </m:radPr>
                      <m:deg/>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2</m:t>
                                </m:r>
                              </m:sup>
                            </m:sSup>
                          </m:e>
                        </m:d>
                      </m:e>
                    </m:rad>
                    <m:r>
                      <a:rPr lang="en-IN" b="0" i="1" smtClean="0">
                        <a:latin typeface="Cambria Math" panose="02040503050406030204" pitchFamily="18" charset="0"/>
                      </a:rPr>
                      <m:t>+</m:t>
                    </m:r>
                    <m:r>
                      <a:rPr lang="en-IN" b="0" i="1" smtClean="0">
                        <a:latin typeface="Cambria Math" panose="02040503050406030204" pitchFamily="18" charset="0"/>
                      </a:rPr>
                      <m:t>𝑘</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IN" dirty="0"/>
                  <a:t>, where k = min{f, b}. Here,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rad>
                      <m:radPr>
                        <m:degHide m:val="on"/>
                        <m:ctrlPr>
                          <a:rPr lang="en-IN" b="0" i="1" dirty="0" smtClean="0">
                            <a:latin typeface="Cambria Math" panose="02040503050406030204" pitchFamily="18" charset="0"/>
                          </a:rPr>
                        </m:ctrlPr>
                      </m:radPr>
                      <m:deg/>
                      <m:e>
                        <m:f>
                          <m:fPr>
                            <m:type m:val="skw"/>
                            <m:ctrlPr>
                              <a:rPr lang="en-IN" b="0" i="1" dirty="0" smtClean="0">
                                <a:latin typeface="Cambria Math" panose="02040503050406030204" pitchFamily="18" charset="0"/>
                              </a:rPr>
                            </m:ctrlPr>
                          </m:fPr>
                          <m:num>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𝑘</m:t>
                                </m:r>
                              </m:e>
                              <m:sup>
                                <m:r>
                                  <a:rPr lang="en-IN" b="0" i="1" dirty="0" smtClean="0">
                                    <a:latin typeface="Cambria Math" panose="02040503050406030204" pitchFamily="18" charset="0"/>
                                  </a:rPr>
                                  <m:t>2</m:t>
                                </m:r>
                              </m:sup>
                            </m:sSup>
                          </m:num>
                          <m:den>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𝑐</m:t>
                                </m:r>
                              </m:e>
                              <m:sup>
                                <m:r>
                                  <a:rPr lang="en-IN" b="0" i="1" dirty="0" smtClean="0">
                                    <a:latin typeface="Cambria Math" panose="02040503050406030204" pitchFamily="18" charset="0"/>
                                  </a:rPr>
                                  <m:t>2</m:t>
                                </m:r>
                              </m:sup>
                            </m:sSup>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𝑘</m:t>
                                </m:r>
                              </m:e>
                              <m:sup>
                                <m:r>
                                  <a:rPr lang="en-IN" b="0" i="1" dirty="0" smtClean="0">
                                    <a:latin typeface="Cambria Math" panose="02040503050406030204" pitchFamily="18" charset="0"/>
                                  </a:rPr>
                                  <m:t>2</m:t>
                                </m:r>
                              </m:sup>
                            </m:sSup>
                          </m:den>
                        </m:f>
                      </m:e>
                    </m:rad>
                  </m:oMath>
                </a14:m>
                <a:r>
                  <a:rPr lang="en-IN" b="0" dirty="0"/>
                  <a:t> gives the minimum path cost. </a:t>
                </a:r>
              </a:p>
              <a:p>
                <a:endParaRPr lang="en-IN" b="0" dirty="0"/>
              </a:p>
              <a:p>
                <a:endParaRPr lang="en-IN" dirty="0"/>
              </a:p>
            </p:txBody>
          </p:sp>
        </mc:Choice>
        <mc:Fallback xmlns="">
          <p:sp>
            <p:nvSpPr>
              <p:cNvPr id="3" name="Content Placeholder 2">
                <a:extLst>
                  <a:ext uri="{FF2B5EF4-FFF2-40B4-BE49-F238E27FC236}">
                    <a16:creationId xmlns:a16="http://schemas.microsoft.com/office/drawing/2014/main" id="{CEAD69F3-F3E9-45A5-B9D4-19D3B68DF65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872"/>
                </a:stretch>
              </a:blipFill>
            </p:spPr>
            <p:txBody>
              <a:bodyPr/>
              <a:lstStyle/>
              <a:p>
                <a:r>
                  <a:rPr lang="en-IN">
                    <a:noFill/>
                  </a:rPr>
                  <a:t> </a:t>
                </a:r>
              </a:p>
            </p:txBody>
          </p:sp>
        </mc:Fallback>
      </mc:AlternateContent>
    </p:spTree>
    <p:extLst>
      <p:ext uri="{BB962C8B-B14F-4D97-AF65-F5344CB8AC3E}">
        <p14:creationId xmlns:p14="http://schemas.microsoft.com/office/powerpoint/2010/main" val="223237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3844-764F-498B-86AA-4004C283FACC}"/>
              </a:ext>
            </a:extLst>
          </p:cNvPr>
          <p:cNvSpPr>
            <a:spLocks noGrp="1"/>
          </p:cNvSpPr>
          <p:nvPr>
            <p:ph type="title"/>
          </p:nvPr>
        </p:nvSpPr>
        <p:spPr/>
        <p:txBody>
          <a:bodyPr/>
          <a:lstStyle/>
          <a:p>
            <a:r>
              <a:rPr lang="en-IN" dirty="0"/>
              <a:t>THE FIELD D* ALGORITHM PSEUDOCODE</a:t>
            </a:r>
          </a:p>
        </p:txBody>
      </p:sp>
      <p:pic>
        <p:nvPicPr>
          <p:cNvPr id="5" name="Picture 4">
            <a:extLst>
              <a:ext uri="{FF2B5EF4-FFF2-40B4-BE49-F238E27FC236}">
                <a16:creationId xmlns:a16="http://schemas.microsoft.com/office/drawing/2014/main" id="{DE14D44F-2FB9-468A-BFB9-64466F579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912" y="1242344"/>
            <a:ext cx="6148175" cy="5615656"/>
          </a:xfrm>
          <a:prstGeom prst="rect">
            <a:avLst/>
          </a:prstGeom>
        </p:spPr>
      </p:pic>
    </p:spTree>
    <p:extLst>
      <p:ext uri="{BB962C8B-B14F-4D97-AF65-F5344CB8AC3E}">
        <p14:creationId xmlns:p14="http://schemas.microsoft.com/office/powerpoint/2010/main" val="113329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386B-499E-47FC-A9F1-6C2BA42F304B}"/>
              </a:ext>
            </a:extLst>
          </p:cNvPr>
          <p:cNvSpPr>
            <a:spLocks noGrp="1"/>
          </p:cNvSpPr>
          <p:nvPr>
            <p:ph type="title"/>
          </p:nvPr>
        </p:nvSpPr>
        <p:spPr/>
        <p:txBody>
          <a:bodyPr/>
          <a:lstStyle/>
          <a:p>
            <a:r>
              <a:rPr lang="en-IN" dirty="0"/>
              <a:t>THE FIELD D* ALGORITHM</a:t>
            </a:r>
          </a:p>
        </p:txBody>
      </p:sp>
      <p:sp>
        <p:nvSpPr>
          <p:cNvPr id="3" name="Content Placeholder 2">
            <a:extLst>
              <a:ext uri="{FF2B5EF4-FFF2-40B4-BE49-F238E27FC236}">
                <a16:creationId xmlns:a16="http://schemas.microsoft.com/office/drawing/2014/main" id="{C01573C6-AC56-4BCD-AF9F-C4245ABF913A}"/>
              </a:ext>
            </a:extLst>
          </p:cNvPr>
          <p:cNvSpPr>
            <a:spLocks noGrp="1"/>
          </p:cNvSpPr>
          <p:nvPr>
            <p:ph idx="1"/>
          </p:nvPr>
        </p:nvSpPr>
        <p:spPr/>
        <p:txBody>
          <a:bodyPr/>
          <a:lstStyle/>
          <a:p>
            <a:r>
              <a:rPr lang="en-IN" dirty="0"/>
              <a:t>The Field D* algorithm is a version of the D* Lite Algorithm, using the interpolation based path cost calculation, done earlier. </a:t>
            </a:r>
          </a:p>
          <a:p>
            <a:r>
              <a:rPr lang="en-IN" dirty="0"/>
              <a:t>The pseudocode                     is basically that of D* Lite, with the red parts specific to                      Field D*. </a:t>
            </a:r>
          </a:p>
          <a:p>
            <a:r>
              <a:rPr lang="en-IN" dirty="0"/>
              <a:t>The D* Lite algorithm has been adapted to grid worlds in the pseudocode. </a:t>
            </a:r>
          </a:p>
          <a:p>
            <a:r>
              <a:rPr lang="en-IN" dirty="0"/>
              <a:t>As is clear from the pseudocode, the algorithm starts from the goal state and tries to reach the start state.  </a:t>
            </a: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EEFA6183-A058-4844-967E-AC37B4B81CF1}"/>
                  </a:ext>
                </a:extLst>
              </p:cNvPr>
              <p:cNvGraphicFramePr>
                <a:graphicFrameLocks noChangeAspect="1"/>
              </p:cNvGraphicFramePr>
              <p:nvPr>
                <p:extLst>
                  <p:ext uri="{D42A27DB-BD31-4B8C-83A1-F6EECF244321}">
                    <p14:modId xmlns:p14="http://schemas.microsoft.com/office/powerpoint/2010/main" val="2609194767"/>
                  </p:ext>
                </p:extLst>
              </p:nvPr>
            </p:nvGraphicFramePr>
            <p:xfrm>
              <a:off x="3671716" y="2614043"/>
              <a:ext cx="1448812" cy="814957"/>
            </p:xfrm>
            <a:graphic>
              <a:graphicData uri="http://schemas.microsoft.com/office/powerpoint/2016/slidezoom">
                <pslz:sldZm>
                  <pslz:sldZmObj sldId="268" cId="1133298591">
                    <pslz:zmPr id="{B9395BEA-A641-4B05-B47B-B6A48DD15D46}" returnToParent="0" transitionDur="1000">
                      <p166:blipFill xmlns:p166="http://schemas.microsoft.com/office/powerpoint/2016/6/main">
                        <a:blip r:embed="rId2"/>
                        <a:stretch>
                          <a:fillRect/>
                        </a:stretch>
                      </p166:blipFill>
                      <p166:spPr xmlns:p166="http://schemas.microsoft.com/office/powerpoint/2016/6/main">
                        <a:xfrm>
                          <a:off x="0" y="0"/>
                          <a:ext cx="1448812" cy="814957"/>
                        </a:xfrm>
                        <a:prstGeom prst="rect">
                          <a:avLst/>
                        </a:prstGeom>
                        <a:ln w="3175">
                          <a:solidFill>
                            <a:prstClr val="ltGray"/>
                          </a:solidFill>
                        </a:ln>
                      </p166:spPr>
                    </pslz:zmPr>
                  </pslz:sldZmObj>
                </pslz:sldZm>
              </a:graphicData>
            </a:graphic>
          </p:graphicFrame>
        </mc:Choice>
        <mc:Fallback xmlns="">
          <p:pic>
            <p:nvPicPr>
              <p:cNvPr id="9" name="Slide Zoom 8">
                <a:hlinkClick r:id="rId3" action="ppaction://hlinksldjump"/>
                <a:extLst>
                  <a:ext uri="{FF2B5EF4-FFF2-40B4-BE49-F238E27FC236}">
                    <a16:creationId xmlns:a16="http://schemas.microsoft.com/office/drawing/2014/main" id="{EEFA6183-A058-4844-967E-AC37B4B81CF1}"/>
                  </a:ext>
                </a:extLst>
              </p:cNvPr>
              <p:cNvPicPr>
                <a:picLocks noGrp="1" noRot="1" noChangeAspect="1" noMove="1" noResize="1" noEditPoints="1" noAdjustHandles="1" noChangeArrowheads="1" noChangeShapeType="1"/>
              </p:cNvPicPr>
              <p:nvPr/>
            </p:nvPicPr>
            <p:blipFill>
              <a:blip r:embed="rId4"/>
              <a:stretch>
                <a:fillRect/>
              </a:stretch>
            </p:blipFill>
            <p:spPr>
              <a:xfrm>
                <a:off x="3671716" y="2614043"/>
                <a:ext cx="1448812" cy="814957"/>
              </a:xfrm>
              <a:prstGeom prst="rect">
                <a:avLst/>
              </a:prstGeom>
              <a:ln w="3175">
                <a:solidFill>
                  <a:prstClr val="ltGray"/>
                </a:solidFill>
              </a:ln>
            </p:spPr>
          </p:pic>
        </mc:Fallback>
      </mc:AlternateContent>
    </p:spTree>
    <p:extLst>
      <p:ext uri="{BB962C8B-B14F-4D97-AF65-F5344CB8AC3E}">
        <p14:creationId xmlns:p14="http://schemas.microsoft.com/office/powerpoint/2010/main" val="377472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D323-B9DD-482C-9E99-AB77CC7D5713}"/>
              </a:ext>
            </a:extLst>
          </p:cNvPr>
          <p:cNvSpPr>
            <a:spLocks noGrp="1"/>
          </p:cNvSpPr>
          <p:nvPr>
            <p:ph type="title"/>
          </p:nvPr>
        </p:nvSpPr>
        <p:spPr/>
        <p:txBody>
          <a:bodyPr/>
          <a:lstStyle/>
          <a:p>
            <a:r>
              <a:rPr lang="en-IN" dirty="0"/>
              <a:t>THE FIELD D*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950684-1DA0-4386-B392-B884AC446565}"/>
                  </a:ext>
                </a:extLst>
              </p:cNvPr>
              <p:cNvSpPr>
                <a:spLocks noGrp="1"/>
              </p:cNvSpPr>
              <p:nvPr>
                <p:ph idx="1"/>
              </p:nvPr>
            </p:nvSpPr>
            <p:spPr/>
            <p:txBody>
              <a:bodyPr/>
              <a:lstStyle/>
              <a:p>
                <a:r>
                  <a:rPr lang="en-IN" dirty="0"/>
                  <a:t>connbrs(s): contains the set of consecutive neighbour pairs of s, helpful in the linear interpolation. </a:t>
                </a:r>
              </a:p>
              <a:p>
                <a:r>
                  <a:rPr lang="en-IN" dirty="0" err="1"/>
                  <a:t>rhs</a:t>
                </a:r>
                <a:r>
                  <a:rPr lang="en-IN" dirty="0"/>
                  <a:t>(s): It is one-step lookahead path cost for s. </a:t>
                </a:r>
              </a:p>
              <a:p>
                <a:r>
                  <a:rPr lang="en-IN" dirty="0"/>
                  <a:t> The key values for the OPEN priority queue maintained in the algorithm are lexicographically comparable tuples, useful for adding inconsistent states(</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m:t>
                    </m:r>
                    <m:r>
                      <a:rPr lang="en-IN" b="0" i="1" smtClean="0">
                        <a:latin typeface="Cambria Math" panose="02040503050406030204" pitchFamily="18" charset="0"/>
                      </a:rPr>
                      <m:t>𝑟h𝑠</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oMath>
                </a14:m>
                <a:r>
                  <a:rPr lang="en-IN" dirty="0"/>
                  <a:t>) in the OPEN list. </a:t>
                </a:r>
              </a:p>
              <a:p>
                <a:r>
                  <a:rPr lang="en-IN" dirty="0"/>
                  <a:t>h(</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𝑠𝑡𝑎𝑟𝑡</m:t>
                        </m:r>
                      </m:sub>
                    </m:sSub>
                  </m:oMath>
                </a14:m>
                <a:r>
                  <a:rPr lang="en-IN" dirty="0"/>
                  <a:t>, s) is an </a:t>
                </a:r>
                <a:r>
                  <a:rPr lang="en-IN" i="1" dirty="0"/>
                  <a:t>admissible </a:t>
                </a:r>
                <a:r>
                  <a:rPr lang="en-IN" dirty="0"/>
                  <a:t>heuristic, used in the algorithm. </a:t>
                </a:r>
              </a:p>
              <a:p>
                <a:endParaRPr lang="en-IN" dirty="0"/>
              </a:p>
            </p:txBody>
          </p:sp>
        </mc:Choice>
        <mc:Fallback xmlns="">
          <p:sp>
            <p:nvSpPr>
              <p:cNvPr id="3" name="Content Placeholder 2">
                <a:extLst>
                  <a:ext uri="{FF2B5EF4-FFF2-40B4-BE49-F238E27FC236}">
                    <a16:creationId xmlns:a16="http://schemas.microsoft.com/office/drawing/2014/main" id="{C7950684-1DA0-4386-B392-B884AC44656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34315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1E84-2587-4A70-9656-41E8C2B6C050}"/>
              </a:ext>
            </a:extLst>
          </p:cNvPr>
          <p:cNvSpPr>
            <a:spLocks noGrp="1"/>
          </p:cNvSpPr>
          <p:nvPr>
            <p:ph type="title"/>
          </p:nvPr>
        </p:nvSpPr>
        <p:spPr/>
        <p:txBody>
          <a:bodyPr/>
          <a:lstStyle/>
          <a:p>
            <a:r>
              <a:rPr lang="en-IN" dirty="0"/>
              <a:t>FIELD D*: EXTRACTING THE PATH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BC14DB-D132-4B11-84B7-22A24C6FD5EB}"/>
                  </a:ext>
                </a:extLst>
              </p:cNvPr>
              <p:cNvSpPr>
                <a:spLocks noGrp="1"/>
              </p:cNvSpPr>
              <p:nvPr>
                <p:ph idx="1"/>
              </p:nvPr>
            </p:nvSpPr>
            <p:spPr/>
            <p:txBody>
              <a:bodyPr/>
              <a:lstStyle/>
              <a:p>
                <a:r>
                  <a:rPr lang="en-IN" dirty="0"/>
                  <a:t>Due to the interpolation used, the path cost of any point in a grid cell can be computed. </a:t>
                </a:r>
              </a:p>
              <a:p>
                <a:r>
                  <a:rPr lang="en-IN" dirty="0"/>
                  <a:t>The path can be iteratively computed, starting from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𝑠𝑡𝑎𝑟𝑡</m:t>
                        </m:r>
                      </m:sub>
                    </m:sSub>
                  </m:oMath>
                </a14:m>
                <a:r>
                  <a:rPr lang="en-IN" dirty="0"/>
                  <a:t>, reaching the next optimal boundary point every time. </a:t>
                </a:r>
              </a:p>
              <a:p>
                <a:r>
                  <a:rPr lang="en-IN" dirty="0"/>
                  <a:t>The path obtained is a smoother, lower cost path than that produced by other algorithms, both in uniform and non-uniform cost environments. </a:t>
                </a:r>
              </a:p>
            </p:txBody>
          </p:sp>
        </mc:Choice>
        <mc:Fallback xmlns="">
          <p:sp>
            <p:nvSpPr>
              <p:cNvPr id="3" name="Content Placeholder 2">
                <a:extLst>
                  <a:ext uri="{FF2B5EF4-FFF2-40B4-BE49-F238E27FC236}">
                    <a16:creationId xmlns:a16="http://schemas.microsoft.com/office/drawing/2014/main" id="{24BC14DB-D132-4B11-84B7-22A24C6FD5EB}"/>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IN">
                    <a:noFill/>
                  </a:rPr>
                  <a:t> </a:t>
                </a:r>
              </a:p>
            </p:txBody>
          </p:sp>
        </mc:Fallback>
      </mc:AlternateContent>
    </p:spTree>
    <p:extLst>
      <p:ext uri="{BB962C8B-B14F-4D97-AF65-F5344CB8AC3E}">
        <p14:creationId xmlns:p14="http://schemas.microsoft.com/office/powerpoint/2010/main" val="3666541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2C37-E23C-43FD-8BED-6BD22D9D499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359FB49-1CFC-4B8A-8F4F-6FEC1D5F088C}"/>
              </a:ext>
            </a:extLst>
          </p:cNvPr>
          <p:cNvSpPr>
            <a:spLocks noGrp="1"/>
          </p:cNvSpPr>
          <p:nvPr>
            <p:ph idx="1"/>
          </p:nvPr>
        </p:nvSpPr>
        <p:spPr/>
        <p:txBody>
          <a:bodyPr/>
          <a:lstStyle/>
          <a:p>
            <a:r>
              <a:rPr lang="en-IN" dirty="0"/>
              <a:t>Field D* has been tested and applied to various practical applications.</a:t>
            </a:r>
          </a:p>
          <a:p>
            <a:endParaRPr lang="en-IN" dirty="0"/>
          </a:p>
          <a:p>
            <a:endParaRPr lang="en-IN" dirty="0"/>
          </a:p>
          <a:p>
            <a:endParaRPr lang="en-IN" dirty="0"/>
          </a:p>
          <a:p>
            <a:r>
              <a:rPr lang="en-IN" dirty="0"/>
              <a:t>Runtime Analysis: Field D* takes roughly 1.7 times longer to plan and replan, as compared with simple D* Lite.  </a:t>
            </a:r>
          </a:p>
          <a:p>
            <a:r>
              <a:rPr lang="en-IN" dirty="0"/>
              <a:t>Improvement in the Cost of paths produced: The paths produced were observed to be around 4% less costly than the paths from D* Lite. </a:t>
            </a:r>
          </a:p>
          <a:p>
            <a:endParaRPr lang="en-IN" dirty="0"/>
          </a:p>
        </p:txBody>
      </p:sp>
      <p:pic>
        <p:nvPicPr>
          <p:cNvPr id="4" name="Online Media 3" title="Field D* Incremental Path Planning Algorithm">
            <a:hlinkClick r:id="" action="ppaction://media"/>
            <a:extLst>
              <a:ext uri="{FF2B5EF4-FFF2-40B4-BE49-F238E27FC236}">
                <a16:creationId xmlns:a16="http://schemas.microsoft.com/office/drawing/2014/main" id="{77887040-5388-435B-BA1E-3645FE2E91E7}"/>
              </a:ext>
            </a:extLst>
          </p:cNvPr>
          <p:cNvPicPr>
            <a:picLocks noRot="1" noChangeAspect="1"/>
          </p:cNvPicPr>
          <p:nvPr>
            <a:videoFile r:link="rId1"/>
          </p:nvPr>
        </p:nvPicPr>
        <p:blipFill>
          <a:blip r:embed="rId3"/>
          <a:stretch>
            <a:fillRect/>
          </a:stretch>
        </p:blipFill>
        <p:spPr>
          <a:xfrm>
            <a:off x="4826000" y="2356343"/>
            <a:ext cx="2540000" cy="1435100"/>
          </a:xfrm>
          <a:prstGeom prst="rect">
            <a:avLst/>
          </a:prstGeom>
        </p:spPr>
      </p:pic>
    </p:spTree>
    <p:extLst>
      <p:ext uri="{BB962C8B-B14F-4D97-AF65-F5344CB8AC3E}">
        <p14:creationId xmlns:p14="http://schemas.microsoft.com/office/powerpoint/2010/main" val="13785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9D5F-2D41-437F-BB3B-A76C9FB648F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11FABD0-B60D-4112-BE95-F38636153AD6}"/>
              </a:ext>
            </a:extLst>
          </p:cNvPr>
          <p:cNvSpPr>
            <a:spLocks noGrp="1"/>
          </p:cNvSpPr>
          <p:nvPr>
            <p:ph idx="1"/>
          </p:nvPr>
        </p:nvSpPr>
        <p:spPr/>
        <p:txBody>
          <a:bodyPr/>
          <a:lstStyle/>
          <a:p>
            <a:r>
              <a:rPr lang="en-IN" dirty="0"/>
              <a:t>The key advantage of deploying Field D* is that the agent now follows smoother paths than before. This is of practical importance, even if the cost reduction may not be very significant. </a:t>
            </a:r>
          </a:p>
          <a:p>
            <a:r>
              <a:rPr lang="en-IN" dirty="0"/>
              <a:t>The transition function generated is continuous due to interpolation, because of which Field D* can generate low cost, smooth paths even in low resolution grids. This is useful, especially when the agent has limited memory chips on board. </a:t>
            </a:r>
          </a:p>
        </p:txBody>
      </p:sp>
    </p:spTree>
    <p:extLst>
      <p:ext uri="{BB962C8B-B14F-4D97-AF65-F5344CB8AC3E}">
        <p14:creationId xmlns:p14="http://schemas.microsoft.com/office/powerpoint/2010/main" val="37701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C0F1-12B1-4B1A-8904-BB5D15DBCA4C}"/>
              </a:ext>
            </a:extLst>
          </p:cNvPr>
          <p:cNvSpPr>
            <a:spLocks noGrp="1"/>
          </p:cNvSpPr>
          <p:nvPr>
            <p:ph type="title"/>
          </p:nvPr>
        </p:nvSpPr>
        <p:spPr/>
        <p:txBody>
          <a:bodyPr/>
          <a:lstStyle/>
          <a:p>
            <a:r>
              <a:rPr lang="en-IN" dirty="0"/>
              <a:t>FURTHER SCOPE	</a:t>
            </a:r>
          </a:p>
        </p:txBody>
      </p:sp>
      <p:sp>
        <p:nvSpPr>
          <p:cNvPr id="3" name="Content Placeholder 2">
            <a:extLst>
              <a:ext uri="{FF2B5EF4-FFF2-40B4-BE49-F238E27FC236}">
                <a16:creationId xmlns:a16="http://schemas.microsoft.com/office/drawing/2014/main" id="{55F78156-BEC7-4641-9F86-36A99F5C6A93}"/>
              </a:ext>
            </a:extLst>
          </p:cNvPr>
          <p:cNvSpPr>
            <a:spLocks noGrp="1"/>
          </p:cNvSpPr>
          <p:nvPr>
            <p:ph idx="1"/>
          </p:nvPr>
        </p:nvSpPr>
        <p:spPr/>
        <p:txBody>
          <a:bodyPr/>
          <a:lstStyle/>
          <a:p>
            <a:r>
              <a:rPr lang="en-IN" dirty="0"/>
              <a:t>The algorithm can be extended to be able to plan over long distances (multi-resolution planning). </a:t>
            </a:r>
          </a:p>
          <a:p>
            <a:r>
              <a:rPr lang="en-IN" dirty="0"/>
              <a:t>A challenging extension would be to enable the algorithm to plan over 3D spaces. </a:t>
            </a:r>
          </a:p>
          <a:p>
            <a:r>
              <a:rPr lang="en-IN" dirty="0"/>
              <a:t>In order to further reduce the turnings in the path, an interpolation over the path headings could be performed, instead of cost. </a:t>
            </a:r>
          </a:p>
        </p:txBody>
      </p:sp>
    </p:spTree>
    <p:extLst>
      <p:ext uri="{BB962C8B-B14F-4D97-AF65-F5344CB8AC3E}">
        <p14:creationId xmlns:p14="http://schemas.microsoft.com/office/powerpoint/2010/main" val="426408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DD3D-F173-41BC-8594-0E0CF08A772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E133ECE-FF1E-4EAD-A403-62C47C43D225}"/>
              </a:ext>
            </a:extLst>
          </p:cNvPr>
          <p:cNvSpPr>
            <a:spLocks noGrp="1"/>
          </p:cNvSpPr>
          <p:nvPr>
            <p:ph idx="1"/>
          </p:nvPr>
        </p:nvSpPr>
        <p:spPr/>
        <p:txBody>
          <a:bodyPr>
            <a:normAutofit/>
          </a:bodyPr>
          <a:lstStyle/>
          <a:p>
            <a:pPr marL="514350" indent="-514350">
              <a:buFont typeface="+mj-lt"/>
              <a:buAutoNum type="arabicPeriod"/>
            </a:pPr>
            <a:r>
              <a:rPr lang="en-US" sz="2000" dirty="0">
                <a:solidFill>
                  <a:srgbClr val="C00000"/>
                </a:solidFill>
              </a:rPr>
              <a:t>Reference of the paper presented: </a:t>
            </a:r>
            <a:r>
              <a:rPr lang="en-US" sz="2000" dirty="0"/>
              <a:t>Ferguson, Dave &amp; </a:t>
            </a:r>
            <a:r>
              <a:rPr lang="en-US" sz="2000" dirty="0" err="1"/>
              <a:t>Stentz</a:t>
            </a:r>
            <a:r>
              <a:rPr lang="en-US" sz="2000" dirty="0"/>
              <a:t>, Anthony. (2005). Field D*: An Interpolation-Based Path Planner and </a:t>
            </a:r>
            <a:r>
              <a:rPr lang="en-US" sz="2000" dirty="0" err="1"/>
              <a:t>Replanner</a:t>
            </a:r>
            <a:r>
              <a:rPr lang="en-US" sz="2000" dirty="0"/>
              <a:t>. 28. 239-253. 10.1007/978-3-540-48113-3_22. </a:t>
            </a:r>
          </a:p>
          <a:p>
            <a:pPr marL="514350" indent="-514350">
              <a:buFont typeface="+mj-lt"/>
              <a:buAutoNum type="arabicPeriod"/>
            </a:pPr>
            <a:r>
              <a:rPr lang="en-US" sz="2000" dirty="0">
                <a:solidFill>
                  <a:srgbClr val="C00000"/>
                </a:solidFill>
              </a:rPr>
              <a:t>Technical report: </a:t>
            </a:r>
            <a:r>
              <a:rPr lang="en-US" sz="2000" dirty="0"/>
              <a:t>D. Ferguson and A. </a:t>
            </a:r>
            <a:r>
              <a:rPr lang="en-US" sz="2000" dirty="0" err="1"/>
              <a:t>Stentz</a:t>
            </a:r>
            <a:r>
              <a:rPr lang="en-US" sz="2000" dirty="0"/>
              <a:t>. The Field D* Algorithm for Improved Path Planning and Replanning in Uniform and Non-Uniform Cost Environments. Technical Report CMURI-TR-05-19, Carnegie Mellon School of Computer Science, 2005</a:t>
            </a:r>
          </a:p>
          <a:p>
            <a:pPr marL="514350" indent="-514350">
              <a:buFont typeface="+mj-lt"/>
              <a:buAutoNum type="arabicPeriod"/>
            </a:pPr>
            <a:r>
              <a:rPr lang="en-US" sz="2000" dirty="0">
                <a:solidFill>
                  <a:srgbClr val="C00000"/>
                </a:solidFill>
              </a:rPr>
              <a:t>D* Lite: </a:t>
            </a:r>
            <a:r>
              <a:rPr lang="en-US" sz="2000" dirty="0"/>
              <a:t>S. Koenig and M. </a:t>
            </a:r>
            <a:r>
              <a:rPr lang="en-US" sz="2000" dirty="0" err="1"/>
              <a:t>Likhachev</a:t>
            </a:r>
            <a:r>
              <a:rPr lang="en-US" sz="2000" dirty="0"/>
              <a:t>. Improved fast replanning for robot navigation in unknown terrain. In Proceedings of the IEEE International Conference on Robotics and Automation (ICRA), 2002</a:t>
            </a:r>
          </a:p>
          <a:p>
            <a:pPr marL="514350" indent="-514350">
              <a:buFont typeface="+mj-lt"/>
              <a:buAutoNum type="arabicPeriod"/>
            </a:pPr>
            <a:r>
              <a:rPr lang="en-US" sz="2000" dirty="0">
                <a:solidFill>
                  <a:srgbClr val="C00000"/>
                </a:solidFill>
              </a:rPr>
              <a:t>An implementation of Field D*: </a:t>
            </a:r>
            <a:r>
              <a:rPr lang="en-US" sz="2000" dirty="0">
                <a:hlinkClick r:id="rId2"/>
              </a:rPr>
              <a:t>https://www.youtube.com/watch?v=51-eMWDA8mU</a:t>
            </a:r>
            <a:endParaRPr lang="en-US" sz="2000" dirty="0"/>
          </a:p>
          <a:p>
            <a:pPr marL="514350" indent="-514350">
              <a:buFont typeface="+mj-lt"/>
              <a:buAutoNum type="arabicPeriod"/>
            </a:pPr>
            <a:endParaRPr lang="en-IN" sz="2000" dirty="0"/>
          </a:p>
        </p:txBody>
      </p:sp>
    </p:spTree>
    <p:extLst>
      <p:ext uri="{BB962C8B-B14F-4D97-AF65-F5344CB8AC3E}">
        <p14:creationId xmlns:p14="http://schemas.microsoft.com/office/powerpoint/2010/main" val="12872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73EC-3FB1-4167-8556-6D9B1340E5BB}"/>
              </a:ext>
            </a:extLst>
          </p:cNvPr>
          <p:cNvSpPr>
            <a:spLocks noGrp="1"/>
          </p:cNvSpPr>
          <p:nvPr>
            <p:ph type="title"/>
          </p:nvPr>
        </p:nvSpPr>
        <p:spPr/>
        <p:txBody>
          <a:bodyPr/>
          <a:lstStyle/>
          <a:p>
            <a:r>
              <a:rPr lang="en-IN" dirty="0"/>
              <a:t>PROBLEM STATEMENT: THE TECHNICAL GAP</a:t>
            </a:r>
          </a:p>
        </p:txBody>
      </p:sp>
      <p:sp>
        <p:nvSpPr>
          <p:cNvPr id="3" name="Content Placeholder 2">
            <a:extLst>
              <a:ext uri="{FF2B5EF4-FFF2-40B4-BE49-F238E27FC236}">
                <a16:creationId xmlns:a16="http://schemas.microsoft.com/office/drawing/2014/main" id="{5BDEAAC0-C61F-4C4B-8DF9-269BAE9941C2}"/>
              </a:ext>
            </a:extLst>
          </p:cNvPr>
          <p:cNvSpPr>
            <a:spLocks noGrp="1"/>
          </p:cNvSpPr>
          <p:nvPr>
            <p:ph idx="1"/>
          </p:nvPr>
        </p:nvSpPr>
        <p:spPr>
          <a:xfrm>
            <a:off x="838200" y="1825625"/>
            <a:ext cx="10515600" cy="3793940"/>
          </a:xfrm>
        </p:spPr>
        <p:txBody>
          <a:bodyPr>
            <a:normAutofit/>
          </a:bodyPr>
          <a:lstStyle/>
          <a:p>
            <a:r>
              <a:rPr lang="en-IN" dirty="0"/>
              <a:t>Classical Planning Algorithms using grid representations to find an optimal path from start state to goal state, make the agent proceed only along a discrete set of directions. </a:t>
            </a:r>
          </a:p>
          <a:p>
            <a:r>
              <a:rPr lang="en-IN" dirty="0"/>
              <a:t>The heading angle of the agent is generally a multiple of </a:t>
            </a:r>
            <a:r>
              <a:rPr lang="el-GR" dirty="0"/>
              <a:t>π</a:t>
            </a:r>
            <a:r>
              <a:rPr lang="en-IN" dirty="0"/>
              <a:t>/4, which corresponds to the 8 conventional directions. </a:t>
            </a:r>
          </a:p>
          <a:p>
            <a:r>
              <a:rPr lang="en-IN" dirty="0"/>
              <a:t>This often leads to unnatural, cost inefficient and difficult paths to follow for a physical agent. </a:t>
            </a:r>
          </a:p>
        </p:txBody>
      </p:sp>
    </p:spTree>
    <p:extLst>
      <p:ext uri="{BB962C8B-B14F-4D97-AF65-F5344CB8AC3E}">
        <p14:creationId xmlns:p14="http://schemas.microsoft.com/office/powerpoint/2010/main" val="230616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6CA56-249D-4FE3-A174-D6994FB8486F}"/>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274D50AE-81B2-47BE-BA85-CC967C91F0FE}"/>
              </a:ext>
            </a:extLst>
          </p:cNvPr>
          <p:cNvSpPr>
            <a:spLocks noGrp="1"/>
          </p:cNvSpPr>
          <p:nvPr>
            <p:ph type="subTitle" idx="1"/>
          </p:nvPr>
        </p:nvSpPr>
        <p:spPr/>
        <p:txBody>
          <a:bodyPr/>
          <a:lstStyle/>
          <a:p>
            <a:r>
              <a:rPr lang="en-IN" dirty="0"/>
              <a:t>ANY QUESTIONS?</a:t>
            </a:r>
          </a:p>
        </p:txBody>
      </p:sp>
    </p:spTree>
    <p:extLst>
      <p:ext uri="{BB962C8B-B14F-4D97-AF65-F5344CB8AC3E}">
        <p14:creationId xmlns:p14="http://schemas.microsoft.com/office/powerpoint/2010/main" val="349098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73EC-3FB1-4167-8556-6D9B1340E5BB}"/>
              </a:ext>
            </a:extLst>
          </p:cNvPr>
          <p:cNvSpPr>
            <a:spLocks noGrp="1"/>
          </p:cNvSpPr>
          <p:nvPr>
            <p:ph type="title"/>
          </p:nvPr>
        </p:nvSpPr>
        <p:spPr/>
        <p:txBody>
          <a:bodyPr/>
          <a:lstStyle/>
          <a:p>
            <a:r>
              <a:rPr lang="en-IN" dirty="0"/>
              <a:t>THE SOLUTION ENVISIONED</a:t>
            </a:r>
          </a:p>
        </p:txBody>
      </p:sp>
      <p:sp>
        <p:nvSpPr>
          <p:cNvPr id="3" name="Content Placeholder 2">
            <a:extLst>
              <a:ext uri="{FF2B5EF4-FFF2-40B4-BE49-F238E27FC236}">
                <a16:creationId xmlns:a16="http://schemas.microsoft.com/office/drawing/2014/main" id="{5BDEAAC0-C61F-4C4B-8DF9-269BAE9941C2}"/>
              </a:ext>
            </a:extLst>
          </p:cNvPr>
          <p:cNvSpPr>
            <a:spLocks noGrp="1"/>
          </p:cNvSpPr>
          <p:nvPr>
            <p:ph idx="1"/>
          </p:nvPr>
        </p:nvSpPr>
        <p:spPr>
          <a:xfrm>
            <a:off x="838200" y="1825624"/>
            <a:ext cx="10515600" cy="4415378"/>
          </a:xfrm>
        </p:spPr>
        <p:txBody>
          <a:bodyPr>
            <a:normAutofit/>
          </a:bodyPr>
          <a:lstStyle/>
          <a:p>
            <a:r>
              <a:rPr lang="en-IN" dirty="0"/>
              <a:t>The researchers used </a:t>
            </a:r>
            <a:r>
              <a:rPr lang="en-IN" i="1" dirty="0"/>
              <a:t>linear interpolation </a:t>
            </a:r>
            <a:r>
              <a:rPr lang="en-IN" dirty="0"/>
              <a:t>to calculate accurate path cost estimates during the planning. This approach led to lower cost paths using arbitrary heading direction at any node, to reach the goal state. </a:t>
            </a:r>
          </a:p>
          <a:p>
            <a:r>
              <a:rPr lang="en-IN" dirty="0"/>
              <a:t>This algorithm is designed to be operable both in uniform and non-uniform cost environments.</a:t>
            </a:r>
          </a:p>
          <a:p>
            <a:r>
              <a:rPr lang="en-IN" dirty="0"/>
              <a:t> The algorithm can be considered as an extension to the D* family of algorithms. Like D* Lite, the Field D* focusses to explore the most relevant parts of the state space both in the initial planning and replanning. </a:t>
            </a:r>
          </a:p>
        </p:txBody>
      </p:sp>
      <p:sp>
        <p:nvSpPr>
          <p:cNvPr id="4" name="Footer Placeholder 3">
            <a:extLst>
              <a:ext uri="{FF2B5EF4-FFF2-40B4-BE49-F238E27FC236}">
                <a16:creationId xmlns:a16="http://schemas.microsoft.com/office/drawing/2014/main" id="{13B96568-079D-482B-B16E-EFEA302E21F1}"/>
              </a:ext>
            </a:extLst>
          </p:cNvPr>
          <p:cNvSpPr>
            <a:spLocks noGrp="1"/>
          </p:cNvSpPr>
          <p:nvPr>
            <p:ph type="ftr" sz="quarter" idx="11"/>
          </p:nvPr>
        </p:nvSpPr>
        <p:spPr>
          <a:xfrm>
            <a:off x="838200" y="6356350"/>
            <a:ext cx="10515600" cy="365125"/>
          </a:xfrm>
        </p:spPr>
        <p:txBody>
          <a:bodyPr/>
          <a:lstStyle/>
          <a:p>
            <a:pPr algn="l"/>
            <a:r>
              <a:rPr lang="en-IN" dirty="0">
                <a:solidFill>
                  <a:schemeClr val="tx1"/>
                </a:solidFill>
              </a:rPr>
              <a:t>Cost of a grid cell denotes the difficulty faced in traversing the given cell. In non-uniform cost environments, the cells have different costs for traversals. </a:t>
            </a:r>
          </a:p>
        </p:txBody>
      </p:sp>
    </p:spTree>
    <p:extLst>
      <p:ext uri="{BB962C8B-B14F-4D97-AF65-F5344CB8AC3E}">
        <p14:creationId xmlns:p14="http://schemas.microsoft.com/office/powerpoint/2010/main" val="333457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E5CF-08C9-4EF7-972C-659073291244}"/>
              </a:ext>
            </a:extLst>
          </p:cNvPr>
          <p:cNvSpPr>
            <a:spLocks noGrp="1"/>
          </p:cNvSpPr>
          <p:nvPr>
            <p:ph type="title"/>
          </p:nvPr>
        </p:nvSpPr>
        <p:spPr/>
        <p:txBody>
          <a:bodyPr/>
          <a:lstStyle/>
          <a:p>
            <a:r>
              <a:rPr lang="en-IN" dirty="0"/>
              <a:t>BASELINE: THE EVOLUTION OF SOLUTIONS</a:t>
            </a:r>
          </a:p>
        </p:txBody>
      </p:sp>
      <p:sp>
        <p:nvSpPr>
          <p:cNvPr id="3" name="Content Placeholder 2">
            <a:extLst>
              <a:ext uri="{FF2B5EF4-FFF2-40B4-BE49-F238E27FC236}">
                <a16:creationId xmlns:a16="http://schemas.microsoft.com/office/drawing/2014/main" id="{1C228DA5-5B5D-4738-934D-F77F464E7E60}"/>
              </a:ext>
            </a:extLst>
          </p:cNvPr>
          <p:cNvSpPr>
            <a:spLocks noGrp="1"/>
          </p:cNvSpPr>
          <p:nvPr>
            <p:ph idx="1"/>
          </p:nvPr>
        </p:nvSpPr>
        <p:spPr>
          <a:xfrm>
            <a:off x="838200" y="1825626"/>
            <a:ext cx="10515600" cy="3927104"/>
          </a:xfrm>
        </p:spPr>
        <p:txBody>
          <a:bodyPr>
            <a:normAutofit/>
          </a:bodyPr>
          <a:lstStyle/>
          <a:p>
            <a:r>
              <a:rPr lang="en-IN" dirty="0"/>
              <a:t>A common technique to tackle the problem is to post-process the paths obtained using any classical planning algorithm (aka smoothing). We attempt to find the farthest point, P along the solution path obtained, which can be connected by a collision-free straight line path and thus straighten the path to P in the solution path. </a:t>
            </a:r>
          </a:p>
          <a:p>
            <a:r>
              <a:rPr lang="en-IN" dirty="0"/>
              <a:t>This approach can be shown to fail in several non-uniform cost environments. </a:t>
            </a:r>
          </a:p>
        </p:txBody>
      </p:sp>
    </p:spTree>
    <p:extLst>
      <p:ext uri="{BB962C8B-B14F-4D97-AF65-F5344CB8AC3E}">
        <p14:creationId xmlns:p14="http://schemas.microsoft.com/office/powerpoint/2010/main" val="31771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A38E-DC68-4973-8D36-9C36769CEC8B}"/>
              </a:ext>
            </a:extLst>
          </p:cNvPr>
          <p:cNvSpPr>
            <a:spLocks noGrp="1"/>
          </p:cNvSpPr>
          <p:nvPr>
            <p:ph type="title"/>
          </p:nvPr>
        </p:nvSpPr>
        <p:spPr/>
        <p:txBody>
          <a:bodyPr/>
          <a:lstStyle/>
          <a:p>
            <a:r>
              <a:rPr lang="en-IN" dirty="0"/>
              <a:t>BASELINE: THE EVOLUTION OF SOLUTIONS</a:t>
            </a:r>
          </a:p>
        </p:txBody>
      </p:sp>
      <p:sp>
        <p:nvSpPr>
          <p:cNvPr id="3" name="Content Placeholder 2">
            <a:extLst>
              <a:ext uri="{FF2B5EF4-FFF2-40B4-BE49-F238E27FC236}">
                <a16:creationId xmlns:a16="http://schemas.microsoft.com/office/drawing/2014/main" id="{E99EBF30-435D-48CA-B995-4DEFB509E579}"/>
              </a:ext>
            </a:extLst>
          </p:cNvPr>
          <p:cNvSpPr>
            <a:spLocks noGrp="1"/>
          </p:cNvSpPr>
          <p:nvPr>
            <p:ph idx="1"/>
          </p:nvPr>
        </p:nvSpPr>
        <p:spPr>
          <a:xfrm>
            <a:off x="838200" y="1825625"/>
            <a:ext cx="10515600" cy="4805994"/>
          </a:xfrm>
        </p:spPr>
        <p:txBody>
          <a:bodyPr>
            <a:normAutofit/>
          </a:bodyPr>
          <a:lstStyle/>
          <a:p>
            <a:r>
              <a:rPr lang="en-IN" dirty="0" err="1"/>
              <a:t>Konolige</a:t>
            </a:r>
            <a:r>
              <a:rPr lang="en-IN" dirty="0"/>
              <a:t> presented an interpolated planner to interpolate the cost-to-goal value function and obtain smooth paths from start state to goal state. As the algorithm doesn’t include the smoothed path cost into the planning, the paths obtained are not as good as those with continuous cost calculations. </a:t>
            </a:r>
          </a:p>
          <a:p>
            <a:r>
              <a:rPr lang="en-IN" dirty="0" err="1"/>
              <a:t>Philippsen</a:t>
            </a:r>
            <a:r>
              <a:rPr lang="en-IN" dirty="0"/>
              <a:t> approach based on Fast Marching Methods incorporates interpolation step into planning, but is not suited to navigation tasks. This is because it assumes that the transition cost from one particular grid node to each of its neighbours is constant.  </a:t>
            </a:r>
          </a:p>
          <a:p>
            <a:pPr marL="0" indent="0">
              <a:buNone/>
            </a:pPr>
            <a:r>
              <a:rPr lang="en-IN" i="1" dirty="0">
                <a:solidFill>
                  <a:srgbClr val="C00000"/>
                </a:solidFill>
              </a:rPr>
              <a:t>Thus, linear interpolation has been a well experimented but often unsuitably applied idea for Navigation tasks. </a:t>
            </a:r>
          </a:p>
        </p:txBody>
      </p:sp>
    </p:spTree>
    <p:extLst>
      <p:ext uri="{BB962C8B-B14F-4D97-AF65-F5344CB8AC3E}">
        <p14:creationId xmlns:p14="http://schemas.microsoft.com/office/powerpoint/2010/main" val="315967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F90F-540F-423D-9BEC-5E296524117D}"/>
              </a:ext>
            </a:extLst>
          </p:cNvPr>
          <p:cNvSpPr>
            <a:spLocks noGrp="1"/>
          </p:cNvSpPr>
          <p:nvPr>
            <p:ph type="title"/>
          </p:nvPr>
        </p:nvSpPr>
        <p:spPr/>
        <p:txBody>
          <a:bodyPr>
            <a:normAutofit/>
          </a:bodyPr>
          <a:lstStyle/>
          <a:p>
            <a:r>
              <a:rPr lang="en-IN" sz="4000" dirty="0"/>
              <a:t>COST ESTIMATION USING LINEAR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335332-763A-4918-A49B-46F623D25512}"/>
                  </a:ext>
                </a:extLst>
              </p:cNvPr>
              <p:cNvSpPr>
                <a:spLocks noGrp="1"/>
              </p:cNvSpPr>
              <p:nvPr>
                <p:ph idx="1"/>
              </p:nvPr>
            </p:nvSpPr>
            <p:spPr/>
            <p:txBody>
              <a:bodyPr/>
              <a:lstStyle/>
              <a:p>
                <a:r>
                  <a:rPr lang="en-IN" dirty="0"/>
                  <a:t>To formulate the optimization problem to find the minimum path cost to goal from a node </a:t>
                </a:r>
                <a:r>
                  <a:rPr lang="en-IN" i="1" dirty="0"/>
                  <a:t>s</a:t>
                </a:r>
                <a:r>
                  <a:rPr lang="en-IN" dirty="0"/>
                  <a:t>, nodes are defined at the corners of grid cells, rather than the centre of grid cells. </a:t>
                </a:r>
              </a:p>
              <a:p>
                <a:r>
                  <a:rPr lang="en-IN" dirty="0"/>
                  <a:t>Edges are defined between two nodes of the same grid cell. </a:t>
                </a:r>
              </a:p>
              <a:p>
                <a:r>
                  <a:rPr lang="en-IN" dirty="0"/>
                  <a:t>The optimal path from node </a:t>
                </a:r>
                <a:r>
                  <a:rPr lang="en-IN" i="1" dirty="0"/>
                  <a:t>s</a:t>
                </a:r>
                <a:r>
                  <a:rPr lang="en-IN" dirty="0"/>
                  <a:t>, must pass through some point on the edge connecting two consecutive neighbours of 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r>
                      <a:rPr lang="en-IN" b="0" i="1" smtClean="0">
                        <a:latin typeface="Cambria Math" panose="02040503050406030204" pitchFamily="18" charset="0"/>
                      </a:rPr>
                      <m:t> </m:t>
                    </m:r>
                  </m:oMath>
                </a14:m>
                <a:r>
                  <a:rPr lang="en-IN" dirty="0"/>
                  <a:t>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2</m:t>
                        </m:r>
                      </m:sub>
                    </m:sSub>
                  </m:oMath>
                </a14:m>
                <a:r>
                  <a:rPr lang="en-IN" dirty="0"/>
                  <a:t>. 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𝑦</m:t>
                        </m:r>
                      </m:sub>
                    </m:sSub>
                  </m:oMath>
                </a14:m>
                <a:r>
                  <a:rPr lang="en-IN" dirty="0"/>
                  <a:t> be that point. </a:t>
                </a:r>
              </a:p>
            </p:txBody>
          </p:sp>
        </mc:Choice>
        <mc:Fallback xmlns="">
          <p:sp>
            <p:nvSpPr>
              <p:cNvPr id="3" name="Content Placeholder 2">
                <a:extLst>
                  <a:ext uri="{FF2B5EF4-FFF2-40B4-BE49-F238E27FC236}">
                    <a16:creationId xmlns:a16="http://schemas.microsoft.com/office/drawing/2014/main" id="{A5335332-763A-4918-A49B-46F623D25512}"/>
                  </a:ext>
                </a:extLst>
              </p:cNvPr>
              <p:cNvSpPr>
                <a:spLocks noGrp="1" noRot="1" noChangeAspect="1" noMove="1" noResize="1" noEditPoints="1" noAdjustHandles="1" noChangeArrowheads="1" noChangeShapeType="1" noTextEdit="1"/>
              </p:cNvSpPr>
              <p:nvPr>
                <p:ph idx="1"/>
              </p:nvPr>
            </p:nvSpPr>
            <p:spPr>
              <a:blipFill>
                <a:blip r:embed="rId2"/>
                <a:stretch>
                  <a:fillRect l="-1043" t="-2241" r="-1623"/>
                </a:stretch>
              </a:blipFill>
            </p:spPr>
            <p:txBody>
              <a:bodyPr/>
              <a:lstStyle/>
              <a:p>
                <a:r>
                  <a:rPr lang="en-IN">
                    <a:noFill/>
                  </a:rPr>
                  <a:t> </a:t>
                </a:r>
              </a:p>
            </p:txBody>
          </p:sp>
        </mc:Fallback>
      </mc:AlternateContent>
    </p:spTree>
    <p:extLst>
      <p:ext uri="{BB962C8B-B14F-4D97-AF65-F5344CB8AC3E}">
        <p14:creationId xmlns:p14="http://schemas.microsoft.com/office/powerpoint/2010/main" val="422804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CED0-688D-44A8-99C8-C2F979890279}"/>
              </a:ext>
            </a:extLst>
          </p:cNvPr>
          <p:cNvSpPr>
            <a:spLocks noGrp="1"/>
          </p:cNvSpPr>
          <p:nvPr>
            <p:ph type="title"/>
          </p:nvPr>
        </p:nvSpPr>
        <p:spPr/>
        <p:txBody>
          <a:bodyPr>
            <a:normAutofit/>
          </a:bodyPr>
          <a:lstStyle/>
          <a:p>
            <a:r>
              <a:rPr lang="en-IN" sz="4000" dirty="0"/>
              <a:t>COST ESTIMATION USING LINEAR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5E7A3-3F3E-4D48-9C8E-C5381C2C4C0B}"/>
                  </a:ext>
                </a:extLst>
              </p:cNvPr>
              <p:cNvSpPr>
                <a:spLocks noGrp="1"/>
              </p:cNvSpPr>
              <p:nvPr>
                <p:ph idx="1"/>
              </p:nvPr>
            </p:nvSpPr>
            <p:spPr/>
            <p:txBody>
              <a:bodyPr/>
              <a:lstStyle/>
              <a:p>
                <a:r>
                  <a:rPr lang="en-IN" dirty="0"/>
                  <a:t>The optimal path cost to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𝑦</m:t>
                        </m:r>
                      </m:sub>
                    </m:sSub>
                  </m:oMath>
                </a14:m>
                <a:r>
                  <a:rPr lang="en-IN" dirty="0"/>
                  <a:t> is found using linear interpolation as:</a:t>
                </a:r>
              </a:p>
              <a:p>
                <a:pPr mar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𝑦</m:t>
                              </m:r>
                            </m:sub>
                          </m:sSub>
                        </m:e>
                      </m:d>
                      <m:r>
                        <a:rPr lang="en-IN" b="0" i="1" smtClean="0">
                          <a:latin typeface="Cambria Math" panose="02040503050406030204" pitchFamily="18" charset="0"/>
                        </a:rPr>
                        <m:t>=</m:t>
                      </m:r>
                      <m:r>
                        <a:rPr lang="en-IN" b="0" i="1" smtClean="0">
                          <a:latin typeface="Cambria Math" panose="02040503050406030204" pitchFamily="18" charset="0"/>
                        </a:rPr>
                        <m:t>𝑦𝑔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𝑦</m:t>
                          </m:r>
                        </m:e>
                      </m:d>
                      <m:r>
                        <a:rPr lang="en-IN" b="0" i="1" smtClean="0">
                          <a:latin typeface="Cambria Math" panose="02040503050406030204" pitchFamily="18" charset="0"/>
                        </a:rPr>
                        <m:t>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e>
                      </m:d>
                    </m:oMath>
                  </m:oMathPara>
                </a14:m>
                <a:endParaRPr lang="en-IN" b="0" dirty="0"/>
              </a:p>
              <a:p>
                <a:pPr marL="0" indent="0">
                  <a:buNone/>
                </a:pPr>
                <a:r>
                  <a:rPr lang="en-IN" dirty="0"/>
                  <a:t>Here, y </a:t>
                </a:r>
                <a14:m>
                  <m:oMath xmlns:m="http://schemas.openxmlformats.org/officeDocument/2006/math">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0, 1</m:t>
                        </m:r>
                      </m:e>
                    </m:d>
                  </m:oMath>
                </a14:m>
                <a:r>
                  <a:rPr lang="en-IN" dirty="0"/>
                  <a:t> is the vertical distance between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oMath>
                </a14:m>
                <a:r>
                  <a:rPr lang="en-IN" b="0"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𝑦</m:t>
                        </m:r>
                      </m:sub>
                    </m:sSub>
                  </m:oMath>
                </a14:m>
                <a:r>
                  <a:rPr lang="en-IN" b="0"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2F15E7A3-3F3E-4D48-9C8E-C5381C2C4C0B}"/>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D829A819-089C-4987-B8AB-37334ACAC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972" y="4001294"/>
            <a:ext cx="7235300" cy="2045162"/>
          </a:xfrm>
          <a:prstGeom prst="rect">
            <a:avLst/>
          </a:prstGeom>
        </p:spPr>
      </p:pic>
      <p:sp>
        <p:nvSpPr>
          <p:cNvPr id="7" name="TextBox 6">
            <a:extLst>
              <a:ext uri="{FF2B5EF4-FFF2-40B4-BE49-F238E27FC236}">
                <a16:creationId xmlns:a16="http://schemas.microsoft.com/office/drawing/2014/main" id="{9B4AF6AA-2899-4029-9B14-02EB0BD5A4EC}"/>
              </a:ext>
            </a:extLst>
          </p:cNvPr>
          <p:cNvSpPr txBox="1"/>
          <p:nvPr/>
        </p:nvSpPr>
        <p:spPr>
          <a:xfrm>
            <a:off x="3915052" y="6176963"/>
            <a:ext cx="3533313" cy="276999"/>
          </a:xfrm>
          <a:prstGeom prst="rect">
            <a:avLst/>
          </a:prstGeom>
          <a:noFill/>
        </p:spPr>
        <p:txBody>
          <a:bodyPr wrap="square" rtlCol="0">
            <a:spAutoFit/>
          </a:bodyPr>
          <a:lstStyle/>
          <a:p>
            <a:pPr algn="ctr"/>
            <a:r>
              <a:rPr lang="en-IN" sz="1200" dirty="0"/>
              <a:t>Figure taken from the being paper presented</a:t>
            </a:r>
          </a:p>
        </p:txBody>
      </p:sp>
    </p:spTree>
    <p:extLst>
      <p:ext uri="{BB962C8B-B14F-4D97-AF65-F5344CB8AC3E}">
        <p14:creationId xmlns:p14="http://schemas.microsoft.com/office/powerpoint/2010/main" val="341127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FF0-E4C9-40B4-B226-04DA58C41B0A}"/>
              </a:ext>
            </a:extLst>
          </p:cNvPr>
          <p:cNvSpPr>
            <a:spLocks noGrp="1"/>
          </p:cNvSpPr>
          <p:nvPr>
            <p:ph type="title"/>
          </p:nvPr>
        </p:nvSpPr>
        <p:spPr/>
        <p:txBody>
          <a:bodyPr/>
          <a:lstStyle/>
          <a:p>
            <a:r>
              <a:rPr lang="en-IN" dirty="0"/>
              <a:t>ESTIMATING PATH COST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C1DB9E-D2FD-4C1A-A9C1-E0B916A6A266}"/>
                  </a:ext>
                </a:extLst>
              </p:cNvPr>
              <p:cNvSpPr>
                <a:spLocks noGrp="1"/>
              </p:cNvSpPr>
              <p:nvPr>
                <p:ph idx="1"/>
              </p:nvPr>
            </p:nvSpPr>
            <p:spPr/>
            <p:txBody>
              <a:bodyPr/>
              <a:lstStyle/>
              <a:p>
                <a:r>
                  <a:rPr lang="en-IN" dirty="0"/>
                  <a:t>For node s,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𝑎𝑛𝑑</m:t>
                    </m:r>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𝑠</m:t>
                        </m:r>
                      </m:e>
                      <m:sub>
                        <m:r>
                          <a:rPr lang="en-IN" i="1">
                            <a:latin typeface="Cambria Math" panose="02040503050406030204" pitchFamily="18" charset="0"/>
                          </a:rPr>
                          <m:t>2</m:t>
                        </m:r>
                      </m:sub>
                    </m:sSub>
                  </m:oMath>
                </a14:m>
                <a:r>
                  <a:rPr lang="en-IN" dirty="0"/>
                  <a:t> as neighbours, the approximate optimal path cost is given by:</a:t>
                </a:r>
              </a:p>
              <a:p>
                <a:pPr mar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e>
                              </m:d>
                            </m:lim>
                          </m:limLow>
                        </m:fName>
                        <m:e>
                          <m:r>
                            <a:rPr lang="en-IN" b="0" i="1" smtClean="0">
                              <a:latin typeface="Cambria Math" panose="02040503050406030204" pitchFamily="18" charset="0"/>
                            </a:rPr>
                            <m:t>[</m:t>
                          </m:r>
                          <m:r>
                            <a:rPr lang="en-IN" b="0" i="1" smtClean="0">
                              <a:solidFill>
                                <a:srgbClr val="7030A0"/>
                              </a:solidFill>
                              <a:latin typeface="Cambria Math" panose="02040503050406030204" pitchFamily="18" charset="0"/>
                            </a:rPr>
                            <m:t>𝑏</m:t>
                          </m:r>
                          <m:r>
                            <a:rPr lang="en-IN" b="0" i="1" smtClean="0">
                              <a:solidFill>
                                <a:srgbClr val="C00000"/>
                              </a:solidFill>
                              <a:latin typeface="Cambria Math" panose="02040503050406030204" pitchFamily="18" charset="0"/>
                            </a:rPr>
                            <m:t>𝑥</m:t>
                          </m:r>
                          <m:r>
                            <a:rPr lang="en-IN" b="0" i="1" smtClean="0">
                              <a:latin typeface="Cambria Math" panose="02040503050406030204" pitchFamily="18" charset="0"/>
                            </a:rPr>
                            <m:t>+</m:t>
                          </m:r>
                          <m:r>
                            <a:rPr lang="en-IN" b="0" i="1" smtClean="0">
                              <a:solidFill>
                                <a:srgbClr val="00B050"/>
                              </a:solidFill>
                              <a:latin typeface="Cambria Math" panose="02040503050406030204" pitchFamily="18" charset="0"/>
                            </a:rPr>
                            <m:t>𝑐</m:t>
                          </m:r>
                          <m:rad>
                            <m:radPr>
                              <m:degHide m:val="on"/>
                              <m:ctrlPr>
                                <a:rPr lang="en-IN" b="0" i="1" smtClean="0">
                                  <a:latin typeface="Cambria Math" panose="02040503050406030204" pitchFamily="18" charset="0"/>
                                </a:rPr>
                              </m:ctrlPr>
                            </m:radPr>
                            <m:deg/>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2</m:t>
                                      </m:r>
                                    </m:sup>
                                  </m:sSup>
                                </m:e>
                              </m:d>
                            </m:e>
                          </m:ra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2</m:t>
                                  </m:r>
                                </m:sub>
                              </m:sSub>
                            </m:e>
                          </m:d>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e>
                          </m:d>
                          <m:r>
                            <a:rPr lang="en-IN" b="0" i="1" smtClean="0">
                              <a:latin typeface="Cambria Math" panose="02040503050406030204" pitchFamily="18" charset="0"/>
                            </a:rPr>
                            <m:t>(1−</m:t>
                          </m:r>
                          <m:r>
                            <a:rPr lang="en-IN" b="0" i="1" smtClean="0">
                              <a:latin typeface="Cambria Math" panose="02040503050406030204" pitchFamily="18" charset="0"/>
                            </a:rPr>
                            <m:t>𝑦</m:t>
                          </m:r>
                          <m:r>
                            <a:rPr lang="en-IN" b="0" i="1" smtClean="0">
                              <a:latin typeface="Cambria Math" panose="02040503050406030204" pitchFamily="18" charset="0"/>
                            </a:rPr>
                            <m:t>)]</m:t>
                          </m:r>
                        </m:e>
                      </m:func>
                    </m:oMath>
                  </m:oMathPara>
                </a14:m>
                <a:endParaRPr lang="en-IN" b="0" dirty="0"/>
              </a:p>
              <a:p>
                <a:r>
                  <a:rPr lang="en-IN" dirty="0"/>
                  <a:t>Here, </a:t>
                </a:r>
                <a:r>
                  <a:rPr lang="en-IN" dirty="0">
                    <a:solidFill>
                      <a:srgbClr val="C00000"/>
                    </a:solidFill>
                  </a:rPr>
                  <a:t>x</a:t>
                </a:r>
                <a:r>
                  <a:rPr lang="en-IN" dirty="0"/>
                  <a:t>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m:t>
                        </m:r>
                      </m:e>
                    </m:d>
                    <m:r>
                      <a:rPr lang="en-IN" b="0" i="1" smtClean="0">
                        <a:latin typeface="Cambria Math" panose="02040503050406030204" pitchFamily="18" charset="0"/>
                      </a:rPr>
                      <m:t> </m:t>
                    </m:r>
                  </m:oMath>
                </a14:m>
                <a:r>
                  <a:rPr lang="en-IN" dirty="0"/>
                  <a:t>is the distance from s towards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oMath>
                </a14:m>
                <a:r>
                  <a:rPr lang="en-IN" dirty="0"/>
                  <a:t>, from where the optimal path cuts off to reach the edge joining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i="1">
                            <a:latin typeface="Cambria Math" panose="02040503050406030204" pitchFamily="18" charset="0"/>
                          </a:rPr>
                          <m:t>1</m:t>
                        </m:r>
                      </m:sub>
                    </m:sSub>
                  </m:oMath>
                </a14:m>
                <a:r>
                  <a:rPr lang="en-IN" dirty="0"/>
                  <a:t> and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b="0" i="1" smtClean="0">
                            <a:latin typeface="Cambria Math" panose="02040503050406030204" pitchFamily="18" charset="0"/>
                          </a:rPr>
                          <m:t>2</m:t>
                        </m:r>
                      </m:sub>
                    </m:sSub>
                  </m:oMath>
                </a14:m>
                <a:r>
                  <a:rPr lang="en-IN" dirty="0"/>
                  <a:t>.</a:t>
                </a:r>
              </a:p>
              <a:p>
                <a:r>
                  <a:rPr lang="en-IN" dirty="0">
                    <a:solidFill>
                      <a:srgbClr val="7030A0"/>
                    </a:solidFill>
                  </a:rPr>
                  <a:t>b</a:t>
                </a:r>
                <a:r>
                  <a:rPr lang="en-IN" dirty="0"/>
                  <a:t> is the cost of traversing the cell below the cell considered (containing only s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oMath>
                </a14:m>
                <a:r>
                  <a:rPr lang="en-IN" dirty="0"/>
                  <a:t>). </a:t>
                </a:r>
              </a:p>
              <a:p>
                <a:r>
                  <a:rPr lang="en-IN" dirty="0">
                    <a:solidFill>
                      <a:srgbClr val="00B050"/>
                    </a:solidFill>
                  </a:rPr>
                  <a:t>c</a:t>
                </a:r>
                <a:r>
                  <a:rPr lang="en-IN" dirty="0"/>
                  <a:t> is the cost of traversing the cell considered (containing 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b="0" i="1" smtClean="0">
                            <a:latin typeface="Cambria Math" panose="02040503050406030204" pitchFamily="18" charset="0"/>
                          </a:rPr>
                          <m:t>2</m:t>
                        </m:r>
                      </m:sub>
                    </m:sSub>
                  </m:oMath>
                </a14:m>
                <a:r>
                  <a:rPr lang="en-IN"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EDC1DB9E-D2FD-4C1A-A9C1-E0B916A6A26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23993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B3E1-B359-4E67-99A1-3AC4B663F440}"/>
              </a:ext>
            </a:extLst>
          </p:cNvPr>
          <p:cNvSpPr>
            <a:spLocks noGrp="1"/>
          </p:cNvSpPr>
          <p:nvPr>
            <p:ph type="title"/>
          </p:nvPr>
        </p:nvSpPr>
        <p:spPr/>
        <p:txBody>
          <a:bodyPr/>
          <a:lstStyle/>
          <a:p>
            <a:r>
              <a:rPr lang="en-IN" dirty="0"/>
              <a:t>A Procedure for the Optimized Path Costs</a:t>
            </a:r>
          </a:p>
        </p:txBody>
      </p:sp>
      <p:pic>
        <p:nvPicPr>
          <p:cNvPr id="5" name="Picture 4">
            <a:extLst>
              <a:ext uri="{FF2B5EF4-FFF2-40B4-BE49-F238E27FC236}">
                <a16:creationId xmlns:a16="http://schemas.microsoft.com/office/drawing/2014/main" id="{166D15E1-5ED1-45E4-B07E-81E9AAE80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785" y="1453200"/>
            <a:ext cx="5914430" cy="5245002"/>
          </a:xfrm>
          <a:prstGeom prst="rect">
            <a:avLst/>
          </a:prstGeom>
        </p:spPr>
      </p:pic>
    </p:spTree>
    <p:extLst>
      <p:ext uri="{BB962C8B-B14F-4D97-AF65-F5344CB8AC3E}">
        <p14:creationId xmlns:p14="http://schemas.microsoft.com/office/powerpoint/2010/main" val="17481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986A7670876F4BBC89B1F28C23BBD3" ma:contentTypeVersion="8" ma:contentTypeDescription="Create a new document." ma:contentTypeScope="" ma:versionID="3dcbee4eef2f6c1273d158cc62e48c52">
  <xsd:schema xmlns:xsd="http://www.w3.org/2001/XMLSchema" xmlns:xs="http://www.w3.org/2001/XMLSchema" xmlns:p="http://schemas.microsoft.com/office/2006/metadata/properties" xmlns:ns3="d2b37060-caaa-44d2-99cb-9b60416cc6c2" xmlns:ns4="c59223cd-fa23-4801-8937-e8d5f1e4489b" targetNamespace="http://schemas.microsoft.com/office/2006/metadata/properties" ma:root="true" ma:fieldsID="ad186a29eb21dbdf9c8cdb78e8abaabc" ns3:_="" ns4:_="">
    <xsd:import namespace="d2b37060-caaa-44d2-99cb-9b60416cc6c2"/>
    <xsd:import namespace="c59223cd-fa23-4801-8937-e8d5f1e4489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b37060-caaa-44d2-99cb-9b60416cc6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9223cd-fa23-4801-8937-e8d5f1e4489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8B72CE-96D5-4F42-B013-037C12C085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b37060-caaa-44d2-99cb-9b60416cc6c2"/>
    <ds:schemaRef ds:uri="c59223cd-fa23-4801-8937-e8d5f1e448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28363E-53CC-4687-A5EA-177AFC56AF06}">
  <ds:schemaRefs>
    <ds:schemaRef ds:uri="http://schemas.microsoft.com/sharepoint/v3/contenttype/forms"/>
  </ds:schemaRefs>
</ds:datastoreItem>
</file>

<file path=customXml/itemProps3.xml><?xml version="1.0" encoding="utf-8"?>
<ds:datastoreItem xmlns:ds="http://schemas.openxmlformats.org/officeDocument/2006/customXml" ds:itemID="{2E5003EE-8122-4F7C-8F4A-3D2F6F728E7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d2b37060-caaa-44d2-99cb-9b60416cc6c2"/>
    <ds:schemaRef ds:uri="http://purl.org/dc/elements/1.1/"/>
    <ds:schemaRef ds:uri="c59223cd-fa23-4801-8937-e8d5f1e4489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428</TotalTime>
  <Words>1446</Words>
  <Application>Microsoft Office PowerPoint</Application>
  <PresentationFormat>Widescreen</PresentationFormat>
  <Paragraphs>80</Paragraphs>
  <Slides>20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COL864: Assignment 2 Presentation  Field D*: An Interpolation-based Path Planner and Replanner</vt:lpstr>
      <vt:lpstr>PROBLEM STATEMENT: THE TECHNICAL GAP</vt:lpstr>
      <vt:lpstr>THE SOLUTION ENVISIONED</vt:lpstr>
      <vt:lpstr>BASELINE: THE EVOLUTION OF SOLUTIONS</vt:lpstr>
      <vt:lpstr>BASELINE: THE EVOLUTION OF SOLUTIONS</vt:lpstr>
      <vt:lpstr>COST ESTIMATION USING LINEAR INTERPOLATION</vt:lpstr>
      <vt:lpstr>COST ESTIMATION USING LINEAR INTERPOLATION</vt:lpstr>
      <vt:lpstr>ESTIMATING PATH COST</vt:lpstr>
      <vt:lpstr>A Procedure for the Optimized Path Costs</vt:lpstr>
      <vt:lpstr>Procedure for Optimized Costs: Explained</vt:lpstr>
      <vt:lpstr>Procedure for Optimized Costs: Explained</vt:lpstr>
      <vt:lpstr>THE FIELD D* ALGORITHM PSEUDOCODE</vt:lpstr>
      <vt:lpstr>THE FIELD D* ALGORITHM</vt:lpstr>
      <vt:lpstr>THE FIELD D* ALGORITHM</vt:lpstr>
      <vt:lpstr>FIELD D*: EXTRACTING THE PATH </vt:lpstr>
      <vt:lpstr>RESULTS</vt:lpstr>
      <vt:lpstr>RESULTS</vt:lpstr>
      <vt:lpstr>FURTHER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COL864: Assignment 2 Presentation  Field D*: An Interpolation-based Path Planner and Replanner</dc:title>
  <dc:creator>Isha Chaudhary</dc:creator>
  <cp:lastModifiedBy>Isha Chaudhary</cp:lastModifiedBy>
  <cp:revision>16</cp:revision>
  <dcterms:created xsi:type="dcterms:W3CDTF">2021-05-03T15:38:45Z</dcterms:created>
  <dcterms:modified xsi:type="dcterms:W3CDTF">2021-05-05T09:11:26Z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0x01010052986A7670876F4BBC89B1F28C23BBD3</vt:lpwstr>
  </property>
</Properties>
</file>