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66" r:id="rId7"/>
    <p:sldId id="265" r:id="rId8"/>
    <p:sldId id="268" r:id="rId9"/>
    <p:sldId id="267" r:id="rId10"/>
    <p:sldId id="269" r:id="rId11"/>
    <p:sldId id="259" r:id="rId12"/>
    <p:sldId id="270" r:id="rId13"/>
    <p:sldId id="271" r:id="rId14"/>
    <p:sldId id="272" r:id="rId15"/>
    <p:sldId id="273" r:id="rId16"/>
    <p:sldId id="274" r:id="rId17"/>
    <p:sldId id="260" r:id="rId18"/>
    <p:sldId id="277" r:id="rId19"/>
    <p:sldId id="278" r:id="rId20"/>
    <p:sldId id="279" r:id="rId21"/>
    <p:sldId id="280" r:id="rId22"/>
    <p:sldId id="282" r:id="rId23"/>
    <p:sldId id="283" r:id="rId24"/>
    <p:sldId id="286" r:id="rId25"/>
    <p:sldId id="285" r:id="rId26"/>
    <p:sldId id="284" r:id="rId27"/>
    <p:sldId id="281" r:id="rId28"/>
    <p:sldId id="261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17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92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4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6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5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17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03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4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1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1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E7D4-C86F-4247-BB19-9D2787544B83}" type="datetimeFigureOut">
              <a:rPr lang="en-CA" smtClean="0"/>
              <a:t>2015-09-25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8439-E960-4532-B158-C5CAAFF067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78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80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4000"/>
            <a:ext cx="6256867" cy="1547019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A </a:t>
            </a:r>
            <a:r>
              <a:rPr lang="en-CA" dirty="0" smtClean="0"/>
              <a:t>Day of</a:t>
            </a:r>
            <a:br>
              <a:rPr lang="en-CA" dirty="0" smtClean="0"/>
            </a:b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Mysteries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676371"/>
            <a:ext cx="2810933" cy="978429"/>
          </a:xfrm>
        </p:spPr>
        <p:txBody>
          <a:bodyPr/>
          <a:lstStyle/>
          <a:p>
            <a:r>
              <a:rPr lang="en-CA" b="1" dirty="0" smtClean="0"/>
              <a:t>One Day @</a:t>
            </a:r>
            <a:r>
              <a:rPr lang="en-CA" b="1" dirty="0" err="1" smtClean="0"/>
              <a:t>Ucalgary</a:t>
            </a:r>
            <a:endParaRPr lang="en-CA" b="1" dirty="0"/>
          </a:p>
          <a:p>
            <a:r>
              <a:rPr lang="en-CA" b="1" dirty="0" smtClean="0"/>
              <a:t>26 September 2015</a:t>
            </a:r>
            <a:endParaRPr lang="en-CA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51800" y="6307667"/>
            <a:ext cx="354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Image source: Wikimedia Commons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1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the split?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Two plausible theories for light splitting:</a:t>
            </a:r>
          </a:p>
          <a:p>
            <a:r>
              <a:rPr lang="en-CA" dirty="0" smtClean="0"/>
              <a:t>Two distinct types of </a:t>
            </a:r>
            <a:r>
              <a:rPr lang="en-CA" dirty="0" smtClean="0"/>
              <a:t>“hard-wired” photons</a:t>
            </a:r>
            <a:r>
              <a:rPr lang="en-CA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Ones that always get transmitted;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Ones that always </a:t>
            </a:r>
            <a:r>
              <a:rPr lang="en-CA" dirty="0" smtClean="0"/>
              <a:t>get </a:t>
            </a:r>
            <a:r>
              <a:rPr lang="en-CA" dirty="0" smtClean="0"/>
              <a:t>reflected.</a:t>
            </a:r>
          </a:p>
          <a:p>
            <a:endParaRPr lang="en-CA" dirty="0" smtClean="0"/>
          </a:p>
          <a:p>
            <a:r>
              <a:rPr lang="en-CA" dirty="0" smtClean="0"/>
              <a:t>Identical </a:t>
            </a:r>
            <a:r>
              <a:rPr lang="en-CA" dirty="0" smtClean="0"/>
              <a:t>photons that make random choices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6096000" y="2805637"/>
            <a:ext cx="333153" cy="333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0459" y="3232357"/>
            <a:ext cx="333153" cy="333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</a:t>
            </a:r>
            <a:endParaRPr lang="en-CA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886497" y="2686552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52333" y="4854570"/>
            <a:ext cx="333153" cy="3331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52332" y="4854569"/>
            <a:ext cx="333153" cy="3331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52333" y="4854570"/>
            <a:ext cx="333153" cy="3331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852332" y="4854569"/>
            <a:ext cx="333153" cy="33315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8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C 0.04427 -1.85185E-6 0.17083 -0.00092 0.21576 0.00834 C 0.26055 0.01783 0.26953 0.00093 0.26953 0.05648 C 0.26953 0.09815 0.26758 0.20834 0.26758 0.25116 " pathEditMode="relative" rAng="0" ptsTypes="AAAA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125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7422 4.07407E-6 0.28659 -0.00093 0.36198 0.00833 C 0.43711 0.01782 0.45221 0.00092 0.45221 0.05648 C 0.45221 0.09814 0.44883 0.20833 0.44883 0.25115 " pathEditMode="relative" rAng="0" ptsTypes="AAAA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125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6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0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C 0.07422 4.07407E-6 0.28659 -0.00093 0.36198 0.00833 C 0.43711 0.01782 0.45221 0.00092 0.45221 0.05648 C 0.45221 0.09814 0.44883 0.20833 0.44883 0.25115 " pathEditMode="relative" rAng="0" ptsTypes="AAAA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04" y="125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Exp. 2: Beam-splitters </a:t>
            </a:r>
            <a:r>
              <a:rPr lang="en-CA" dirty="0" smtClean="0"/>
              <a:t>in succession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ord 46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hord 47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9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happens if photons are hard-wired?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ord 11"/>
          <p:cNvSpPr/>
          <p:nvPr/>
        </p:nvSpPr>
        <p:spPr>
          <a:xfrm>
            <a:off x="6206403" y="4124060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1934320" y="1885701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</a:t>
            </a:r>
            <a:endParaRPr lang="en-CA" sz="24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ord 46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hord 47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/>
          <p:cNvSpPr/>
          <p:nvPr/>
        </p:nvSpPr>
        <p:spPr>
          <a:xfrm>
            <a:off x="5256785" y="4300003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R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51" name="Chord 50"/>
          <p:cNvSpPr/>
          <p:nvPr/>
        </p:nvSpPr>
        <p:spPr>
          <a:xfrm>
            <a:off x="9008528" y="168897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1934320" y="1885700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36849" y="1881369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256783" y="4257945"/>
            <a:ext cx="333153" cy="36646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R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6" name="Chord 25"/>
          <p:cNvSpPr/>
          <p:nvPr/>
        </p:nvSpPr>
        <p:spPr>
          <a:xfrm>
            <a:off x="6206403" y="412405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9091109" y="1877232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30" name="Chord 29"/>
          <p:cNvSpPr/>
          <p:nvPr/>
        </p:nvSpPr>
        <p:spPr>
          <a:xfrm>
            <a:off x="9008527" y="166357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6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32 L 0.58671 0.001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97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44444E-6 L 0.22382 0.00138 C 0.28463 0.00138 0.27278 0.01504 0.27278 0.09444 C 0.27278 0.15347 0.27174 0.29537 0.27174 0.35463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17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8828 0.0041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22382 0.00139 C 0.28463 0.00139 0.27278 0.01505 0.27278 0.09445 C 0.27278 0.15347 0.27174 0.29537 0.27174 0.35463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17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600"/>
                            </p:stCondLst>
                            <p:childTnLst>
                              <p:par>
                                <p:cTn id="4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8828 0.0041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3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1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1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2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2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200"/>
                            </p:stCondLst>
                            <p:childTnLst>
                              <p:par>
                                <p:cTn id="6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5" grpId="0" animBg="1"/>
      <p:bldP spid="25" grpId="1" animBg="1"/>
      <p:bldP spid="49" grpId="0" animBg="1"/>
      <p:bldP spid="49" grpId="1" animBg="1"/>
      <p:bldP spid="51" grpId="0" animBg="1"/>
      <p:bldP spid="51" grpId="1" animBg="1"/>
      <p:bldP spid="23" grpId="0" animBg="1"/>
      <p:bldP spid="23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9" grpId="0" animBg="1"/>
      <p:bldP spid="30" grpId="0" animBg="1"/>
      <p:bldP spid="3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Hard-wired photons fire only two detectors!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ord 11"/>
          <p:cNvSpPr/>
          <p:nvPr/>
        </p:nvSpPr>
        <p:spPr>
          <a:xfrm>
            <a:off x="6206403" y="4124060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Connector 26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ord 46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hord 47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hord 50"/>
          <p:cNvSpPr/>
          <p:nvPr/>
        </p:nvSpPr>
        <p:spPr>
          <a:xfrm>
            <a:off x="9008528" y="168897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1934320" y="1589366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934319" y="2143180"/>
            <a:ext cx="333153" cy="3331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</a:t>
            </a:r>
            <a:endParaRPr lang="en-CA" sz="2400" b="1" dirty="0">
              <a:solidFill>
                <a:schemeClr val="tx1"/>
              </a:solidFill>
            </a:endParaRPr>
          </a:p>
        </p:txBody>
      </p:sp>
      <p:sp>
        <p:nvSpPr>
          <p:cNvPr id="26" name="Chord 25"/>
          <p:cNvSpPr/>
          <p:nvPr/>
        </p:nvSpPr>
        <p:spPr>
          <a:xfrm>
            <a:off x="6206403" y="412405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Chord 29"/>
          <p:cNvSpPr/>
          <p:nvPr/>
        </p:nvSpPr>
        <p:spPr>
          <a:xfrm>
            <a:off x="9008527" y="166357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Elbow Connector 3"/>
          <p:cNvCxnSpPr>
            <a:stCxn id="22" idx="6"/>
            <a:endCxn id="26" idx="2"/>
          </p:cNvCxnSpPr>
          <p:nvPr/>
        </p:nvCxnSpPr>
        <p:spPr>
          <a:xfrm>
            <a:off x="2267472" y="2309757"/>
            <a:ext cx="4378218" cy="2183330"/>
          </a:xfrm>
          <a:prstGeom prst="bentConnector3">
            <a:avLst>
              <a:gd name="adj1" fmla="val 75333"/>
            </a:avLst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6"/>
          </p:cNvCxnSpPr>
          <p:nvPr/>
        </p:nvCxnSpPr>
        <p:spPr>
          <a:xfrm flipV="1">
            <a:off x="2267473" y="1755942"/>
            <a:ext cx="7033359" cy="1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ord 39"/>
          <p:cNvSpPr/>
          <p:nvPr/>
        </p:nvSpPr>
        <p:spPr>
          <a:xfrm rot="5400000">
            <a:off x="7849513" y="2701420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Actual outcome: All detectors fire!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ord 46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Chord 50"/>
          <p:cNvSpPr/>
          <p:nvPr/>
        </p:nvSpPr>
        <p:spPr>
          <a:xfrm>
            <a:off x="9008528" y="168897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Chord 28"/>
          <p:cNvSpPr/>
          <p:nvPr/>
        </p:nvSpPr>
        <p:spPr>
          <a:xfrm rot="5400000">
            <a:off x="7849514" y="2701421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Chord 37"/>
          <p:cNvSpPr/>
          <p:nvPr/>
        </p:nvSpPr>
        <p:spPr>
          <a:xfrm>
            <a:off x="6250539" y="411551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Chord 38"/>
          <p:cNvSpPr/>
          <p:nvPr/>
        </p:nvSpPr>
        <p:spPr>
          <a:xfrm>
            <a:off x="6239543" y="412705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Chord 40"/>
          <p:cNvSpPr/>
          <p:nvPr/>
        </p:nvSpPr>
        <p:spPr>
          <a:xfrm rot="5400000">
            <a:off x="5039515" y="5261592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Chord 41"/>
          <p:cNvSpPr/>
          <p:nvPr/>
        </p:nvSpPr>
        <p:spPr>
          <a:xfrm rot="5400000">
            <a:off x="5039516" y="5261591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Chord 42"/>
          <p:cNvSpPr/>
          <p:nvPr/>
        </p:nvSpPr>
        <p:spPr>
          <a:xfrm>
            <a:off x="9019524" y="168650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Chord 44"/>
          <p:cNvSpPr/>
          <p:nvPr/>
        </p:nvSpPr>
        <p:spPr>
          <a:xfrm rot="5400000">
            <a:off x="5039513" y="5261591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hord 45"/>
          <p:cNvSpPr/>
          <p:nvPr/>
        </p:nvSpPr>
        <p:spPr>
          <a:xfrm>
            <a:off x="9011056" y="166110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Chord 48"/>
          <p:cNvSpPr/>
          <p:nvPr/>
        </p:nvSpPr>
        <p:spPr>
          <a:xfrm>
            <a:off x="6239543" y="4118589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Chord 51"/>
          <p:cNvSpPr/>
          <p:nvPr/>
        </p:nvSpPr>
        <p:spPr>
          <a:xfrm rot="5400000">
            <a:off x="5039514" y="5261589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29" grpId="0" animBg="1"/>
      <p:bldP spid="29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Same outcome on further branching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6090" y="2057081"/>
            <a:ext cx="1836177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23401" y="2057081"/>
            <a:ext cx="1" cy="196579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ord 25"/>
          <p:cNvSpPr/>
          <p:nvPr/>
        </p:nvSpPr>
        <p:spPr>
          <a:xfrm>
            <a:off x="6206403" y="412405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Chord 30"/>
          <p:cNvSpPr/>
          <p:nvPr/>
        </p:nvSpPr>
        <p:spPr>
          <a:xfrm rot="5400000">
            <a:off x="5039516" y="5218668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/>
          <p:cNvCxnSpPr/>
          <p:nvPr/>
        </p:nvCxnSpPr>
        <p:spPr>
          <a:xfrm>
            <a:off x="9653290" y="1511673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0192006" y="2057478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159316" y="2057478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hord 40"/>
          <p:cNvSpPr/>
          <p:nvPr/>
        </p:nvSpPr>
        <p:spPr>
          <a:xfrm>
            <a:off x="10955440" y="1677835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Chord 41"/>
          <p:cNvSpPr/>
          <p:nvPr/>
        </p:nvSpPr>
        <p:spPr>
          <a:xfrm>
            <a:off x="10944444" y="1689374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Chord 42"/>
          <p:cNvSpPr/>
          <p:nvPr/>
        </p:nvSpPr>
        <p:spPr>
          <a:xfrm>
            <a:off x="10944443" y="1663974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Chord 43"/>
          <p:cNvSpPr/>
          <p:nvPr/>
        </p:nvSpPr>
        <p:spPr>
          <a:xfrm rot="5400000">
            <a:off x="9785430" y="2701817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Straight Connector 44"/>
          <p:cNvCxnSpPr/>
          <p:nvPr/>
        </p:nvCxnSpPr>
        <p:spPr>
          <a:xfrm>
            <a:off x="7714748" y="3556593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256090" y="4025877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231729" y="4102078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hord 48"/>
          <p:cNvSpPr/>
          <p:nvPr/>
        </p:nvSpPr>
        <p:spPr>
          <a:xfrm>
            <a:off x="9022016" y="3654773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Chord 49"/>
          <p:cNvSpPr/>
          <p:nvPr/>
        </p:nvSpPr>
        <p:spPr>
          <a:xfrm rot="5400000">
            <a:off x="7855129" y="4749384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2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“Random choice” theory wins!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Two plausible theories for light splitting:</a:t>
            </a:r>
          </a:p>
          <a:p>
            <a:r>
              <a:rPr lang="en-CA" dirty="0" smtClean="0"/>
              <a:t>Two distinct types of </a:t>
            </a:r>
            <a:r>
              <a:rPr lang="en-CA" dirty="0" smtClean="0"/>
              <a:t>“hard-wired” photons</a:t>
            </a:r>
            <a:r>
              <a:rPr lang="en-CA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Ones that always get transmitted;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 smtClean="0"/>
              <a:t>Ones that always </a:t>
            </a:r>
            <a:r>
              <a:rPr lang="en-CA" dirty="0" smtClean="0"/>
              <a:t>get </a:t>
            </a:r>
            <a:r>
              <a:rPr lang="en-CA" dirty="0" smtClean="0"/>
              <a:t>reflected.</a:t>
            </a:r>
          </a:p>
          <a:p>
            <a:endParaRPr lang="en-CA" dirty="0" smtClean="0"/>
          </a:p>
          <a:p>
            <a:r>
              <a:rPr lang="en-CA" dirty="0" smtClean="0"/>
              <a:t>Identical </a:t>
            </a:r>
            <a:r>
              <a:rPr lang="en-CA" dirty="0" smtClean="0"/>
              <a:t>photons that make random choices</a:t>
            </a:r>
            <a:endParaRPr lang="en-CA" dirty="0"/>
          </a:p>
        </p:txBody>
      </p:sp>
      <p:sp>
        <p:nvSpPr>
          <p:cNvPr id="4" name="Oval 3"/>
          <p:cNvSpPr/>
          <p:nvPr/>
        </p:nvSpPr>
        <p:spPr>
          <a:xfrm>
            <a:off x="6096000" y="2805637"/>
            <a:ext cx="333153" cy="333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schemeClr val="tx1"/>
                </a:solidFill>
              </a:rPr>
              <a:t>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090459" y="3232357"/>
            <a:ext cx="333153" cy="3331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/>
                </a:solidFill>
              </a:rPr>
              <a:t>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8200" y="2311813"/>
            <a:ext cx="6832600" cy="1320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973667" y="2336123"/>
            <a:ext cx="6612466" cy="12293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8200" y="4001294"/>
            <a:ext cx="6832600" cy="74850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9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Exp. 3: Splitting and recombining light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7864448" y="5283041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9038458" y="4115595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17374" y="4017412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58716" y="4486696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23401" y="2057081"/>
            <a:ext cx="1" cy="24296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34355" y="4562897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8173" y="1452006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31689" y="4000161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80889" y="4042494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21204" y="4486696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Recall Exp</a:t>
            </a:r>
            <a:r>
              <a:rPr lang="en-CA" dirty="0" smtClean="0"/>
              <a:t>eriment</a:t>
            </a:r>
            <a:r>
              <a:rPr lang="en-CA" dirty="0" smtClean="0"/>
              <a:t> 2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hord 46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Chord 47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32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Exp. 3: What do you expect?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7864448" y="5283041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9038458" y="4115595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17374" y="4017412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58716" y="4486696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23401" y="2057081"/>
            <a:ext cx="1" cy="24296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34355" y="4562897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8173" y="1452006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31689" y="4000161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80889" y="4042494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21204" y="4486696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6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this about?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 smtClean="0"/>
              <a:t>What is quantum mechanics?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Why is it mysterious?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How to understand quantum mysteries through simple ideas?</a:t>
            </a:r>
          </a:p>
          <a:p>
            <a:pPr>
              <a:lnSpc>
                <a:spcPct val="200000"/>
              </a:lnSpc>
            </a:pPr>
            <a:r>
              <a:rPr lang="en-CA" dirty="0" smtClean="0"/>
              <a:t>How is quantum mechanics useful?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014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Exp. 3: The surprise outcome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>
            <a:off x="7864448" y="5283041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>
            <a:off x="9038458" y="4115595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17374" y="4017412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58716" y="4486696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23401" y="2057081"/>
            <a:ext cx="1" cy="24296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34355" y="4562897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8173" y="1452006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31689" y="4000161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80889" y="4042494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21204" y="4486696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ord 17"/>
          <p:cNvSpPr/>
          <p:nvPr/>
        </p:nvSpPr>
        <p:spPr>
          <a:xfrm>
            <a:off x="9027462" y="4127059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hord 18"/>
          <p:cNvSpPr/>
          <p:nvPr/>
        </p:nvSpPr>
        <p:spPr>
          <a:xfrm>
            <a:off x="9038458" y="4118592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hord 19"/>
          <p:cNvSpPr/>
          <p:nvPr/>
        </p:nvSpPr>
        <p:spPr>
          <a:xfrm>
            <a:off x="9038458" y="4118592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>
            <a:off x="9038458" y="411012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Chord 25"/>
          <p:cNvSpPr/>
          <p:nvPr/>
        </p:nvSpPr>
        <p:spPr>
          <a:xfrm>
            <a:off x="9027462" y="411012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hord 26"/>
          <p:cNvSpPr/>
          <p:nvPr/>
        </p:nvSpPr>
        <p:spPr>
          <a:xfrm>
            <a:off x="9038458" y="411012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hord 27"/>
          <p:cNvSpPr/>
          <p:nvPr/>
        </p:nvSpPr>
        <p:spPr>
          <a:xfrm>
            <a:off x="9038458" y="411012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6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Exp. 4: Variation on Exp. 3</a:t>
            </a:r>
            <a:endParaRPr lang="en-CA" dirty="0"/>
          </a:p>
        </p:txBody>
      </p:sp>
      <p:sp>
        <p:nvSpPr>
          <p:cNvPr id="5" name="Chord 4"/>
          <p:cNvSpPr/>
          <p:nvPr/>
        </p:nvSpPr>
        <p:spPr>
          <a:xfrm rot="16200000">
            <a:off x="9123034" y="4101122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hord 5"/>
          <p:cNvSpPr/>
          <p:nvPr/>
        </p:nvSpPr>
        <p:spPr>
          <a:xfrm rot="5400000">
            <a:off x="7851012" y="528506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437851" y="2057081"/>
            <a:ext cx="3" cy="1214807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17374" y="4017412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258716" y="4486696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223401" y="2057081"/>
            <a:ext cx="1" cy="242961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34355" y="4562897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8173" y="1452006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604950" y="3966293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4150" y="4008626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40511" y="4486696"/>
            <a:ext cx="4916414" cy="8466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ord 17"/>
          <p:cNvSpPr/>
          <p:nvPr/>
        </p:nvSpPr>
        <p:spPr>
          <a:xfrm rot="5400000">
            <a:off x="7840016" y="5296532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hord 18"/>
          <p:cNvSpPr/>
          <p:nvPr/>
        </p:nvSpPr>
        <p:spPr>
          <a:xfrm rot="5400000">
            <a:off x="7851012" y="528806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hord 19"/>
          <p:cNvSpPr/>
          <p:nvPr/>
        </p:nvSpPr>
        <p:spPr>
          <a:xfrm rot="5400000">
            <a:off x="7851012" y="5288065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 rot="5400000">
            <a:off x="7851012" y="5279598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Chord 25"/>
          <p:cNvSpPr/>
          <p:nvPr/>
        </p:nvSpPr>
        <p:spPr>
          <a:xfrm rot="5400000">
            <a:off x="7840016" y="5279598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hord 26"/>
          <p:cNvSpPr/>
          <p:nvPr/>
        </p:nvSpPr>
        <p:spPr>
          <a:xfrm rot="5400000">
            <a:off x="7851012" y="5279598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hord 27"/>
          <p:cNvSpPr/>
          <p:nvPr/>
        </p:nvSpPr>
        <p:spPr>
          <a:xfrm rot="5400000">
            <a:off x="7851012" y="5279598"/>
            <a:ext cx="753198" cy="736207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 rot="16200000">
            <a:off x="4933287" y="2797905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>
            <a:off x="4975623" y="2831771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>
            <a:off x="2566828" y="2713238"/>
            <a:ext cx="1077432" cy="1091610"/>
          </a:xfrm>
          <a:prstGeom prst="line">
            <a:avLst/>
          </a:prstGeom>
          <a:ln w="76200">
            <a:solidFill>
              <a:schemeClr val="tx1">
                <a:alpha val="6705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2609164" y="2747104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40511" y="3271888"/>
            <a:ext cx="218069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240511" y="3291956"/>
            <a:ext cx="2" cy="116161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3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8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Experiments 1 and 2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/>
          <a:stretch/>
        </p:blipFill>
        <p:spPr>
          <a:xfrm>
            <a:off x="1507067" y="2556934"/>
            <a:ext cx="3458582" cy="2819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/>
          <a:stretch/>
        </p:blipFill>
        <p:spPr>
          <a:xfrm>
            <a:off x="6807201" y="2290520"/>
            <a:ext cx="4459952" cy="33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6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Paths</a:t>
            </a:r>
            <a:endParaRPr lang="en-CA" dirty="0"/>
          </a:p>
        </p:txBody>
      </p:sp>
      <p:sp>
        <p:nvSpPr>
          <p:cNvPr id="8" name="Chord 7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hord 8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ord 19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870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Paths</a:t>
            </a:r>
            <a:endParaRPr lang="en-CA" dirty="0"/>
          </a:p>
        </p:txBody>
      </p:sp>
      <p:sp>
        <p:nvSpPr>
          <p:cNvPr id="8" name="Chord 7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hord 8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ord 19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7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Paths</a:t>
            </a:r>
            <a:endParaRPr lang="en-CA" dirty="0"/>
          </a:p>
        </p:txBody>
      </p:sp>
      <p:sp>
        <p:nvSpPr>
          <p:cNvPr id="8" name="Chord 7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hord 8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ord 19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3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Paths</a:t>
            </a:r>
            <a:endParaRPr lang="en-CA" dirty="0"/>
          </a:p>
        </p:txBody>
      </p:sp>
      <p:sp>
        <p:nvSpPr>
          <p:cNvPr id="8" name="Chord 7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hord 8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ord 19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91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Experiments 3 and 4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3"/>
          <a:stretch/>
        </p:blipFill>
        <p:spPr>
          <a:xfrm>
            <a:off x="1811868" y="2286000"/>
            <a:ext cx="3556076" cy="2771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7"/>
          <a:stretch/>
        </p:blipFill>
        <p:spPr>
          <a:xfrm>
            <a:off x="6891867" y="2286000"/>
            <a:ext cx="4643842" cy="29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Indistinguishability Principle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806342"/>
            <a:ext cx="10515600" cy="148625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CA" sz="4400" dirty="0" smtClean="0"/>
              <a:t>If an outcome could have resulted from different paths, the photon “saw” all those paths simultaneously!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30746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Experiments 3 and 4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3"/>
          <a:stretch/>
        </p:blipFill>
        <p:spPr>
          <a:xfrm>
            <a:off x="1811868" y="2286000"/>
            <a:ext cx="3556076" cy="2771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7"/>
          <a:stretch/>
        </p:blipFill>
        <p:spPr>
          <a:xfrm>
            <a:off x="6891867" y="2286000"/>
            <a:ext cx="4643842" cy="299808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632223" y="2658139"/>
            <a:ext cx="1634977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32223" y="4114406"/>
            <a:ext cx="1634977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97445" y="2658139"/>
            <a:ext cx="0" cy="1456267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67200" y="2658139"/>
            <a:ext cx="0" cy="1456267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863689" y="2658139"/>
            <a:ext cx="1634977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498666" y="2658139"/>
            <a:ext cx="0" cy="1456267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0666" y="4139411"/>
            <a:ext cx="2980267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450666" y="3504411"/>
            <a:ext cx="0" cy="609995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779933" y="2776277"/>
            <a:ext cx="0" cy="609995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450666" y="3386272"/>
            <a:ext cx="1329267" cy="0"/>
          </a:xfrm>
          <a:prstGeom prst="straightConnector1">
            <a:avLst/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2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science of the tiny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dirty="0" smtClean="0"/>
              <a:t>Founded in early 20</a:t>
            </a:r>
            <a:r>
              <a:rPr lang="en-CA" baseline="30000" dirty="0" smtClean="0"/>
              <a:t>th</a:t>
            </a:r>
            <a:r>
              <a:rPr lang="en-CA" dirty="0" smtClean="0"/>
              <a:t> Century by stalwarts including Bohr, Einstein, de Broglie, </a:t>
            </a:r>
            <a:r>
              <a:rPr lang="en-CA" dirty="0" err="1" smtClean="0"/>
              <a:t>Schroedinger</a:t>
            </a:r>
            <a:r>
              <a:rPr lang="en-CA" dirty="0" smtClean="0"/>
              <a:t>, Heisenberg, Dirac, Pauli…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Enabled technological revolution: Digital media, magnetic resonance imaging, microelectronics, nanotechnology…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Answered puzzling questions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Opened up more puzzling ones!</a:t>
            </a:r>
          </a:p>
          <a:p>
            <a:pPr>
              <a:lnSpc>
                <a:spcPct val="100000"/>
              </a:lnSpc>
            </a:pPr>
            <a:r>
              <a:rPr lang="en-CA" dirty="0" smtClean="0"/>
              <a:t>Highly counterintuitive and mysterious</a:t>
            </a:r>
          </a:p>
          <a:p>
            <a:pPr>
              <a:lnSpc>
                <a:spcPct val="100000"/>
              </a:lnSpc>
            </a:pPr>
            <a:r>
              <a:rPr lang="en-CA" dirty="0" smtClean="0">
                <a:solidFill>
                  <a:srgbClr val="FF0000"/>
                </a:solidFill>
              </a:rPr>
              <a:t>Anybody can taste the mystery!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2: Path is obvious from detector</a:t>
            </a:r>
            <a:endParaRPr lang="en-CA" dirty="0"/>
          </a:p>
        </p:txBody>
      </p:sp>
      <p:sp>
        <p:nvSpPr>
          <p:cNvPr id="8" name="Chord 7"/>
          <p:cNvSpPr/>
          <p:nvPr/>
        </p:nvSpPr>
        <p:spPr>
          <a:xfrm>
            <a:off x="5046209" y="5291506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hord 8"/>
          <p:cNvSpPr/>
          <p:nvPr/>
        </p:nvSpPr>
        <p:spPr>
          <a:xfrm>
            <a:off x="6220219" y="4124060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43172" y="2048540"/>
            <a:ext cx="4394679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43079" y="2048539"/>
            <a:ext cx="2735721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21204" y="2057081"/>
            <a:ext cx="16649" cy="2431718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99135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99135" y="4025877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17374" y="1511276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256090" y="2057081"/>
            <a:ext cx="1159936" cy="0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40477" y="4495161"/>
            <a:ext cx="1180456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223400" y="2057081"/>
            <a:ext cx="1" cy="1058333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16116" y="4571362"/>
            <a:ext cx="7246" cy="105833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ord 19"/>
          <p:cNvSpPr/>
          <p:nvPr/>
        </p:nvSpPr>
        <p:spPr>
          <a:xfrm>
            <a:off x="9019524" y="1677438"/>
            <a:ext cx="742202" cy="742202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hord 20"/>
          <p:cNvSpPr/>
          <p:nvPr/>
        </p:nvSpPr>
        <p:spPr>
          <a:xfrm>
            <a:off x="7853493" y="2774015"/>
            <a:ext cx="739813" cy="739813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4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fork in the path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79" y="1344613"/>
            <a:ext cx="5666740" cy="4184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8674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Source: Wikimedia Commons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0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fork in </a:t>
            </a:r>
            <a:r>
              <a:rPr lang="en-CA" i="1" dirty="0" smtClean="0">
                <a:solidFill>
                  <a:srgbClr val="FF0000"/>
                </a:solidFill>
              </a:rPr>
              <a:t>light’s</a:t>
            </a:r>
            <a:r>
              <a:rPr lang="en-CA" dirty="0" smtClean="0"/>
              <a:t> path</a:t>
            </a:r>
            <a:endParaRPr lang="en-CA" dirty="0"/>
          </a:p>
        </p:txBody>
      </p:sp>
      <p:pic>
        <p:nvPicPr>
          <p:cNvPr id="7" name="Picture 6" descr="1Experiment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" t="18921" r="904" b="8698"/>
          <a:stretch/>
        </p:blipFill>
        <p:spPr>
          <a:xfrm>
            <a:off x="1323704" y="1297577"/>
            <a:ext cx="999744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fork in the       l   o   n   e   l   y         path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6" y="1682221"/>
            <a:ext cx="5731934" cy="39274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133" y="6036734"/>
            <a:ext cx="905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Photograph by author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13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ord 20"/>
          <p:cNvSpPr/>
          <p:nvPr/>
        </p:nvSpPr>
        <p:spPr>
          <a:xfrm>
            <a:off x="6404344" y="4904432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Splitting lonely light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7172" y="2048540"/>
            <a:ext cx="578411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02549" y="2048539"/>
            <a:ext cx="3549523" cy="178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01832" y="2048539"/>
            <a:ext cx="23755" cy="347009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592185" y="1502733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ord 17"/>
          <p:cNvSpPr/>
          <p:nvPr/>
        </p:nvSpPr>
        <p:spPr>
          <a:xfrm>
            <a:off x="9856382" y="1370597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hord 18"/>
          <p:cNvSpPr/>
          <p:nvPr/>
        </p:nvSpPr>
        <p:spPr>
          <a:xfrm>
            <a:off x="9856382" y="1370596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Chord 25"/>
          <p:cNvSpPr/>
          <p:nvPr/>
        </p:nvSpPr>
        <p:spPr>
          <a:xfrm>
            <a:off x="6404343" y="4904431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hord 27"/>
          <p:cNvSpPr/>
          <p:nvPr/>
        </p:nvSpPr>
        <p:spPr>
          <a:xfrm>
            <a:off x="9856382" y="1370596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Chord 28"/>
          <p:cNvSpPr/>
          <p:nvPr/>
        </p:nvSpPr>
        <p:spPr>
          <a:xfrm>
            <a:off x="6390164" y="4902654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47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xit" presetSubtype="0" fill="hold" grpId="5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" presetClass="exit" presetSubtype="0" fill="hold" grpId="5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26" grpId="0" animBg="1"/>
      <p:bldP spid="26" grpId="1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Experiment 1: Splitting lonely light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7172" y="2048540"/>
            <a:ext cx="578411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02549" y="2048539"/>
            <a:ext cx="3549523" cy="178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101832" y="2048539"/>
            <a:ext cx="23755" cy="347009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6395877" y="4896276"/>
            <a:ext cx="1353879" cy="1353879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592185" y="1502733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ord 17"/>
          <p:cNvSpPr/>
          <p:nvPr/>
        </p:nvSpPr>
        <p:spPr>
          <a:xfrm>
            <a:off x="9859930" y="1371598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hord 8"/>
          <p:cNvSpPr/>
          <p:nvPr/>
        </p:nvSpPr>
        <p:spPr>
          <a:xfrm>
            <a:off x="9859931" y="1375370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hord 19"/>
          <p:cNvSpPr/>
          <p:nvPr/>
        </p:nvSpPr>
        <p:spPr>
          <a:xfrm>
            <a:off x="6418048" y="4902096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hord 22"/>
          <p:cNvSpPr/>
          <p:nvPr/>
        </p:nvSpPr>
        <p:spPr>
          <a:xfrm>
            <a:off x="6395877" y="4899186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hord 26"/>
          <p:cNvSpPr/>
          <p:nvPr/>
        </p:nvSpPr>
        <p:spPr>
          <a:xfrm>
            <a:off x="9870674" y="1382678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hord 12"/>
          <p:cNvSpPr/>
          <p:nvPr/>
        </p:nvSpPr>
        <p:spPr>
          <a:xfrm>
            <a:off x="6416425" y="4905006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hord 16"/>
          <p:cNvSpPr/>
          <p:nvPr/>
        </p:nvSpPr>
        <p:spPr>
          <a:xfrm>
            <a:off x="9876565" y="1382678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hord 18"/>
          <p:cNvSpPr/>
          <p:nvPr/>
        </p:nvSpPr>
        <p:spPr>
          <a:xfrm>
            <a:off x="9881417" y="1393758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5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0" grpId="0" animBg="1"/>
      <p:bldP spid="20" grpId="1" animBg="1"/>
      <p:bldP spid="23" grpId="0" animBg="1"/>
      <p:bldP spid="23" grpId="1" animBg="1"/>
      <p:bldP spid="27" grpId="0" animBg="1"/>
      <p:bldP spid="27" grpId="1" animBg="1"/>
      <p:bldP spid="13" grpId="0" animBg="1"/>
      <p:bldP spid="13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ord 17"/>
          <p:cNvSpPr/>
          <p:nvPr/>
        </p:nvSpPr>
        <p:spPr>
          <a:xfrm>
            <a:off x="6439161" y="4863882"/>
            <a:ext cx="1353879" cy="1353879"/>
          </a:xfrm>
          <a:prstGeom prst="chord">
            <a:avLst>
              <a:gd name="adj1" fmla="val 17856"/>
              <a:gd name="adj2" fmla="val 10786809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hord 16"/>
          <p:cNvSpPr/>
          <p:nvPr/>
        </p:nvSpPr>
        <p:spPr>
          <a:xfrm>
            <a:off x="9870565" y="1380142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“Photons”: Particles of light</a:t>
            </a:r>
            <a:endParaRPr lang="en-CA" dirty="0"/>
          </a:p>
        </p:txBody>
      </p:sp>
      <p:sp>
        <p:nvSpPr>
          <p:cNvPr id="3" name="Oval 2"/>
          <p:cNvSpPr/>
          <p:nvPr/>
        </p:nvSpPr>
        <p:spPr>
          <a:xfrm>
            <a:off x="10214352" y="1864242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7172" y="2048540"/>
            <a:ext cx="5784112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102549" y="2048539"/>
            <a:ext cx="3549523" cy="178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01832" y="2048539"/>
            <a:ext cx="23755" cy="347009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92185" y="1502733"/>
            <a:ext cx="1077432" cy="1091610"/>
          </a:xfrm>
          <a:prstGeom prst="line">
            <a:avLst/>
          </a:prstGeom>
          <a:ln w="76200">
            <a:solidFill>
              <a:srgbClr val="AFABAB">
                <a:alpha val="6705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hord 11"/>
          <p:cNvSpPr/>
          <p:nvPr/>
        </p:nvSpPr>
        <p:spPr>
          <a:xfrm>
            <a:off x="9859931" y="1375370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Chord 12"/>
          <p:cNvSpPr/>
          <p:nvPr/>
        </p:nvSpPr>
        <p:spPr>
          <a:xfrm>
            <a:off x="6426515" y="4876695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1190619" y="1864241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1190619" y="1864240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hord 21"/>
          <p:cNvSpPr/>
          <p:nvPr/>
        </p:nvSpPr>
        <p:spPr>
          <a:xfrm>
            <a:off x="6424892" y="4875563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10217901" y="1859469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hord 23"/>
          <p:cNvSpPr/>
          <p:nvPr/>
        </p:nvSpPr>
        <p:spPr>
          <a:xfrm>
            <a:off x="9852833" y="1370596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Oval 24"/>
          <p:cNvSpPr/>
          <p:nvPr/>
        </p:nvSpPr>
        <p:spPr>
          <a:xfrm>
            <a:off x="1190618" y="1859469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Chord 25"/>
          <p:cNvSpPr/>
          <p:nvPr/>
        </p:nvSpPr>
        <p:spPr>
          <a:xfrm>
            <a:off x="6436769" y="4863883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0218689" y="1854695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Chord 27"/>
          <p:cNvSpPr/>
          <p:nvPr/>
        </p:nvSpPr>
        <p:spPr>
          <a:xfrm>
            <a:off x="9870565" y="1380143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Oval 28"/>
          <p:cNvSpPr/>
          <p:nvPr/>
        </p:nvSpPr>
        <p:spPr>
          <a:xfrm>
            <a:off x="10217901" y="1851836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Chord 29"/>
          <p:cNvSpPr/>
          <p:nvPr/>
        </p:nvSpPr>
        <p:spPr>
          <a:xfrm>
            <a:off x="9859931" y="1380142"/>
            <a:ext cx="1353879" cy="1353879"/>
          </a:xfrm>
          <a:prstGeom prst="chord">
            <a:avLst>
              <a:gd name="adj1" fmla="val 16841090"/>
              <a:gd name="adj2" fmla="val 4865108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Oval 30"/>
          <p:cNvSpPr/>
          <p:nvPr/>
        </p:nvSpPr>
        <p:spPr>
          <a:xfrm>
            <a:off x="1197716" y="1851835"/>
            <a:ext cx="333153" cy="333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Chord 32"/>
          <p:cNvSpPr/>
          <p:nvPr/>
        </p:nvSpPr>
        <p:spPr>
          <a:xfrm>
            <a:off x="6428907" y="4851071"/>
            <a:ext cx="1353879" cy="1353879"/>
          </a:xfrm>
          <a:prstGeom prst="chord">
            <a:avLst>
              <a:gd name="adj1" fmla="val 21561248"/>
              <a:gd name="adj2" fmla="val 10821449"/>
            </a:avLst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00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8776 0.00209 C 0.49323 0.00209 0.47265 0.02038 0.47265 0.12755 C 0.47265 0.20718 0.47083 0.39862 0.47083 0.47848 " pathEditMode="relative" rAng="0" ptsTypes="AA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239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38776 0.00209 C 0.49323 0.00209 0.47265 0.02038 0.47265 0.12755 C 0.47265 0.20718 0.47083 0.39862 0.47083 0.47848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239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38776 0.00208 C 0.49323 0.00208 0.47265 0.02037 0.47265 0.12755 C 0.47265 0.20718 0.47083 0.39861 0.47083 0.47847 " pathEditMode="relative" rAng="0" ptsTypes="AAAA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239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3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3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4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4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4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600"/>
                            </p:stCondLst>
                            <p:childTnLst>
                              <p:par>
                                <p:cTn id="8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38776 0.00209 C 0.49323 0.00209 0.47266 0.02037 0.47266 0.12755 C 0.47266 0.20718 0.47083 0.39861 0.47083 0.47848 " pathEditMode="relative" rAng="0" ptsTypes="AAAA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1" y="2391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6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600"/>
                            </p:stCondLst>
                            <p:childTnLst>
                              <p:par>
                                <p:cTn id="89" presetID="1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2" grpId="1" animBg="1"/>
      <p:bldP spid="13" grpId="0" animBg="1"/>
      <p:bldP spid="13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  <p:bldP spid="28" grpId="1" animBg="1"/>
      <p:bldP spid="29" grpId="0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372</Words>
  <Application>Microsoft Office PowerPoint</Application>
  <PresentationFormat>Widescreen</PresentationFormat>
  <Paragraphs>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 Day of Quantum Mysteries</vt:lpstr>
      <vt:lpstr>What is this about?</vt:lpstr>
      <vt:lpstr>The science of the tiny</vt:lpstr>
      <vt:lpstr>A fork in the path</vt:lpstr>
      <vt:lpstr>A fork in light’s path</vt:lpstr>
      <vt:lpstr>A fork in the       l   o   n   e   l   y         path</vt:lpstr>
      <vt:lpstr>Experiment 1: Splitting lonely light</vt:lpstr>
      <vt:lpstr>Experiment 1: Splitting lonely light</vt:lpstr>
      <vt:lpstr>“Photons”: Particles of light</vt:lpstr>
      <vt:lpstr>Why the split?</vt:lpstr>
      <vt:lpstr>Exp. 2: Beam-splitters in succession</vt:lpstr>
      <vt:lpstr>What happens if photons are hard-wired?</vt:lpstr>
      <vt:lpstr>Hard-wired photons fire only two detectors!</vt:lpstr>
      <vt:lpstr>Actual outcome: All detectors fire!</vt:lpstr>
      <vt:lpstr>Same outcome on further branching</vt:lpstr>
      <vt:lpstr>“Random choice” theory wins!</vt:lpstr>
      <vt:lpstr>Exp. 3: Splitting and recombining light</vt:lpstr>
      <vt:lpstr>Recall Experiment 2</vt:lpstr>
      <vt:lpstr>Exp. 3: What do you expect?</vt:lpstr>
      <vt:lpstr>Exp. 3: The surprise outcome</vt:lpstr>
      <vt:lpstr>Exp. 4: Variation on Exp. 3</vt:lpstr>
      <vt:lpstr>Experiments 1 and 2</vt:lpstr>
      <vt:lpstr>Experiment 2: Paths</vt:lpstr>
      <vt:lpstr>Experiment 2: Paths</vt:lpstr>
      <vt:lpstr>Experiment 2: Paths</vt:lpstr>
      <vt:lpstr>Experiment 2: Paths</vt:lpstr>
      <vt:lpstr>Experiments 3 and 4</vt:lpstr>
      <vt:lpstr>The Indistinguishability Principle</vt:lpstr>
      <vt:lpstr>Experiments 3 and 4</vt:lpstr>
      <vt:lpstr>Experiment 2: Path is obvious from detector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Mysteries</dc:title>
  <dc:creator>Varun Narasimhachar</dc:creator>
  <cp:lastModifiedBy>Varun Narasimhachar</cp:lastModifiedBy>
  <cp:revision>111</cp:revision>
  <dcterms:created xsi:type="dcterms:W3CDTF">2015-09-19T20:47:13Z</dcterms:created>
  <dcterms:modified xsi:type="dcterms:W3CDTF">2015-09-26T07:49:11Z</dcterms:modified>
</cp:coreProperties>
</file>