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2"/>
  </p:notesMasterIdLst>
  <p:handoutMasterIdLst>
    <p:handoutMasterId r:id="rId23"/>
  </p:handoutMasterIdLst>
  <p:sldIdLst>
    <p:sldId id="256" r:id="rId4"/>
    <p:sldId id="303" r:id="rId5"/>
    <p:sldId id="257" r:id="rId6"/>
    <p:sldId id="333" r:id="rId7"/>
    <p:sldId id="334" r:id="rId8"/>
    <p:sldId id="335" r:id="rId9"/>
    <p:sldId id="336" r:id="rId10"/>
    <p:sldId id="306" r:id="rId11"/>
    <p:sldId id="310" r:id="rId12"/>
    <p:sldId id="314" r:id="rId13"/>
    <p:sldId id="337" r:id="rId14"/>
    <p:sldId id="338" r:id="rId15"/>
    <p:sldId id="339" r:id="rId16"/>
    <p:sldId id="343" r:id="rId17"/>
    <p:sldId id="340" r:id="rId18"/>
    <p:sldId id="341" r:id="rId19"/>
    <p:sldId id="342" r:id="rId20"/>
    <p:sldId id="300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DD8"/>
    <a:srgbClr val="76CDD8"/>
    <a:srgbClr val="CEDB56"/>
    <a:srgbClr val="FD4A37"/>
    <a:srgbClr val="464547"/>
    <a:srgbClr val="D9D9D9"/>
    <a:srgbClr val="068ACF"/>
    <a:srgbClr val="EEFFCC"/>
    <a:srgbClr val="0B0B86"/>
    <a:srgbClr val="1A8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229" d="100"/>
          <a:sy n="229" d="100"/>
        </p:scale>
        <p:origin x="200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not public information, for use with NDA only.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PLEASE – download latest/most</a:t>
            </a:r>
            <a:r>
              <a:rPr lang="en-US" baseline="0" dirty="0">
                <a:solidFill>
                  <a:srgbClr val="FF0000"/>
                </a:solidFill>
              </a:rPr>
              <a:t> relevant awards from https://elements.epam.com/analyst-reports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1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modules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DevOps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Module 4. Advanced Functions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Область</a:t>
            </a:r>
            <a:r>
              <a:rPr lang="ru-RU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видимости</a:t>
            </a:r>
            <a:r>
              <a:rPr lang="en-US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: LEGB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351" y="1052123"/>
            <a:ext cx="8429625" cy="3397250"/>
          </a:xfrm>
        </p:spPr>
        <p:txBody>
          <a:bodyPr/>
          <a:lstStyle/>
          <a:p>
            <a:pPr lvl="0">
              <a:lnSpc>
                <a:spcPts val="1599"/>
              </a:lnSpc>
              <a:spcBef>
                <a:spcPts val="1417"/>
              </a:spcBef>
              <a:buNone/>
            </a:pP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total =</a:t>
            </a:r>
            <a: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0</a:t>
            </a:r>
            <a:b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Global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def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sum(arg1,arg2 ):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"Add both the parameters and return them."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total = arg1 + arg2 </a:t>
            </a: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Local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 err="1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f"Inside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the function :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total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}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return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total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sum(</a:t>
            </a:r>
            <a: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10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</a:t>
            </a:r>
            <a: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20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 err="1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f"Outside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the function :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total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}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510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Область</a:t>
            </a:r>
            <a:r>
              <a:rPr lang="ru-RU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видимости</a:t>
            </a:r>
            <a:r>
              <a:rPr lang="en-US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: </a:t>
            </a:r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пространства</a:t>
            </a:r>
            <a:r>
              <a:rPr lang="en-US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имен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0301" y="1117829"/>
            <a:ext cx="8429625" cy="3397250"/>
          </a:xfrm>
        </p:spPr>
        <p:txBody>
          <a:bodyPr/>
          <a:lstStyle/>
          <a:p>
            <a:pPr lvl="0">
              <a:lnSpc>
                <a:spcPts val="1599"/>
              </a:lnSpc>
              <a:spcBef>
                <a:spcPts val="1417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money=</a:t>
            </a:r>
            <a: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2000</a:t>
            </a:r>
            <a:b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def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AddMoney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():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Uncomment to fix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# global money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money += </a:t>
            </a:r>
            <a: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1</a:t>
            </a:r>
            <a:b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(money)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AddMoney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(money)</a:t>
            </a:r>
          </a:p>
        </p:txBody>
      </p:sp>
    </p:spTree>
    <p:extLst>
      <p:ext uri="{BB962C8B-B14F-4D97-AF65-F5344CB8AC3E}">
        <p14:creationId xmlns:p14="http://schemas.microsoft.com/office/powerpoint/2010/main" val="131144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Анонимные</a:t>
            </a:r>
            <a:r>
              <a:rPr lang="en-US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функции</a:t>
            </a:r>
            <a:r>
              <a:rPr lang="en-US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: lambda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8400" y="1068549"/>
            <a:ext cx="8429625" cy="3397250"/>
          </a:xfrm>
        </p:spPr>
        <p:txBody>
          <a:bodyPr/>
          <a:lstStyle/>
          <a:p>
            <a:pPr lvl="0">
              <a:lnSpc>
                <a:spcPts val="1599"/>
              </a:lnSpc>
              <a:spcBef>
                <a:spcPts val="1417"/>
              </a:spcBef>
              <a:buNone/>
            </a:pPr>
            <a:r>
              <a:rPr lang="ru-RU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</a:t>
            </a: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Function definition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add =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lambda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a, b: a + b </a:t>
            </a: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Sum as a function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"sum : 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add(</a:t>
            </a:r>
            <a: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10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</a:t>
            </a:r>
            <a: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20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"sum : 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add(</a:t>
            </a:r>
            <a: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20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20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8050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Анонимные</a:t>
            </a:r>
            <a:r>
              <a:rPr lang="en-US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функции</a:t>
            </a:r>
            <a:r>
              <a:rPr lang="en-US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: lambda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8400" y="1084976"/>
            <a:ext cx="8429625" cy="3397250"/>
          </a:xfrm>
        </p:spPr>
        <p:txBody>
          <a:bodyPr/>
          <a:lstStyle/>
          <a:p>
            <a:pPr lvl="0">
              <a:lnSpc>
                <a:spcPts val="1599"/>
              </a:lnSpc>
              <a:spcBef>
                <a:spcPts val="1417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persons = [(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"John"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"Doe"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), 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"Bobby"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"Draper"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), 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"Karl"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"Smith"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), 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"Joe"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"Feng"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), 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"Jane"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"Doe"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)]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get_surname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=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lambda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x: x[</a:t>
            </a:r>
            <a: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]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surnames = [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get_surname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(person)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for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person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in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persons]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(surnames)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sorted_persons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sorted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(persons, </a:t>
            </a:r>
            <a:r>
              <a:rPr lang="en-US" dirty="0">
                <a:solidFill>
                  <a:srgbClr val="660099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key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=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lambda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x: x[</a:t>
            </a:r>
            <a: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])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sorted_persons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9789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F1BC73-06D5-4741-B2F4-76C72908531B}"/>
              </a:ext>
            </a:extLst>
          </p:cNvPr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5CD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552" y="1551829"/>
            <a:ext cx="8429625" cy="3397250"/>
          </a:xfrm>
        </p:spPr>
        <p:txBody>
          <a:bodyPr/>
          <a:lstStyle/>
          <a:p>
            <a:pPr marL="2173288" lvl="0" indent="-115888">
              <a:lnSpc>
                <a:spcPts val="1599"/>
              </a:lnSpc>
              <a:spcBef>
                <a:spcPts val="1417"/>
              </a:spcBef>
              <a:buNone/>
            </a:pPr>
            <a:r>
              <a:rPr lang="en-US" dirty="0">
                <a:solidFill>
                  <a:schemeClr val="bg1"/>
                </a:solidFill>
                <a:latin typeface="DejaVu Sans Mono"/>
              </a:rPr>
              <a:t>1. Write a comment explaining what the heck that lambda does.</a:t>
            </a:r>
          </a:p>
          <a:p>
            <a:pPr marL="2173288" lvl="0" indent="-115888">
              <a:lnSpc>
                <a:spcPts val="1599"/>
              </a:lnSpc>
              <a:spcBef>
                <a:spcPts val="1417"/>
              </a:spcBef>
              <a:buNone/>
            </a:pPr>
            <a:r>
              <a:rPr lang="en-US" dirty="0">
                <a:solidFill>
                  <a:schemeClr val="bg1"/>
                </a:solidFill>
                <a:latin typeface="DejaVu Sans Mono"/>
              </a:rPr>
              <a:t>2. Study the comment for a while, and think of a name that captures </a:t>
            </a:r>
            <a:br>
              <a:rPr lang="en-US" dirty="0">
                <a:solidFill>
                  <a:schemeClr val="bg1"/>
                </a:solidFill>
                <a:latin typeface="DejaVu Sans Mono"/>
              </a:rPr>
            </a:br>
            <a:r>
              <a:rPr lang="en-US" dirty="0">
                <a:solidFill>
                  <a:schemeClr val="bg1"/>
                </a:solidFill>
                <a:latin typeface="DejaVu Sans Mono"/>
              </a:rPr>
              <a:t> the essence of the comment.</a:t>
            </a:r>
          </a:p>
          <a:p>
            <a:pPr marL="2173288" lvl="0" indent="-115888">
              <a:lnSpc>
                <a:spcPts val="1599"/>
              </a:lnSpc>
              <a:spcBef>
                <a:spcPts val="1417"/>
              </a:spcBef>
              <a:buNone/>
            </a:pPr>
            <a:r>
              <a:rPr lang="en-US" dirty="0">
                <a:solidFill>
                  <a:schemeClr val="bg1"/>
                </a:solidFill>
                <a:latin typeface="DejaVu Sans Mono"/>
              </a:rPr>
              <a:t>3. Convert the lambda to a def statement, using that name.</a:t>
            </a:r>
          </a:p>
          <a:p>
            <a:pPr marL="2173288" lvl="0" indent="-115888">
              <a:lnSpc>
                <a:spcPts val="1599"/>
              </a:lnSpc>
              <a:spcBef>
                <a:spcPts val="1417"/>
              </a:spcBef>
              <a:buNone/>
            </a:pPr>
            <a:r>
              <a:rPr lang="en-US" dirty="0">
                <a:solidFill>
                  <a:schemeClr val="bg1"/>
                </a:solidFill>
                <a:latin typeface="DejaVu Sans Mono"/>
              </a:rPr>
              <a:t>4. Remove the comment.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8C626-2FA2-8F41-A89F-671B75643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464388" y="3639192"/>
            <a:ext cx="1548202" cy="11874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CAC4E-95B8-E248-8360-B8014DF8DE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338EEA9-D1B4-6D4C-BDC0-D478C13A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136" y="316860"/>
            <a:ext cx="8426449" cy="301752"/>
          </a:xfrm>
        </p:spPr>
        <p:txBody>
          <a:bodyPr/>
          <a:lstStyle/>
          <a:p>
            <a:r>
              <a:rPr lang="en-US" spc="99" dirty="0" err="1">
                <a:solidFill>
                  <a:schemeClr val="bg1"/>
                </a:solidFill>
              </a:rPr>
              <a:t>Lundh’s</a:t>
            </a:r>
            <a:r>
              <a:rPr lang="en-US" spc="99" dirty="0">
                <a:solidFill>
                  <a:schemeClr val="bg1"/>
                </a:solidFill>
              </a:rPr>
              <a:t> lambda Refactoring Recipe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0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Функции</a:t>
            </a:r>
            <a:r>
              <a:rPr lang="en-US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объекты</a:t>
            </a:r>
            <a:r>
              <a:rPr lang="en-US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первого</a:t>
            </a:r>
            <a:r>
              <a:rPr lang="en-US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класса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ts val="1599"/>
              </a:lnSpc>
              <a:spcBef>
                <a:spcPts val="1417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cities = [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'New-York'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'Moscow'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'Paris'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'London'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'Rome'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'Barcelona'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]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def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get_long_strings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str_list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):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return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str_item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for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str_item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in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str_list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if </a:t>
            </a:r>
            <a:r>
              <a:rPr lang="en-US" dirty="0" err="1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str_item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 &gt; </a:t>
            </a:r>
            <a: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7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]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call function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long_names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get_long_strings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(cities)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assign function to variable without calling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a =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get_long_strings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call function stored in variable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a()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endParaRPr lang="en-US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98903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Декораторы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5777" y="1079500"/>
            <a:ext cx="8429625" cy="3397250"/>
          </a:xfrm>
        </p:spPr>
        <p:txBody>
          <a:bodyPr/>
          <a:lstStyle/>
          <a:p>
            <a:pPr lvl="0">
              <a:lnSpc>
                <a:spcPts val="1599"/>
              </a:lnSpc>
              <a:spcBef>
                <a:spcPts val="1417"/>
              </a:spcBef>
              <a:buNone/>
            </a:pPr>
            <a:r>
              <a:rPr lang="ru-RU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def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func_deco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):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def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wrapper(*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**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kwargs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):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 err="1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f"executed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before function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.</a:t>
            </a:r>
            <a:r>
              <a:rPr lang="en-US" dirty="0">
                <a:solidFill>
                  <a:srgbClr val="B200B2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__name__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}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    res =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(*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**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kwargs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 err="1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f"executed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after function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.</a:t>
            </a:r>
            <a:r>
              <a:rPr lang="en-US" dirty="0">
                <a:solidFill>
                  <a:srgbClr val="B200B2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__name__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}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   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return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res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return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wrapper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B2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@</a:t>
            </a:r>
            <a:r>
              <a:rPr lang="en-US" dirty="0" err="1">
                <a:solidFill>
                  <a:srgbClr val="0000B2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func_deco</a:t>
            </a:r>
            <a:br>
              <a:rPr lang="en-US" dirty="0">
                <a:solidFill>
                  <a:srgbClr val="0000B2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def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display_info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(name, age):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 err="1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f"function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run with parameters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age, name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}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display_info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"Ivan"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55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170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Параметризованные</a:t>
            </a:r>
            <a:r>
              <a:rPr lang="en-US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декораторы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0532" y="873125"/>
            <a:ext cx="8429625" cy="3397250"/>
          </a:xfrm>
        </p:spPr>
        <p:txBody>
          <a:bodyPr/>
          <a:lstStyle/>
          <a:p>
            <a:pPr lvl="0">
              <a:lnSpc>
                <a:spcPts val="1599"/>
              </a:lnSpc>
              <a:spcBef>
                <a:spcPts val="1417"/>
              </a:spcBef>
              <a:buNone/>
            </a:pPr>
            <a:r>
              <a:rPr lang="ru-RU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def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dec_factory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(msg):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def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func_deco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):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   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def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wrapper(*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**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kwargs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):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(msg)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 err="1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f"executed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before function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.</a:t>
            </a:r>
            <a:r>
              <a:rPr lang="en-US" dirty="0">
                <a:solidFill>
                  <a:srgbClr val="B200B2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__name__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}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        res =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(*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**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kwargs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 err="1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f"executed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after function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.</a:t>
            </a:r>
            <a:r>
              <a:rPr lang="en-US" dirty="0">
                <a:solidFill>
                  <a:srgbClr val="B200B2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__name__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}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return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res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   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return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wrapper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return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func_deco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B2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@</a:t>
            </a:r>
            <a:r>
              <a:rPr lang="en-US" dirty="0" err="1">
                <a:solidFill>
                  <a:srgbClr val="0000B2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dec_factory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"test"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def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display_info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(name, age):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 err="1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f"function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run with parameters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age, name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}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display_info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"Ivan"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55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443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780953" y="2201757"/>
            <a:ext cx="5582093" cy="423124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СПАСИБО!</a:t>
            </a:r>
            <a:endParaRPr lang="en-US" sz="16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4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МОДУЛИ</a:t>
            </a:r>
            <a:endParaRPr lang="en-US" sz="16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1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import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5547" y="1074024"/>
            <a:ext cx="8429625" cy="3397250"/>
          </a:xfrm>
        </p:spPr>
        <p:txBody>
          <a:bodyPr/>
          <a:lstStyle/>
          <a:p>
            <a:pPr lvl="0">
              <a:lnSpc>
                <a:spcPts val="1599"/>
              </a:lnSpc>
              <a:spcBef>
                <a:spcPts val="1417"/>
              </a:spcBef>
              <a:buNone/>
            </a:pPr>
            <a:r>
              <a:rPr lang="ru-RU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</a:t>
            </a: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</a:t>
            </a:r>
            <a:r>
              <a:rPr lang="en-US" i="1" dirty="0" err="1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hello.py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def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greet(name):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 err="1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f"Hello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}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</a:p>
          <a:p>
            <a:pPr lvl="0">
              <a:lnSpc>
                <a:spcPts val="1599"/>
              </a:lnSpc>
              <a:spcBef>
                <a:spcPts val="1417"/>
              </a:spcBef>
              <a:buNone/>
            </a:pPr>
            <a:endParaRPr lang="en-US" i="1" dirty="0">
              <a:solidFill>
                <a:srgbClr val="808080"/>
              </a:solidFill>
              <a:highlight>
                <a:scrgbClr r="0" g="0" b="0">
                  <a:alpha val="0"/>
                </a:scrgbClr>
              </a:highlight>
              <a:latin typeface="DejaVu Sans Mono"/>
            </a:endParaRPr>
          </a:p>
          <a:p>
            <a:pPr lvl="0">
              <a:lnSpc>
                <a:spcPts val="1599"/>
              </a:lnSpc>
              <a:spcBef>
                <a:spcPts val="1417"/>
              </a:spcBef>
              <a:buNone/>
            </a:pPr>
            <a:r>
              <a:rPr lang="ru-RU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</a:t>
            </a:r>
            <a:r>
              <a:rPr lang="en-US" i="1" dirty="0" err="1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main.py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import module </a:t>
            </a:r>
            <a:r>
              <a:rPr lang="en-US" i="1" dirty="0" err="1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hello.py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import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hello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call function greet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hello.greet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"Jim"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hello.greet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"John"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endParaRPr lang="en-US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from ... import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924" y="1095926"/>
            <a:ext cx="8429625" cy="3397250"/>
          </a:xfrm>
        </p:spPr>
        <p:txBody>
          <a:bodyPr/>
          <a:lstStyle/>
          <a:p>
            <a:pPr lvl="0">
              <a:lnSpc>
                <a:spcPts val="1599"/>
              </a:lnSpc>
              <a:spcBef>
                <a:spcPts val="1417"/>
              </a:spcBef>
              <a:buNone/>
            </a:pPr>
            <a:r>
              <a:rPr lang="ru-RU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</a:t>
            </a: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</a:t>
            </a:r>
            <a:r>
              <a:rPr lang="en-US" i="1" dirty="0" err="1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hello.py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def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greeting(name):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return </a:t>
            </a:r>
            <a:r>
              <a:rPr lang="en-US" b="1" dirty="0" err="1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f"Hello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}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</a:t>
            </a:r>
          </a:p>
          <a:p>
            <a:pPr lvl="0">
              <a:lnSpc>
                <a:spcPts val="1599"/>
              </a:lnSpc>
              <a:spcBef>
                <a:spcPts val="1417"/>
              </a:spcBef>
              <a:buNone/>
            </a:pPr>
            <a:b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</a:t>
            </a:r>
            <a:r>
              <a:rPr lang="en-US" b="1" i="1" dirty="0" err="1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main.py</a:t>
            </a:r>
            <a:br>
              <a:rPr lang="en-US" b="1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import function greet from module </a:t>
            </a:r>
            <a:r>
              <a:rPr lang="en-US" b="1" i="1" dirty="0" err="1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hello.py</a:t>
            </a:r>
            <a:br>
              <a:rPr lang="en-US" b="1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from 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hello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import 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greet</a:t>
            </a:r>
            <a:b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call function greet</a:t>
            </a:r>
            <a:br>
              <a:rPr lang="en-US" b="1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greet(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"Jim"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greet(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"John"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85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import as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3876" y="1084975"/>
            <a:ext cx="8429625" cy="3397250"/>
          </a:xfrm>
        </p:spPr>
        <p:txBody>
          <a:bodyPr/>
          <a:lstStyle/>
          <a:p>
            <a:pPr lvl="0">
              <a:lnSpc>
                <a:spcPts val="1599"/>
              </a:lnSpc>
              <a:spcBef>
                <a:spcPts val="1417"/>
              </a:spcBef>
              <a:buNone/>
            </a:pPr>
            <a:r>
              <a:rPr lang="ru-RU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</a:t>
            </a:r>
            <a: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</a:t>
            </a:r>
            <a:r>
              <a:rPr lang="en-US" i="1" dirty="0" err="1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hello.py</a:t>
            </a:r>
            <a:br>
              <a:rPr lang="en-US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def 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greeting(name):</a:t>
            </a:r>
            <a:b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return </a:t>
            </a:r>
            <a:r>
              <a:rPr lang="en-US" b="1" dirty="0" err="1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f"Hello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,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}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</a:t>
            </a:r>
          </a:p>
          <a:p>
            <a:pPr lvl="0">
              <a:lnSpc>
                <a:spcPts val="1599"/>
              </a:lnSpc>
              <a:spcBef>
                <a:spcPts val="1417"/>
              </a:spcBef>
              <a:buNone/>
            </a:pPr>
            <a:b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</a:t>
            </a:r>
            <a:r>
              <a:rPr lang="en-US" b="1" i="1" dirty="0" err="1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main.py</a:t>
            </a:r>
            <a:br>
              <a:rPr lang="en-US" b="1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import function greet from module </a:t>
            </a:r>
            <a:r>
              <a:rPr lang="en-US" b="1" i="1" dirty="0" err="1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hello.py</a:t>
            </a:r>
            <a:br>
              <a:rPr lang="en-US" b="1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from 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hello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import 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greet </a:t>
            </a:r>
            <a:r>
              <a:rPr lang="en-US" b="1" dirty="0">
                <a:solidFill>
                  <a:srgbClr val="000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as </a:t>
            </a:r>
            <a:r>
              <a:rPr lang="en-US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say_hello</a:t>
            </a:r>
            <a:b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# call function greet</a:t>
            </a:r>
            <a:br>
              <a:rPr lang="en-US" b="1" i="1" dirty="0">
                <a:solidFill>
                  <a:srgbClr val="8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say_hello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"Jim"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r>
              <a:rPr lang="en-US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say_hello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(</a:t>
            </a:r>
            <a:r>
              <a:rPr lang="en-US" b="1" dirty="0">
                <a:solidFill>
                  <a:srgbClr val="00808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"John"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  <a:t>)</a:t>
            </a:r>
            <a:b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b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/>
              </a:rPr>
            </a:br>
            <a:endParaRPr lang="en-US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59582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Нахождение</a:t>
            </a:r>
            <a:r>
              <a:rPr lang="en-US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pc="99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модулей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ts val="1599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Дериктория</a:t>
            </a:r>
            <a:r>
              <a:rPr lang="en-US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запуска</a:t>
            </a:r>
            <a:r>
              <a:rPr lang="en-US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скрипта</a:t>
            </a:r>
            <a:endParaRPr lang="en-US" dirty="0">
              <a:solidFill>
                <a:srgbClr val="222222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 lvl="0">
              <a:lnSpc>
                <a:spcPts val="1599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PYTHONPATH</a:t>
            </a:r>
          </a:p>
          <a:p>
            <a:pPr lvl="0">
              <a:lnSpc>
                <a:spcPts val="1599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default path:</a:t>
            </a:r>
          </a:p>
          <a:p>
            <a:pPr lvl="1">
              <a:lnSpc>
                <a:spcPts val="1599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/usr/local/lib/python</a:t>
            </a:r>
          </a:p>
          <a:p>
            <a:pPr lvl="1">
              <a:lnSpc>
                <a:spcPts val="1599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c:\</a:t>
            </a:r>
            <a:r>
              <a:rPr lang="en-US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pythonXX</a:t>
            </a:r>
            <a:r>
              <a:rPr lang="en-US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\lib</a:t>
            </a:r>
          </a:p>
          <a:p>
            <a:pPr lvl="0">
              <a:lnSpc>
                <a:spcPts val="1599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dirty="0" err="1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sys.path</a:t>
            </a:r>
            <a:endParaRPr lang="en-US" dirty="0">
              <a:solidFill>
                <a:srgbClr val="222222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719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Содержимое модуля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925" y="1134255"/>
            <a:ext cx="8429625" cy="3397250"/>
          </a:xfrm>
        </p:spPr>
        <p:txBody>
          <a:bodyPr/>
          <a:lstStyle/>
          <a:p>
            <a:pPr lvl="0">
              <a:lnSpc>
                <a:spcPts val="1599"/>
              </a:lnSpc>
              <a:spcBef>
                <a:spcPts val="1417"/>
              </a:spcBef>
              <a:buNone/>
            </a:pPr>
            <a:r>
              <a:rPr lang="ru-RU" b="1" dirty="0">
                <a:solidFill>
                  <a:srgbClr val="000080"/>
                </a:solidFill>
              </a:rPr>
              <a:t>      </a:t>
            </a: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math</a:t>
            </a:r>
            <a:br>
              <a:rPr lang="en-US" dirty="0"/>
            </a:br>
            <a:r>
              <a:rPr lang="en-US" dirty="0"/>
              <a:t>content = </a:t>
            </a:r>
            <a:r>
              <a:rPr lang="en-US" dirty="0" err="1">
                <a:solidFill>
                  <a:srgbClr val="000080"/>
                </a:solidFill>
              </a:rPr>
              <a:t>dir</a:t>
            </a:r>
            <a:r>
              <a:rPr lang="en-US" dirty="0"/>
              <a:t>(math)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(content)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['__doc__', '__loader__', '__name__', '__package__', '__spec__', '</a:t>
            </a:r>
            <a:r>
              <a:rPr lang="en-US" i="1" dirty="0" err="1">
                <a:solidFill>
                  <a:srgbClr val="808080"/>
                </a:solidFill>
              </a:rPr>
              <a:t>acos</a:t>
            </a:r>
            <a:r>
              <a:rPr lang="en-US" i="1" dirty="0">
                <a:solidFill>
                  <a:srgbClr val="808080"/>
                </a:solidFill>
              </a:rPr>
              <a:t>', '</a:t>
            </a:r>
            <a:r>
              <a:rPr lang="en-US" i="1" dirty="0" err="1">
                <a:solidFill>
                  <a:srgbClr val="808080"/>
                </a:solidFill>
              </a:rPr>
              <a:t>acosh</a:t>
            </a:r>
            <a:r>
              <a:rPr lang="en-US" i="1" dirty="0">
                <a:solidFill>
                  <a:srgbClr val="808080"/>
                </a:solidFill>
              </a:rPr>
              <a:t>', '</a:t>
            </a:r>
            <a:r>
              <a:rPr lang="en-US" i="1" dirty="0" err="1">
                <a:solidFill>
                  <a:srgbClr val="808080"/>
                </a:solidFill>
              </a:rPr>
              <a:t>asin</a:t>
            </a:r>
            <a:r>
              <a:rPr lang="en-US" i="1" dirty="0">
                <a:solidFill>
                  <a:srgbClr val="808080"/>
                </a:solidFill>
              </a:rPr>
              <a:t>', '</a:t>
            </a:r>
            <a:r>
              <a:rPr lang="en-US" i="1" dirty="0" err="1">
                <a:solidFill>
                  <a:srgbClr val="808080"/>
                </a:solidFill>
              </a:rPr>
              <a:t>asinh</a:t>
            </a:r>
            <a:r>
              <a:rPr lang="en-US" i="1" dirty="0">
                <a:solidFill>
                  <a:srgbClr val="808080"/>
                </a:solidFill>
              </a:rPr>
              <a:t>', '</a:t>
            </a:r>
            <a:r>
              <a:rPr lang="en-US" i="1" dirty="0" err="1">
                <a:solidFill>
                  <a:srgbClr val="808080"/>
                </a:solidFill>
              </a:rPr>
              <a:t>atan</a:t>
            </a:r>
            <a:r>
              <a:rPr lang="en-US" i="1" dirty="0">
                <a:solidFill>
                  <a:srgbClr val="808080"/>
                </a:solidFill>
              </a:rPr>
              <a:t>', 'atan2’,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# '</a:t>
            </a:r>
            <a:r>
              <a:rPr lang="en-US" i="1" dirty="0" err="1">
                <a:solidFill>
                  <a:srgbClr val="808080"/>
                </a:solidFill>
              </a:rPr>
              <a:t>atanh</a:t>
            </a:r>
            <a:r>
              <a:rPr lang="en-US" i="1" dirty="0">
                <a:solidFill>
                  <a:srgbClr val="808080"/>
                </a:solidFill>
              </a:rPr>
              <a:t>', 'ceil', '</a:t>
            </a:r>
            <a:r>
              <a:rPr lang="en-US" i="1" dirty="0" err="1">
                <a:solidFill>
                  <a:srgbClr val="808080"/>
                </a:solidFill>
              </a:rPr>
              <a:t>copysign</a:t>
            </a:r>
            <a:r>
              <a:rPr lang="en-US" i="1" dirty="0">
                <a:solidFill>
                  <a:srgbClr val="808080"/>
                </a:solidFill>
              </a:rPr>
              <a:t>', 'cos', '</a:t>
            </a:r>
            <a:r>
              <a:rPr lang="en-US" i="1" dirty="0" err="1">
                <a:solidFill>
                  <a:srgbClr val="808080"/>
                </a:solidFill>
              </a:rPr>
              <a:t>cosh</a:t>
            </a:r>
            <a:r>
              <a:rPr lang="en-US" i="1" dirty="0">
                <a:solidFill>
                  <a:srgbClr val="808080"/>
                </a:solidFill>
              </a:rPr>
              <a:t>', 'degrees', 'e', 'erf', '</a:t>
            </a:r>
            <a:r>
              <a:rPr lang="en-US" i="1" dirty="0" err="1">
                <a:solidFill>
                  <a:srgbClr val="808080"/>
                </a:solidFill>
              </a:rPr>
              <a:t>erfc</a:t>
            </a:r>
            <a:r>
              <a:rPr lang="en-US" i="1" dirty="0">
                <a:solidFill>
                  <a:srgbClr val="808080"/>
                </a:solidFill>
              </a:rPr>
              <a:t>', 'exp', 'expm1', 'fabs', 'factorial', 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# 'floor', '</a:t>
            </a:r>
            <a:r>
              <a:rPr lang="en-US" i="1" dirty="0" err="1">
                <a:solidFill>
                  <a:srgbClr val="808080"/>
                </a:solidFill>
              </a:rPr>
              <a:t>fmod</a:t>
            </a:r>
            <a:r>
              <a:rPr lang="en-US" i="1" dirty="0">
                <a:solidFill>
                  <a:srgbClr val="808080"/>
                </a:solidFill>
              </a:rPr>
              <a:t>', '</a:t>
            </a:r>
            <a:r>
              <a:rPr lang="en-US" i="1" dirty="0" err="1">
                <a:solidFill>
                  <a:srgbClr val="808080"/>
                </a:solidFill>
              </a:rPr>
              <a:t>frexp</a:t>
            </a:r>
            <a:r>
              <a:rPr lang="en-US" i="1" dirty="0">
                <a:solidFill>
                  <a:srgbClr val="808080"/>
                </a:solidFill>
              </a:rPr>
              <a:t>', '</a:t>
            </a:r>
            <a:r>
              <a:rPr lang="en-US" i="1" dirty="0" err="1">
                <a:solidFill>
                  <a:srgbClr val="808080"/>
                </a:solidFill>
              </a:rPr>
              <a:t>fsum</a:t>
            </a:r>
            <a:r>
              <a:rPr lang="en-US" i="1" dirty="0">
                <a:solidFill>
                  <a:srgbClr val="808080"/>
                </a:solidFill>
              </a:rPr>
              <a:t>', 'gamma', '</a:t>
            </a:r>
            <a:r>
              <a:rPr lang="en-US" i="1" dirty="0" err="1">
                <a:solidFill>
                  <a:srgbClr val="808080"/>
                </a:solidFill>
              </a:rPr>
              <a:t>gcd</a:t>
            </a:r>
            <a:r>
              <a:rPr lang="en-US" i="1" dirty="0">
                <a:solidFill>
                  <a:srgbClr val="808080"/>
                </a:solidFill>
              </a:rPr>
              <a:t>', '</a:t>
            </a:r>
            <a:r>
              <a:rPr lang="en-US" i="1" dirty="0" err="1">
                <a:solidFill>
                  <a:srgbClr val="808080"/>
                </a:solidFill>
              </a:rPr>
              <a:t>hypot</a:t>
            </a:r>
            <a:r>
              <a:rPr lang="en-US" i="1" dirty="0">
                <a:solidFill>
                  <a:srgbClr val="808080"/>
                </a:solidFill>
              </a:rPr>
              <a:t>', 'inf', '</a:t>
            </a:r>
            <a:r>
              <a:rPr lang="en-US" i="1" dirty="0" err="1">
                <a:solidFill>
                  <a:srgbClr val="808080"/>
                </a:solidFill>
              </a:rPr>
              <a:t>isclose</a:t>
            </a:r>
            <a:r>
              <a:rPr lang="en-US" i="1" dirty="0">
                <a:solidFill>
                  <a:srgbClr val="808080"/>
                </a:solidFill>
              </a:rPr>
              <a:t>', '</a:t>
            </a:r>
            <a:r>
              <a:rPr lang="en-US" i="1" dirty="0" err="1">
                <a:solidFill>
                  <a:srgbClr val="808080"/>
                </a:solidFill>
              </a:rPr>
              <a:t>isfinite</a:t>
            </a:r>
            <a:r>
              <a:rPr lang="en-US" i="1" dirty="0">
                <a:solidFill>
                  <a:srgbClr val="808080"/>
                </a:solidFill>
              </a:rPr>
              <a:t>', '</a:t>
            </a:r>
            <a:r>
              <a:rPr lang="en-US" i="1" dirty="0" err="1">
                <a:solidFill>
                  <a:srgbClr val="808080"/>
                </a:solidFill>
              </a:rPr>
              <a:t>isinf</a:t>
            </a:r>
            <a:r>
              <a:rPr lang="en-US" i="1" dirty="0">
                <a:solidFill>
                  <a:srgbClr val="808080"/>
                </a:solidFill>
              </a:rPr>
              <a:t>', '</a:t>
            </a:r>
            <a:r>
              <a:rPr lang="en-US" i="1" dirty="0" err="1">
                <a:solidFill>
                  <a:srgbClr val="808080"/>
                </a:solidFill>
              </a:rPr>
              <a:t>isnan</a:t>
            </a:r>
            <a:r>
              <a:rPr lang="en-US" i="1" dirty="0">
                <a:solidFill>
                  <a:srgbClr val="808080"/>
                </a:solidFill>
              </a:rPr>
              <a:t>', '</a:t>
            </a:r>
            <a:r>
              <a:rPr lang="en-US" i="1" dirty="0" err="1">
                <a:solidFill>
                  <a:srgbClr val="808080"/>
                </a:solidFill>
              </a:rPr>
              <a:t>ldexp</a:t>
            </a:r>
            <a:r>
              <a:rPr lang="en-US" i="1" dirty="0">
                <a:solidFill>
                  <a:srgbClr val="808080"/>
                </a:solidFill>
              </a:rPr>
              <a:t>', 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# '</a:t>
            </a:r>
            <a:r>
              <a:rPr lang="en-US" i="1" dirty="0" err="1">
                <a:solidFill>
                  <a:srgbClr val="808080"/>
                </a:solidFill>
              </a:rPr>
              <a:t>lgamma</a:t>
            </a:r>
            <a:r>
              <a:rPr lang="en-US" i="1" dirty="0">
                <a:solidFill>
                  <a:srgbClr val="808080"/>
                </a:solidFill>
              </a:rPr>
              <a:t>', 'log', 'log10', 'log1p', 'log2', '</a:t>
            </a:r>
            <a:r>
              <a:rPr lang="en-US" i="1" dirty="0" err="1">
                <a:solidFill>
                  <a:srgbClr val="808080"/>
                </a:solidFill>
              </a:rPr>
              <a:t>modf</a:t>
            </a:r>
            <a:r>
              <a:rPr lang="en-US" i="1" dirty="0">
                <a:solidFill>
                  <a:srgbClr val="808080"/>
                </a:solidFill>
              </a:rPr>
              <a:t>', 'nan', 'pi', 'pow', 'radians', 'sin', '</a:t>
            </a:r>
            <a:r>
              <a:rPr lang="en-US" i="1" dirty="0" err="1">
                <a:solidFill>
                  <a:srgbClr val="808080"/>
                </a:solidFill>
              </a:rPr>
              <a:t>sinh</a:t>
            </a:r>
            <a:r>
              <a:rPr lang="en-US" i="1" dirty="0">
                <a:solidFill>
                  <a:srgbClr val="808080"/>
                </a:solidFill>
              </a:rPr>
              <a:t>', 'sqrt', 'tan', 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# 'tanh', 'tau', '</a:t>
            </a:r>
            <a:r>
              <a:rPr lang="en-US" i="1" dirty="0" err="1">
                <a:solidFill>
                  <a:srgbClr val="808080"/>
                </a:solidFill>
              </a:rPr>
              <a:t>trunc</a:t>
            </a:r>
            <a:r>
              <a:rPr lang="en-US" i="1" dirty="0">
                <a:solidFill>
                  <a:srgbClr val="808080"/>
                </a:solidFill>
              </a:rPr>
              <a:t>']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endParaRPr lang="en-US" i="1" dirty="0">
              <a:solidFill>
                <a:srgbClr val="808080"/>
              </a:solidFill>
              <a:highlight>
                <a:scrgbClr r="0" g="0" b="0">
                  <a:alpha val="0"/>
                </a:scrgbClr>
              </a:highlight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4228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99" dirty="0">
                <a:solidFill>
                  <a:srgbClr val="222222"/>
                </a:solidFill>
                <a:highlight>
                  <a:scrgbClr r="0" g="0" b="0">
                    <a:alpha val="0"/>
                  </a:scrgbClr>
                </a:highlight>
              </a:rPr>
              <a:t>Пакеты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sound/                          Top-level package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__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init</a:t>
            </a: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__.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py</a:t>
            </a: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 Initialize the sound package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formats/                  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Subpackage</a:t>
            </a: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for file format conversions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__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init</a:t>
            </a: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__.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py</a:t>
            </a:r>
            <a:endParaRPr lang="en-US" dirty="0">
              <a:latin typeface="Liberation Mono" pitchFamily="49"/>
              <a:ea typeface="Liberation Mono" pitchFamily="49"/>
              <a:cs typeface="Liberation Mono" pitchFamily="49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wavread.py</a:t>
            </a:r>
            <a:endParaRPr lang="en-US" dirty="0">
              <a:latin typeface="Liberation Mono" pitchFamily="49"/>
              <a:ea typeface="Liberation Mono" pitchFamily="49"/>
              <a:cs typeface="Liberation Mono" pitchFamily="49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wavwrite.py</a:t>
            </a:r>
            <a:endParaRPr lang="en-US" dirty="0">
              <a:latin typeface="Liberation Mono" pitchFamily="49"/>
              <a:ea typeface="Liberation Mono" pitchFamily="49"/>
              <a:cs typeface="Liberation Mono" pitchFamily="49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aiffread.py</a:t>
            </a:r>
            <a:endParaRPr lang="en-US" dirty="0">
              <a:latin typeface="Liberation Mono" pitchFamily="49"/>
              <a:ea typeface="Liberation Mono" pitchFamily="49"/>
              <a:cs typeface="Liberation Mono" pitchFamily="49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aiffwrite.py</a:t>
            </a:r>
            <a:endParaRPr lang="en-US" dirty="0">
              <a:latin typeface="Liberation Mono" pitchFamily="49"/>
              <a:ea typeface="Liberation Mono" pitchFamily="49"/>
              <a:cs typeface="Liberation Mono" pitchFamily="49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auread.py</a:t>
            </a:r>
            <a:endParaRPr lang="en-US" dirty="0">
              <a:latin typeface="Liberation Mono" pitchFamily="49"/>
              <a:ea typeface="Liberation Mono" pitchFamily="49"/>
              <a:cs typeface="Liberation Mono" pitchFamily="49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auwrite.py</a:t>
            </a:r>
            <a:endParaRPr lang="en-US" dirty="0">
              <a:latin typeface="Liberation Mono" pitchFamily="49"/>
              <a:ea typeface="Liberation Mono" pitchFamily="49"/>
              <a:cs typeface="Liberation Mono" pitchFamily="49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...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effects/                  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Subpackage</a:t>
            </a: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for sound effects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__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init</a:t>
            </a: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__.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py</a:t>
            </a:r>
            <a:endParaRPr lang="en-US" dirty="0">
              <a:latin typeface="Liberation Mono" pitchFamily="49"/>
              <a:ea typeface="Liberation Mono" pitchFamily="49"/>
              <a:cs typeface="Liberation Mono" pitchFamily="49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echo.py</a:t>
            </a:r>
            <a:endParaRPr lang="en-US" dirty="0">
              <a:latin typeface="Liberation Mono" pitchFamily="49"/>
              <a:ea typeface="Liberation Mono" pitchFamily="49"/>
              <a:cs typeface="Liberation Mono" pitchFamily="49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surround.py</a:t>
            </a:r>
            <a:endParaRPr lang="en-US" dirty="0">
              <a:latin typeface="Liberation Mono" pitchFamily="49"/>
              <a:ea typeface="Liberation Mono" pitchFamily="49"/>
              <a:cs typeface="Liberation Mono" pitchFamily="49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reverse.py</a:t>
            </a:r>
            <a:endParaRPr lang="en-US" dirty="0">
              <a:latin typeface="Liberation Mono" pitchFamily="49"/>
              <a:ea typeface="Liberation Mono" pitchFamily="49"/>
              <a:cs typeface="Liberation Mono" pitchFamily="49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...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filters/                  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Subpackage</a:t>
            </a: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for filters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__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init</a:t>
            </a: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__.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py</a:t>
            </a:r>
            <a:endParaRPr lang="en-US" dirty="0">
              <a:latin typeface="Liberation Mono" pitchFamily="49"/>
              <a:ea typeface="Liberation Mono" pitchFamily="49"/>
              <a:cs typeface="Liberation Mono" pitchFamily="49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equalizer.py</a:t>
            </a:r>
            <a:endParaRPr lang="en-US" dirty="0">
              <a:latin typeface="Liberation Mono" pitchFamily="49"/>
              <a:ea typeface="Liberation Mono" pitchFamily="49"/>
              <a:cs typeface="Liberation Mono" pitchFamily="49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vocoder.py</a:t>
            </a:r>
            <a:endParaRPr lang="en-US" dirty="0">
              <a:latin typeface="Liberation Mono" pitchFamily="49"/>
              <a:ea typeface="Liberation Mono" pitchFamily="49"/>
              <a:cs typeface="Liberation Mono" pitchFamily="49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</a:t>
            </a:r>
            <a:r>
              <a:rPr lang="en-US" dirty="0" err="1">
                <a:latin typeface="Liberation Mono" pitchFamily="49"/>
                <a:ea typeface="Liberation Mono" pitchFamily="49"/>
                <a:cs typeface="Liberation Mono" pitchFamily="49"/>
              </a:rPr>
              <a:t>karaoke.py</a:t>
            </a:r>
            <a:endParaRPr lang="en-US" dirty="0">
              <a:latin typeface="Liberation Mono" pitchFamily="49"/>
              <a:ea typeface="Liberation Mono" pitchFamily="49"/>
              <a:cs typeface="Liberation Mono" pitchFamily="49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Liberation Mono" pitchFamily="49"/>
                <a:ea typeface="Liberation Mono" pitchFamily="49"/>
                <a:cs typeface="Liberation Mono" pitchFamily="49"/>
              </a:defRPr>
            </a:pPr>
            <a:r>
              <a:rPr lang="en-US" dirty="0">
                <a:latin typeface="Liberation Mono" pitchFamily="49"/>
                <a:ea typeface="Liberation Mono" pitchFamily="49"/>
                <a:cs typeface="Liberation Mono" pitchFamily="49"/>
              </a:rPr>
              <a:t>             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7FDC1-4EAF-3F4A-959E-B467C1FDA885}"/>
              </a:ext>
            </a:extLst>
          </p:cNvPr>
          <p:cNvSpPr txBox="1"/>
          <p:nvPr/>
        </p:nvSpPr>
        <p:spPr>
          <a:xfrm>
            <a:off x="4986173" y="4371622"/>
            <a:ext cx="2764080" cy="23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US" sz="10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Lohit Devanagari" pitchFamily="2"/>
                <a:hlinkClick r:id="rId2"/>
              </a:rPr>
              <a:t>https://docs.python.org/3/tutorial/modules.html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E368-C27C-BE47-AF8D-BD8421617CBC}"/>
              </a:ext>
            </a:extLst>
          </p:cNvPr>
          <p:cNvSpPr txBox="1"/>
          <p:nvPr/>
        </p:nvSpPr>
        <p:spPr>
          <a:xfrm>
            <a:off x="4986173" y="925552"/>
            <a:ext cx="24272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sound.effects.echo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dirty="0" err="1"/>
              <a:t>sound.effects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362409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ФУНКЦИИ</a:t>
            </a:r>
            <a:endParaRPr lang="en-US" sz="16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24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7098</TotalTime>
  <Words>364</Words>
  <Application>Microsoft Macintosh PowerPoint</Application>
  <PresentationFormat>On-screen Show (16:9)</PresentationFormat>
  <Paragraphs>87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DejaVu Sans Mono</vt:lpstr>
      <vt:lpstr>Liberation Mono</vt:lpstr>
      <vt:lpstr>Liberation Sans</vt:lpstr>
      <vt:lpstr>StarSymbol</vt:lpstr>
      <vt:lpstr>Covers</vt:lpstr>
      <vt:lpstr>General</vt:lpstr>
      <vt:lpstr>Breakers</vt:lpstr>
      <vt:lpstr>Python for DevOps</vt:lpstr>
      <vt:lpstr>PowerPoint Presentation</vt:lpstr>
      <vt:lpstr>import</vt:lpstr>
      <vt:lpstr>from ... import</vt:lpstr>
      <vt:lpstr>import as</vt:lpstr>
      <vt:lpstr>Нахождение модулей</vt:lpstr>
      <vt:lpstr>Содержимое модуля</vt:lpstr>
      <vt:lpstr>Пакеты</vt:lpstr>
      <vt:lpstr>PowerPoint Presentation</vt:lpstr>
      <vt:lpstr>Область видимости: LEGB</vt:lpstr>
      <vt:lpstr>Область видимости: пространства имен</vt:lpstr>
      <vt:lpstr>Анонимные функции: lambda</vt:lpstr>
      <vt:lpstr>Анонимные функции: lambda</vt:lpstr>
      <vt:lpstr>Lundh’s lambda Refactoring Recipe</vt:lpstr>
      <vt:lpstr>Функции объекты первого класса</vt:lpstr>
      <vt:lpstr>Декораторы</vt:lpstr>
      <vt:lpstr>Параметризованные декораторы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Dmitrii Titkov</cp:lastModifiedBy>
  <cp:revision>90</cp:revision>
  <dcterms:created xsi:type="dcterms:W3CDTF">2018-01-26T19:23:30Z</dcterms:created>
  <dcterms:modified xsi:type="dcterms:W3CDTF">2019-06-10T14:05:45Z</dcterms:modified>
</cp:coreProperties>
</file>