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6" r:id="rId6"/>
    <p:sldId id="263" r:id="rId7"/>
    <p:sldId id="270" r:id="rId8"/>
    <p:sldId id="267" r:id="rId9"/>
    <p:sldId id="265" r:id="rId10"/>
    <p:sldId id="268" r:id="rId11"/>
    <p:sldId id="260" r:id="rId12"/>
    <p:sldId id="261" r:id="rId13"/>
    <p:sldId id="262" r:id="rId14"/>
    <p:sldId id="27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esh singh" initials="ys" lastIdx="1" clrIdx="0">
    <p:extLst>
      <p:ext uri="{19B8F6BF-5375-455C-9EA6-DF929625EA0E}">
        <p15:presenceInfo xmlns:p15="http://schemas.microsoft.com/office/powerpoint/2012/main" userId="f24db59112ab7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66"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A7FE-0B38-437E-BB7C-52B128EBF9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5CA75B-DC80-4D24-8BD3-485368819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B75A68-65A9-49B5-8576-FC2A9A8C3D1F}"/>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5" name="Footer Placeholder 4">
            <a:extLst>
              <a:ext uri="{FF2B5EF4-FFF2-40B4-BE49-F238E27FC236}">
                <a16:creationId xmlns:a16="http://schemas.microsoft.com/office/drawing/2014/main" id="{A8131C51-9E80-4649-9352-A6341EFB3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4100A-A907-4F99-A3E2-B9FC3DE3891E}"/>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196617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CA9C-8ABB-4A79-9D6C-E80F6503CE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E8328-417D-477B-BD78-71371C408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5B8A76-CE1C-445A-B740-E8779BB397AF}"/>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5" name="Footer Placeholder 4">
            <a:extLst>
              <a:ext uri="{FF2B5EF4-FFF2-40B4-BE49-F238E27FC236}">
                <a16:creationId xmlns:a16="http://schemas.microsoft.com/office/drawing/2014/main" id="{61C49207-7A23-4F27-A01B-F6C6DC3091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A762D-A2C2-4C2F-99E9-FA214C01C7A8}"/>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164853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92C95-26EF-46AC-9B93-4689096D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3B497-AE44-4D77-B61E-F3FD9D517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65342-B7BB-44BE-BD9C-35E6A5DAA541}"/>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5" name="Footer Placeholder 4">
            <a:extLst>
              <a:ext uri="{FF2B5EF4-FFF2-40B4-BE49-F238E27FC236}">
                <a16:creationId xmlns:a16="http://schemas.microsoft.com/office/drawing/2014/main" id="{10546A28-1FC2-43D9-969F-6A226DA4F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935AB-4E8B-478C-9891-69774D4BC45F}"/>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75504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DDE3-6751-4923-AC58-29D140BF35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00B656-DE97-449F-B655-57F0CE94F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4F7F2C-232F-4E25-B6C8-93BFA0C3C937}"/>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5" name="Footer Placeholder 4">
            <a:extLst>
              <a:ext uri="{FF2B5EF4-FFF2-40B4-BE49-F238E27FC236}">
                <a16:creationId xmlns:a16="http://schemas.microsoft.com/office/drawing/2014/main" id="{EA0DF70E-FE1F-4848-ADB5-68A940F0F5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94FDC6-D89E-4A8A-8E72-05F6610BF378}"/>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394771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AD81-C64C-4760-82D7-D5D2E957D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D1CD7E-5040-450A-A117-326EA4CC53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E8C0E-AB26-4795-AD52-89D3A13EDD7C}"/>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5" name="Footer Placeholder 4">
            <a:extLst>
              <a:ext uri="{FF2B5EF4-FFF2-40B4-BE49-F238E27FC236}">
                <a16:creationId xmlns:a16="http://schemas.microsoft.com/office/drawing/2014/main" id="{B7E23122-9505-42FD-888F-36E5A4EB4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B58D5-3B35-40A9-90C1-7B90D4788DF7}"/>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60571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2E53-522D-40AD-8A65-2B9B65BAED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0693F-AB03-4A8F-BBAA-3CF8EDF290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555A71-272E-46DB-9076-BDBA98462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EDBAA2-0CC1-41C0-9719-B13F4DDAC87D}"/>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6" name="Footer Placeholder 5">
            <a:extLst>
              <a:ext uri="{FF2B5EF4-FFF2-40B4-BE49-F238E27FC236}">
                <a16:creationId xmlns:a16="http://schemas.microsoft.com/office/drawing/2014/main" id="{B119E6EE-6B75-4299-A9DF-1901AA928F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1F46F-D160-42DC-9BAD-38CB9203285A}"/>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252973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9730-DADE-459F-A652-DEE641F26B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7982B6-6637-47F0-B9BF-FDFF95929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D3FDB-6BEA-4FBD-B5A4-9E72AB101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B87FA0-1109-436C-97AC-F632AB3324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7630C-6C0F-4694-B77C-B52328E16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035C1-BAF9-4AA0-A712-5408A75E3167}"/>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8" name="Footer Placeholder 7">
            <a:extLst>
              <a:ext uri="{FF2B5EF4-FFF2-40B4-BE49-F238E27FC236}">
                <a16:creationId xmlns:a16="http://schemas.microsoft.com/office/drawing/2014/main" id="{D9250B77-950B-471D-A8E3-2DBBF70637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5ADC28-73AD-4A81-846E-A35D3DBDF6F3}"/>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309943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4B87-43B6-4F77-8F6A-5731FF407C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115433-C993-49E7-B6F1-B69D1E90D6EC}"/>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4" name="Footer Placeholder 3">
            <a:extLst>
              <a:ext uri="{FF2B5EF4-FFF2-40B4-BE49-F238E27FC236}">
                <a16:creationId xmlns:a16="http://schemas.microsoft.com/office/drawing/2014/main" id="{7520CDD0-3060-452E-AD03-69826F9920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0A40EE-EBEF-48D6-B3D1-39E7D984F942}"/>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183448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AC671-D2B2-446B-BB42-9562A2DC726B}"/>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3" name="Footer Placeholder 2">
            <a:extLst>
              <a:ext uri="{FF2B5EF4-FFF2-40B4-BE49-F238E27FC236}">
                <a16:creationId xmlns:a16="http://schemas.microsoft.com/office/drawing/2014/main" id="{12ECFD77-C6F4-46F6-BCD4-62DA82766B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95DCFA-AAFE-4776-968E-F9C73586EFA8}"/>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255961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B8FD-F6B7-41FF-B0C3-AAE313D85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AE0D6A-40C3-41F7-9D91-9B4C6FE7A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E8BFC0-E8F4-4807-BCF2-CEC34DE3B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AA4F9-D3CC-4ACE-8453-8736A9479DAF}"/>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6" name="Footer Placeholder 5">
            <a:extLst>
              <a:ext uri="{FF2B5EF4-FFF2-40B4-BE49-F238E27FC236}">
                <a16:creationId xmlns:a16="http://schemas.microsoft.com/office/drawing/2014/main" id="{F5335211-6F5D-4E7D-B817-2E1E242428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7DF558-01DA-4373-82F5-52F2400497EC}"/>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404272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98F5-28D5-43A6-996D-93728FCFF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A29CEC-2C60-405E-8AD0-C00EEDC08D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78EFF8-8785-4868-9FDF-7278CE8DE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4186F-FA91-4C0E-B23A-81CABF3EBD68}"/>
              </a:ext>
            </a:extLst>
          </p:cNvPr>
          <p:cNvSpPr>
            <a:spLocks noGrp="1"/>
          </p:cNvSpPr>
          <p:nvPr>
            <p:ph type="dt" sz="half" idx="10"/>
          </p:nvPr>
        </p:nvSpPr>
        <p:spPr/>
        <p:txBody>
          <a:bodyPr/>
          <a:lstStyle/>
          <a:p>
            <a:fld id="{A42287F5-1E2E-4451-998B-1293FA1A050B}" type="datetimeFigureOut">
              <a:rPr lang="en-IN" smtClean="0"/>
              <a:t>08-05-2022</a:t>
            </a:fld>
            <a:endParaRPr lang="en-IN"/>
          </a:p>
        </p:txBody>
      </p:sp>
      <p:sp>
        <p:nvSpPr>
          <p:cNvPr id="6" name="Footer Placeholder 5">
            <a:extLst>
              <a:ext uri="{FF2B5EF4-FFF2-40B4-BE49-F238E27FC236}">
                <a16:creationId xmlns:a16="http://schemas.microsoft.com/office/drawing/2014/main" id="{6BE50B51-6F41-4C4F-B1BB-299D400A5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895840-1951-47EC-AE2D-00BFA4191A83}"/>
              </a:ext>
            </a:extLst>
          </p:cNvPr>
          <p:cNvSpPr>
            <a:spLocks noGrp="1"/>
          </p:cNvSpPr>
          <p:nvPr>
            <p:ph type="sldNum" sz="quarter" idx="12"/>
          </p:nvPr>
        </p:nvSpPr>
        <p:spPr/>
        <p:txBody>
          <a:bodyPr/>
          <a:lstStyle/>
          <a:p>
            <a:fld id="{2792F136-640F-4441-9FE9-29FF1684CBAA}" type="slidenum">
              <a:rPr lang="en-IN" smtClean="0"/>
              <a:t>‹#›</a:t>
            </a:fld>
            <a:endParaRPr lang="en-IN"/>
          </a:p>
        </p:txBody>
      </p:sp>
    </p:spTree>
    <p:extLst>
      <p:ext uri="{BB962C8B-B14F-4D97-AF65-F5344CB8AC3E}">
        <p14:creationId xmlns:p14="http://schemas.microsoft.com/office/powerpoint/2010/main" val="148362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AEE1C0-F243-46E5-8061-7F914F672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C89E52-0FE2-4B7A-A762-B57CD8536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5EB54-B627-48AC-9B25-8081DFDBE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287F5-1E2E-4451-998B-1293FA1A050B}" type="datetimeFigureOut">
              <a:rPr lang="en-IN" smtClean="0"/>
              <a:t>08-05-2022</a:t>
            </a:fld>
            <a:endParaRPr lang="en-IN"/>
          </a:p>
        </p:txBody>
      </p:sp>
      <p:sp>
        <p:nvSpPr>
          <p:cNvPr id="5" name="Footer Placeholder 4">
            <a:extLst>
              <a:ext uri="{FF2B5EF4-FFF2-40B4-BE49-F238E27FC236}">
                <a16:creationId xmlns:a16="http://schemas.microsoft.com/office/drawing/2014/main" id="{1953D120-A482-447B-B524-D47543E73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550638-941A-42AA-B430-1FA284C29E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2F136-640F-4441-9FE9-29FF1684CBAA}" type="slidenum">
              <a:rPr lang="en-IN" smtClean="0"/>
              <a:t>‹#›</a:t>
            </a:fld>
            <a:endParaRPr lang="en-IN"/>
          </a:p>
        </p:txBody>
      </p:sp>
    </p:spTree>
    <p:extLst>
      <p:ext uri="{BB962C8B-B14F-4D97-AF65-F5344CB8AC3E}">
        <p14:creationId xmlns:p14="http://schemas.microsoft.com/office/powerpoint/2010/main" val="103751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4778-8215-4E28-8475-0FA8991BEC2D}"/>
              </a:ext>
            </a:extLst>
          </p:cNvPr>
          <p:cNvSpPr>
            <a:spLocks noGrp="1"/>
          </p:cNvSpPr>
          <p:nvPr>
            <p:ph type="ctrTitle"/>
          </p:nvPr>
        </p:nvSpPr>
        <p:spPr>
          <a:xfrm>
            <a:off x="1524000" y="754144"/>
            <a:ext cx="9144000" cy="1426639"/>
          </a:xfrm>
        </p:spPr>
        <p:txBody>
          <a:bodyPr>
            <a:normAutofit fontScale="90000"/>
          </a:bodyPr>
          <a:lstStyle/>
          <a:p>
            <a:r>
              <a:rPr lang="en-US" sz="2800" b="1" dirty="0">
                <a:solidFill>
                  <a:schemeClr val="accent5"/>
                </a:solidFill>
              </a:rPr>
              <a:t>Empirical Analysis of Machine Learning Algorithms</a:t>
            </a:r>
            <a:br>
              <a:rPr lang="en-US" sz="2800" b="1" dirty="0">
                <a:solidFill>
                  <a:schemeClr val="accent5"/>
                </a:solidFill>
              </a:rPr>
            </a:br>
            <a:r>
              <a:rPr lang="en-US" sz="2800" b="1" dirty="0">
                <a:solidFill>
                  <a:schemeClr val="accent5"/>
                </a:solidFill>
              </a:rPr>
              <a:t>( supervised and unsupervised ) on Software Defect Prediction Datasets</a:t>
            </a:r>
            <a:br>
              <a:rPr lang="en-US" sz="2800" b="1" dirty="0">
                <a:solidFill>
                  <a:schemeClr val="accent5"/>
                </a:solidFill>
              </a:rPr>
            </a:br>
            <a:endParaRPr lang="en-IN" sz="2800" b="1" dirty="0">
              <a:solidFill>
                <a:schemeClr val="accent5"/>
              </a:solidFill>
            </a:endParaRPr>
          </a:p>
        </p:txBody>
      </p:sp>
      <p:sp>
        <p:nvSpPr>
          <p:cNvPr id="3" name="Subtitle 2">
            <a:extLst>
              <a:ext uri="{FF2B5EF4-FFF2-40B4-BE49-F238E27FC236}">
                <a16:creationId xmlns:a16="http://schemas.microsoft.com/office/drawing/2014/main" id="{2CB95D0C-D9ED-4874-A0E1-F61588F06415}"/>
              </a:ext>
            </a:extLst>
          </p:cNvPr>
          <p:cNvSpPr>
            <a:spLocks noGrp="1"/>
          </p:cNvSpPr>
          <p:nvPr>
            <p:ph type="subTitle" idx="1"/>
          </p:nvPr>
        </p:nvSpPr>
        <p:spPr>
          <a:xfrm>
            <a:off x="1524000" y="2083324"/>
            <a:ext cx="9144000" cy="4157219"/>
          </a:xfrm>
        </p:spPr>
        <p:txBody>
          <a:bodyPr>
            <a:normAutofit fontScale="92500" lnSpcReduction="20000"/>
          </a:bodyPr>
          <a:lstStyle/>
          <a:p>
            <a:pPr algn="l"/>
            <a:endParaRPr lang="en-IN" dirty="0"/>
          </a:p>
          <a:p>
            <a:pPr algn="l"/>
            <a:endParaRPr lang="en-IN" dirty="0"/>
          </a:p>
          <a:p>
            <a:pPr algn="l"/>
            <a:r>
              <a:rPr lang="en-IN" dirty="0"/>
              <a:t>  </a:t>
            </a: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IN" dirty="0"/>
              <a:t>Presented by :</a:t>
            </a:r>
          </a:p>
          <a:p>
            <a:pPr algn="l"/>
            <a:r>
              <a:rPr lang="en-IN" dirty="0"/>
              <a:t>Subhash and Yogesh Singh</a:t>
            </a:r>
          </a:p>
        </p:txBody>
      </p:sp>
      <p:pic>
        <p:nvPicPr>
          <p:cNvPr id="5" name="Picture 4">
            <a:extLst>
              <a:ext uri="{FF2B5EF4-FFF2-40B4-BE49-F238E27FC236}">
                <a16:creationId xmlns:a16="http://schemas.microsoft.com/office/drawing/2014/main" id="{0E677040-17D2-4439-BABA-5FE8FA261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682" y="2281287"/>
            <a:ext cx="2243579" cy="1929376"/>
          </a:xfrm>
          <a:prstGeom prst="rect">
            <a:avLst/>
          </a:prstGeom>
        </p:spPr>
      </p:pic>
    </p:spTree>
    <p:extLst>
      <p:ext uri="{BB962C8B-B14F-4D97-AF65-F5344CB8AC3E}">
        <p14:creationId xmlns:p14="http://schemas.microsoft.com/office/powerpoint/2010/main" val="4243792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2B54-0781-4597-AC59-30C140731023}"/>
              </a:ext>
            </a:extLst>
          </p:cNvPr>
          <p:cNvSpPr>
            <a:spLocks noGrp="1"/>
          </p:cNvSpPr>
          <p:nvPr>
            <p:ph type="title"/>
          </p:nvPr>
        </p:nvSpPr>
        <p:spPr/>
        <p:txBody>
          <a:bodyPr/>
          <a:lstStyle/>
          <a:p>
            <a:r>
              <a:rPr lang="en-IN" b="1" dirty="0"/>
              <a:t>Performance Parameters</a:t>
            </a:r>
          </a:p>
        </p:txBody>
      </p:sp>
      <p:sp>
        <p:nvSpPr>
          <p:cNvPr id="3" name="Content Placeholder 2">
            <a:extLst>
              <a:ext uri="{FF2B5EF4-FFF2-40B4-BE49-F238E27FC236}">
                <a16:creationId xmlns:a16="http://schemas.microsoft.com/office/drawing/2014/main" id="{DE1D8D60-144E-43A4-BAEF-829F03672B4F}"/>
              </a:ext>
            </a:extLst>
          </p:cNvPr>
          <p:cNvSpPr>
            <a:spLocks noGrp="1"/>
          </p:cNvSpPr>
          <p:nvPr>
            <p:ph idx="1"/>
          </p:nvPr>
        </p:nvSpPr>
        <p:spPr/>
        <p:txBody>
          <a:bodyPr/>
          <a:lstStyle/>
          <a:p>
            <a:pPr marL="0" indent="0">
              <a:buNone/>
            </a:pPr>
            <a:r>
              <a:rPr lang="en-IN" dirty="0"/>
              <a:t>We used three evaluation indicators for our models -</a:t>
            </a:r>
          </a:p>
          <a:p>
            <a:r>
              <a:rPr lang="en-IN" dirty="0"/>
              <a:t>Accuracy</a:t>
            </a:r>
          </a:p>
          <a:p>
            <a:r>
              <a:rPr lang="en-IN" dirty="0"/>
              <a:t>F1-score</a:t>
            </a:r>
          </a:p>
          <a:p>
            <a:r>
              <a:rPr lang="en-IN" dirty="0"/>
              <a:t>MCC</a:t>
            </a:r>
          </a:p>
        </p:txBody>
      </p:sp>
    </p:spTree>
    <p:extLst>
      <p:ext uri="{BB962C8B-B14F-4D97-AF65-F5344CB8AC3E}">
        <p14:creationId xmlns:p14="http://schemas.microsoft.com/office/powerpoint/2010/main" val="123117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9FFE-0914-47E5-92EB-1B16B7FF6A98}"/>
              </a:ext>
            </a:extLst>
          </p:cNvPr>
          <p:cNvSpPr>
            <a:spLocks noGrp="1"/>
          </p:cNvSpPr>
          <p:nvPr>
            <p:ph type="title"/>
          </p:nvPr>
        </p:nvSpPr>
        <p:spPr/>
        <p:txBody>
          <a:bodyPr/>
          <a:lstStyle/>
          <a:p>
            <a:r>
              <a:rPr lang="en-IN" b="1" dirty="0"/>
              <a:t>Accuracy</a:t>
            </a:r>
          </a:p>
        </p:txBody>
      </p:sp>
      <p:pic>
        <p:nvPicPr>
          <p:cNvPr id="6" name="Content Placeholder 5">
            <a:extLst>
              <a:ext uri="{FF2B5EF4-FFF2-40B4-BE49-F238E27FC236}">
                <a16:creationId xmlns:a16="http://schemas.microsoft.com/office/drawing/2014/main" id="{FDB23D46-A20E-A7E1-B94B-DB18C22AF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6775"/>
            <a:ext cx="10515600" cy="4089038"/>
          </a:xfrm>
        </p:spPr>
      </p:pic>
    </p:spTree>
    <p:extLst>
      <p:ext uri="{BB962C8B-B14F-4D97-AF65-F5344CB8AC3E}">
        <p14:creationId xmlns:p14="http://schemas.microsoft.com/office/powerpoint/2010/main" val="325031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3A1E-FC19-4C42-AA95-AEB3383CA889}"/>
              </a:ext>
            </a:extLst>
          </p:cNvPr>
          <p:cNvSpPr>
            <a:spLocks noGrp="1"/>
          </p:cNvSpPr>
          <p:nvPr>
            <p:ph type="title"/>
          </p:nvPr>
        </p:nvSpPr>
        <p:spPr/>
        <p:txBody>
          <a:bodyPr/>
          <a:lstStyle/>
          <a:p>
            <a:r>
              <a:rPr lang="en-IN" b="1" dirty="0"/>
              <a:t>F1-score</a:t>
            </a:r>
          </a:p>
        </p:txBody>
      </p:sp>
      <p:pic>
        <p:nvPicPr>
          <p:cNvPr id="7" name="Content Placeholder 6">
            <a:extLst>
              <a:ext uri="{FF2B5EF4-FFF2-40B4-BE49-F238E27FC236}">
                <a16:creationId xmlns:a16="http://schemas.microsoft.com/office/drawing/2014/main" id="{563D6542-BBBE-BC7A-2D5C-7F0EE52CB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0817"/>
            <a:ext cx="10515600" cy="4100953"/>
          </a:xfrm>
        </p:spPr>
      </p:pic>
    </p:spTree>
    <p:extLst>
      <p:ext uri="{BB962C8B-B14F-4D97-AF65-F5344CB8AC3E}">
        <p14:creationId xmlns:p14="http://schemas.microsoft.com/office/powerpoint/2010/main" val="72449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614B-A254-415B-A0F2-DFE4B5C0D437}"/>
              </a:ext>
            </a:extLst>
          </p:cNvPr>
          <p:cNvSpPr>
            <a:spLocks noGrp="1"/>
          </p:cNvSpPr>
          <p:nvPr>
            <p:ph type="title"/>
          </p:nvPr>
        </p:nvSpPr>
        <p:spPr/>
        <p:txBody>
          <a:bodyPr/>
          <a:lstStyle/>
          <a:p>
            <a:r>
              <a:rPr lang="en-IN" b="1" dirty="0"/>
              <a:t>MCC</a:t>
            </a:r>
          </a:p>
        </p:txBody>
      </p:sp>
      <p:pic>
        <p:nvPicPr>
          <p:cNvPr id="7" name="Content Placeholder 6">
            <a:extLst>
              <a:ext uri="{FF2B5EF4-FFF2-40B4-BE49-F238E27FC236}">
                <a16:creationId xmlns:a16="http://schemas.microsoft.com/office/drawing/2014/main" id="{01B26052-AB65-09B0-7561-A907BC2E67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9304"/>
            <a:ext cx="10515600" cy="4083980"/>
          </a:xfrm>
        </p:spPr>
      </p:pic>
    </p:spTree>
    <p:extLst>
      <p:ext uri="{BB962C8B-B14F-4D97-AF65-F5344CB8AC3E}">
        <p14:creationId xmlns:p14="http://schemas.microsoft.com/office/powerpoint/2010/main" val="217993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8516-D623-025E-759D-D8B0462FC66D}"/>
              </a:ext>
            </a:extLst>
          </p:cNvPr>
          <p:cNvSpPr>
            <a:spLocks noGrp="1"/>
          </p:cNvSpPr>
          <p:nvPr>
            <p:ph type="title"/>
          </p:nvPr>
        </p:nvSpPr>
        <p:spPr/>
        <p:txBody>
          <a:bodyPr/>
          <a:lstStyle/>
          <a:p>
            <a:r>
              <a:rPr lang="en-IN" b="1" dirty="0"/>
              <a:t>Experimental Results</a:t>
            </a:r>
          </a:p>
        </p:txBody>
      </p:sp>
      <p:sp>
        <p:nvSpPr>
          <p:cNvPr id="3" name="Content Placeholder 2">
            <a:extLst>
              <a:ext uri="{FF2B5EF4-FFF2-40B4-BE49-F238E27FC236}">
                <a16:creationId xmlns:a16="http://schemas.microsoft.com/office/drawing/2014/main" id="{C0618E30-E278-DE14-A735-3B851A5D26AC}"/>
              </a:ext>
            </a:extLst>
          </p:cNvPr>
          <p:cNvSpPr>
            <a:spLocks noGrp="1"/>
          </p:cNvSpPr>
          <p:nvPr>
            <p:ph idx="1"/>
          </p:nvPr>
        </p:nvSpPr>
        <p:spPr/>
        <p:txBody>
          <a:bodyPr>
            <a:normAutofit fontScale="92500"/>
          </a:bodyPr>
          <a:lstStyle/>
          <a:p>
            <a:r>
              <a:rPr lang="en-US" dirty="0"/>
              <a:t>Firstly we are using accuracy performance indicator. If we compare supervised algorithms only, RF performed better over other algorithms. In unsupervised models , KMS model performed better over other models.</a:t>
            </a:r>
          </a:p>
          <a:p>
            <a:r>
              <a:rPr lang="en-US" dirty="0"/>
              <a:t>If we see MCC performance of our models we find that RF in supervised model family and MBM in unsupervised model family performed better.</a:t>
            </a:r>
          </a:p>
          <a:p>
            <a:r>
              <a:rPr lang="en-US" dirty="0"/>
              <a:t>But when we have an imbalanced data ,accuracy is not a good metric. So we are making conclusion on the basis of f1-score. To sum up, on defect data we can say that Random Forest in supervised model family and DBSCAN in unsupervised model family performed best on f1-score performance indicator.</a:t>
            </a:r>
            <a:endParaRPr lang="en-IN" dirty="0"/>
          </a:p>
        </p:txBody>
      </p:sp>
    </p:spTree>
    <p:extLst>
      <p:ext uri="{BB962C8B-B14F-4D97-AF65-F5344CB8AC3E}">
        <p14:creationId xmlns:p14="http://schemas.microsoft.com/office/powerpoint/2010/main" val="271105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F3C6-9676-4613-8FDE-9DCE41C319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D96393-A904-40EE-8820-F3E8976396AD}"/>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4000" dirty="0"/>
              <a:t>THANK YOU</a:t>
            </a:r>
          </a:p>
        </p:txBody>
      </p:sp>
    </p:spTree>
    <p:extLst>
      <p:ext uri="{BB962C8B-B14F-4D97-AF65-F5344CB8AC3E}">
        <p14:creationId xmlns:p14="http://schemas.microsoft.com/office/powerpoint/2010/main" val="114497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70CD-1628-4609-8E29-AAB4C8F667C7}"/>
              </a:ext>
            </a:extLst>
          </p:cNvPr>
          <p:cNvSpPr>
            <a:spLocks noGrp="1"/>
          </p:cNvSpPr>
          <p:nvPr>
            <p:ph type="title"/>
          </p:nvPr>
        </p:nvSpPr>
        <p:spPr>
          <a:xfrm>
            <a:off x="838200" y="365125"/>
            <a:ext cx="10515600" cy="643543"/>
          </a:xfrm>
        </p:spPr>
        <p:txBody>
          <a:bodyPr>
            <a:normAutofit/>
          </a:bodyPr>
          <a:lstStyle/>
          <a:p>
            <a:r>
              <a:rPr lang="en-IN" sz="4000" b="1" dirty="0"/>
              <a:t>INTRODUCTION</a:t>
            </a:r>
          </a:p>
        </p:txBody>
      </p:sp>
      <p:sp>
        <p:nvSpPr>
          <p:cNvPr id="3" name="Content Placeholder 2">
            <a:extLst>
              <a:ext uri="{FF2B5EF4-FFF2-40B4-BE49-F238E27FC236}">
                <a16:creationId xmlns:a16="http://schemas.microsoft.com/office/drawing/2014/main" id="{F6BDB146-E45F-459A-8AC2-068B8A64C1E3}"/>
              </a:ext>
            </a:extLst>
          </p:cNvPr>
          <p:cNvSpPr>
            <a:spLocks noGrp="1"/>
          </p:cNvSpPr>
          <p:nvPr>
            <p:ph idx="1"/>
          </p:nvPr>
        </p:nvSpPr>
        <p:spPr>
          <a:xfrm>
            <a:off x="838200" y="1609462"/>
            <a:ext cx="10515600" cy="3923957"/>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Software quality is one of the essential aspects of a software. With increasing demand, software designs are becoming more complex, increasing the probability of software defects.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Calibri" panose="020F0502020204030204" pitchFamily="34" charset="0"/>
                <a:ea typeface="Calibri" panose="020F0502020204030204" pitchFamily="34" charset="0"/>
                <a:cs typeface="Times New Roman" panose="02020603050405020304" pitchFamily="18" charset="0"/>
              </a:rPr>
              <a:t>Software defect prediction studies aim to predict defect-prone components before the testing stage of the software development process. </a:t>
            </a:r>
          </a:p>
          <a:p>
            <a:r>
              <a:rPr lang="en-IN" dirty="0">
                <a:effectLst/>
                <a:latin typeface="Calibri" panose="020F0502020204030204" pitchFamily="34" charset="0"/>
                <a:ea typeface="Calibri" panose="020F0502020204030204" pitchFamily="34" charset="0"/>
                <a:cs typeface="Times New Roman" panose="02020603050405020304" pitchFamily="18" charset="0"/>
              </a:rPr>
              <a:t>While a few software defect prediction models have been developed for mobile applications, a systematic overview of these studies is still missing.</a:t>
            </a:r>
          </a:p>
          <a:p>
            <a:endParaRPr lang="en-IN" dirty="0"/>
          </a:p>
        </p:txBody>
      </p:sp>
    </p:spTree>
    <p:extLst>
      <p:ext uri="{BB962C8B-B14F-4D97-AF65-F5344CB8AC3E}">
        <p14:creationId xmlns:p14="http://schemas.microsoft.com/office/powerpoint/2010/main" val="408235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DF89-E8CA-4E58-82AF-AB6F2146A414}"/>
              </a:ext>
            </a:extLst>
          </p:cNvPr>
          <p:cNvSpPr>
            <a:spLocks noGrp="1"/>
          </p:cNvSpPr>
          <p:nvPr>
            <p:ph type="title"/>
          </p:nvPr>
        </p:nvSpPr>
        <p:spPr>
          <a:xfrm>
            <a:off x="838200" y="299138"/>
            <a:ext cx="10515600" cy="784945"/>
          </a:xfrm>
        </p:spPr>
        <p:txBody>
          <a:bodyPr/>
          <a:lstStyle/>
          <a:p>
            <a:r>
              <a:rPr lang="en-IN" b="1" dirty="0"/>
              <a:t>OBJECTIVE</a:t>
            </a:r>
          </a:p>
        </p:txBody>
      </p:sp>
      <p:sp>
        <p:nvSpPr>
          <p:cNvPr id="3" name="Content Placeholder 2">
            <a:extLst>
              <a:ext uri="{FF2B5EF4-FFF2-40B4-BE49-F238E27FC236}">
                <a16:creationId xmlns:a16="http://schemas.microsoft.com/office/drawing/2014/main" id="{26D869C3-0668-4E29-B611-7FBCA8B82D38}"/>
              </a:ext>
            </a:extLst>
          </p:cNvPr>
          <p:cNvSpPr>
            <a:spLocks noGrp="1"/>
          </p:cNvSpPr>
          <p:nvPr>
            <p:ph idx="1"/>
          </p:nvPr>
        </p:nvSpPr>
        <p:spPr>
          <a:xfrm>
            <a:off x="838200" y="1442301"/>
            <a:ext cx="10515600" cy="4734662"/>
          </a:xfrm>
        </p:spPr>
        <p:txBody>
          <a:bodyPr/>
          <a:lstStyle/>
          <a:p>
            <a:r>
              <a:rPr lang="en-IN" dirty="0"/>
              <a:t>A comprehensive comparative study  of clustering – based supervised and unsupervised defect prediction models</a:t>
            </a:r>
          </a:p>
        </p:txBody>
      </p:sp>
    </p:spTree>
    <p:extLst>
      <p:ext uri="{BB962C8B-B14F-4D97-AF65-F5344CB8AC3E}">
        <p14:creationId xmlns:p14="http://schemas.microsoft.com/office/powerpoint/2010/main" val="235972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851B-D19D-428D-B796-4BE569EE1E14}"/>
              </a:ext>
            </a:extLst>
          </p:cNvPr>
          <p:cNvSpPr>
            <a:spLocks noGrp="1"/>
          </p:cNvSpPr>
          <p:nvPr>
            <p:ph type="title"/>
          </p:nvPr>
        </p:nvSpPr>
        <p:spPr/>
        <p:txBody>
          <a:bodyPr/>
          <a:lstStyle/>
          <a:p>
            <a:r>
              <a:rPr lang="en-IN" b="1" dirty="0"/>
              <a:t>DATASETS USED</a:t>
            </a:r>
          </a:p>
        </p:txBody>
      </p:sp>
      <p:sp>
        <p:nvSpPr>
          <p:cNvPr id="3" name="Content Placeholder 2">
            <a:extLst>
              <a:ext uri="{FF2B5EF4-FFF2-40B4-BE49-F238E27FC236}">
                <a16:creationId xmlns:a16="http://schemas.microsoft.com/office/drawing/2014/main" id="{54C69F77-FCC5-4F98-B8A1-E20304A72E12}"/>
              </a:ext>
            </a:extLst>
          </p:cNvPr>
          <p:cNvSpPr>
            <a:spLocks noGrp="1"/>
          </p:cNvSpPr>
          <p:nvPr>
            <p:ph sz="half" idx="1"/>
          </p:nvPr>
        </p:nvSpPr>
        <p:spPr/>
        <p:txBody>
          <a:bodyPr>
            <a:normAutofit lnSpcReduction="10000"/>
          </a:bodyPr>
          <a:lstStyle/>
          <a:p>
            <a:r>
              <a:rPr lang="en-IN" dirty="0"/>
              <a:t>Ar1</a:t>
            </a:r>
          </a:p>
          <a:p>
            <a:r>
              <a:rPr lang="en-IN" dirty="0"/>
              <a:t>Ar3</a:t>
            </a:r>
          </a:p>
          <a:p>
            <a:r>
              <a:rPr lang="en-IN" dirty="0"/>
              <a:t>Ar4</a:t>
            </a:r>
          </a:p>
          <a:p>
            <a:r>
              <a:rPr lang="en-IN" dirty="0"/>
              <a:t>Ar5</a:t>
            </a:r>
          </a:p>
          <a:p>
            <a:r>
              <a:rPr lang="en-IN" dirty="0"/>
              <a:t>Ar6</a:t>
            </a:r>
          </a:p>
          <a:p>
            <a:endParaRPr lang="en-IN" dirty="0"/>
          </a:p>
          <a:p>
            <a:r>
              <a:rPr lang="en-IN" dirty="0"/>
              <a:t>Cm1</a:t>
            </a:r>
          </a:p>
          <a:p>
            <a:r>
              <a:rPr lang="en-IN" dirty="0"/>
              <a:t>Jm1</a:t>
            </a:r>
          </a:p>
          <a:p>
            <a:r>
              <a:rPr lang="en-IN" dirty="0"/>
              <a:t>Mw1</a:t>
            </a:r>
          </a:p>
          <a:p>
            <a:endParaRPr lang="en-IN" dirty="0"/>
          </a:p>
        </p:txBody>
      </p:sp>
      <p:sp>
        <p:nvSpPr>
          <p:cNvPr id="4" name="Content Placeholder 3">
            <a:extLst>
              <a:ext uri="{FF2B5EF4-FFF2-40B4-BE49-F238E27FC236}">
                <a16:creationId xmlns:a16="http://schemas.microsoft.com/office/drawing/2014/main" id="{2C76C078-F994-4234-89AE-ADEC368F2A6B}"/>
              </a:ext>
            </a:extLst>
          </p:cNvPr>
          <p:cNvSpPr>
            <a:spLocks noGrp="1"/>
          </p:cNvSpPr>
          <p:nvPr>
            <p:ph sz="half" idx="2"/>
          </p:nvPr>
        </p:nvSpPr>
        <p:spPr/>
        <p:txBody>
          <a:bodyPr>
            <a:normAutofit lnSpcReduction="10000"/>
          </a:bodyPr>
          <a:lstStyle/>
          <a:p>
            <a:r>
              <a:rPr lang="en-IN" dirty="0"/>
              <a:t>Kc2</a:t>
            </a:r>
          </a:p>
          <a:p>
            <a:r>
              <a:rPr lang="en-IN" dirty="0"/>
              <a:t>Kc3</a:t>
            </a:r>
          </a:p>
          <a:p>
            <a:r>
              <a:rPr lang="en-IN" dirty="0"/>
              <a:t>Mc1</a:t>
            </a:r>
          </a:p>
          <a:p>
            <a:r>
              <a:rPr lang="en-IN" dirty="0"/>
              <a:t>Mc2</a:t>
            </a:r>
          </a:p>
          <a:p>
            <a:r>
              <a:rPr lang="en-IN" dirty="0"/>
              <a:t>Pc1</a:t>
            </a:r>
          </a:p>
          <a:p>
            <a:r>
              <a:rPr lang="en-IN" dirty="0"/>
              <a:t>Pc2</a:t>
            </a:r>
          </a:p>
          <a:p>
            <a:r>
              <a:rPr lang="en-IN" dirty="0"/>
              <a:t>Pc3</a:t>
            </a:r>
          </a:p>
          <a:p>
            <a:r>
              <a:rPr lang="en-IN" dirty="0"/>
              <a:t>Pc4</a:t>
            </a:r>
          </a:p>
          <a:p>
            <a:r>
              <a:rPr lang="en-IN" dirty="0"/>
              <a:t>Pc5</a:t>
            </a:r>
          </a:p>
          <a:p>
            <a:endParaRPr lang="en-IN" dirty="0"/>
          </a:p>
        </p:txBody>
      </p:sp>
    </p:spTree>
    <p:extLst>
      <p:ext uri="{BB962C8B-B14F-4D97-AF65-F5344CB8AC3E}">
        <p14:creationId xmlns:p14="http://schemas.microsoft.com/office/powerpoint/2010/main" val="350173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F6FD-59D9-4D1D-9C29-4765FEA8172F}"/>
              </a:ext>
            </a:extLst>
          </p:cNvPr>
          <p:cNvSpPr>
            <a:spLocks noGrp="1"/>
          </p:cNvSpPr>
          <p:nvPr>
            <p:ph type="title"/>
          </p:nvPr>
        </p:nvSpPr>
        <p:spPr/>
        <p:txBody>
          <a:bodyPr/>
          <a:lstStyle/>
          <a:p>
            <a:r>
              <a:rPr lang="en-IN" b="1" dirty="0"/>
              <a:t>Imbalanced Data</a:t>
            </a:r>
          </a:p>
        </p:txBody>
      </p:sp>
      <p:sp>
        <p:nvSpPr>
          <p:cNvPr id="3" name="Content Placeholder 2">
            <a:extLst>
              <a:ext uri="{FF2B5EF4-FFF2-40B4-BE49-F238E27FC236}">
                <a16:creationId xmlns:a16="http://schemas.microsoft.com/office/drawing/2014/main" id="{96A5DEB5-8952-48D3-B295-638BC819447A}"/>
              </a:ext>
            </a:extLst>
          </p:cNvPr>
          <p:cNvSpPr>
            <a:spLocks noGrp="1"/>
          </p:cNvSpPr>
          <p:nvPr>
            <p:ph idx="1"/>
          </p:nvPr>
        </p:nvSpPr>
        <p:spPr/>
        <p:txBody>
          <a:bodyPr/>
          <a:lstStyle/>
          <a:p>
            <a:r>
              <a:rPr lang="en-US" dirty="0"/>
              <a:t>Previous research studies on defect prediction demonstrate that 80% of the defects occur in very few modules (20%). This indicates that defective classes are present in minority as compared to non-defective classes, which results in imbalanced datasets.</a:t>
            </a:r>
          </a:p>
          <a:p>
            <a:r>
              <a:rPr lang="en-US" dirty="0"/>
              <a:t>For balancing the data, we have used SMOTE oversampling technique.</a:t>
            </a:r>
            <a:endParaRPr lang="en-IN" dirty="0"/>
          </a:p>
        </p:txBody>
      </p:sp>
    </p:spTree>
    <p:extLst>
      <p:ext uri="{BB962C8B-B14F-4D97-AF65-F5344CB8AC3E}">
        <p14:creationId xmlns:p14="http://schemas.microsoft.com/office/powerpoint/2010/main" val="277524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3328-647F-4F3B-B214-1654AF944D50}"/>
              </a:ext>
            </a:extLst>
          </p:cNvPr>
          <p:cNvSpPr>
            <a:spLocks noGrp="1"/>
          </p:cNvSpPr>
          <p:nvPr>
            <p:ph type="title"/>
          </p:nvPr>
        </p:nvSpPr>
        <p:spPr/>
        <p:txBody>
          <a:bodyPr/>
          <a:lstStyle/>
          <a:p>
            <a:r>
              <a:rPr lang="en-IN" b="1" dirty="0"/>
              <a:t>ALGORITHMS USED</a:t>
            </a:r>
          </a:p>
        </p:txBody>
      </p:sp>
      <p:sp>
        <p:nvSpPr>
          <p:cNvPr id="3" name="Text Placeholder 2">
            <a:extLst>
              <a:ext uri="{FF2B5EF4-FFF2-40B4-BE49-F238E27FC236}">
                <a16:creationId xmlns:a16="http://schemas.microsoft.com/office/drawing/2014/main" id="{39FFBBC7-8055-433A-845D-DEA5255AE9C0}"/>
              </a:ext>
            </a:extLst>
          </p:cNvPr>
          <p:cNvSpPr>
            <a:spLocks noGrp="1"/>
          </p:cNvSpPr>
          <p:nvPr>
            <p:ph type="body" idx="1"/>
          </p:nvPr>
        </p:nvSpPr>
        <p:spPr/>
        <p:txBody>
          <a:bodyPr/>
          <a:lstStyle/>
          <a:p>
            <a:r>
              <a:rPr lang="en-IN" u="sng" dirty="0"/>
              <a:t>Supervised Algorithms</a:t>
            </a:r>
          </a:p>
          <a:p>
            <a:endParaRPr lang="en-IN" dirty="0"/>
          </a:p>
        </p:txBody>
      </p:sp>
      <p:sp>
        <p:nvSpPr>
          <p:cNvPr id="4" name="Content Placeholder 3">
            <a:extLst>
              <a:ext uri="{FF2B5EF4-FFF2-40B4-BE49-F238E27FC236}">
                <a16:creationId xmlns:a16="http://schemas.microsoft.com/office/drawing/2014/main" id="{1A493C23-2F9A-4EC2-845F-5D07B81B0BCC}"/>
              </a:ext>
            </a:extLst>
          </p:cNvPr>
          <p:cNvSpPr>
            <a:spLocks noGrp="1"/>
          </p:cNvSpPr>
          <p:nvPr>
            <p:ph sz="half" idx="2"/>
          </p:nvPr>
        </p:nvSpPr>
        <p:spPr/>
        <p:txBody>
          <a:bodyPr/>
          <a:lstStyle/>
          <a:p>
            <a:r>
              <a:rPr lang="en-IN" dirty="0"/>
              <a:t>Naïve Bayes (NB)</a:t>
            </a:r>
          </a:p>
          <a:p>
            <a:r>
              <a:rPr lang="en-IN" dirty="0"/>
              <a:t>Support Vector Machine (SVM)</a:t>
            </a:r>
          </a:p>
          <a:p>
            <a:r>
              <a:rPr lang="en-IN" dirty="0"/>
              <a:t>K-nearest Neighbours (KNN)</a:t>
            </a:r>
          </a:p>
          <a:p>
            <a:r>
              <a:rPr lang="en-IN" dirty="0"/>
              <a:t>Random Forest (RF)</a:t>
            </a:r>
          </a:p>
          <a:p>
            <a:r>
              <a:rPr lang="en-IN" dirty="0"/>
              <a:t>Logistic Regression (LR)</a:t>
            </a:r>
          </a:p>
        </p:txBody>
      </p:sp>
      <p:sp>
        <p:nvSpPr>
          <p:cNvPr id="5" name="Text Placeholder 4">
            <a:extLst>
              <a:ext uri="{FF2B5EF4-FFF2-40B4-BE49-F238E27FC236}">
                <a16:creationId xmlns:a16="http://schemas.microsoft.com/office/drawing/2014/main" id="{3155BAA6-60BE-4096-9CAB-059087DFA81D}"/>
              </a:ext>
            </a:extLst>
          </p:cNvPr>
          <p:cNvSpPr>
            <a:spLocks noGrp="1"/>
          </p:cNvSpPr>
          <p:nvPr>
            <p:ph type="body" sz="quarter" idx="3"/>
          </p:nvPr>
        </p:nvSpPr>
        <p:spPr/>
        <p:txBody>
          <a:bodyPr/>
          <a:lstStyle/>
          <a:p>
            <a:endParaRPr lang="en-IN" dirty="0"/>
          </a:p>
        </p:txBody>
      </p:sp>
      <p:sp>
        <p:nvSpPr>
          <p:cNvPr id="6" name="Content Placeholder 5">
            <a:extLst>
              <a:ext uri="{FF2B5EF4-FFF2-40B4-BE49-F238E27FC236}">
                <a16:creationId xmlns:a16="http://schemas.microsoft.com/office/drawing/2014/main" id="{0D539C4B-74CC-4AE6-B7DE-CD42FB9C1FAC}"/>
              </a:ext>
            </a:extLst>
          </p:cNvPr>
          <p:cNvSpPr>
            <a:spLocks noGrp="1"/>
          </p:cNvSpPr>
          <p:nvPr>
            <p:ph sz="quarter" idx="4"/>
          </p:nvPr>
        </p:nvSpPr>
        <p:spPr/>
        <p:txBody>
          <a:bodyPr/>
          <a:lstStyle/>
          <a:p>
            <a:endParaRPr lang="en-IN" dirty="0"/>
          </a:p>
          <a:p>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14484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F65B-E7A2-918E-AE30-76829987FB7F}"/>
              </a:ext>
            </a:extLst>
          </p:cNvPr>
          <p:cNvSpPr>
            <a:spLocks noGrp="1"/>
          </p:cNvSpPr>
          <p:nvPr>
            <p:ph type="title"/>
          </p:nvPr>
        </p:nvSpPr>
        <p:spPr/>
        <p:txBody>
          <a:bodyPr/>
          <a:lstStyle/>
          <a:p>
            <a:r>
              <a:rPr lang="en-IN" b="1" dirty="0"/>
              <a:t>Continued..</a:t>
            </a:r>
          </a:p>
        </p:txBody>
      </p:sp>
      <p:sp>
        <p:nvSpPr>
          <p:cNvPr id="3" name="Content Placeholder 2">
            <a:extLst>
              <a:ext uri="{FF2B5EF4-FFF2-40B4-BE49-F238E27FC236}">
                <a16:creationId xmlns:a16="http://schemas.microsoft.com/office/drawing/2014/main" id="{63EB1E36-8931-E871-377E-6A7C4115C04A}"/>
              </a:ext>
            </a:extLst>
          </p:cNvPr>
          <p:cNvSpPr>
            <a:spLocks noGrp="1"/>
          </p:cNvSpPr>
          <p:nvPr>
            <p:ph idx="1"/>
          </p:nvPr>
        </p:nvSpPr>
        <p:spPr/>
        <p:txBody>
          <a:bodyPr>
            <a:normAutofit fontScale="62500" lnSpcReduction="20000"/>
          </a:bodyPr>
          <a:lstStyle/>
          <a:p>
            <a:pPr marL="0" indent="0">
              <a:buNone/>
            </a:pPr>
            <a:r>
              <a:rPr lang="en-IN" b="1" u="sng" dirty="0"/>
              <a:t>Unsupervised Algorithms</a:t>
            </a:r>
          </a:p>
          <a:p>
            <a:pPr marL="0" indent="0">
              <a:buNone/>
            </a:pPr>
            <a:endParaRPr lang="en-IN" u="sng" dirty="0"/>
          </a:p>
          <a:p>
            <a:r>
              <a:rPr lang="en-IN" dirty="0"/>
              <a:t>K-means (KMS) </a:t>
            </a:r>
          </a:p>
          <a:p>
            <a:r>
              <a:rPr lang="en-IN" dirty="0"/>
              <a:t>Mini Batch K-means (MBM) </a:t>
            </a:r>
          </a:p>
          <a:p>
            <a:r>
              <a:rPr lang="en-IN" dirty="0"/>
              <a:t>Agglomerative </a:t>
            </a:r>
            <a:r>
              <a:rPr lang="en-IN" dirty="0" err="1"/>
              <a:t>Heirarchical</a:t>
            </a:r>
            <a:r>
              <a:rPr lang="en-IN" dirty="0"/>
              <a:t> Clustering (AHC) </a:t>
            </a:r>
          </a:p>
          <a:p>
            <a:r>
              <a:rPr lang="en-IN" dirty="0"/>
              <a:t>Balanced iterative reducing and clustering using hierarchies (BIRCH)</a:t>
            </a:r>
          </a:p>
          <a:p>
            <a:r>
              <a:rPr lang="en-IN" dirty="0"/>
              <a:t>Spectral Clustering (SC)</a:t>
            </a:r>
          </a:p>
          <a:p>
            <a:r>
              <a:rPr lang="en-IN" dirty="0" err="1"/>
              <a:t>Guassian</a:t>
            </a:r>
            <a:endParaRPr lang="en-IN" dirty="0"/>
          </a:p>
          <a:p>
            <a:r>
              <a:rPr lang="en-IN" dirty="0"/>
              <a:t>Affinity Propagation (AP)</a:t>
            </a:r>
          </a:p>
          <a:p>
            <a:r>
              <a:rPr lang="en-IN" dirty="0"/>
              <a:t>Ordering Points To Identify Clustering Structure (OPTICS)</a:t>
            </a:r>
          </a:p>
          <a:p>
            <a:r>
              <a:rPr lang="en-IN" dirty="0"/>
              <a:t>Mean Shift (MS)</a:t>
            </a:r>
          </a:p>
          <a:p>
            <a:r>
              <a:rPr lang="en-IN" dirty="0"/>
              <a:t>Density-Based Spatial Clustering of Applications with Noise (DBSCAN) </a:t>
            </a:r>
          </a:p>
          <a:p>
            <a:r>
              <a:rPr lang="en-IN" dirty="0"/>
              <a:t>X -means</a:t>
            </a:r>
            <a:endParaRPr lang="en-IN" u="sng" dirty="0"/>
          </a:p>
        </p:txBody>
      </p:sp>
    </p:spTree>
    <p:extLst>
      <p:ext uri="{BB962C8B-B14F-4D97-AF65-F5344CB8AC3E}">
        <p14:creationId xmlns:p14="http://schemas.microsoft.com/office/powerpoint/2010/main" val="336815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6A43-BC16-4C33-9A4C-B585E8B6670F}"/>
              </a:ext>
            </a:extLst>
          </p:cNvPr>
          <p:cNvSpPr>
            <a:spLocks noGrp="1"/>
          </p:cNvSpPr>
          <p:nvPr>
            <p:ph type="title"/>
          </p:nvPr>
        </p:nvSpPr>
        <p:spPr/>
        <p:txBody>
          <a:bodyPr/>
          <a:lstStyle/>
          <a:p>
            <a:r>
              <a:rPr lang="en-IN" b="1" dirty="0"/>
              <a:t>Feature Selection Technique </a:t>
            </a:r>
          </a:p>
        </p:txBody>
      </p:sp>
      <p:sp>
        <p:nvSpPr>
          <p:cNvPr id="3" name="Content Placeholder 2">
            <a:extLst>
              <a:ext uri="{FF2B5EF4-FFF2-40B4-BE49-F238E27FC236}">
                <a16:creationId xmlns:a16="http://schemas.microsoft.com/office/drawing/2014/main" id="{A2628F43-BD88-4B23-90D0-BBF469FB2CAA}"/>
              </a:ext>
            </a:extLst>
          </p:cNvPr>
          <p:cNvSpPr>
            <a:spLocks noGrp="1"/>
          </p:cNvSpPr>
          <p:nvPr>
            <p:ph idx="1"/>
          </p:nvPr>
        </p:nvSpPr>
        <p:spPr/>
        <p:txBody>
          <a:bodyPr/>
          <a:lstStyle/>
          <a:p>
            <a:r>
              <a:rPr lang="en-IN" dirty="0"/>
              <a:t>Some of the datasets have high number of features.</a:t>
            </a:r>
          </a:p>
          <a:p>
            <a:r>
              <a:rPr lang="en-IN" dirty="0"/>
              <a:t>So for </a:t>
            </a:r>
            <a:r>
              <a:rPr lang="en-US" b="0" i="0" dirty="0">
                <a:solidFill>
                  <a:srgbClr val="222222"/>
                </a:solidFill>
                <a:effectLst/>
                <a:latin typeface="Maven Pro"/>
              </a:rPr>
              <a:t>eliminating redundant and irrelevant data , we have used feature selection technique using Recursive Feature Elimination(RFE).</a:t>
            </a:r>
          </a:p>
          <a:p>
            <a:r>
              <a:rPr lang="en-US" dirty="0">
                <a:solidFill>
                  <a:srgbClr val="222222"/>
                </a:solidFill>
                <a:latin typeface="Maven Pro"/>
              </a:rPr>
              <a:t>It fits a model and removes the weakest feature (or features) until the specified number of features is reached.</a:t>
            </a:r>
          </a:p>
          <a:p>
            <a:r>
              <a:rPr lang="en-US" dirty="0">
                <a:solidFill>
                  <a:srgbClr val="222222"/>
                </a:solidFill>
                <a:latin typeface="Maven Pro"/>
              </a:rPr>
              <a:t>We have used LR to choose features.</a:t>
            </a:r>
            <a:endParaRPr lang="en-IN" dirty="0"/>
          </a:p>
        </p:txBody>
      </p:sp>
    </p:spTree>
    <p:extLst>
      <p:ext uri="{BB962C8B-B14F-4D97-AF65-F5344CB8AC3E}">
        <p14:creationId xmlns:p14="http://schemas.microsoft.com/office/powerpoint/2010/main" val="139242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B404-B72F-40B2-B43E-CA4B77CEB825}"/>
              </a:ext>
            </a:extLst>
          </p:cNvPr>
          <p:cNvSpPr>
            <a:spLocks noGrp="1"/>
          </p:cNvSpPr>
          <p:nvPr>
            <p:ph type="title"/>
          </p:nvPr>
        </p:nvSpPr>
        <p:spPr/>
        <p:txBody>
          <a:bodyPr/>
          <a:lstStyle/>
          <a:p>
            <a:r>
              <a:rPr lang="en-IN" b="1" dirty="0"/>
              <a:t>Labelling Technique</a:t>
            </a:r>
          </a:p>
        </p:txBody>
      </p:sp>
      <p:sp>
        <p:nvSpPr>
          <p:cNvPr id="3" name="Content Placeholder 2">
            <a:extLst>
              <a:ext uri="{FF2B5EF4-FFF2-40B4-BE49-F238E27FC236}">
                <a16:creationId xmlns:a16="http://schemas.microsoft.com/office/drawing/2014/main" id="{B9BB0FB4-3F9F-440D-9360-B1F616F8B1C3}"/>
              </a:ext>
            </a:extLst>
          </p:cNvPr>
          <p:cNvSpPr>
            <a:spLocks noGrp="1"/>
          </p:cNvSpPr>
          <p:nvPr>
            <p:ph idx="1"/>
          </p:nvPr>
        </p:nvSpPr>
        <p:spPr/>
        <p:txBody>
          <a:bodyPr/>
          <a:lstStyle/>
          <a:p>
            <a:r>
              <a:rPr lang="en-IN" dirty="0"/>
              <a:t>In unsupervised clustering the labelling was done with the help of SFM technique</a:t>
            </a:r>
          </a:p>
          <a:p>
            <a:r>
              <a:rPr lang="en-US" dirty="0"/>
              <a:t>This technique clusters the modules into two groups and calculates the Sum of Feature values of each Module (SFM), then calculates the Average value of the SFMs (ASFM) for all modules in each cluster. </a:t>
            </a:r>
          </a:p>
          <a:p>
            <a:r>
              <a:rPr lang="en-US" dirty="0"/>
              <a:t>The cluster with larger ASFM is labeled as defective, and another cluster is labeled as non-defective.</a:t>
            </a:r>
            <a:endParaRPr lang="en-IN" dirty="0"/>
          </a:p>
        </p:txBody>
      </p:sp>
    </p:spTree>
    <p:extLst>
      <p:ext uri="{BB962C8B-B14F-4D97-AF65-F5344CB8AC3E}">
        <p14:creationId xmlns:p14="http://schemas.microsoft.com/office/powerpoint/2010/main" val="2256326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560</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Maven Pro</vt:lpstr>
      <vt:lpstr>Office Theme</vt:lpstr>
      <vt:lpstr>Empirical Analysis of Machine Learning Algorithms ( supervised and unsupervised ) on Software Defect Prediction Datasets </vt:lpstr>
      <vt:lpstr>INTRODUCTION</vt:lpstr>
      <vt:lpstr>OBJECTIVE</vt:lpstr>
      <vt:lpstr>DATASETS USED</vt:lpstr>
      <vt:lpstr>Imbalanced Data</vt:lpstr>
      <vt:lpstr>ALGORITHMS USED</vt:lpstr>
      <vt:lpstr>Continued..</vt:lpstr>
      <vt:lpstr>Feature Selection Technique </vt:lpstr>
      <vt:lpstr>Labelling Technique</vt:lpstr>
      <vt:lpstr>Performance Parameters</vt:lpstr>
      <vt:lpstr>Accuracy</vt:lpstr>
      <vt:lpstr>F1-score</vt:lpstr>
      <vt:lpstr>MCC</vt:lpstr>
      <vt:lpstr>Experimental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analysis of unsupervised and supervised clustering algorithms on software defect prediction datasets</dc:title>
  <dc:creator>yogesh singh</dc:creator>
  <cp:lastModifiedBy>yogesh singh</cp:lastModifiedBy>
  <cp:revision>10</cp:revision>
  <dcterms:created xsi:type="dcterms:W3CDTF">2022-05-02T05:52:41Z</dcterms:created>
  <dcterms:modified xsi:type="dcterms:W3CDTF">2022-05-08T11:17:07Z</dcterms:modified>
</cp:coreProperties>
</file>