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60" r:id="rId2"/>
    <p:sldId id="262" r:id="rId3"/>
    <p:sldId id="263" r:id="rId4"/>
    <p:sldId id="292" r:id="rId5"/>
    <p:sldId id="289" r:id="rId6"/>
    <p:sldId id="293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1" r:id="rId16"/>
    <p:sldId id="310" r:id="rId17"/>
    <p:sldId id="301" r:id="rId18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6293"/>
    <a:srgbClr val="1E97B9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763" autoAdjust="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50204CF8-3CC1-44BE-AF11-7FB6EDA8977C}" type="datetimeFigureOut">
              <a:rPr lang="zh-CN" altLang="en-US" smtClean="0"/>
              <a:t>2020/10/25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E0A840E9-D1F4-4AF7-ABCE-C7CEBBC6D6F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840E9-D1F4-4AF7-ABCE-C7CEBBC6D6F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840E9-D1F4-4AF7-ABCE-C7CEBBC6D6F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96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840E9-D1F4-4AF7-ABCE-C7CEBBC6D6F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524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840E9-D1F4-4AF7-ABCE-C7CEBBC6D6F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556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840E9-D1F4-4AF7-ABCE-C7CEBBC6D6F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2812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840E9-D1F4-4AF7-ABCE-C7CEBBC6D6F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566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840E9-D1F4-4AF7-ABCE-C7CEBBC6D6F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1105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840E9-D1F4-4AF7-ABCE-C7CEBBC6D6F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4475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840E9-D1F4-4AF7-ABCE-C7CEBBC6D6F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921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840E9-D1F4-4AF7-ABCE-C7CEBBC6D6F4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840E9-D1F4-4AF7-ABCE-C7CEBBC6D6F4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840E9-D1F4-4AF7-ABCE-C7CEBBC6D6F4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840E9-D1F4-4AF7-ABCE-C7CEBBC6D6F4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840E9-D1F4-4AF7-ABCE-C7CEBBC6D6F4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840E9-D1F4-4AF7-ABCE-C7CEBBC6D6F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073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840E9-D1F4-4AF7-ABCE-C7CEBBC6D6F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209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840E9-D1F4-4AF7-ABCE-C7CEBBC6D6F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655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8325228" y="6545426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0"/>
            <a:ext cx="12192000" cy="6885511"/>
            <a:chOff x="0" y="-2"/>
            <a:chExt cx="12192000" cy="6885511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>
              <a:off x="3810000" y="-2"/>
              <a:ext cx="4572000" cy="6858000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5" cstate="screen"/>
            <a:srcRect/>
            <a:stretch>
              <a:fillRect/>
            </a:stretch>
          </p:blipFill>
          <p:spPr>
            <a:xfrm>
              <a:off x="2349304" y="5644661"/>
              <a:ext cx="1460696" cy="1213339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5" cstate="screen"/>
            <a:srcRect/>
            <a:stretch>
              <a:fillRect/>
            </a:stretch>
          </p:blipFill>
          <p:spPr>
            <a:xfrm>
              <a:off x="8382000" y="5644661"/>
              <a:ext cx="1460696" cy="1213339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5" cstate="screen"/>
            <a:srcRect/>
            <a:stretch>
              <a:fillRect/>
            </a:stretch>
          </p:blipFill>
          <p:spPr>
            <a:xfrm>
              <a:off x="9842696" y="5672170"/>
              <a:ext cx="1460696" cy="1213339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5" cstate="screen"/>
            <a:srcRect/>
            <a:stretch>
              <a:fillRect/>
            </a:stretch>
          </p:blipFill>
          <p:spPr>
            <a:xfrm>
              <a:off x="888608" y="5644661"/>
              <a:ext cx="1460696" cy="121333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6" cstate="screen"/>
            <a:srcRect/>
            <a:stretch>
              <a:fillRect/>
            </a:stretch>
          </p:blipFill>
          <p:spPr>
            <a:xfrm>
              <a:off x="11303392" y="5672170"/>
              <a:ext cx="888608" cy="121333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6" cstate="screen"/>
            <a:srcRect/>
            <a:stretch>
              <a:fillRect/>
            </a:stretch>
          </p:blipFill>
          <p:spPr>
            <a:xfrm>
              <a:off x="0" y="5644660"/>
              <a:ext cx="888608" cy="1213339"/>
            </a:xfrm>
            <a:prstGeom prst="rect">
              <a:avLst/>
            </a:prstGeom>
          </p:spPr>
        </p:pic>
      </p:grpSp>
      <p:sp>
        <p:nvSpPr>
          <p:cNvPr id="11" name="文本框 10"/>
          <p:cNvSpPr txBox="1"/>
          <p:nvPr/>
        </p:nvSpPr>
        <p:spPr>
          <a:xfrm>
            <a:off x="5045174" y="800100"/>
            <a:ext cx="1885951" cy="369332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27846" y="952500"/>
            <a:ext cx="1885951" cy="369332"/>
          </a:xfrm>
          <a:prstGeom prst="rect">
            <a:avLst/>
          </a:prstGeom>
          <a:noFill/>
          <a:ln w="76200">
            <a:solidFill>
              <a:srgbClr val="0C6293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592297" y="3827384"/>
            <a:ext cx="4669777" cy="1689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主讲人：于洋</a:t>
            </a:r>
            <a:endParaRPr lang="en-US" altLang="zh-CN" sz="2400" dirty="0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队伍名：</a:t>
            </a:r>
            <a:r>
              <a:rPr lang="en-US" altLang="zh-CN" sz="2400"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</a:rPr>
              <a:t>UPCCST1801020110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学    校：中国石油大学（华东）</a:t>
            </a:r>
            <a:endParaRPr lang="en-US" altLang="zh-CN" sz="2400" dirty="0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5C5F1BE-6559-4FA2-9C15-52ACC8993A0F}"/>
              </a:ext>
            </a:extLst>
          </p:cNvPr>
          <p:cNvSpPr txBox="1"/>
          <p:nvPr/>
        </p:nvSpPr>
        <p:spPr>
          <a:xfrm>
            <a:off x="2264814" y="1341564"/>
            <a:ext cx="824284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葡萄种植仿真及葡萄酒酿造过程</a:t>
            </a:r>
          </a:p>
          <a:p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18CB06E-098D-4241-95A4-B2779C4846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34" y="188721"/>
            <a:ext cx="1287134" cy="128713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75"/>
    </mc:Choice>
    <mc:Fallback xmlns="">
      <p:transition spd="slow" advTm="78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30941" y="1472700"/>
            <a:ext cx="7525263" cy="39126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 rot="5879257">
            <a:off x="590734" y="779380"/>
            <a:ext cx="4080415" cy="52992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857750" y="2038011"/>
            <a:ext cx="491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>
                <a:solidFill>
                  <a:srgbClr val="0C6293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PART FOUR</a:t>
            </a:r>
            <a:endParaRPr lang="zh-CN" altLang="en-US" sz="2000" b="1" dirty="0">
              <a:solidFill>
                <a:srgbClr val="0C6293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58795" y="2870421"/>
            <a:ext cx="45128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solidFill>
                  <a:schemeClr val="bg1">
                    <a:lumMod val="5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作品剖析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650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9"/>
    </mc:Choice>
    <mc:Fallback xmlns="">
      <p:transition spd="slow" advTm="25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 rot="848052">
            <a:off x="-13661" y="-157720"/>
            <a:ext cx="2381391" cy="309271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2349304" y="5644663"/>
            <a:ext cx="1460696" cy="121333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8192088" y="5644661"/>
            <a:ext cx="1460696" cy="121333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9652784" y="5672172"/>
            <a:ext cx="1460696" cy="121333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888608" y="5644663"/>
            <a:ext cx="1460696" cy="121333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6" cstate="screen"/>
          <a:srcRect/>
          <a:stretch>
            <a:fillRect/>
          </a:stretch>
        </p:blipFill>
        <p:spPr>
          <a:xfrm>
            <a:off x="11113479" y="5672172"/>
            <a:ext cx="1078521" cy="121333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6" cstate="screen"/>
          <a:srcRect/>
          <a:stretch>
            <a:fillRect/>
          </a:stretch>
        </p:blipFill>
        <p:spPr>
          <a:xfrm>
            <a:off x="0" y="5644662"/>
            <a:ext cx="888608" cy="121333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5270696" y="5672172"/>
            <a:ext cx="1460696" cy="121333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3810000" y="5672172"/>
            <a:ext cx="1460696" cy="1213339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6731392" y="5672172"/>
            <a:ext cx="1460696" cy="1213339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801622" y="357586"/>
            <a:ext cx="75082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字魂59号-创粗黑" panose="00000500000000000000" pitchFamily="2" charset="-122"/>
              </a:rPr>
              <a:t>作品剖析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FC441EF-F745-45AE-B65E-2AB1FE8CD3B1}"/>
              </a:ext>
            </a:extLst>
          </p:cNvPr>
          <p:cNvSpPr txBox="1"/>
          <p:nvPr/>
        </p:nvSpPr>
        <p:spPr>
          <a:xfrm>
            <a:off x="2121763" y="763480"/>
            <a:ext cx="7927759" cy="2813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创意亮点：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）对</a:t>
            </a:r>
            <a:r>
              <a:rPr lang="zh-CN" altLang="en-US" b="1" dirty="0"/>
              <a:t>农业生产过程</a:t>
            </a:r>
            <a:r>
              <a:rPr lang="zh-CN" altLang="en-US" dirty="0"/>
              <a:t>进行虚拟仿真。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）结合了</a:t>
            </a:r>
            <a:r>
              <a:rPr lang="zh-CN" altLang="en-US" b="1" dirty="0"/>
              <a:t>专业知识</a:t>
            </a:r>
            <a:r>
              <a:rPr lang="zh-CN" altLang="en-US" dirty="0"/>
              <a:t>，将各种葡萄生长过程中的</a:t>
            </a:r>
            <a:r>
              <a:rPr lang="zh-CN" altLang="en-US" b="1" dirty="0"/>
              <a:t>实时的环境因素</a:t>
            </a:r>
            <a:r>
              <a:rPr lang="zh-CN" altLang="en-US" dirty="0"/>
              <a:t>（如阳</a:t>
            </a:r>
            <a:r>
              <a:rPr lang="en-US" altLang="zh-CN" dirty="0"/>
              <a:t>	  </a:t>
            </a:r>
            <a:r>
              <a:rPr lang="zh-CN" altLang="en-US" dirty="0"/>
              <a:t>光、温湿度、</a:t>
            </a:r>
            <a:r>
              <a:rPr lang="en-US" altLang="zh-CN" dirty="0"/>
              <a:t>CO2</a:t>
            </a:r>
            <a:r>
              <a:rPr lang="zh-CN" altLang="en-US" dirty="0"/>
              <a:t>浓度等）显示到屏幕上，再与适宜值进行比较，</a:t>
            </a:r>
            <a:r>
              <a:rPr lang="zh-CN" altLang="en-US" b="1" dirty="0"/>
              <a:t>指导</a:t>
            </a:r>
            <a:r>
              <a:rPr lang="en-US" altLang="zh-CN" dirty="0"/>
              <a:t>	  </a:t>
            </a:r>
            <a:r>
              <a:rPr lang="zh-CN" altLang="en-US" dirty="0"/>
              <a:t>玩家进行下一步操作。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zh-CN" altLang="en-US" b="1" dirty="0"/>
              <a:t>全局动效</a:t>
            </a:r>
            <a:r>
              <a:rPr lang="zh-CN" altLang="en-US" dirty="0"/>
              <a:t>，几乎鼠标移动到每一个精灵处都会有相应的回应。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）对葡萄酒酿造流程进行了介绍。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E16793-A97C-4CA2-ACBD-7E16858F5C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6676" y="3746581"/>
            <a:ext cx="6108736" cy="234793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8214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823"/>
    </mc:Choice>
    <mc:Fallback xmlns="">
      <p:transition spd="slow" advTm="598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 rot="848052">
            <a:off x="-13661" y="-157720"/>
            <a:ext cx="2381391" cy="309271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2349304" y="5644663"/>
            <a:ext cx="1460696" cy="121333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8192088" y="5644661"/>
            <a:ext cx="1460696" cy="121333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9652784" y="5672172"/>
            <a:ext cx="1460696" cy="121333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888608" y="5644663"/>
            <a:ext cx="1460696" cy="121333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6" cstate="screen"/>
          <a:srcRect/>
          <a:stretch>
            <a:fillRect/>
          </a:stretch>
        </p:blipFill>
        <p:spPr>
          <a:xfrm>
            <a:off x="11113479" y="5672172"/>
            <a:ext cx="1078521" cy="121333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6" cstate="screen"/>
          <a:srcRect/>
          <a:stretch>
            <a:fillRect/>
          </a:stretch>
        </p:blipFill>
        <p:spPr>
          <a:xfrm>
            <a:off x="0" y="5644662"/>
            <a:ext cx="888608" cy="121333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5270696" y="5672172"/>
            <a:ext cx="1460696" cy="121333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3810000" y="5672172"/>
            <a:ext cx="1460696" cy="1213339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6731392" y="5672172"/>
            <a:ext cx="1460696" cy="1213339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801622" y="357586"/>
            <a:ext cx="75082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字魂59号-创粗黑" panose="00000500000000000000" pitchFamily="2" charset="-122"/>
              </a:rPr>
              <a:t>作品剖析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CCAB2F6-B8BA-43E3-8651-1B3021460D91}"/>
              </a:ext>
            </a:extLst>
          </p:cNvPr>
          <p:cNvSpPr txBox="1"/>
          <p:nvPr/>
        </p:nvSpPr>
        <p:spPr>
          <a:xfrm>
            <a:off x="2038585" y="255066"/>
            <a:ext cx="876417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核心算法</a:t>
            </a:r>
            <a:r>
              <a:rPr lang="en-US" altLang="zh-CN" b="1" dirty="0"/>
              <a:t>1</a:t>
            </a:r>
            <a:r>
              <a:rPr lang="zh-CN" altLang="en-US" b="1" dirty="0"/>
              <a:t>：生长阶段时长控制算法</a:t>
            </a:r>
            <a:endParaRPr lang="en-US" altLang="zh-CN" b="1" dirty="0"/>
          </a:p>
          <a:p>
            <a:pPr indent="266700" algn="just"/>
            <a:r>
              <a:rPr lang="zh-CN" altLang="zh-CN" sz="2000" kern="100" dirty="0">
                <a:effectLst/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通过重写了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fTimeDelta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变量，使其成为全局可用变量，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fTimeDelta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表示屏幕刷新间隔时长，利用它可以控制时间随屏幕刷新改变，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 indent="266700" algn="just"/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growtime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growtime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fTimeDelta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dSetTextValue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("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growtime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",(int)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growtime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);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if(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growtime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&gt;= 30)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{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dSetSpriteVisible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("nextStep",1);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}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000" kern="100" dirty="0">
                <a:effectLst/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这段控制了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30s</a:t>
            </a:r>
            <a:r>
              <a:rPr lang="zh-CN" altLang="zh-CN" sz="2000" b="1" kern="100" dirty="0">
                <a:effectLst/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后才可</a:t>
            </a:r>
            <a:r>
              <a:rPr lang="zh-CN" altLang="en-US" sz="2000" b="1" kern="100" dirty="0">
                <a:effectLst/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点击</a:t>
            </a:r>
            <a:r>
              <a:rPr lang="zh-CN" altLang="zh-CN" sz="2000" b="1" kern="100" dirty="0">
                <a:effectLst/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进入下一阶段</a:t>
            </a:r>
            <a:endParaRPr lang="zh-CN" altLang="zh-CN" sz="1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AEA248-620C-468D-9D2F-C132B8056914}"/>
              </a:ext>
            </a:extLst>
          </p:cNvPr>
          <p:cNvSpPr txBox="1"/>
          <p:nvPr/>
        </p:nvSpPr>
        <p:spPr>
          <a:xfrm>
            <a:off x="1829998" y="3186404"/>
            <a:ext cx="8069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核心算法</a:t>
            </a:r>
            <a:r>
              <a:rPr lang="en-US" altLang="zh-CN" b="1" dirty="0"/>
              <a:t>2</a:t>
            </a:r>
            <a:r>
              <a:rPr lang="zh-CN" altLang="en-US" b="1" dirty="0"/>
              <a:t>：翻页控制算法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4E7AB9-F1CA-4791-9557-68FE6CEAEF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6435" y="2474376"/>
            <a:ext cx="4533960" cy="390236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EF31D8D-64A3-4AD3-875B-59D23CBE9D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8608" y="3978864"/>
            <a:ext cx="4976291" cy="2286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E617C96-D0D3-45C1-84A3-AA0DC631B1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1111" y="4209032"/>
            <a:ext cx="7940728" cy="17832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8361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823"/>
    </mc:Choice>
    <mc:Fallback xmlns="">
      <p:transition spd="slow" advTm="598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 rot="848052">
            <a:off x="-13661" y="-157720"/>
            <a:ext cx="2381391" cy="309271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2349304" y="5644663"/>
            <a:ext cx="1460696" cy="121333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8192088" y="5644661"/>
            <a:ext cx="1460696" cy="121333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9652784" y="5672172"/>
            <a:ext cx="1460696" cy="121333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888608" y="5644663"/>
            <a:ext cx="1460696" cy="121333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6" cstate="screen"/>
          <a:srcRect/>
          <a:stretch>
            <a:fillRect/>
          </a:stretch>
        </p:blipFill>
        <p:spPr>
          <a:xfrm>
            <a:off x="11113479" y="5672172"/>
            <a:ext cx="1078521" cy="121333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6" cstate="screen"/>
          <a:srcRect/>
          <a:stretch>
            <a:fillRect/>
          </a:stretch>
        </p:blipFill>
        <p:spPr>
          <a:xfrm>
            <a:off x="0" y="5644662"/>
            <a:ext cx="888608" cy="121333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5270696" y="5672172"/>
            <a:ext cx="1460696" cy="121333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3810000" y="5672172"/>
            <a:ext cx="1460696" cy="1213339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6731392" y="5672172"/>
            <a:ext cx="1460696" cy="1213339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801622" y="357586"/>
            <a:ext cx="75082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字魂59号-创粗黑" panose="00000500000000000000" pitchFamily="2" charset="-122"/>
              </a:rPr>
              <a:t>作品剖析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691FEA6-1948-4190-963F-86DAA8211F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9303" y="1335705"/>
            <a:ext cx="7033870" cy="468670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B9D4274-8DB1-4099-8017-E6C60E6000DE}"/>
              </a:ext>
            </a:extLst>
          </p:cNvPr>
          <p:cNvSpPr txBox="1"/>
          <p:nvPr/>
        </p:nvSpPr>
        <p:spPr>
          <a:xfrm>
            <a:off x="2349304" y="773286"/>
            <a:ext cx="672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代码量：</a:t>
            </a:r>
            <a:r>
              <a:rPr lang="en-US" altLang="zh-CN" b="1" dirty="0"/>
              <a:t>1531</a:t>
            </a:r>
            <a:r>
              <a:rPr lang="zh-CN" altLang="en-US" b="1" dirty="0"/>
              <a:t>行，除去文字注释约</a:t>
            </a:r>
            <a:r>
              <a:rPr lang="en-US" altLang="zh-CN" b="1" dirty="0"/>
              <a:t>1400</a:t>
            </a:r>
            <a:r>
              <a:rPr lang="zh-CN" altLang="en-US" b="1" dirty="0"/>
              <a:t>行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038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823"/>
    </mc:Choice>
    <mc:Fallback xmlns="">
      <p:transition spd="slow" advTm="598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20394" y="1421950"/>
            <a:ext cx="7525263" cy="39126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 rot="5879257">
            <a:off x="590734" y="779380"/>
            <a:ext cx="4080415" cy="52992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857750" y="2038011"/>
            <a:ext cx="491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>
                <a:solidFill>
                  <a:srgbClr val="0C6293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PART FIVE</a:t>
            </a:r>
            <a:endParaRPr lang="zh-CN" altLang="en-US" sz="2000" b="1" dirty="0">
              <a:solidFill>
                <a:srgbClr val="0C6293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58795" y="2870421"/>
            <a:ext cx="45128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solidFill>
                  <a:schemeClr val="bg1">
                    <a:lumMod val="5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反思总结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998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9"/>
    </mc:Choice>
    <mc:Fallback xmlns="">
      <p:transition spd="slow" advTm="25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 rot="848052">
            <a:off x="-13661" y="-157720"/>
            <a:ext cx="2381391" cy="309271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2349304" y="5644663"/>
            <a:ext cx="1460696" cy="121333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8192088" y="5644661"/>
            <a:ext cx="1460696" cy="121333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9652784" y="5672172"/>
            <a:ext cx="1460696" cy="121333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888608" y="5644663"/>
            <a:ext cx="1460696" cy="121333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6" cstate="screen"/>
          <a:srcRect/>
          <a:stretch>
            <a:fillRect/>
          </a:stretch>
        </p:blipFill>
        <p:spPr>
          <a:xfrm>
            <a:off x="11113479" y="5672172"/>
            <a:ext cx="1078521" cy="121333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6" cstate="screen"/>
          <a:srcRect/>
          <a:stretch>
            <a:fillRect/>
          </a:stretch>
        </p:blipFill>
        <p:spPr>
          <a:xfrm>
            <a:off x="0" y="5644662"/>
            <a:ext cx="888608" cy="121333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5270696" y="5672172"/>
            <a:ext cx="1460696" cy="121333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3810000" y="5672172"/>
            <a:ext cx="1460696" cy="1213339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6731392" y="5672172"/>
            <a:ext cx="1460696" cy="1213339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801622" y="357586"/>
            <a:ext cx="75082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字魂59号-创粗黑" panose="00000500000000000000" pitchFamily="2" charset="-122"/>
              </a:rPr>
              <a:t>反思总结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B9D4274-8DB1-4099-8017-E6C60E6000DE}"/>
              </a:ext>
            </a:extLst>
          </p:cNvPr>
          <p:cNvSpPr txBox="1"/>
          <p:nvPr/>
        </p:nvSpPr>
        <p:spPr>
          <a:xfrm>
            <a:off x="2427883" y="1007967"/>
            <a:ext cx="7709095" cy="4192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收获：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）复习了</a:t>
            </a:r>
            <a:r>
              <a:rPr lang="en-US" altLang="zh-CN" sz="2000" b="1" dirty="0" err="1"/>
              <a:t>funcode</a:t>
            </a:r>
            <a:r>
              <a:rPr lang="zh-CN" altLang="en-US" sz="2000" b="1" dirty="0"/>
              <a:t>的相关知识及库函数，对游戏制作产生了兴趣。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）复习了</a:t>
            </a:r>
            <a:r>
              <a:rPr lang="en-US" altLang="zh-CN" sz="2000" b="1" dirty="0"/>
              <a:t>C/C++</a:t>
            </a:r>
            <a:r>
              <a:rPr lang="zh-CN" altLang="en-US" sz="2000" b="1" dirty="0"/>
              <a:t>的语法知识，重新拾起了对编码的热情。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3</a:t>
            </a:r>
            <a:r>
              <a:rPr lang="zh-CN" altLang="en-US" sz="2000" b="1" dirty="0"/>
              <a:t>）对时间分配及团队合作的重要性有了深刻的认识。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教训：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）要合理安排时间，尽量避免发生冲突而影响项目的完整性。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）团队之间要多交流沟通，避免做无用功。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747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823"/>
    </mc:Choice>
    <mc:Fallback xmlns="">
      <p:transition spd="slow" advTm="598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20394" y="1421950"/>
            <a:ext cx="7525263" cy="39126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 rot="5879257">
            <a:off x="590734" y="779380"/>
            <a:ext cx="4080415" cy="52992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857750" y="2038011"/>
            <a:ext cx="491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>
                <a:solidFill>
                  <a:srgbClr val="0C6293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PART SIX</a:t>
            </a:r>
            <a:endParaRPr lang="zh-CN" altLang="en-US" sz="2000" b="1" dirty="0">
              <a:solidFill>
                <a:srgbClr val="0C6293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58795" y="2870421"/>
            <a:ext cx="45128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solidFill>
                  <a:schemeClr val="bg1">
                    <a:lumMod val="5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演示提问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505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9"/>
    </mc:Choice>
    <mc:Fallback xmlns="">
      <p:transition spd="slow" advTm="25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0"/>
            <a:ext cx="12192000" cy="6885511"/>
            <a:chOff x="0" y="-2"/>
            <a:chExt cx="12192000" cy="6885511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>
              <a:off x="3810000" y="-2"/>
              <a:ext cx="4572000" cy="6858000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5" cstate="screen"/>
            <a:srcRect/>
            <a:stretch>
              <a:fillRect/>
            </a:stretch>
          </p:blipFill>
          <p:spPr>
            <a:xfrm>
              <a:off x="2349304" y="5644661"/>
              <a:ext cx="1460696" cy="1213339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5" cstate="screen"/>
            <a:srcRect/>
            <a:stretch>
              <a:fillRect/>
            </a:stretch>
          </p:blipFill>
          <p:spPr>
            <a:xfrm>
              <a:off x="8382000" y="5644661"/>
              <a:ext cx="1460696" cy="1213339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5" cstate="screen"/>
            <a:srcRect/>
            <a:stretch>
              <a:fillRect/>
            </a:stretch>
          </p:blipFill>
          <p:spPr>
            <a:xfrm>
              <a:off x="9842696" y="5672170"/>
              <a:ext cx="1460696" cy="1213339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5" cstate="screen"/>
            <a:srcRect/>
            <a:stretch>
              <a:fillRect/>
            </a:stretch>
          </p:blipFill>
          <p:spPr>
            <a:xfrm>
              <a:off x="888608" y="5644661"/>
              <a:ext cx="1460696" cy="121333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6" cstate="screen"/>
            <a:srcRect/>
            <a:stretch>
              <a:fillRect/>
            </a:stretch>
          </p:blipFill>
          <p:spPr>
            <a:xfrm>
              <a:off x="11303392" y="5672170"/>
              <a:ext cx="888608" cy="121333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6" cstate="screen"/>
            <a:srcRect/>
            <a:stretch>
              <a:fillRect/>
            </a:stretch>
          </p:blipFill>
          <p:spPr>
            <a:xfrm>
              <a:off x="0" y="5644660"/>
              <a:ext cx="888608" cy="1213339"/>
            </a:xfrm>
            <a:prstGeom prst="rect">
              <a:avLst/>
            </a:prstGeom>
          </p:spPr>
        </p:pic>
      </p:grpSp>
      <p:sp>
        <p:nvSpPr>
          <p:cNvPr id="11" name="文本框 10"/>
          <p:cNvSpPr txBox="1"/>
          <p:nvPr/>
        </p:nvSpPr>
        <p:spPr>
          <a:xfrm>
            <a:off x="5045174" y="800100"/>
            <a:ext cx="1885951" cy="369332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27846" y="952500"/>
            <a:ext cx="1885951" cy="369332"/>
          </a:xfrm>
          <a:prstGeom prst="rect">
            <a:avLst/>
          </a:prstGeom>
          <a:noFill/>
          <a:ln w="76200">
            <a:solidFill>
              <a:srgbClr val="0C6293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490571" y="3983118"/>
            <a:ext cx="4669777" cy="1689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主讲人：于洋</a:t>
            </a:r>
            <a:endParaRPr lang="en-US" altLang="zh-CN" sz="2400" dirty="0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队伍名：</a:t>
            </a:r>
            <a:r>
              <a:rPr lang="en-US" altLang="zh-CN" sz="2400"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</a:rPr>
              <a:t>UPCCST1801020110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学    校：中国石油大学（华东）</a:t>
            </a:r>
            <a:endParaRPr lang="en-US" altLang="zh-CN" sz="2400" dirty="0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18CB06E-098D-4241-95A4-B2779C4846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34" y="188721"/>
            <a:ext cx="1287134" cy="128713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8E98C02-0076-45CE-9A15-CD9FCC115813}"/>
              </a:ext>
            </a:extLst>
          </p:cNvPr>
          <p:cNvSpPr txBox="1"/>
          <p:nvPr/>
        </p:nvSpPr>
        <p:spPr>
          <a:xfrm>
            <a:off x="5634335" y="1602344"/>
            <a:ext cx="923330" cy="332653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谢谢观看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937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75"/>
    </mc:Choice>
    <mc:Fallback xmlns="">
      <p:transition spd="slow" advTm="78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457201" y="-8880"/>
            <a:ext cx="528066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711423" y="1178882"/>
            <a:ext cx="1885951" cy="369332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94097" y="1331282"/>
            <a:ext cx="1885951" cy="369332"/>
          </a:xfrm>
          <a:prstGeom prst="rect">
            <a:avLst/>
          </a:prstGeom>
          <a:noFill/>
          <a:ln w="76200">
            <a:solidFill>
              <a:srgbClr val="0C6293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90346" y="1988418"/>
            <a:ext cx="1085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字魂59号-创粗黑" panose="00000500000000000000" pitchFamily="2" charset="-122"/>
              </a:rPr>
              <a:t>目录</a:t>
            </a:r>
          </a:p>
        </p:txBody>
      </p:sp>
      <p:sp>
        <p:nvSpPr>
          <p:cNvPr id="7" name="矩形 6"/>
          <p:cNvSpPr/>
          <p:nvPr/>
        </p:nvSpPr>
        <p:spPr>
          <a:xfrm>
            <a:off x="6454143" y="511445"/>
            <a:ext cx="957943" cy="609600"/>
          </a:xfrm>
          <a:prstGeom prst="rect">
            <a:avLst/>
          </a:prstGeom>
          <a:solidFill>
            <a:srgbClr val="0C6293"/>
          </a:solidFill>
          <a:ln>
            <a:solidFill>
              <a:srgbClr val="0C6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29706" y="567047"/>
            <a:ext cx="957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01</a:t>
            </a:r>
            <a:endParaRPr lang="zh-CN" altLang="en-US" sz="2800" b="1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54143" y="1514745"/>
            <a:ext cx="957943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629706" y="1570347"/>
            <a:ext cx="957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31514E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02</a:t>
            </a:r>
            <a:endParaRPr lang="zh-CN" altLang="en-US" sz="2800" b="1" dirty="0">
              <a:solidFill>
                <a:srgbClr val="31514E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454143" y="2612025"/>
            <a:ext cx="957943" cy="609600"/>
          </a:xfrm>
          <a:prstGeom prst="rect">
            <a:avLst/>
          </a:prstGeom>
          <a:solidFill>
            <a:srgbClr val="0C6293"/>
          </a:solidFill>
          <a:ln>
            <a:solidFill>
              <a:srgbClr val="0C6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629706" y="2667627"/>
            <a:ext cx="957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03</a:t>
            </a:r>
            <a:endParaRPr lang="zh-CN" altLang="en-US" sz="2800" b="1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454143" y="3712996"/>
            <a:ext cx="957943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629706" y="3768598"/>
            <a:ext cx="957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31514E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04</a:t>
            </a:r>
            <a:endParaRPr lang="zh-CN" altLang="en-US" sz="2800" b="1" dirty="0">
              <a:solidFill>
                <a:srgbClr val="31514E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EC1E491-F5B8-4BDB-8A03-DA3CA8848B3D}"/>
              </a:ext>
            </a:extLst>
          </p:cNvPr>
          <p:cNvSpPr/>
          <p:nvPr/>
        </p:nvSpPr>
        <p:spPr>
          <a:xfrm>
            <a:off x="6454141" y="4709972"/>
            <a:ext cx="957943" cy="609600"/>
          </a:xfrm>
          <a:prstGeom prst="rect">
            <a:avLst/>
          </a:prstGeom>
          <a:solidFill>
            <a:srgbClr val="0C6293"/>
          </a:solidFill>
          <a:ln>
            <a:solidFill>
              <a:srgbClr val="0C6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289DB88-0F5D-4464-B5F3-0424CFBFC6E4}"/>
              </a:ext>
            </a:extLst>
          </p:cNvPr>
          <p:cNvSpPr/>
          <p:nvPr/>
        </p:nvSpPr>
        <p:spPr>
          <a:xfrm>
            <a:off x="6454141" y="5741689"/>
            <a:ext cx="957943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DDF29A2-66E9-4D11-B093-D6283718F41A}"/>
              </a:ext>
            </a:extLst>
          </p:cNvPr>
          <p:cNvSpPr txBox="1"/>
          <p:nvPr/>
        </p:nvSpPr>
        <p:spPr>
          <a:xfrm>
            <a:off x="6629705" y="4785921"/>
            <a:ext cx="957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05</a:t>
            </a:r>
            <a:endParaRPr lang="zh-CN" altLang="en-US" sz="2800" b="1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46EE531-F488-4444-8A56-B6FBE0C5AFD7}"/>
              </a:ext>
            </a:extLst>
          </p:cNvPr>
          <p:cNvSpPr txBox="1"/>
          <p:nvPr/>
        </p:nvSpPr>
        <p:spPr>
          <a:xfrm>
            <a:off x="6629705" y="5810943"/>
            <a:ext cx="957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31514E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06</a:t>
            </a:r>
            <a:endParaRPr lang="zh-CN" altLang="en-US" sz="2800" b="1" dirty="0">
              <a:solidFill>
                <a:srgbClr val="31514E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9413716-5D4A-4F76-AD9E-64444428916E}"/>
              </a:ext>
            </a:extLst>
          </p:cNvPr>
          <p:cNvSpPr txBox="1"/>
          <p:nvPr/>
        </p:nvSpPr>
        <p:spPr>
          <a:xfrm>
            <a:off x="7798169" y="677726"/>
            <a:ext cx="3480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团队介绍</a:t>
            </a:r>
            <a:endParaRPr lang="en-US" altLang="zh-CN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FEE0CF8-A6ED-4D75-92DB-75ADE52B9541}"/>
              </a:ext>
            </a:extLst>
          </p:cNvPr>
          <p:cNvSpPr txBox="1"/>
          <p:nvPr/>
        </p:nvSpPr>
        <p:spPr>
          <a:xfrm>
            <a:off x="7798168" y="1648191"/>
            <a:ext cx="3480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作品简介</a:t>
            </a:r>
            <a:endParaRPr lang="en-US" altLang="zh-CN" sz="2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838CBCE-1444-41D4-8CCF-D1ABAF0B4B26}"/>
              </a:ext>
            </a:extLst>
          </p:cNvPr>
          <p:cNvSpPr txBox="1"/>
          <p:nvPr/>
        </p:nvSpPr>
        <p:spPr>
          <a:xfrm>
            <a:off x="7798167" y="2667159"/>
            <a:ext cx="3480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创作思路</a:t>
            </a:r>
            <a:endParaRPr lang="en-US" altLang="zh-CN" sz="2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7007311-9779-4F14-9AE2-6318AA8BD1DD}"/>
              </a:ext>
            </a:extLst>
          </p:cNvPr>
          <p:cNvSpPr txBox="1"/>
          <p:nvPr/>
        </p:nvSpPr>
        <p:spPr>
          <a:xfrm>
            <a:off x="7798167" y="3793382"/>
            <a:ext cx="3480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作品剖析</a:t>
            </a:r>
            <a:endParaRPr lang="en-US" altLang="zh-CN" sz="24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1ACE077-D2E0-4EF2-AD8B-7FE364FB080F}"/>
              </a:ext>
            </a:extLst>
          </p:cNvPr>
          <p:cNvSpPr txBox="1"/>
          <p:nvPr/>
        </p:nvSpPr>
        <p:spPr>
          <a:xfrm>
            <a:off x="7798167" y="4834454"/>
            <a:ext cx="3480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反思总结</a:t>
            </a:r>
            <a:endParaRPr lang="en-US" altLang="zh-CN" sz="24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8A0F499-3E2C-4FE9-907F-9B28516BAC30}"/>
              </a:ext>
            </a:extLst>
          </p:cNvPr>
          <p:cNvSpPr txBox="1"/>
          <p:nvPr/>
        </p:nvSpPr>
        <p:spPr>
          <a:xfrm>
            <a:off x="7798167" y="5821590"/>
            <a:ext cx="3480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演示提问</a:t>
            </a:r>
            <a:endParaRPr lang="en-US" altLang="zh-CN" sz="2400" dirty="0"/>
          </a:p>
        </p:txBody>
      </p:sp>
    </p:spTree>
    <p:custDataLst>
      <p:tags r:id="rId1"/>
    </p:custDataLst>
  </p:cSld>
  <p:clrMapOvr>
    <a:masterClrMapping/>
  </p:clrMapOvr>
  <p:transition spd="slow" advTm="1030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7" grpId="0" animBg="1"/>
      <p:bldP spid="8" grpId="0"/>
      <p:bldP spid="11" grpId="0" animBg="1"/>
      <p:bldP spid="12" grpId="0"/>
      <p:bldP spid="15" grpId="0" animBg="1"/>
      <p:bldP spid="16" grpId="0"/>
      <p:bldP spid="19" grpId="0" animBg="1"/>
      <p:bldP spid="20" grpId="0"/>
      <p:bldP spid="22" grpId="0" animBg="1"/>
      <p:bldP spid="24" grpId="0" animBg="1"/>
      <p:bldP spid="25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30941" y="1472700"/>
            <a:ext cx="7525263" cy="39126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 rot="5879257">
            <a:off x="590734" y="779380"/>
            <a:ext cx="4080415" cy="52992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857750" y="2038011"/>
            <a:ext cx="491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>
                <a:solidFill>
                  <a:srgbClr val="0C6293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PART ONE</a:t>
            </a:r>
            <a:endParaRPr lang="zh-CN" altLang="en-US" sz="2000" b="1" dirty="0">
              <a:solidFill>
                <a:srgbClr val="0C6293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58795" y="2870421"/>
            <a:ext cx="45128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solidFill>
                  <a:schemeClr val="bg1">
                    <a:lumMod val="5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团队介绍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0"/>
    </mc:Choice>
    <mc:Fallback xmlns="">
      <p:transition spd="slow" advTm="32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 rot="848052">
            <a:off x="-93562" y="-157720"/>
            <a:ext cx="2381391" cy="309271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2349304" y="5644663"/>
            <a:ext cx="1460696" cy="121333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8192088" y="5644661"/>
            <a:ext cx="1460696" cy="121333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9652784" y="5672172"/>
            <a:ext cx="1460696" cy="121333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888608" y="5644663"/>
            <a:ext cx="1460696" cy="121333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6" cstate="screen"/>
          <a:srcRect/>
          <a:stretch>
            <a:fillRect/>
          </a:stretch>
        </p:blipFill>
        <p:spPr>
          <a:xfrm>
            <a:off x="11113479" y="5672172"/>
            <a:ext cx="1078521" cy="121333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6" cstate="screen"/>
          <a:srcRect/>
          <a:stretch>
            <a:fillRect/>
          </a:stretch>
        </p:blipFill>
        <p:spPr>
          <a:xfrm>
            <a:off x="0" y="5644662"/>
            <a:ext cx="888608" cy="121333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5270696" y="5672172"/>
            <a:ext cx="1460696" cy="121333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3810000" y="5672172"/>
            <a:ext cx="1460696" cy="1213339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6731392" y="5672172"/>
            <a:ext cx="1460696" cy="1213339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39476" y="357586"/>
            <a:ext cx="75082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字魂59号-创粗黑" panose="00000500000000000000" pitchFamily="2" charset="-122"/>
              </a:rPr>
              <a:t>团队介绍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4A10FC-30A8-4605-9DDD-64E45257FEA1}"/>
              </a:ext>
            </a:extLst>
          </p:cNvPr>
          <p:cNvSpPr txBox="1"/>
          <p:nvPr/>
        </p:nvSpPr>
        <p:spPr>
          <a:xfrm>
            <a:off x="1862507" y="1335369"/>
            <a:ext cx="7584287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团队名称：</a:t>
            </a:r>
            <a:r>
              <a:rPr lang="en-US" altLang="zh-CN" sz="2400"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</a:rPr>
              <a:t> UPCCST1801020110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字魂59号-创粗黑" panose="00000500000000000000" pitchFamily="2" charset="-122"/>
                <a:cs typeface="+mn-ea"/>
              </a:rPr>
              <a:t>所属单位：中国石油大学（华东）</a:t>
            </a:r>
            <a:endParaRPr lang="zh-CN" altLang="en-US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0CF8771-C7E8-486F-A27E-C61801237F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5065" y="2892567"/>
            <a:ext cx="9675091" cy="192800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46"/>
    </mc:Choice>
    <mc:Fallback xmlns="">
      <p:transition spd="slow" advTm="250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30941" y="1472700"/>
            <a:ext cx="7525263" cy="39126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 rot="5879257">
            <a:off x="590734" y="779380"/>
            <a:ext cx="4080415" cy="52992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857750" y="2038011"/>
            <a:ext cx="491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>
                <a:solidFill>
                  <a:srgbClr val="0C6293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PART TWO</a:t>
            </a:r>
            <a:endParaRPr lang="zh-CN" altLang="en-US" sz="2000" b="1" dirty="0">
              <a:solidFill>
                <a:srgbClr val="0C6293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58795" y="2870421"/>
            <a:ext cx="45128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solidFill>
                  <a:schemeClr val="bg1">
                    <a:lumMod val="5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作品简介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9"/>
    </mc:Choice>
    <mc:Fallback xmlns="">
      <p:transition spd="slow" advTm="25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 rot="848052">
            <a:off x="-13661" y="-157720"/>
            <a:ext cx="2381391" cy="309271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2349304" y="5644663"/>
            <a:ext cx="1460696" cy="121333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8192088" y="5644661"/>
            <a:ext cx="1460696" cy="121333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9652784" y="5672172"/>
            <a:ext cx="1460696" cy="121333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888608" y="5644663"/>
            <a:ext cx="1460696" cy="121333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6" cstate="screen"/>
          <a:srcRect/>
          <a:stretch>
            <a:fillRect/>
          </a:stretch>
        </p:blipFill>
        <p:spPr>
          <a:xfrm>
            <a:off x="11113479" y="5672172"/>
            <a:ext cx="1078521" cy="121333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6" cstate="screen"/>
          <a:srcRect/>
          <a:stretch>
            <a:fillRect/>
          </a:stretch>
        </p:blipFill>
        <p:spPr>
          <a:xfrm>
            <a:off x="0" y="5644662"/>
            <a:ext cx="888608" cy="121333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5270696" y="5672172"/>
            <a:ext cx="1460696" cy="121333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3810000" y="5672172"/>
            <a:ext cx="1460696" cy="1213339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6731392" y="5672172"/>
            <a:ext cx="1460696" cy="1213339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801622" y="357586"/>
            <a:ext cx="75082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字魂59号-创粗黑" panose="00000500000000000000" pitchFamily="2" charset="-122"/>
              </a:rPr>
              <a:t>作品简介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7D450D-C559-4510-8571-57933F85FC3C}"/>
              </a:ext>
            </a:extLst>
          </p:cNvPr>
          <p:cNvSpPr txBox="1"/>
          <p:nvPr/>
        </p:nvSpPr>
        <p:spPr>
          <a:xfrm>
            <a:off x="2145015" y="1221293"/>
            <a:ext cx="85614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作品名称：葡萄种植仿真及葡萄酒酿造过程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b="1" dirty="0"/>
              <a:t>项目介绍：</a:t>
            </a:r>
            <a:endParaRPr lang="en-US" altLang="zh-CN" b="1" dirty="0"/>
          </a:p>
          <a:p>
            <a:r>
              <a:rPr lang="en-US" altLang="zh-CN" b="1" dirty="0"/>
              <a:t>	</a:t>
            </a:r>
            <a:r>
              <a:rPr lang="zh-CN" altLang="en-US" dirty="0"/>
              <a:t>本软件旨在普及葡萄种植及葡萄酒酿造的</a:t>
            </a:r>
            <a:r>
              <a:rPr lang="zh-CN" altLang="en-US" b="1" dirty="0"/>
              <a:t>基础</a:t>
            </a:r>
            <a:r>
              <a:rPr lang="zh-CN" altLang="en-US" dirty="0"/>
              <a:t>知识，并提供葡萄种植流程的</a:t>
            </a:r>
            <a:r>
              <a:rPr lang="zh-CN" altLang="en-US" b="1" dirty="0"/>
              <a:t>虚拟仿真</a:t>
            </a:r>
            <a:r>
              <a:rPr lang="zh-CN" altLang="en-US" dirty="0"/>
              <a:t>，方便果农或葡萄酒厂工作人员进行学习，并为大众提供知识科普。</a:t>
            </a:r>
            <a:r>
              <a:rPr lang="zh-CN" altLang="en-US"/>
              <a:t>软件中涉及的</a:t>
            </a:r>
            <a:r>
              <a:rPr lang="zh-CN" altLang="en-US" dirty="0"/>
              <a:t>生产技术、生产条件和生产设备均</a:t>
            </a:r>
            <a:r>
              <a:rPr lang="zh-CN" altLang="en-US" b="1" dirty="0"/>
              <a:t>参照相关书籍及网络中的内容</a:t>
            </a:r>
            <a:r>
              <a:rPr lang="zh-CN" altLang="en-US" dirty="0"/>
              <a:t>，生产效率并不是最优化，部分技术为行业机密，需另外自行学习。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解决痛点：</a:t>
            </a:r>
          </a:p>
          <a:p>
            <a:pPr lvl="1"/>
            <a:r>
              <a:rPr lang="zh-CN" altLang="en-US" dirty="0"/>
              <a:t>果农角度：对种植流程学习的时间及金钱成本</a:t>
            </a:r>
          </a:p>
          <a:p>
            <a:pPr lvl="1"/>
            <a:r>
              <a:rPr lang="zh-CN" altLang="en-US" dirty="0"/>
              <a:t>工人角度：酒厂工人对相关基础知识的匮乏</a:t>
            </a:r>
          </a:p>
          <a:p>
            <a:pPr lvl="1"/>
            <a:r>
              <a:rPr lang="zh-CN" altLang="en-US" dirty="0"/>
              <a:t>企业角度：酒厂培养工人基础知识的时间以及金钱成本</a:t>
            </a:r>
          </a:p>
          <a:p>
            <a:pPr lvl="1"/>
            <a:r>
              <a:rPr lang="zh-CN" altLang="en-US" dirty="0"/>
              <a:t>群众角度：普通群众对葡萄种植及葡萄酒生产过程的好奇</a:t>
            </a:r>
          </a:p>
          <a:p>
            <a:pPr lvl="1"/>
            <a:r>
              <a:rPr lang="zh-CN" altLang="en-US" dirty="0"/>
              <a:t>所属行业：农业、农产品加工业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823"/>
    </mc:Choice>
    <mc:Fallback xmlns="">
      <p:transition spd="slow" advTm="598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 rot="848052">
            <a:off x="-13661" y="-157720"/>
            <a:ext cx="2381391" cy="309271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2349304" y="5644663"/>
            <a:ext cx="1460696" cy="121333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8192088" y="5644661"/>
            <a:ext cx="1460696" cy="121333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9652784" y="5672172"/>
            <a:ext cx="1460696" cy="121333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888608" y="5644663"/>
            <a:ext cx="1460696" cy="121333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6" cstate="screen"/>
          <a:srcRect/>
          <a:stretch>
            <a:fillRect/>
          </a:stretch>
        </p:blipFill>
        <p:spPr>
          <a:xfrm>
            <a:off x="11113479" y="5672172"/>
            <a:ext cx="1078521" cy="121333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6" cstate="screen"/>
          <a:srcRect/>
          <a:stretch>
            <a:fillRect/>
          </a:stretch>
        </p:blipFill>
        <p:spPr>
          <a:xfrm>
            <a:off x="0" y="5644662"/>
            <a:ext cx="888608" cy="121333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5270696" y="5672172"/>
            <a:ext cx="1460696" cy="121333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3810000" y="5672172"/>
            <a:ext cx="1460696" cy="1213339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6731392" y="5672172"/>
            <a:ext cx="1460696" cy="1213339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801622" y="357586"/>
            <a:ext cx="75082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字魂59号-创粗黑" panose="00000500000000000000" pitchFamily="2" charset="-122"/>
              </a:rPr>
              <a:t>作品简介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7D450D-C559-4510-8571-57933F85FC3C}"/>
              </a:ext>
            </a:extLst>
          </p:cNvPr>
          <p:cNvSpPr txBox="1"/>
          <p:nvPr/>
        </p:nvSpPr>
        <p:spPr>
          <a:xfrm>
            <a:off x="2145015" y="741899"/>
            <a:ext cx="856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参考资料：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64A0BE9-EE92-47D8-96C9-0F9AD43A90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0905" y="1250705"/>
            <a:ext cx="5043777" cy="51420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F0F9479-C6F8-4A4D-B09B-0DEE36A286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4682" y="1256542"/>
            <a:ext cx="5911721" cy="15070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8658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823"/>
    </mc:Choice>
    <mc:Fallback xmlns="">
      <p:transition spd="slow" advTm="598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30941" y="1472700"/>
            <a:ext cx="7525263" cy="39126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 rot="5879257">
            <a:off x="590734" y="779380"/>
            <a:ext cx="4080415" cy="52992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857750" y="2038011"/>
            <a:ext cx="491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>
                <a:solidFill>
                  <a:srgbClr val="0C6293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PART THREE</a:t>
            </a:r>
            <a:endParaRPr lang="zh-CN" altLang="en-US" sz="2000" b="1" dirty="0">
              <a:solidFill>
                <a:srgbClr val="0C6293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58795" y="2870421"/>
            <a:ext cx="45128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solidFill>
                  <a:schemeClr val="bg1">
                    <a:lumMod val="5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创作思路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884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9"/>
    </mc:Choice>
    <mc:Fallback xmlns="">
      <p:transition spd="slow" advTm="25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 rot="848052">
            <a:off x="-13661" y="-157720"/>
            <a:ext cx="2381391" cy="309271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2349304" y="5644663"/>
            <a:ext cx="1460696" cy="121333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8192088" y="5644661"/>
            <a:ext cx="1460696" cy="121333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9652784" y="5672172"/>
            <a:ext cx="1460696" cy="121333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888608" y="5644663"/>
            <a:ext cx="1460696" cy="121333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6" cstate="screen"/>
          <a:srcRect/>
          <a:stretch>
            <a:fillRect/>
          </a:stretch>
        </p:blipFill>
        <p:spPr>
          <a:xfrm>
            <a:off x="11113479" y="5672172"/>
            <a:ext cx="1078521" cy="121333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6" cstate="screen"/>
          <a:srcRect/>
          <a:stretch>
            <a:fillRect/>
          </a:stretch>
        </p:blipFill>
        <p:spPr>
          <a:xfrm>
            <a:off x="0" y="5644662"/>
            <a:ext cx="888608" cy="121333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5270696" y="5672172"/>
            <a:ext cx="1460696" cy="121333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3810000" y="5672172"/>
            <a:ext cx="1460696" cy="1213339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6731392" y="5672172"/>
            <a:ext cx="1460696" cy="1213339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801622" y="357586"/>
            <a:ext cx="75082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字魂59号-创粗黑" panose="00000500000000000000" pitchFamily="2" charset="-122"/>
              </a:rPr>
              <a:t>创作思路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8A28B10-EBA5-4B3A-BCB4-6A67CCDFFC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9365" y="919126"/>
            <a:ext cx="9144113" cy="47255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6524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823"/>
    </mc:Choice>
    <mc:Fallback xmlns="">
      <p:transition spd="slow" advTm="598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C5792914-5224-4772-BF2B-A9A07DF35A90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OeJc0s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DniXNL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OeJc0u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54lzSy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54lzS2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aWGeSz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aWGeS5r5lmRrAAAAawAAABwAAAB1bml2ZXJzYWwvbG9jYWxfc2V0dGluZ3MueG1ss7GvyM1RKEstKs7Mz7NVMtQzUFJIzUvOT8nMS7dVCg1x07VQUiguScxLSczJz0u1VcrLV1Kwt+OyyclPTswJTi0pASosVijISaxMLQpJzQUySlL9EnOBKp/tmfJ8ya5n09qfr9ivpG/HBQB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aWGeS7CHI/RsAQAA9wIAACkAAAB1bml2ZXJzYWwvc2tpbl9jdXN0b21pemF0aW9uX3NldHRpbmdzLnhtbI1S20okMRB99yuCPzBJKreGdiC3lnlR0QGfm+ns0qyml07EZcnHm3Z3GEdHNPVUdU6doiqnTb/GaJ9Snh7Hv30ep3gXch7jz7Q+Q6jdTQ/TfDOHFHJaHSr3Yxym5038MS21Wk25j0M/D3ZB0xqj7vUhJbVyqmbMMIok89Qr5Dy3FWvANWAr5iix7eqdxD/dOexCzKdV29UR+rFhE1OY8yYO4c8ajtlvoeMNLud+GCsvrQVbouynFseWQIxwyX2hGgAEstwRh4uUjdQEecw4hmIUBQqIcE4aUYikHGrWNaKqMN8IxCRj1BXqae1GWhtHbZHQEKLrNK8aW7rOSIwRIQSYK1xAZzCqbKgaGtRyQHBgQBRtNFGAOtuZjhXvvLAcKeoFxoUZAxgfjnvY7u25DtVvr7M/5xeCJ7/gJLp4a3XCXO3uaZ4reRsefz/0OaBxuDi/ufV3/mqrt5vrq/P/vnz18J61mLVu/am3XwBQSwMEFAACAAgAamGeSyTg/xfEDAAAYxkAABcAAAB1bml2ZXJzYWwvdW5pdmVyc2FsLnBuZ+1XaVxT55o/isVOLSBqCrI7ttJFxKgBFJO4AOIom4QisouWyy7IIQYI0UtbBEXa3lvwgiESLAHCTkMwAUJF4NYYUFnCYqSCISSHJGAgIWSbg/bOb2a+zefhw/md8/zf9z3P+n/Oc/L9fU+ZfGT1EQAAJqe9Pc4BgBECADbe/NAYRox/4u+Gbxuunjt1AmgYsBHDwqbY4z7HAaC5aIs2+gNY/rcr3iFXAcC0Z+3a0J9SfQkALFdOexzHXYuQCs7QLwnH+1/rz+YA2GNVJ4ynP3Xbnr8b8bEH7vElhy83eVSctvmi4HNfj022f9n/1/s3HbYN52/e+mLgqGeNq0pJnKAFT4EThvAJ9uqFKwHshPqgoISRaCynNojtXFclLkvpCiEqx2Ppfhj1m8eb7bNhc648NK+1qLWeFafhshd7LaRPYOzMiFnMkfyCMyX7GFs2AkBdoG3qNsQUyUBkw4vdLiPbLSR3q5P3/PmMWZ2rzPiXwNoJb2Fvg0NyzAMHP5oHbAAADw/Y8a3m6+A6uA6ug+vgOrgOroPr4Dq4Dv4/BPdla6TMrwDg+tD/8UfhDS5gcZkf2RiRoxaOzBRhuzLnKvK+xk8RVShacrCgi0UGs9hSAIjqJDzlFzIHbrF0wu8sIsYSws5zR4/E6GQtgzCUZ2Mht0VEwu+QvMqSJ6XMM2qTUwSy5CwAaJ+gUXIyeV2Ee9Wp0UmhTF7rhdmOQgI+QCXeN8lp7KycFtMoySl/MBqS8Ux0jYhC0nu4poj9SKtDkr/5YR5KtCS9gkLn6KQpjvrFIlIYitJDMOhUznJNcARBWEBQ6M5xeYpvQEqhsGtVQv9qtlCB74zko70Gpo+0OalKONrLMxlVs3j2wHTJ3/12bzClvbqN7rtvqderOMxJNP0yCyw6LmDG6r7XvApIjbhVv2ZHvtU9wZUeE0cjRrL+RT3zVeYIAfEpmGMSxZXnqNh/GxKm2XhJNQX5EyL8y9R+YVP1DU278xM5yaBhHD8PjcTVh3ILCcvt1TcyedbYQSiD1f/PkLD+KmF8KPQWag5TiJYHnlRgX9dxlXGfdo9Xu8bbEd78qFxW3k2fxECjh/eA9hRhWVrWKU985cCt5CxfunE0qp0+ZPUA5D6NPzZhsiIhiwkOwSUMrvBHug5j9gwKX/0of5VweKHhep2mNqdhq41q/OZPzWFouz7HYJQ3BRvUvthnPbl/5yjayzfLlmEyI/LhjrgU9SsqqNP8lW8V/hSvjWEpku1/yEDl2HsrXMBI/GSOFXX6733R/872OmbyH6Ibr49galaWh4ktHfL4hXAad4xO6ad9iFqwz121uld0+cm1o8PXieqak7qsISJbhkybgKopUCor6aG5hYIQK13TtPW9pvMaGUppCU5i1zQtsxV1XZG7vjwRc53PKxtx/03h3ku2+ucdfM/hDlmXdUCzTRR/kHuDsJNrNnOALWSaTMAJfgGNgQ+TmM7P0fZmFexkICMw75GNQvV5MYu4H36pF2iJY+o02xAVyG5ollecywox+TSh6/4KCKoEKTsRAqFFQDNbxtowxkOSkA+HpLkhzIHmWmzZpDSXeLPgmeUfoOL7Iw8uCw4gdoB7s/B70XlBeft5u1xJNOqAfZ7bz2p3ROuFHBsMrk9lK+lIDempkuMSM28/4DdDadSNf6wuj4amMBrp/XWTZq3J5BiljC1v00QHc0Jwe2nhos9Y0tPSbQjEx5AeF2uC67e4lCeMKuqp1oXlQqlTw0TkowpjKcjBLRUuWP8YQItZQDcGlhw0G01wwDa22owNtsGJvGq73P5S1BaWELAooTe2iVIyfeYarK/zTHUWqw1Bgq67IGTTuuT8RUGBv8mzvqgksrDCscdtPi5uUpiaER/Jf+152ePx3WAjNbIRY2spGowctvsNWVwmZ5sDYA452aqJr3tFjoTrBfzHblzGQ6eyR3tG0Pb8GgtGEVZ/TXqVJFD/Agfe5Yw+O7Fzw69Lw4F+4eWRnNBZgnPn0gtJvmP5efTqXGWoM+2oZr61xLkyp5z/BRiCavQtUbSJlb11obFlLCdGoYIw4zKaMcxJcJdMkUsjNY055aqYGm69AlK96Rh4Eafs/SGbcwIHbOaj7d2XT6zwXKe0hoMGCf879a9D4a4ANNK8JIDEDaM+MVHhjRBUZYZZiYKEw2VnUSRt8vkc6lu1iEK5hzWe18wp+9e0InlGGqu5QVGh6wCrZjb4yghu8mgbc2NlVTPWxQckMp7GkZUaBHWjW7tM7ZZYWszl0chwqcwRV17nSRPEmHgrI8E5JJLiSr1oN/c1EMZKF7/RmhuheCWtSwPu8nt7D5I+8odGcdFIZzY9mfKUBbbtDEyacksJx91Wk5t9k/Df9d6svXy0UMeOmyJ7oV1YxJb8asC0IQtjWlaF5LhL0/kmx+R79ROBPtwN0pWl+zkyKrUD5rCjqOhGhk+Zcd+MQHPYwas7Pc9TSp10hCssaTYuURFHpd7WuRVHynrSqqur+72Yfi7miO7fwMH+6KFDs/j3XoCNlZraGmMOqt1p9ycS8nIp1iwzwT+smHubK64iOKAxAsupfstcmXBXAFui/H0tYKVw62obUY44boGoFw879UR9i/NRONq3nvT0FCt/30O9mAs3vym6IyX77ZsNSLoiPoJpeoXxLnh9Wtm7LHXKwPRIqGrxsxnknO1x/0CTNkizA1VV6kwbaPxtMVG/4+Jjb/IoCzXy+niMvotFPACNjldVsQQx7AR3vmdvB/mXtoSuOnUTrRQ7aO3Ra/iTRWLc/uHc5SKSdkbSSNJBkuZ+O/ajXDNMO0vaNulbbG7RFK7KtnHxicnBT4hhdrwK0crHUTwK7vYNxX7jzpntecjuCNP7CRMu+8s53UdNiRf03z0gpmsujda3+vjEuPepjkmmUIXEg3p0I7/GoSZu07iW+FP0/FTrnYLMRHjf9oDmBYpBGwuKyPjyb0+i/fkPry1O/36AkVg/FP7JQuv/rKBO/Sr0roImDt0P9/LcmefkZFgd2mc0o95eBOZtkta+z2W81SSS9MJ/CBMQQHk2jOMOIFGmOitTBGJ5bO5dvCsw+e2i8qyJH+aGWxi++JDuQZYoJrYjF1VFeLWiclurn+7MNZpqMln0UheTv7CrLfP2jRwynkCBeVgn56zsEwFDb4fuEEFNzDtPFUkNzdN3iwOQKTP+z/01NKVnDSWB3CxAXJpp4e6iUu22C/RjXrizEqy+tqe0+HUTz4n5siVzsdciWN6pshM9vTqIxqfdtYZGtoSpssdPqbLDaBEO/e7uAi0oKoFdPy+HGjmYZQvyGZNvXE1kEN7bqVW7xQfl3aA4lTg8CD2FRhyyYJK+pI1Ii+Be7AKyizWVprm1in7axyhSYs85p0DNg5wIO9mhfbS+8pmOZtJQt5Wk2b8oP5mUuPvLPcsfzK+a9h6wkgwQFTxXv+FBrtrs6EK3pEsjS9hcH6Zh3TgULCl31syVF5UN37rQ6Z2hcOncsxaob2IXDUH3Tr3vmGx4/GEKLNgrPOo081nS4LxyMgVLKEk3/b72sdDh14GykhpYY5d6ll48kz1n/DysJqtrvjILY3cCLwASVW+5zsz/1vWXhvyYcNenXkyD6pkR5lt+sf62WJjmKkgPZNvwu5K38n5mibgYlmhm15ohye8GAcbyeVATNVp/tU7SiCYrm2jHcWc9epdrrD2u/iJTtxTJ1Nc+FIBGTWXOHO2B1Zxewp8fr1VY2SSxySwAKTYl1cr9926u4MqD3LTibOhPM2f4K58F8Z/DbGTTYyRs/ljMcJKhLlRk2Ql/raRK+Rk4v349GZHDOVIGf5/ZMUgk1K5SM3Rx44T7T9TPTagPz63l1pY2jnYcPJe593MAq0FFtDZ+IGgbZIF3eCF62Uv3Lweg/ovsjlvqNT5eAhi3v0/SL+Rh68oJs//I6H7CkEqZU13xAO9nGQtqUML+nCQ9iCgJf2eW5ozBUJAg2GeIWQrRFs3wW4b0pB3QvC1CxIjAOzVjDerBUIOrNMQpFEov+UBLvcM/+ti5hvW01e2THdcjbTSqrzJ2WtgpHF3yrh1Mlle7FZm1EDNexlKIGW8FBRo5h1N48/V07y1H7nvWAIAoqDP66u3oZqh94XxPbZt4a0qf1BYh9Je72T2Ke9Vb510tDx6OtgdZHxfk2eesvGn6odTxc+B6DFjel80ew4dd60wxYHwRCP4tfiRJ94ZzvRGLcn/f/wAgLOV/zd8/boFH63B3I3iiLpPkb8FqF066b/+XoFsK/C+BbvDB1MMHlEG2AUOnccNLUwY9M3wrvFqzGn22pJJaZU/Spi7rVFPMr+CRHueMc9UeqP/asNk8bFOh9WHvr+GzwGlPX4+GE1F//U9QSwMEFAACAAgAamGeS3Br3rpLAAAAagAAABsAAAB1bml2ZXJzYWwvdW5pdmVyc2FsLnBuZy54bWyzsa/IzVEoSy0qzszPs1Uy1DNQsrfj5bIpKEoty0wtV6gAigEFIUBJoRLINUJwyzNTSjJslczNTBFiGamZ6Rkltkqm5iZwQX2gkQBQSwECAAAUAAIACADniXNLFQ6tKGQEAAAHEQAAHQAAAAAAAAABAAAAAAAAAAAAdW5pdmVyc2FsL2NvbW1vbl9tZXNzYWdlcy5sbmdQSwECAAAUAAIACADniXNLCH4LIykDAACGDAAAJwAAAAAAAAABAAAAAACfBAAAdW5pdmVyc2FsL2ZsYXNoX3B1Ymxpc2hpbmdfc2V0dGluZ3MueG1sUEsBAgAAFAACAAgA54lzS7X8CWS6AgAAVQoAACEAAAAAAAAAAQAAAAAADQgAAHVuaXZlcnNhbC9mbGFzaF9za2luX3NldHRpbmdzLnhtbFBLAQIAABQAAgAIAOeJc0sqlg9n/gIAAJcLAAAmAAAAAAAAAAEAAAAAAAYLAAB1bml2ZXJzYWwvaHRtbF9wdWJsaXNoaW5nX3NldHRpbmdzLnhtbFBLAQIAABQAAgAIAOeJc0tocVKRmgEAAB8GAAAfAAAAAAAAAAEAAAAAAEgOAAB1bml2ZXJzYWwvaHRtbF9za2luX3NldHRpbmdzLmpzUEsBAgAAFAACAAgAaWGeSz08L9HBAAAA5QEAABoAAAAAAAAAAQAAAAAAHxAAAHVuaXZlcnNhbC9pMThuX3ByZXNldHMueG1sUEsBAgAAFAACAAgAaWGeS5r5lmRrAAAAawAAABwAAAAAAAAAAQAAAAAAGBEAAHVuaXZlcnNhbC9sb2NhbF9zZXR0aW5ncy54bWxQSwECAAAUAAIACABElFdHI7RO+/sCAACwCAAAFAAAAAAAAAABAAAAAAC9EQAAdW5pdmVyc2FsL3BsYXllci54bWxQSwECAAAUAAIACABpYZ5LsIcj9GwBAAD3AgAAKQAAAAAAAAABAAAAAADqFAAAdW5pdmVyc2FsL3NraW5fY3VzdG9taXphdGlvbl9zZXR0aW5ncy54bWxQSwECAAAUAAIACABqYZ5LJOD/F8QMAABjGQAAFwAAAAAAAAAAAAAAAACdFgAAdW5pdmVyc2FsL3VuaXZlcnNhbC5wbmdQSwECAAAUAAIACABqYZ5LcGveuksAAABqAAAAGwAAAAAAAAABAAAAAACWIwAAdW5pdmVyc2FsL3VuaXZlcnNhbC5wbmcueG1sUEsFBgAAAAALAAsASQMAABokAAAAAA=="/>
  <p:tag name="ISPRING_PRESENTATION_TITLE" val="37"/>
  <p:tag name="ISPRING_SCORM_RATE_QUIZZES" val="0"/>
  <p:tag name="ISPRING_SCORM_PASSING_SCORE" val="100.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OUTPUT_FOLDER" val="D:\ppt\第11批\642650"/>
  <p:tag name="ISPRING_FIRST_PUBLI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0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7|0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0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0.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0.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7|0.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0.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7|0.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0.3|0.4|0"/>
  <p:tag name="KSO_WM_SLIDE_MODEL_TYPE" val="cov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0.3|0.4|0"/>
  <p:tag name="KSO_WM_SLIDE_MODEL_TYPE" val="cov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4|0.2|0.2|0.5|0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7|0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7|0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0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0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7|0.5"/>
</p:tagLst>
</file>

<file path=ppt/theme/theme1.xml><?xml version="1.0" encoding="utf-8"?>
<a:theme xmlns:a="http://schemas.openxmlformats.org/drawingml/2006/main" name="第一PPT，www.1ppt.com">
  <a:themeElements>
    <a:clrScheme name="自定义 17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F79646"/>
      </a:folHlink>
    </a:clrScheme>
    <a:fontScheme name="rcvsptzk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403</TotalTime>
  <Words>587</Words>
  <Application>Microsoft Office PowerPoint</Application>
  <PresentationFormat>宽屏</PresentationFormat>
  <Paragraphs>96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等线</vt:lpstr>
      <vt:lpstr>华文行楷</vt:lpstr>
      <vt:lpstr>华文新魏</vt:lpstr>
      <vt:lpstr>字魂59号-创粗黑</vt:lpstr>
      <vt:lpstr>Arial</vt:lpstr>
      <vt:lpstr>Calibri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蓝色颜料</dc:title>
  <dc:creator>第一PPT</dc:creator>
  <cp:keywords>www.1ppt.com</cp:keywords>
  <dc:description>www.1ppt.com</dc:description>
  <cp:lastModifiedBy>John Yu</cp:lastModifiedBy>
  <cp:revision>211</cp:revision>
  <dcterms:created xsi:type="dcterms:W3CDTF">2017-08-18T03:02:00Z</dcterms:created>
  <dcterms:modified xsi:type="dcterms:W3CDTF">2020-10-25T01:17:41Z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2052-11.3.0.8632</vt:lpwstr>
  </property>
</Properties>
</file>