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59"/>
  </p:notesMasterIdLst>
  <p:sldIdLst>
    <p:sldId id="389" r:id="rId3"/>
    <p:sldId id="387" r:id="rId4"/>
    <p:sldId id="390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400" r:id="rId13"/>
    <p:sldId id="401" r:id="rId14"/>
    <p:sldId id="399" r:id="rId15"/>
    <p:sldId id="402" r:id="rId16"/>
    <p:sldId id="403" r:id="rId17"/>
    <p:sldId id="404" r:id="rId18"/>
    <p:sldId id="405" r:id="rId19"/>
    <p:sldId id="408" r:id="rId20"/>
    <p:sldId id="409" r:id="rId21"/>
    <p:sldId id="410" r:id="rId22"/>
    <p:sldId id="411" r:id="rId23"/>
    <p:sldId id="413" r:id="rId24"/>
    <p:sldId id="414" r:id="rId25"/>
    <p:sldId id="415" r:id="rId26"/>
    <p:sldId id="425" r:id="rId27"/>
    <p:sldId id="416" r:id="rId28"/>
    <p:sldId id="426" r:id="rId29"/>
    <p:sldId id="427" r:id="rId30"/>
    <p:sldId id="428" r:id="rId31"/>
    <p:sldId id="429" r:id="rId32"/>
    <p:sldId id="430" r:id="rId33"/>
    <p:sldId id="432" r:id="rId34"/>
    <p:sldId id="431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443" r:id="rId46"/>
    <p:sldId id="447" r:id="rId47"/>
    <p:sldId id="444" r:id="rId48"/>
    <p:sldId id="450" r:id="rId49"/>
    <p:sldId id="451" r:id="rId50"/>
    <p:sldId id="452" r:id="rId51"/>
    <p:sldId id="453" r:id="rId52"/>
    <p:sldId id="454" r:id="rId53"/>
    <p:sldId id="445" r:id="rId54"/>
    <p:sldId id="456" r:id="rId55"/>
    <p:sldId id="424" r:id="rId56"/>
    <p:sldId id="391" r:id="rId57"/>
    <p:sldId id="407" r:id="rId58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89"/>
            <p14:sldId id="387"/>
            <p14:sldId id="390"/>
            <p14:sldId id="392"/>
            <p14:sldId id="393"/>
            <p14:sldId id="394"/>
            <p14:sldId id="395"/>
            <p14:sldId id="396"/>
            <p14:sldId id="397"/>
            <p14:sldId id="398"/>
            <p14:sldId id="400"/>
            <p14:sldId id="401"/>
            <p14:sldId id="399"/>
            <p14:sldId id="402"/>
            <p14:sldId id="403"/>
            <p14:sldId id="404"/>
            <p14:sldId id="405"/>
            <p14:sldId id="408"/>
            <p14:sldId id="409"/>
            <p14:sldId id="410"/>
            <p14:sldId id="411"/>
            <p14:sldId id="413"/>
            <p14:sldId id="414"/>
            <p14:sldId id="415"/>
            <p14:sldId id="425"/>
            <p14:sldId id="416"/>
            <p14:sldId id="426"/>
            <p14:sldId id="427"/>
            <p14:sldId id="428"/>
            <p14:sldId id="429"/>
            <p14:sldId id="430"/>
            <p14:sldId id="432"/>
            <p14:sldId id="431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7"/>
            <p14:sldId id="444"/>
            <p14:sldId id="450"/>
            <p14:sldId id="451"/>
            <p14:sldId id="452"/>
            <p14:sldId id="453"/>
            <p14:sldId id="454"/>
            <p14:sldId id="445"/>
            <p14:sldId id="456"/>
            <p14:sldId id="424"/>
            <p14:sldId id="391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003" userDrawn="1">
          <p15:clr>
            <a:srgbClr val="A4A3A4"/>
          </p15:clr>
        </p15:guide>
        <p15:guide id="2" pos="88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C3E0"/>
    <a:srgbClr val="FFCC00"/>
    <a:srgbClr val="FC6767"/>
    <a:srgbClr val="5BCD9D"/>
    <a:srgbClr val="9E64A9"/>
    <a:srgbClr val="CEC9C3"/>
    <a:srgbClr val="CFCAC4"/>
    <a:srgbClr val="F1F3F3"/>
    <a:srgbClr val="FFC000"/>
    <a:srgbClr val="B0A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2" autoAdjust="0"/>
    <p:restoredTop sz="86320" autoAdjust="0"/>
  </p:normalViewPr>
  <p:slideViewPr>
    <p:cSldViewPr>
      <p:cViewPr varScale="1">
        <p:scale>
          <a:sx n="45" d="100"/>
          <a:sy n="45" d="100"/>
        </p:scale>
        <p:origin x="389" y="38"/>
      </p:cViewPr>
      <p:guideLst>
        <p:guide orient="horz" pos="6003"/>
        <p:guide pos="8881"/>
      </p:guideLst>
    </p:cSldViewPr>
  </p:slideViewPr>
  <p:outlineViewPr>
    <p:cViewPr>
      <p:scale>
        <a:sx n="33" d="100"/>
        <a:sy n="33" d="100"/>
      </p:scale>
      <p:origin x="0" y="-1315"/>
    </p:cViewPr>
  </p:outlin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16.02.2017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YqwObUZxxesAJ" TargetMode="External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1828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5644812" cy="8777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/>
          </p:nvPr>
        </p:nvSpPr>
        <p:spPr>
          <a:xfrm>
            <a:off x="1143000" y="3048000"/>
            <a:ext cx="22112288" cy="9158288"/>
          </a:xfrm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для </a:t>
            </a:r>
            <a:r>
              <a:rPr lang="ru-RU" dirty="0" smtClean="0"/>
              <a:t> вас.</a:t>
            </a: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хорошей </a:t>
            </a:r>
            <a:r>
              <a:rPr dirty="0" smtClean="0"/>
              <a:t>презентации</a:t>
            </a:r>
            <a:r>
              <a:rPr lang="ru-RU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/>
            </a:r>
            <a:br>
              <a:rPr dirty="0" smtClean="0"/>
            </a:br>
            <a:endParaRPr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Чтобы </a:t>
            </a:r>
            <a:r>
              <a:rPr dirty="0"/>
              <a:t>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1448582" cy="6323545"/>
            <a:chOff x="1889206" y="3323550"/>
            <a:chExt cx="21448582" cy="6323545"/>
          </a:xfrm>
        </p:grpSpPr>
        <p:sp>
          <p:nvSpPr>
            <p:cNvPr id="19" name="Shape 238"/>
            <p:cNvSpPr/>
            <p:nvPr/>
          </p:nvSpPr>
          <p:spPr>
            <a:xfrm>
              <a:off x="16033262" y="6983673"/>
              <a:ext cx="6867681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https://wiki.yandex-team.ru/presentation/</a:t>
              </a:r>
              <a:r>
                <a:rPr lang="ru-RU" dirty="0" smtClean="0">
                  <a:solidFill>
                    <a:schemeClr val="tx1"/>
                  </a:solidFill>
                  <a:hlinkClick r:id="rId5"/>
                </a:rPr>
                <a:t/>
              </a:r>
              <a:br>
                <a:rPr lang="ru-RU" dirty="0" smtClean="0">
                  <a:solidFill>
                    <a:schemeClr val="tx1"/>
                  </a:solidFill>
                  <a:hlinkClick r:id="rId5"/>
                </a:rPr>
              </a:b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Kak-sdelat-krasivo/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https://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yadi.sk</a:t>
              </a: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/d/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416101" y="8265579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prescheck@</a:t>
              </a:r>
              <a:endParaRPr lang="en-US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8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26" name="Shape 238"/>
            <p:cNvSpPr/>
            <p:nvPr/>
          </p:nvSpPr>
          <p:spPr>
            <a:xfrm>
              <a:off x="18425612" y="4788600"/>
              <a:ext cx="4912176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https://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yadi.sk</a:t>
              </a: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/d/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YqwObUZxxesAJ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7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2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6143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982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9630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293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7677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91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94210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38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93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75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690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82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28146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69447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68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781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29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8631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15674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651946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671602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7275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21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111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20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624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71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726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Четвёртый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4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yadi.sk/d/YqwObUZxxesAJ" TargetMode="External"/><Relationship Id="rId3" Type="http://schemas.openxmlformats.org/officeDocument/2006/relationships/hyperlink" Target="https://wiki.yandex-team.ru/presentation/Kak-sdelat-krasivo/" TargetMode="External"/><Relationship Id="rId7" Type="http://schemas.openxmlformats.org/officeDocument/2006/relationships/hyperlink" Target="https://yadi.sk/d/ZpB_978TwmoNY" TargetMode="External"/><Relationship Id="rId2" Type="http://schemas.openxmlformats.org/officeDocument/2006/relationships/hyperlink" Target="mailto:http://www.istockphoto.com/ru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patterns.yandex-team.ru/presentation/" TargetMode="External"/><Relationship Id="rId5" Type="http://schemas.openxmlformats.org/officeDocument/2006/relationships/hyperlink" Target="mailto:presentation@yandex-team.ru" TargetMode="External"/><Relationship Id="rId4" Type="http://schemas.openxmlformats.org/officeDocument/2006/relationships/hyperlink" Target="https://yadi.sk/d/GPDyRyOPxejm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38"/>
          <p:cNvSpPr/>
          <p:nvPr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2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889206" y="3323550"/>
            <a:ext cx="22046066" cy="6323545"/>
            <a:chOff x="1889206" y="3323550"/>
            <a:chExt cx="22046066" cy="6323545"/>
          </a:xfrm>
        </p:grpSpPr>
        <p:sp>
          <p:nvSpPr>
            <p:cNvPr id="4" name="Shape 238"/>
            <p:cNvSpPr/>
            <p:nvPr/>
          </p:nvSpPr>
          <p:spPr>
            <a:xfrm>
              <a:off x="16034400" y="6983208"/>
              <a:ext cx="6868799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3"/>
                </a:rPr>
                <a:t>https://wiki.yandex-team.ru/presentation</a:t>
              </a:r>
              <a:r>
                <a:rPr lang="en-US" dirty="0" smtClean="0">
                  <a:hlinkClick r:id="rId3"/>
                </a:rPr>
                <a:t>/</a:t>
              </a:r>
              <a:r>
                <a:rPr lang="ru-RU" dirty="0" smtClean="0">
                  <a:hlinkClick r:id="rId3"/>
                </a:rPr>
                <a:t/>
              </a:r>
              <a:br>
                <a:rPr lang="ru-RU" dirty="0" smtClean="0">
                  <a:hlinkClick r:id="rId3"/>
                </a:rPr>
              </a:br>
              <a:r>
                <a:rPr lang="en-US" dirty="0" smtClean="0">
                  <a:hlinkClick r:id="rId3"/>
                </a:rPr>
                <a:t>Kak-sdelat-krasivo</a:t>
              </a:r>
              <a:r>
                <a:rPr lang="en-US" dirty="0">
                  <a:hlinkClick r:id="rId3"/>
                </a:rPr>
                <a:t>/</a:t>
              </a:r>
              <a:endParaRPr lang="en-US" dirty="0"/>
            </a:p>
          </p:txBody>
        </p:sp>
        <p:sp>
          <p:nvSpPr>
            <p:cNvPr id="5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>
                  <a:solidFill>
                    <a:srgbClr val="3878BE"/>
                  </a:solidFill>
                  <a:hlinkClick r:id="rId4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4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9" name="Shape 238"/>
            <p:cNvSpPr/>
            <p:nvPr/>
          </p:nvSpPr>
          <p:spPr>
            <a:xfrm>
              <a:off x="16416101" y="826558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0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5"/>
                </a:rPr>
                <a:t>prescheck</a:t>
              </a: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</p:txBody>
        </p:sp>
        <p:sp>
          <p:nvSpPr>
            <p:cNvPr id="12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6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7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14" name="Shape 238"/>
            <p:cNvSpPr/>
            <p:nvPr/>
          </p:nvSpPr>
          <p:spPr>
            <a:xfrm>
              <a:off x="18423584" y="4786258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8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8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YqwObUZxxesAJ</a:t>
              </a:r>
              <a:endParaRPr lang="ru-RU" dirty="0">
                <a:solidFill>
                  <a:srgbClr val="3878B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7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10664747" y="9530401"/>
            <a:ext cx="4579259" cy="228839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0289130" y="3042000"/>
            <a:ext cx="2275200" cy="2275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9901916" y="76212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446744" y="5331213"/>
            <a:ext cx="2289600" cy="228998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9901547" y="76068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1428006" y="5331213"/>
            <a:ext cx="2289600" cy="228998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9901606" y="76212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809606" y="3805200"/>
            <a:ext cx="2289369" cy="228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2191206" y="7239213"/>
            <a:ext cx="2289600" cy="22899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9901606" y="9910763"/>
            <a:ext cx="4579259" cy="22883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8756650" y="8766000"/>
            <a:ext cx="6850063" cy="152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07543" y="8384400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инструментов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6388806" y="3043237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мониторингов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42998" y="8385174"/>
            <a:ext cx="6868800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тестов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24805" y="3042000"/>
            <a:ext cx="6868257" cy="3816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0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884E-6 -0.00336 L -0.2504 -0.05602 " pathEditMode="relative" rAng="0" ptsTypes="AA">
                                      <p:cBhvr>
                                        <p:cTn id="6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20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1.48148E-6 L 0.36005 -0.50081 " pathEditMode="relative" rAng="0" ptsTypes="AA">
                                      <p:cBhvr>
                                        <p:cTn id="66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2" y="-2504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0464E-6 4.07407E-6 L 0.31343 -0.25139 " pathEditMode="relative" rAng="0" ptsTypes="AA">
                                      <p:cBhvr>
                                        <p:cTn id="68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2" y="-1256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884E-6 -7.40741E-7 L 0.32867 -0.08345 " pathEditMode="relative" rAng="0" ptsTypes="AA">
                                      <p:cBhvr>
                                        <p:cTn id="70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33" y="-41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938E-5 0.00011 L -0.26597 0.08356 " pathEditMode="relative" rAng="0" ptsTypes="AA">
                                      <p:cBhvr>
                                        <p:cTn id="74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2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2848E-6 0.00011 L -0.32867 -0.1673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33" y="-838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7612E-7 0.00011 L -0.32945 0.22257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72" y="11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-0.37561 1.66667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4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0.2504 -0.00058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0" y="-35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0.2504 0.38958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0" y="19479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754E-7 3.7037E-7 L -0.37554 0.39016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77" y="195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3.14815E-6 L 0.2661 0.22268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2" y="1113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4.81481E-6 L -0.26604 0.22268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2" y="1113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3.14815E-6 L -0.35992 -0.1658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96" y="-82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-0.37561 0.05567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4" y="2778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0.43811 0.05532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02" y="2766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-0.18784 -0.33391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95" y="-167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30" grpId="0" animBg="1"/>
      <p:bldP spid="30" grpId="1" animBg="1"/>
      <p:bldP spid="25" grpId="0" animBg="1"/>
      <p:bldP spid="25" grpId="1" animBg="1"/>
      <p:bldP spid="26" grpId="0" animBg="1"/>
      <p:bldP spid="26" grpId="1" animBg="1"/>
      <p:bldP spid="7" grpId="0" animBg="1"/>
      <p:bldP spid="7" grpId="1" animBg="1"/>
      <p:bldP spid="3" grpId="0" animBg="1"/>
      <p:bldP spid="3" grpId="1" animBg="1"/>
      <p:bldP spid="3" grpId="2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24" grpId="0" animBg="1"/>
      <p:bldP spid="24" grpId="1" animBg="1"/>
      <p:bldP spid="42" grpId="0" animBg="1"/>
      <p:bldP spid="42" grpId="1" animBg="1"/>
      <p:bldP spid="47" grpId="0" animBg="1"/>
      <p:bldP spid="47" grpId="1" animBg="1"/>
      <p:bldP spid="48" grpId="0" animBg="1"/>
      <p:bldP spid="48" grpId="1" animBg="1"/>
      <p:bldP spid="21" grpId="0" animBg="1"/>
      <p:bldP spid="22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Production – </a:t>
            </a:r>
            <a:r>
              <a:rPr lang="ru-RU" dirty="0" smtClean="0"/>
              <a:t>лишь один из сценариев использования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4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Большая картина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ru-RU" dirty="0" smtClean="0"/>
              <a:t>При проектировании и написании кода следует думать о большой картине</a:t>
            </a:r>
          </a:p>
          <a:p>
            <a:pPr lvl="1"/>
            <a:r>
              <a:rPr lang="ru-RU" dirty="0" smtClean="0"/>
              <a:t>Как я буду это тестировать?</a:t>
            </a:r>
          </a:p>
          <a:p>
            <a:pPr lvl="1"/>
            <a:r>
              <a:rPr lang="ru-RU" dirty="0" smtClean="0"/>
              <a:t>Какие параметры мне надо </a:t>
            </a:r>
            <a:r>
              <a:rPr lang="en-US" dirty="0" smtClean="0"/>
              <a:t>      </a:t>
            </a:r>
            <a:r>
              <a:rPr lang="ru-RU" dirty="0" smtClean="0"/>
              <a:t>будет </a:t>
            </a:r>
            <a:r>
              <a:rPr lang="ru-RU" dirty="0" err="1" smtClean="0"/>
              <a:t>мониторить</a:t>
            </a:r>
            <a:r>
              <a:rPr lang="ru-RU" dirty="0" smtClean="0"/>
              <a:t>?</a:t>
            </a:r>
          </a:p>
          <a:p>
            <a:pPr lvl="1"/>
            <a:r>
              <a:rPr lang="ru-RU" dirty="0" smtClean="0"/>
              <a:t>Какие инструменты мне могут понадобиться?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415722710"/>
              </p:ext>
            </p:extLst>
          </p:nvPr>
        </p:nvGraphicFramePr>
        <p:xfrm>
          <a:off x="12954000" y="4574400"/>
          <a:ext cx="10302876" cy="64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438"/>
                <a:gridCol w="5151438"/>
              </a:tblGrid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>
                          <a:solidFill>
                            <a:schemeClr val="tx1"/>
                          </a:solidFill>
                        </a:rPr>
                        <a:t>Production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b="0" dirty="0" smtClean="0">
                          <a:solidFill>
                            <a:schemeClr val="tx1"/>
                          </a:solidFill>
                        </a:rPr>
                        <a:t>Мониторинг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Тесты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Инструменты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Условия неопределённости</a:t>
            </a:r>
          </a:p>
          <a:p>
            <a:pPr lvl="1"/>
            <a:r>
              <a:rPr lang="ru-RU" dirty="0" smtClean="0"/>
              <a:t>Неизвестно, какие инструменты будут нужны</a:t>
            </a:r>
          </a:p>
          <a:p>
            <a:pPr lvl="1"/>
            <a:r>
              <a:rPr lang="ru-RU" dirty="0"/>
              <a:t>Неизвестно, какие возможности надо будет добавить в </a:t>
            </a:r>
            <a:r>
              <a:rPr lang="en-US" dirty="0"/>
              <a:t>production</a:t>
            </a:r>
            <a:endParaRPr lang="ru-RU" dirty="0"/>
          </a:p>
          <a:p>
            <a:pPr lvl="1"/>
            <a:r>
              <a:rPr lang="ru-RU" dirty="0" smtClean="0"/>
              <a:t>Неизвестно, что надо будет </a:t>
            </a:r>
            <a:r>
              <a:rPr lang="ru-RU" dirty="0" err="1" smtClean="0"/>
              <a:t>мониторить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13</a:t>
            </a:fld>
            <a:endParaRPr lang="ru-RU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806" y="3423600"/>
            <a:ext cx="10684800" cy="7479360"/>
          </a:xfrm>
        </p:spPr>
      </p:pic>
    </p:spTree>
    <p:extLst>
      <p:ext uri="{BB962C8B-B14F-4D97-AF65-F5344CB8AC3E}">
        <p14:creationId xmlns:p14="http://schemas.microsoft.com/office/powerpoint/2010/main" val="92359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всегда </a:t>
            </a:r>
            <a:r>
              <a:rPr lang="ru-RU" dirty="0"/>
              <a:t>стремлюсь держать код в таком состоянии, чтобы было </a:t>
            </a:r>
            <a:r>
              <a:rPr lang="ru-RU" dirty="0" smtClean="0"/>
              <a:t>нетрудно</a:t>
            </a:r>
          </a:p>
          <a:p>
            <a:pPr lvl="1"/>
            <a:r>
              <a:rPr lang="ru-RU" dirty="0" smtClean="0"/>
              <a:t>покрыть </a:t>
            </a:r>
            <a:r>
              <a:rPr lang="ru-RU" dirty="0"/>
              <a:t>тестами любой </a:t>
            </a:r>
            <a:r>
              <a:rPr lang="ru-RU" dirty="0" smtClean="0"/>
              <a:t>компонент</a:t>
            </a:r>
          </a:p>
          <a:p>
            <a:pPr lvl="1"/>
            <a:endParaRPr lang="ru-RU" dirty="0"/>
          </a:p>
          <a:p>
            <a:pPr lvl="1"/>
            <a:r>
              <a:rPr lang="ru-RU" dirty="0" err="1"/>
              <a:t>переиспользовать</a:t>
            </a:r>
            <a:r>
              <a:rPr lang="ru-RU" dirty="0"/>
              <a:t> компоненты </a:t>
            </a:r>
            <a:r>
              <a:rPr lang="en-US" dirty="0" smtClean="0"/>
              <a:t>production’</a:t>
            </a:r>
            <a:r>
              <a:rPr lang="ru-RU" dirty="0" smtClean="0"/>
              <a:t>а в </a:t>
            </a:r>
            <a:r>
              <a:rPr lang="ru-RU" dirty="0"/>
              <a:t>служебной </a:t>
            </a:r>
            <a:r>
              <a:rPr lang="ru-RU" dirty="0" smtClean="0"/>
              <a:t>утилите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добавить мониторинг в любой компонент системы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0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−</a:t>
            </a:r>
            <a:r>
              <a:rPr lang="ru-RU" dirty="0" smtClean="0"/>
              <a:t> Как?</a:t>
            </a:r>
          </a:p>
          <a:p>
            <a:r>
              <a:rPr lang="en-US" dirty="0">
                <a:latin typeface="Times New Roman"/>
                <a:cs typeface="Times New Roman"/>
              </a:rPr>
              <a:t>−</a:t>
            </a:r>
            <a:r>
              <a:rPr lang="ru-RU" dirty="0" smtClean="0"/>
              <a:t> </a:t>
            </a:r>
            <a:r>
              <a:rPr lang="en-US" dirty="0" smtClean="0"/>
              <a:t>Minimize coupling, maximize 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7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1124806" y="3048000"/>
            <a:ext cx="10302875" cy="9158288"/>
          </a:xfrm>
        </p:spPr>
        <p:txBody>
          <a:bodyPr/>
          <a:lstStyle/>
          <a:p>
            <a:r>
              <a:rPr lang="en-US" dirty="0" smtClean="0"/>
              <a:t>Coupling:</a:t>
            </a:r>
          </a:p>
          <a:p>
            <a:pPr lvl="1"/>
            <a:r>
              <a:rPr lang="ru-RU" dirty="0" smtClean="0"/>
              <a:t>Сопряжение</a:t>
            </a:r>
          </a:p>
          <a:p>
            <a:pPr lvl="1"/>
            <a:r>
              <a:rPr lang="ru-RU" dirty="0" smtClean="0"/>
              <a:t>Сцепка</a:t>
            </a:r>
          </a:p>
          <a:p>
            <a:pPr lvl="1"/>
            <a:r>
              <a:rPr lang="ru-RU" dirty="0" smtClean="0"/>
              <a:t>Связанность</a:t>
            </a:r>
            <a:endParaRPr lang="en-US" dirty="0" smtClean="0"/>
          </a:p>
          <a:p>
            <a:pPr lvl="1"/>
            <a:r>
              <a:rPr lang="ru-RU" dirty="0" smtClean="0"/>
              <a:t>Взаимодействие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16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Cohesion:</a:t>
            </a:r>
          </a:p>
          <a:p>
            <a:pPr lvl="1"/>
            <a:r>
              <a:rPr lang="ru-RU" dirty="0" smtClean="0"/>
              <a:t>Сплочённость</a:t>
            </a:r>
          </a:p>
          <a:p>
            <a:pPr lvl="1"/>
            <a:r>
              <a:rPr lang="ru-RU" dirty="0" smtClean="0"/>
              <a:t>Единение</a:t>
            </a:r>
          </a:p>
          <a:p>
            <a:pPr lvl="1"/>
            <a:r>
              <a:rPr lang="ru-RU" dirty="0" smtClean="0"/>
              <a:t>Связанность</a:t>
            </a:r>
          </a:p>
          <a:p>
            <a:pPr lvl="1"/>
            <a:r>
              <a:rPr lang="ru-RU" dirty="0" smtClean="0"/>
              <a:t>Сцепление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37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 </a:t>
            </a:r>
            <a:r>
              <a:rPr lang="ru-RU" dirty="0" smtClean="0"/>
              <a:t>в жизни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0571" y="3424238"/>
            <a:ext cx="7687733" cy="6486525"/>
          </a:xfrm>
        </p:spPr>
      </p:pic>
      <p:pic>
        <p:nvPicPr>
          <p:cNvPr id="3" name="Рисунок 2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3" b="13043"/>
          <a:stretch>
            <a:fillRect/>
          </a:stretch>
        </p:blipFill>
        <p:spPr/>
      </p:pic>
      <p:sp>
        <p:nvSpPr>
          <p:cNvPr id="9" name="Текст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 smtClean="0"/>
              <a:t>Coupling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6"/>
          </p:nvPr>
        </p:nvSpPr>
        <p:spPr>
          <a:xfrm>
            <a:off x="13880571" y="10290683"/>
            <a:ext cx="7687733" cy="1887403"/>
          </a:xfrm>
        </p:spPr>
        <p:txBody>
          <a:bodyPr/>
          <a:lstStyle/>
          <a:p>
            <a:pPr algn="ctr"/>
            <a:r>
              <a:rPr lang="en-US" dirty="0" smtClean="0"/>
              <a:t>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4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</a:t>
            </a:r>
            <a:r>
              <a:rPr lang="ru-RU" dirty="0"/>
              <a:t>и </a:t>
            </a:r>
            <a:r>
              <a:rPr lang="en-US" dirty="0"/>
              <a:t>cohesion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коде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3041650"/>
            <a:ext cx="12191206" cy="8013951"/>
          </a:xfrm>
        </p:spPr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UpdateVector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&gt;&gt;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Объект 5"/>
          <p:cNvSpPr txBox="1">
            <a:spLocks/>
          </p:cNvSpPr>
          <p:nvPr/>
        </p:nvSpPr>
        <p:spPr>
          <a:xfrm>
            <a:off x="11809606" y="3042001"/>
            <a:ext cx="12572806" cy="8013600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70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ReadInt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istream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&gt;&gt;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UpdateVector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ReadInt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6006" y="11437200"/>
            <a:ext cx="27895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Coupling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64662" y="11437200"/>
            <a:ext cx="28953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Cohesion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7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Биллинг</a:t>
            </a:r>
            <a:r>
              <a:rPr lang="ru-RU" dirty="0"/>
              <a:t> для мобильного оператора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Снятие денег со счёта клиента за звонок</a:t>
            </a:r>
          </a:p>
          <a:p>
            <a:pPr lvl="1"/>
            <a:r>
              <a:rPr lang="ru-RU" dirty="0" smtClean="0"/>
              <a:t>Вычислить стоимость звонка по его длительности</a:t>
            </a:r>
          </a:p>
          <a:p>
            <a:pPr lvl="1"/>
            <a:r>
              <a:rPr lang="ru-RU" dirty="0" smtClean="0"/>
              <a:t>Списать деньги со счёта</a:t>
            </a:r>
          </a:p>
          <a:p>
            <a:pPr lvl="1"/>
            <a:r>
              <a:rPr lang="ru-RU" dirty="0" smtClean="0"/>
              <a:t>Отправить </a:t>
            </a:r>
            <a:r>
              <a:rPr lang="en-US" dirty="0" smtClean="0"/>
              <a:t>SMS, </a:t>
            </a:r>
            <a:r>
              <a:rPr lang="ru-RU" dirty="0" smtClean="0"/>
              <a:t>если баланс стал отрицательным</a:t>
            </a:r>
          </a:p>
          <a:p>
            <a:r>
              <a:rPr lang="ru-RU" dirty="0" smtClean="0"/>
              <a:t>Пополнение счёта клиента</a:t>
            </a:r>
          </a:p>
          <a:p>
            <a:pPr lvl="1"/>
            <a:r>
              <a:rPr lang="ru-RU" dirty="0" smtClean="0"/>
              <a:t>Зачислить деньги на счёт абонента</a:t>
            </a:r>
          </a:p>
          <a:p>
            <a:pPr lvl="1"/>
            <a:r>
              <a:rPr lang="ru-RU" dirty="0" smtClean="0"/>
              <a:t>Отправить </a:t>
            </a:r>
            <a:r>
              <a:rPr lang="en-US" dirty="0" smtClean="0"/>
              <a:t>SMS </a:t>
            </a:r>
            <a:r>
              <a:rPr lang="ru-RU" dirty="0" smtClean="0"/>
              <a:t>о поступлении денег на счёт</a:t>
            </a:r>
          </a:p>
          <a:p>
            <a:r>
              <a:rPr lang="ru-RU" dirty="0" smtClean="0"/>
              <a:t>Сначала будем думать только о </a:t>
            </a:r>
            <a:r>
              <a:rPr lang="en-US" dirty="0" smtClean="0"/>
              <a:t>production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9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для </a:t>
            </a:r>
            <a:r>
              <a:rPr lang="en-US" dirty="0" smtClean="0"/>
              <a:t>production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Самый популярный принцип проектирования классов</a:t>
            </a:r>
          </a:p>
          <a:p>
            <a:pPr lvl="1"/>
            <a:r>
              <a:rPr lang="ru-RU" dirty="0" smtClean="0"/>
              <a:t>Напишем класс, в котором будет всё, что относится к </a:t>
            </a:r>
            <a:r>
              <a:rPr lang="ru-RU" dirty="0" err="1" smtClean="0"/>
              <a:t>биллингу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, string 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);</a:t>
            </a:r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220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private</a:t>
            </a:r>
            <a:r>
              <a:rPr lang="en-US" dirty="0" smtClean="0"/>
              <a:t>:  </a:t>
            </a:r>
            <a:r>
              <a:rPr lang="en-US" dirty="0">
                <a:solidFill>
                  <a:srgbClr val="72C3E0"/>
                </a:solidFill>
              </a:rPr>
              <a:t>// class Billing</a:t>
            </a:r>
          </a:p>
          <a:p>
            <a:pPr>
              <a:lnSpc>
                <a:spcPct val="100000"/>
              </a:lnSpc>
            </a:pPr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LoadUsers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db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LoadTariffs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db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 {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costPerMinute</a:t>
            </a:r>
            <a:r>
              <a:rPr lang="en-US" dirty="0">
                <a:solidFill>
                  <a:srgbClr val="5BCD9D"/>
                </a:solidFill>
              </a:rPr>
              <a:t>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};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  class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 {</a:t>
            </a:r>
          </a:p>
          <a:p>
            <a:pPr>
              <a:lnSpc>
                <a:spcPct val="100000"/>
              </a:lnSpc>
            </a:pPr>
            <a:r>
              <a:rPr lang="en-US" dirty="0"/>
              <a:t>    public: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FFCC00"/>
                </a:solidFill>
              </a:rPr>
              <a:t>Tariff</a:t>
            </a:r>
            <a:r>
              <a:rPr lang="en-US" dirty="0"/>
              <a:t>&amp; </a:t>
            </a:r>
            <a:r>
              <a:rPr lang="en-US" dirty="0">
                <a:solidFill>
                  <a:srgbClr val="5BCD9D"/>
                </a:solidFill>
              </a:rPr>
              <a:t>tariff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</a:rPr>
              <a:t>GetTariff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private: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class </a:t>
            </a:r>
            <a:r>
              <a:rPr lang="en-US" dirty="0">
                <a:solidFill>
                  <a:schemeClr val="tx2"/>
                </a:solidFill>
              </a:rPr>
              <a:t>Event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SendSms</a:t>
            </a:r>
            <a:r>
              <a:rPr lang="en-US" dirty="0"/>
              <a:t>(string </a:t>
            </a:r>
            <a:r>
              <a:rPr lang="en-US" dirty="0">
                <a:solidFill>
                  <a:srgbClr val="5BCD9D"/>
                </a:solidFill>
              </a:rPr>
              <a:t>message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       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money_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tariff_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vector&lt;</a:t>
            </a:r>
            <a:r>
              <a:rPr lang="en-US" dirty="0">
                <a:solidFill>
                  <a:schemeClr val="tx2"/>
                </a:solidFill>
              </a:rPr>
              <a:t>Event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history_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};  </a:t>
            </a:r>
            <a:r>
              <a:rPr lang="en-US" dirty="0">
                <a:solidFill>
                  <a:srgbClr val="72C3E0"/>
                </a:solidFill>
              </a:rPr>
              <a:t>// class Billing::</a:t>
            </a:r>
            <a:r>
              <a:rPr lang="en-US" dirty="0" err="1">
                <a:solidFill>
                  <a:srgbClr val="72C3E0"/>
                </a:solidFill>
              </a:rPr>
              <a:t>UserInfo</a:t>
            </a:r>
            <a:endParaRPr lang="en-US" dirty="0">
              <a:solidFill>
                <a:srgbClr val="72C3E0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  vector&lt;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vector&lt;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tariffs_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};  </a:t>
            </a:r>
            <a:r>
              <a:rPr lang="en-US" dirty="0">
                <a:solidFill>
                  <a:srgbClr val="72C3E0"/>
                </a:solidFill>
              </a:rPr>
              <a:t>// class Billing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02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 tIns="468000"/>
          <a:lstStyle/>
          <a:p>
            <a:r>
              <a:rPr lang="en-US" dirty="0">
                <a:solidFill>
                  <a:srgbClr val="FFCC00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>
                <a:solidFill>
                  <a:srgbClr val="FFCC00"/>
                </a:solidFill>
              </a:rPr>
              <a:t>Billing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, string 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LoadUsers</a:t>
            </a:r>
            <a:r>
              <a:rPr lang="en-US" dirty="0"/>
              <a:t>(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LoadTariffs</a:t>
            </a:r>
            <a:r>
              <a:rPr lang="en-US" dirty="0"/>
              <a:t>(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&amp; </a:t>
            </a:r>
            <a:r>
              <a:rPr lang="en-US" dirty="0">
                <a:solidFill>
                  <a:srgbClr val="5BCD9D"/>
                </a:solidFill>
              </a:rPr>
              <a:t>user</a:t>
            </a:r>
            <a:r>
              <a:rPr lang="en-US" dirty="0"/>
              <a:t> =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&amp; </a:t>
            </a:r>
            <a:r>
              <a:rPr lang="en-US" dirty="0">
                <a:solidFill>
                  <a:srgbClr val="5BCD9D"/>
                </a:solidFill>
              </a:rPr>
              <a:t>t</a:t>
            </a:r>
            <a:r>
              <a:rPr lang="en-US" dirty="0"/>
              <a:t> = </a:t>
            </a:r>
            <a:r>
              <a:rPr lang="en-US" dirty="0">
                <a:solidFill>
                  <a:srgbClr val="5BCD9D"/>
                </a:solidFill>
              </a:rPr>
              <a:t>tariffs_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GetTariff</a:t>
            </a:r>
            <a:r>
              <a:rPr lang="en-US" dirty="0"/>
              <a:t>()];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5BCD9D"/>
                </a:solidFill>
              </a:rPr>
              <a:t>user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, </a:t>
            </a:r>
            <a:r>
              <a:rPr lang="en-US" dirty="0">
                <a:solidFill>
                  <a:srgbClr val="5BCD9D"/>
                </a:solidFill>
              </a:rPr>
              <a:t>t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].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595601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22" name="Rectangle 15"/>
          <p:cNvSpPr>
            <a:spLocks noGrp="1" noChangeArrowheads="1"/>
          </p:cNvSpPr>
          <p:nvPr>
            <p:ph idx="13"/>
          </p:nvPr>
        </p:nvSpPr>
        <p:spPr bwMode="auto"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52000" tIns="720000" rIns="1152000" bIns="72000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ChargePhoneCall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const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&amp;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-=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*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costPerMinute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&lt;= 0)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Your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AddMoney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Got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1014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414713" y="4949825"/>
            <a:ext cx="17552987" cy="725057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Текущая схема кода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14712" y="4950000"/>
            <a:ext cx="17553294" cy="7250400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Billing</a:t>
            </a:r>
            <a:endParaRPr lang="ru-RU" sz="7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33369" y="3805200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33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повсюду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12192000" cy="9158287"/>
          </a:xfrm>
        </p:spPr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usersDatabase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tariffsDatabase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</a:p>
          <a:p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             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ru-RU" altLang="ru-RU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dirty="0"/>
          </a:p>
        </p:txBody>
      </p:sp>
      <p:sp>
        <p:nvSpPr>
          <p:cNvPr id="14" name="Объект 10"/>
          <p:cNvSpPr txBox="1">
            <a:spLocks/>
          </p:cNvSpPr>
          <p:nvPr/>
        </p:nvSpPr>
        <p:spPr>
          <a:xfrm>
            <a:off x="12954406" y="3047400"/>
            <a:ext cx="10302875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Загрузка пользователей из БД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>
                <a:solidFill>
                  <a:srgbClr val="000000"/>
                </a:solidFill>
              </a:rPr>
              <a:t>Загрузка тарифов из БД</a:t>
            </a:r>
            <a:endParaRPr lang="en-US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lang="ru-RU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Расчёт стоимости звонка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>
                <a:solidFill>
                  <a:srgbClr val="000000"/>
                </a:solidFill>
              </a:rPr>
              <a:t>Снятие и добавление денег на счёт клиента</a:t>
            </a:r>
            <a:endParaRPr lang="en-US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lang="ru-RU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Отправка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SMS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96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Протестируем перед релизом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dirty="0" smtClean="0"/>
              <a:t>Список тестов</a:t>
            </a:r>
          </a:p>
          <a:p>
            <a:pPr lvl="1"/>
            <a:r>
              <a:rPr lang="ru-RU" dirty="0" smtClean="0"/>
              <a:t>списание не увеличивает количество денег на счету</a:t>
            </a:r>
          </a:p>
          <a:p>
            <a:pPr lvl="1"/>
            <a:r>
              <a:rPr lang="ru-RU" dirty="0" smtClean="0"/>
              <a:t>звонок нулевой длины не уменьшает количество денег на счету</a:t>
            </a:r>
            <a:endParaRPr lang="ru-RU" dirty="0"/>
          </a:p>
          <a:p>
            <a:pPr lvl="1"/>
            <a:r>
              <a:rPr lang="ru-RU" dirty="0" smtClean="0"/>
              <a:t>пополнение счёта происходит корректно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59417" y="8385175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err="1" smtClean="0">
                <a:solidFill>
                  <a:schemeClr val="tx1"/>
                </a:solidFill>
              </a:rPr>
              <a:t>Автотесты</a:t>
            </a:r>
            <a:endParaRPr lang="ru-RU" sz="4800" dirty="0" smtClean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24806" y="3805200"/>
            <a:ext cx="6868257" cy="3052800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09149" y="3061804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3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idx="13"/>
          </p:nvPr>
        </p:nvSpPr>
        <p:spPr bwMode="auto"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52000" tIns="720000" rIns="1152000" bIns="72000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ChargePhoneCall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const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&amp;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_ -=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 *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tariff.costPerMinute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_;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&lt;= 0)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Your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AddMoney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_ +=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Got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63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>
          <a:xfrm>
            <a:off x="0" y="-19878"/>
            <a:ext cx="24382413" cy="1450987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>
                <a:solidFill>
                  <a:schemeClr val="tx2"/>
                </a:solidFill>
              </a:rPr>
              <a:t>Billing</a:t>
            </a:r>
            <a:r>
              <a:rPr lang="en-US" dirty="0" smtClean="0"/>
              <a:t> {</a:t>
            </a:r>
          </a:p>
          <a:p>
            <a:r>
              <a:rPr lang="ru-RU" dirty="0" smtClean="0"/>
              <a:t>…</a:t>
            </a:r>
            <a:endParaRPr lang="en-US" dirty="0" smtClean="0"/>
          </a:p>
          <a:p>
            <a:r>
              <a:rPr lang="en-US" dirty="0" smtClean="0"/>
              <a:t>private:  </a:t>
            </a:r>
            <a:endParaRPr lang="en-US" dirty="0" smtClean="0">
              <a:solidFill>
                <a:srgbClr val="72C3E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    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smtClean="0"/>
              <a:t>    …</a:t>
            </a:r>
            <a:endParaRPr lang="en-US" dirty="0"/>
          </a:p>
          <a:p>
            <a:r>
              <a:rPr lang="en-US" dirty="0" smtClean="0"/>
              <a:t>     private</a:t>
            </a:r>
            <a:r>
              <a:rPr lang="en-US" dirty="0"/>
              <a:t>:</a:t>
            </a:r>
            <a:endParaRPr lang="ru-RU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5BCD9D"/>
                </a:solidFill>
              </a:rPr>
              <a:t>money_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tariff_</a:t>
            </a:r>
            <a:r>
              <a:rPr lang="en-US" dirty="0"/>
              <a:t>;</a:t>
            </a:r>
          </a:p>
          <a:p>
            <a:r>
              <a:rPr lang="en-US" dirty="0"/>
              <a:t>        vector&lt;</a:t>
            </a:r>
            <a:r>
              <a:rPr lang="en-US" dirty="0">
                <a:solidFill>
                  <a:schemeClr val="tx2"/>
                </a:solidFill>
              </a:rPr>
              <a:t>Event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history_</a:t>
            </a:r>
            <a:r>
              <a:rPr lang="en-US" dirty="0"/>
              <a:t>;</a:t>
            </a:r>
          </a:p>
          <a:p>
            <a:r>
              <a:rPr lang="en-US" dirty="0"/>
              <a:t>    };</a:t>
            </a:r>
            <a:endParaRPr lang="ru-RU" dirty="0" smtClean="0"/>
          </a:p>
          <a:p>
            <a:r>
              <a:rPr lang="en-US" dirty="0" smtClean="0"/>
              <a:t>};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752400"/>
            <a:ext cx="91584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costPerMinute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costPerMinute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57606" y="8551770"/>
            <a:ext cx="184731" cy="861774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endParaRPr lang="ru-RU" dirty="0" err="1" smtClean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291964" y="752400"/>
            <a:ext cx="7965642" cy="609397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0;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44752" y="9646069"/>
            <a:ext cx="5546711" cy="64633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887538" y="4913312"/>
            <a:ext cx="5336654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struct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costPerMinute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947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2377E-6 -1.11111E-6 L -0.03294 -0.2979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7" y="-148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 animBg="1"/>
      <p:bldP spid="14" grpId="0"/>
      <p:bldP spid="14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C6767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FC6767"/>
                </a:solidFill>
                <a:latin typeface="Verdana" panose="020B0604030504040204" pitchFamily="34" charset="0"/>
              </a:rPr>
              <a:t>_ -= </a:t>
            </a:r>
            <a:r>
              <a:rPr lang="ru-RU" altLang="ru-RU" dirty="0" err="1">
                <a:solidFill>
                  <a:srgbClr val="FC6767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C6767"/>
                </a:solidFill>
                <a:latin typeface="Verdana" panose="020B0604030504040204" pitchFamily="34" charset="0"/>
              </a:rPr>
              <a:t> * </a:t>
            </a:r>
            <a:r>
              <a:rPr lang="ru-RU" altLang="ru-RU" dirty="0" err="1">
                <a:solidFill>
                  <a:srgbClr val="FC6767"/>
                </a:solidFill>
                <a:latin typeface="Verdana" panose="020B0604030504040204" pitchFamily="34" charset="0"/>
              </a:rPr>
              <a:t>tariff.costPerMinute</a:t>
            </a:r>
            <a:r>
              <a:rPr lang="ru-RU" altLang="ru-RU" dirty="0" smtClean="0">
                <a:solidFill>
                  <a:srgbClr val="FC6767"/>
                </a:solidFill>
                <a:latin typeface="Verdana" panose="020B0604030504040204" pitchFamily="34" charset="0"/>
              </a:rPr>
              <a:t>_;</a:t>
            </a:r>
            <a:endParaRPr lang="en-US" altLang="ru-RU" dirty="0" smtClean="0">
              <a:solidFill>
                <a:srgbClr val="FC6767"/>
              </a:solidFill>
              <a:latin typeface="Verdana" panose="020B0604030504040204" pitchFamily="34" charset="0"/>
            </a:endParaRPr>
          </a:p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history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Event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PhoneCall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&lt;= 0)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Your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balance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"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C6767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FC6767"/>
                </a:solidFill>
                <a:latin typeface="Verdana" panose="020B0604030504040204" pitchFamily="34" charset="0"/>
              </a:rPr>
              <a:t>_ += </a:t>
            </a:r>
            <a:r>
              <a:rPr lang="ru-RU" altLang="ru-RU" dirty="0" err="1" smtClean="0">
                <a:solidFill>
                  <a:srgbClr val="FC6767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C6767"/>
                </a:solidFill>
                <a:latin typeface="Verdana" panose="020B0604030504040204" pitchFamily="34" charset="0"/>
              </a:rPr>
              <a:t>;</a:t>
            </a:r>
            <a:endParaRPr lang="en-US" altLang="ru-RU" dirty="0" smtClean="0">
              <a:solidFill>
                <a:srgbClr val="FC6767"/>
              </a:solidFill>
              <a:latin typeface="Verdana" panose="020B0604030504040204" pitchFamily="34" charset="0"/>
            </a:endParaRPr>
          </a:p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history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Event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Payment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Got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payment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"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759371" y="1402433"/>
            <a:ext cx="11822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endParaRPr lang="ru-RU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dirty="0" err="1" smtClean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59371" y="8807387"/>
            <a:ext cx="7798482" cy="64633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ApplyPayment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449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Пишем код большого проекта: быстро, надёжно, удобно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47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>
          <a:xfrm>
            <a:off x="-107576" y="0"/>
            <a:ext cx="12774706" cy="13720763"/>
          </a:xfrm>
        </p:spPr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TestChargeDoesntIncreaseMoney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{15};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(10);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&lt;= 15);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TestNoChargeForZeroMinutes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{15};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{10};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(0));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15);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dirty="0"/>
          </a:p>
        </p:txBody>
      </p:sp>
      <p:sp>
        <p:nvSpPr>
          <p:cNvPr id="6" name="Объект 3"/>
          <p:cNvSpPr txBox="1">
            <a:spLocks/>
          </p:cNvSpPr>
          <p:nvPr/>
        </p:nvSpPr>
        <p:spPr>
          <a:xfrm>
            <a:off x="12572806" y="-8964"/>
            <a:ext cx="12211200" cy="13720763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70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TestPayment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{15};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ApplyPayment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(10);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25);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854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06538" y="4186239"/>
            <a:ext cx="7631868" cy="76327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646625" y="3042000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124986" y="3042000"/>
            <a:ext cx="1869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Тесты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4138" y="4186800"/>
            <a:ext cx="7631868" cy="76327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506406" y="4186800"/>
            <a:ext cx="7631243" cy="3816212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506407" y="8002588"/>
            <a:ext cx="3816482" cy="3816212"/>
          </a:xfrm>
          <a:prstGeom prst="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321924" y="8002800"/>
            <a:ext cx="3816482" cy="3816212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UserAccount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5243523" y="4186800"/>
            <a:ext cx="7632351" cy="3816212"/>
          </a:xfrm>
          <a:prstGeom prst="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5243524" y="8002800"/>
            <a:ext cx="7632482" cy="3816212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UserAccount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5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 частично заменили </a:t>
            </a:r>
            <a:r>
              <a:rPr lang="en-US" dirty="0" smtClean="0"/>
              <a:t>coupling…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Расчёт стоимости звонка</a:t>
            </a:r>
          </a:p>
          <a:p>
            <a:pPr lvl="1"/>
            <a:r>
              <a:rPr lang="ru-RU" dirty="0" smtClean="0"/>
              <a:t>Уменьшение баланса клиента</a:t>
            </a:r>
          </a:p>
          <a:p>
            <a:pPr lvl="1"/>
            <a:r>
              <a:rPr lang="ru-RU" dirty="0" smtClean="0"/>
              <a:t>Формирование истории действий пользователя</a:t>
            </a:r>
          </a:p>
          <a:p>
            <a:pPr lvl="1"/>
            <a:r>
              <a:rPr lang="ru-RU" dirty="0" smtClean="0"/>
              <a:t>Отправка </a:t>
            </a:r>
            <a:r>
              <a:rPr lang="en-US" dirty="0" smtClean="0"/>
              <a:t>SMS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-=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costPerMinute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history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Event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&lt;= 0)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Your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balance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95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 на </a:t>
            </a:r>
            <a:r>
              <a:rPr lang="en-US" dirty="0" smtClean="0"/>
              <a:t>cohesion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12573000" cy="9158287"/>
          </a:xfrm>
        </p:spPr>
        <p:txBody>
          <a:bodyPr rIns="180000"/>
          <a:lstStyle/>
          <a:p>
            <a:pPr lvl="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costPerMinute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ApplyPayment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en-US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endParaRPr lang="ru-RU" altLang="ru-RU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Объект 10"/>
          <p:cNvSpPr txBox="1">
            <a:spLocks/>
          </p:cNvSpPr>
          <p:nvPr/>
        </p:nvSpPr>
        <p:spPr>
          <a:xfrm>
            <a:off x="13336006" y="3047400"/>
            <a:ext cx="9921275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Мы смогли написать</a:t>
            </a:r>
            <a:r>
              <a:rPr kumimoji="0" lang="ru-RU" sz="4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 юнит-тесты</a:t>
            </a:r>
            <a:endParaRPr kumimoji="0" lang="en-US" sz="4800" b="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kumimoji="0" lang="ru-RU" sz="4800" b="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GetCost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 </a:t>
            </a: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может быть сделан виртуальным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ApplyCharge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может быть использован для других услуг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2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Выкатили в </a:t>
            </a:r>
            <a:r>
              <a:rPr lang="en-US" dirty="0" smtClean="0"/>
              <a:t>production, </a:t>
            </a:r>
            <a:r>
              <a:rPr lang="ru-RU" dirty="0" smtClean="0"/>
              <a:t>хотим мониторинг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09413" y="7621588"/>
            <a:ext cx="11464923" cy="4578350"/>
          </a:xfrm>
        </p:spPr>
        <p:txBody>
          <a:bodyPr/>
          <a:lstStyle/>
          <a:p>
            <a:pPr lvl="1"/>
            <a:r>
              <a:rPr lang="ru-RU" dirty="0"/>
              <a:t>Считать количество отправленных </a:t>
            </a:r>
            <a:r>
              <a:rPr lang="en-US" dirty="0"/>
              <a:t>SMS</a:t>
            </a:r>
          </a:p>
          <a:p>
            <a:pPr lvl="1"/>
            <a:r>
              <a:rPr lang="ru-RU" dirty="0" smtClean="0"/>
              <a:t>Для каждого клиента считать сумму потраченных денег</a:t>
            </a:r>
            <a:endParaRPr lang="en-US" dirty="0" smtClean="0"/>
          </a:p>
          <a:p>
            <a:pPr lvl="1"/>
            <a:r>
              <a:rPr lang="ru-RU" dirty="0" smtClean="0"/>
              <a:t>Вывод статистики в формате </a:t>
            </a:r>
            <a:r>
              <a:rPr lang="en-US" dirty="0" smtClean="0"/>
              <a:t>XML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34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24806" y="3805200"/>
            <a:ext cx="4197599" cy="3433800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7106" y="3042000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7677" y="7934716"/>
            <a:ext cx="3169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err="1" smtClean="0">
                <a:solidFill>
                  <a:sysClr val="windowText" lastClr="000000"/>
                </a:solidFill>
              </a:rPr>
              <a:t>Автотесты</a:t>
            </a:r>
            <a:endParaRPr lang="ru-RU" sz="4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22889" y="3805200"/>
            <a:ext cx="4197118" cy="1525625"/>
          </a:xfrm>
          <a:prstGeom prst="rect">
            <a:avLst/>
          </a:prstGeom>
          <a:solidFill>
            <a:srgbClr val="72C3E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322887" y="5330825"/>
            <a:ext cx="4197119" cy="1902127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chemeClr val="tx1"/>
                </a:solidFill>
              </a:rPr>
              <a:t>UserAccount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24806" y="8766175"/>
            <a:ext cx="4197600" cy="3434225"/>
          </a:xfrm>
          <a:prstGeom prst="rect">
            <a:avLst/>
          </a:prstGeom>
          <a:solidFill>
            <a:srgbClr val="72C3E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322889" y="8766175"/>
            <a:ext cx="4197118" cy="3433763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chemeClr val="tx1"/>
                </a:solidFill>
              </a:rPr>
              <a:t>UserAccount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4862175" y="3061804"/>
            <a:ext cx="8393112" cy="417719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Мониторинг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2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Считаем количество отправленных </a:t>
            </a:r>
            <a:r>
              <a:rPr lang="en-US" dirty="0" smtClean="0"/>
              <a:t>SMS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dirty="0" smtClean="0"/>
              <a:t>class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public: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    void 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  <a:endParaRPr lang="en-US" dirty="0" smtClean="0"/>
          </a:p>
          <a:p>
            <a:pPr>
              <a:lnSpc>
                <a:spcPct val="125000"/>
              </a:lnSpc>
            </a:pP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PrintStatsAsXml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cout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sms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&gt;"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smsSent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"&lt;/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sms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&gt;"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smsSent</a:t>
            </a:r>
            <a:r>
              <a:rPr lang="en-US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en-US" dirty="0" smtClean="0"/>
              <a:t> = 0;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023731" y="6175626"/>
            <a:ext cx="7142853" cy="4169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1828709">
              <a:lnSpc>
                <a:spcPct val="125000"/>
              </a:lnSpc>
            </a:pP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private:</a:t>
            </a:r>
          </a:p>
          <a:p>
            <a:pPr lvl="0" defTabSz="1828709">
              <a:lnSpc>
                <a:spcPct val="125000"/>
              </a:lnSpc>
            </a:pP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   void </a:t>
            </a:r>
            <a:r>
              <a:rPr lang="en-US" dirty="0" err="1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LoadUsers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(string </a:t>
            </a:r>
            <a:r>
              <a:rPr lang="en-US" dirty="0" err="1">
                <a:solidFill>
                  <a:srgbClr val="5BCD9D"/>
                </a:solidFill>
                <a:latin typeface="Verdana" charset="0"/>
                <a:ea typeface="Verdana" charset="0"/>
                <a:cs typeface="Verdana" charset="0"/>
              </a:rPr>
              <a:t>db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);</a:t>
            </a:r>
          </a:p>
          <a:p>
            <a:pPr lvl="0" defTabSz="1828709">
              <a:lnSpc>
                <a:spcPct val="125000"/>
              </a:lnSpc>
            </a:pP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   void </a:t>
            </a:r>
            <a:r>
              <a:rPr lang="en-US" dirty="0" err="1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LoadTariffs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(string </a:t>
            </a:r>
            <a:r>
              <a:rPr lang="en-US" dirty="0" err="1">
                <a:solidFill>
                  <a:srgbClr val="5BCD9D"/>
                </a:solidFill>
                <a:latin typeface="Verdana" charset="0"/>
                <a:ea typeface="Verdana" charset="0"/>
                <a:cs typeface="Verdana" charset="0"/>
              </a:rPr>
              <a:t>db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);</a:t>
            </a:r>
            <a:endParaRPr lang="en-US" dirty="0">
              <a:solidFill>
                <a:srgbClr val="72C3E0"/>
              </a:solidFill>
              <a:latin typeface="Verdana" charset="0"/>
              <a:ea typeface="Verdana" charset="0"/>
              <a:cs typeface="Verdana" charset="0"/>
            </a:endParaRPr>
          </a:p>
          <a:p>
            <a:pPr lvl="0" defTabSz="1828709">
              <a:lnSpc>
                <a:spcPct val="125000"/>
              </a:lnSpc>
            </a:pPr>
            <a:r>
              <a:rPr lang="ru-RU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   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class </a:t>
            </a:r>
            <a:r>
              <a:rPr lang="en-US" dirty="0" err="1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UserInfo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;</a:t>
            </a:r>
          </a:p>
          <a:p>
            <a:pPr lvl="0" defTabSz="1828709">
              <a:lnSpc>
                <a:spcPct val="125000"/>
              </a:lnSpc>
            </a:pP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   vector&lt;</a:t>
            </a:r>
            <a:r>
              <a:rPr lang="en-US" dirty="0" err="1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UserInfo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&gt; </a:t>
            </a:r>
            <a:r>
              <a:rPr lang="en-US" dirty="0">
                <a:solidFill>
                  <a:srgbClr val="5BCD9D"/>
                </a:solidFill>
                <a:latin typeface="Verdana" charset="0"/>
                <a:ea typeface="Verdana" charset="0"/>
                <a:cs typeface="Verdana" charset="0"/>
              </a:rPr>
              <a:t>users_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;</a:t>
            </a:r>
          </a:p>
          <a:p>
            <a:pPr lvl="0" defTabSz="1828709">
              <a:lnSpc>
                <a:spcPct val="125000"/>
              </a:lnSpc>
            </a:pP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   vector&lt;</a:t>
            </a:r>
            <a:r>
              <a:rPr lang="en-US" dirty="0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Tariff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&gt; </a:t>
            </a:r>
            <a:r>
              <a:rPr lang="en-US" dirty="0">
                <a:solidFill>
                  <a:srgbClr val="5BCD9D"/>
                </a:solidFill>
                <a:latin typeface="Verdana" charset="0"/>
                <a:ea typeface="Verdana" charset="0"/>
                <a:cs typeface="Verdana" charset="0"/>
              </a:rPr>
              <a:t>tariffs</a:t>
            </a:r>
            <a:r>
              <a:rPr lang="en-US" dirty="0" smtClean="0">
                <a:solidFill>
                  <a:srgbClr val="5BCD9D"/>
                </a:solidFill>
                <a:latin typeface="Verdana" charset="0"/>
                <a:ea typeface="Verdana" charset="0"/>
                <a:cs typeface="Verdana" charset="0"/>
              </a:rPr>
              <a:t>_</a:t>
            </a:r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;</a:t>
            </a:r>
            <a:endParaRPr lang="en-US" dirty="0">
              <a:solidFill>
                <a:srgbClr val="FFFFFF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4116" y="10101363"/>
            <a:ext cx="7635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828709">
              <a:lnSpc>
                <a:spcPct val="125000"/>
              </a:lnSpc>
            </a:pPr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};</a:t>
            </a:r>
            <a:endParaRPr lang="en-US" dirty="0">
              <a:solidFill>
                <a:srgbClr val="FFFFFF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61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893E-6 3.7037E-6 L 0.00378 0.205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" y="102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55E-6 9.25926E-7 L -0.00065 0.1519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()];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&lt;= 0)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balance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Здесь надо увеличить </a:t>
            </a:r>
            <a:r>
              <a:rPr lang="en-US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Biiling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smsSent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562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Считаем количество отправленных </a:t>
            </a:r>
            <a:r>
              <a:rPr lang="en-US" dirty="0"/>
              <a:t>SMS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нас есть </a:t>
            </a:r>
            <a:r>
              <a:rPr lang="en-US" dirty="0" smtClean="0"/>
              <a:t>coupling </a:t>
            </a:r>
            <a:r>
              <a:rPr lang="ru-RU" dirty="0" smtClean="0"/>
              <a:t>обработки счёта пользователя и отправки </a:t>
            </a:r>
            <a:r>
              <a:rPr lang="en-US" dirty="0" smtClean="0"/>
              <a:t>SMS</a:t>
            </a:r>
          </a:p>
          <a:p>
            <a:r>
              <a:rPr lang="ru-RU" dirty="0" smtClean="0"/>
              <a:t>Разорвём его – вынесем отправку </a:t>
            </a:r>
            <a:r>
              <a:rPr lang="en-US" dirty="0" smtClean="0"/>
              <a:t>SMS </a:t>
            </a:r>
            <a:r>
              <a:rPr lang="ru-RU" dirty="0" smtClean="0"/>
              <a:t>в </a:t>
            </a:r>
            <a:r>
              <a:rPr lang="en-US" dirty="0" smtClean="0"/>
              <a:t>Billing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&lt;= 0)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balance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Здесь надо увеличить </a:t>
            </a:r>
            <a:r>
              <a:rPr lang="en-US" altLang="ru-RU" dirty="0" err="1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Biiling</a:t>
            </a:r>
            <a:r>
              <a:rPr lang="en-US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altLang="ru-RU" dirty="0" err="1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smsSent</a:t>
            </a:r>
            <a:r>
              <a:rPr lang="en-US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1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ChargePhoneCall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AddMoney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GetTariff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UserAccount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};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endParaRPr lang="ru-RU" altLang="ru-RU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6755" y="2226566"/>
            <a:ext cx="10223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userId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7369" y="7994776"/>
            <a:ext cx="7645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6668" y="7203142"/>
            <a:ext cx="2003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10572" y="7171038"/>
            <a:ext cx="14419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GetAccount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012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1118E-8 4.25926E-6 L -0.025 -0.4194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2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8934E-6 3.14815E-6 L -0.00195 0.05254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" y="26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01620" y="425896"/>
            <a:ext cx="14947875" cy="1172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t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()];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GetAccount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&lt;= 0)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Your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balance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Got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payment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1620" y="425896"/>
            <a:ext cx="13123273" cy="10895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t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()];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378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Вместо введения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Мои советы - это</a:t>
            </a:r>
          </a:p>
          <a:p>
            <a:pPr lvl="1"/>
            <a:r>
              <a:rPr lang="ru-RU" dirty="0" smtClean="0"/>
              <a:t>мой личный опыт работы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над </a:t>
            </a:r>
            <a:r>
              <a:rPr lang="en-US" dirty="0" err="1" smtClean="0"/>
              <a:t>realtime</a:t>
            </a:r>
            <a:r>
              <a:rPr lang="en-US" dirty="0" smtClean="0"/>
              <a:t> backend’</a:t>
            </a:r>
            <a:r>
              <a:rPr lang="ru-RU" dirty="0" smtClean="0"/>
              <a:t>ом</a:t>
            </a:r>
            <a:r>
              <a:rPr lang="en-US" dirty="0" smtClean="0"/>
              <a:t>, </a:t>
            </a:r>
            <a:r>
              <a:rPr lang="ru-RU" dirty="0" smtClean="0"/>
              <a:t>который работает 24/7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существует, развивается и поддерживается в течение многих лет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4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40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message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++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smsSent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// ...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812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Считаем, сколько денег потратил клиент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41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9901237" cy="10679113"/>
          </a:xfrm>
        </p:spPr>
        <p:txBody>
          <a:bodyPr/>
          <a:lstStyle/>
          <a:p>
            <a:pPr>
              <a:lnSpc>
                <a:spcPct val="130000"/>
              </a:lnSpc>
            </a:pP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Объект 4"/>
          <p:cNvSpPr txBox="1">
            <a:spLocks/>
          </p:cNvSpPr>
          <p:nvPr/>
        </p:nvSpPr>
        <p:spPr>
          <a:xfrm>
            <a:off x="9901605" y="3042000"/>
            <a:ext cx="14480807" cy="10679113"/>
          </a:xfrm>
          <a:prstGeom prst="rect">
            <a:avLst/>
          </a:prstGeom>
          <a:solidFill>
            <a:schemeClr val="tx1"/>
          </a:solidFill>
        </p:spPr>
        <p:txBody>
          <a:bodyPr vert="horz" lIns="360000" tIns="468000" rIns="180000" bIns="720000" rtlCol="0" anchor="t" anchorCtr="0">
            <a:noAutofit/>
          </a:bodyPr>
          <a:lstStyle>
            <a:lvl1pPr marL="0" indent="0" algn="l" defTabSz="182870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3184900"/>
            <a:ext cx="7836569" cy="5057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1828709">
              <a:lnSpc>
                <a:spcPct val="13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UserStats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moneySpent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= 0;</a:t>
            </a: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 lvl="0" defTabSz="1828709">
              <a:lnSpc>
                <a:spcPct val="130000"/>
              </a:lnSpc>
            </a:pP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AddExpense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moneySpent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+=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};</a:t>
            </a:r>
            <a:endParaRPr lang="ru-RU" altLang="ru-RU" dirty="0">
              <a:solidFill>
                <a:srgbClr val="000000"/>
              </a:solidFill>
              <a:latin typeface="Arial" panose="020B0604020202020204" pitchFamily="34" charset="0"/>
              <a:ea typeface="Verdana" charset="0"/>
              <a:cs typeface="Verdan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1238" y="3111238"/>
            <a:ext cx="13633540" cy="10098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GetAccount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Event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Event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history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//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UserInfo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35868" y="10335686"/>
            <a:ext cx="4217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UserStats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stats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48134" y="7466667"/>
            <a:ext cx="12444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UserStats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GetStats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stats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}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38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42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PrintStatsAsXml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cout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sms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&gt;"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smsSent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"&lt;/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sms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&gt;"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7964" y="2162242"/>
            <a:ext cx="47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9213" y="2162242"/>
            <a:ext cx="166715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u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cout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spent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&gt;"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GetStats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moneySpent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"&lt;/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spent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&gt;"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41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8747E-7 -4.25926E-6 L 0.00072 0.12408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43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06538" y="4186239"/>
            <a:ext cx="6105468" cy="76327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884001" y="3117171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55515" y="3159527"/>
            <a:ext cx="1869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Тесты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138264" y="4186588"/>
            <a:ext cx="6104542" cy="76327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506406" y="4186800"/>
            <a:ext cx="6105657" cy="3816212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506407" y="8002588"/>
            <a:ext cx="2289599" cy="3816212"/>
          </a:xfrm>
          <a:prstGeom prst="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796006" y="8002726"/>
            <a:ext cx="3815385" cy="3816212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UserAccount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137649" y="4186588"/>
            <a:ext cx="6105157" cy="3816212"/>
          </a:xfrm>
          <a:prstGeom prst="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137650" y="8002588"/>
            <a:ext cx="6105156" cy="3816212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UserAccount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6771021" y="4186800"/>
            <a:ext cx="6104542" cy="76327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6770406" y="4186800"/>
            <a:ext cx="6105157" cy="3816212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UserStats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6770349" y="8002588"/>
            <a:ext cx="6105657" cy="3816212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27041" y="3159527"/>
            <a:ext cx="3804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Мониторинг</a:t>
            </a:r>
          </a:p>
        </p:txBody>
      </p:sp>
    </p:spTree>
    <p:extLst>
      <p:ext uri="{BB962C8B-B14F-4D97-AF65-F5344CB8AC3E}">
        <p14:creationId xmlns:p14="http://schemas.microsoft.com/office/powerpoint/2010/main" val="105212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Добавили мониторинг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заменили </a:t>
            </a:r>
            <a:r>
              <a:rPr lang="en-US" dirty="0" smtClean="0"/>
              <a:t>coupling</a:t>
            </a:r>
          </a:p>
          <a:p>
            <a:pPr lvl="1"/>
            <a:r>
              <a:rPr lang="ru-RU" dirty="0" smtClean="0"/>
              <a:t>Отправка </a:t>
            </a:r>
            <a:r>
              <a:rPr lang="en-US" dirty="0" smtClean="0"/>
              <a:t>SMS </a:t>
            </a:r>
            <a:r>
              <a:rPr lang="ru-RU" dirty="0" smtClean="0"/>
              <a:t>была связана с обработкой счёта клиента</a:t>
            </a:r>
          </a:p>
          <a:p>
            <a:r>
              <a:rPr lang="ru-RU" dirty="0" smtClean="0"/>
              <a:t>на </a:t>
            </a:r>
            <a:r>
              <a:rPr lang="en-US" dirty="0" smtClean="0"/>
              <a:t>cohesion</a:t>
            </a:r>
          </a:p>
          <a:p>
            <a:pPr lvl="1"/>
            <a:r>
              <a:rPr lang="ru-RU" dirty="0" smtClean="0"/>
              <a:t>Отправка </a:t>
            </a:r>
            <a:r>
              <a:rPr lang="en-US" dirty="0" smtClean="0"/>
              <a:t>SMS </a:t>
            </a:r>
            <a:r>
              <a:rPr lang="ru-RU" dirty="0" smtClean="0"/>
              <a:t>выполняется классом </a:t>
            </a:r>
            <a:r>
              <a:rPr lang="en-US" dirty="0" smtClean="0"/>
              <a:t>Billing</a:t>
            </a:r>
          </a:p>
          <a:p>
            <a:r>
              <a:rPr lang="ru-RU" dirty="0" smtClean="0"/>
              <a:t>и смогли добавить мониторинги, не вмешиваясь в логику других компонентов системы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44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хотим проводить исследования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45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24806" y="3805200"/>
            <a:ext cx="4197599" cy="3433800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7106" y="3042000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7677" y="7934716"/>
            <a:ext cx="3169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err="1" smtClean="0">
                <a:solidFill>
                  <a:sysClr val="windowText" lastClr="000000"/>
                </a:solidFill>
              </a:rPr>
              <a:t>Автотесты</a:t>
            </a:r>
            <a:endParaRPr lang="ru-RU" sz="4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22889" y="3805200"/>
            <a:ext cx="4197118" cy="1525625"/>
          </a:xfrm>
          <a:prstGeom prst="rect">
            <a:avLst/>
          </a:prstGeom>
          <a:solidFill>
            <a:srgbClr val="72C3E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322887" y="5330825"/>
            <a:ext cx="4197119" cy="1902127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chemeClr val="tx1"/>
                </a:solidFill>
              </a:rPr>
              <a:t>UserAccount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24806" y="8766175"/>
            <a:ext cx="4197600" cy="3434225"/>
          </a:xfrm>
          <a:prstGeom prst="rect">
            <a:avLst/>
          </a:prstGeom>
          <a:solidFill>
            <a:srgbClr val="72C3E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322889" y="8766175"/>
            <a:ext cx="4197118" cy="3433763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chemeClr val="tx1"/>
                </a:solidFill>
              </a:rPr>
              <a:t>UserAccount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4862175" y="8002588"/>
            <a:ext cx="8393112" cy="419781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Инструменты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060007" y="3805200"/>
            <a:ext cx="4197599" cy="3433800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862407" y="3805200"/>
            <a:ext cx="4197599" cy="3433800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UserInfo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306783" y="3042000"/>
            <a:ext cx="3804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Мониторинг</a:t>
            </a:r>
          </a:p>
        </p:txBody>
      </p:sp>
    </p:spTree>
    <p:extLst>
      <p:ext uri="{BB962C8B-B14F-4D97-AF65-F5344CB8AC3E}">
        <p14:creationId xmlns:p14="http://schemas.microsoft.com/office/powerpoint/2010/main" val="252276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хотим проводить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Хотим провести исследование нового тарифа</a:t>
            </a:r>
            <a:endParaRPr lang="ru-RU" dirty="0"/>
          </a:p>
          <a:p>
            <a:pPr lvl="1"/>
            <a:r>
              <a:rPr lang="ru-RU" dirty="0" smtClean="0"/>
              <a:t>Дать каждому клиенту начальный баланс в 500 рублей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ru-RU" dirty="0" smtClean="0"/>
              <a:t>Повторить все действия из его истории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Посчитать </a:t>
            </a:r>
          </a:p>
          <a:p>
            <a:pPr lvl="2"/>
            <a:r>
              <a:rPr lang="ru-RU" dirty="0" smtClean="0"/>
              <a:t>количество потраченных денег</a:t>
            </a:r>
          </a:p>
          <a:p>
            <a:pPr lvl="2"/>
            <a:r>
              <a:rPr lang="ru-RU" dirty="0" smtClean="0"/>
              <a:t>сколько раз баланс оказывался отрицательным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46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3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Billing </a:t>
            </a:r>
            <a:r>
              <a:rPr lang="ru-RU" dirty="0" smtClean="0"/>
              <a:t>нам не поможет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 lvl="1"/>
            <a:r>
              <a:rPr lang="en-US" dirty="0" smtClean="0"/>
              <a:t>Coupling </a:t>
            </a:r>
            <a:r>
              <a:rPr lang="ru-RU" dirty="0" smtClean="0"/>
              <a:t>загрузки клиентов и тарифов</a:t>
            </a:r>
            <a:endParaRPr lang="en-US" dirty="0" smtClean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Шлёт </a:t>
            </a:r>
            <a:r>
              <a:rPr lang="en-US" dirty="0" smtClean="0"/>
              <a:t>SMS </a:t>
            </a:r>
            <a:r>
              <a:rPr lang="ru-RU" dirty="0" smtClean="0"/>
              <a:t>клиентам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47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5770880"/>
            <a:ext cx="24382412" cy="7945120"/>
          </a:xfrm>
        </p:spPr>
        <p:txBody>
          <a:bodyPr tIns="180000"/>
          <a:lstStyle/>
          <a:p>
            <a:pPr>
              <a:lnSpc>
                <a:spcPct val="10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usersDatabase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tariffsDatabase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LoadUsers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usersDatabase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LoadTariffs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tariffsDatabase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endParaRPr lang="ru-RU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private: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   </a:t>
            </a:r>
            <a:r>
              <a:rPr lang="en-US" dirty="0"/>
              <a:t>void </a:t>
            </a:r>
            <a:r>
              <a:rPr lang="en-US" dirty="0" err="1">
                <a:solidFill>
                  <a:schemeClr val="tx2"/>
                </a:solidFill>
              </a:rPr>
              <a:t>LoadUsers</a:t>
            </a:r>
            <a:r>
              <a:rPr lang="en-US" dirty="0"/>
              <a:t>(</a:t>
            </a:r>
            <a:r>
              <a:rPr lang="en-US" dirty="0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db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LoadTariffs</a:t>
            </a:r>
            <a:r>
              <a:rPr lang="en-US" dirty="0"/>
              <a:t>(</a:t>
            </a:r>
            <a:r>
              <a:rPr lang="en-US" dirty="0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db</a:t>
            </a:r>
            <a:r>
              <a:rPr lang="en-US" dirty="0" smtClean="0"/>
              <a:t>);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   </a:t>
            </a:r>
            <a:r>
              <a:rPr lang="en-US" dirty="0"/>
              <a:t>vector&lt;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vector&lt;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tariffs_</a:t>
            </a:r>
            <a:r>
              <a:rPr lang="en-US" dirty="0"/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ru-RU" altLang="ru-RU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1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Заменим </a:t>
            </a:r>
            <a:r>
              <a:rPr lang="en-US" dirty="0" smtClean="0"/>
              <a:t>coupling </a:t>
            </a:r>
            <a:r>
              <a:rPr lang="ru-RU" dirty="0" smtClean="0"/>
              <a:t>на </a:t>
            </a:r>
            <a:r>
              <a:rPr lang="en-US" dirty="0" smtClean="0"/>
              <a:t>cohesion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48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usersDatabase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tariffsDatabase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</a:t>
            </a: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</a:p>
          <a:p>
            <a:pPr>
              <a:lnSpc>
                <a:spcPct val="100000"/>
              </a:lnSpc>
            </a:pP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</a:p>
          <a:p>
            <a:pPr>
              <a:lnSpc>
                <a:spcPct val="100000"/>
              </a:lnSpc>
            </a:pPr>
            <a:endParaRPr lang="ru-RU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   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   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7901" y="9479191"/>
            <a:ext cx="64952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1828709"/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void </a:t>
            </a:r>
            <a:r>
              <a:rPr lang="en-US" dirty="0" err="1" smtClean="0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LoadUsers</a:t>
            </a:r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en-US" dirty="0" smtClean="0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string</a:t>
            </a:r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 smtClean="0">
                <a:solidFill>
                  <a:srgbClr val="5BCD9D"/>
                </a:solidFill>
                <a:latin typeface="Verdana" charset="0"/>
                <a:ea typeface="Verdana" charset="0"/>
                <a:cs typeface="Verdana" charset="0"/>
              </a:rPr>
              <a:t>db</a:t>
            </a:r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);</a:t>
            </a:r>
          </a:p>
          <a:p>
            <a:pPr lvl="0" defTabSz="1828709"/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void </a:t>
            </a:r>
            <a:r>
              <a:rPr lang="en-US" dirty="0" err="1" smtClean="0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LoadTariffs</a:t>
            </a:r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en-US" dirty="0" smtClean="0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string</a:t>
            </a:r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 smtClean="0">
                <a:solidFill>
                  <a:srgbClr val="5BCD9D"/>
                </a:solidFill>
                <a:latin typeface="Verdana" charset="0"/>
                <a:ea typeface="Verdana" charset="0"/>
                <a:cs typeface="Verdana" charset="0"/>
              </a:rPr>
              <a:t>db</a:t>
            </a:r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);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3352487"/>
            <a:ext cx="96342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1828709"/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vector&lt;</a:t>
            </a:r>
            <a:r>
              <a:rPr lang="en-US" dirty="0" err="1" smtClean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rPr>
              <a:t>UserInfo</a:t>
            </a:r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&gt; </a:t>
            </a:r>
            <a:r>
              <a:rPr lang="en-US" dirty="0" err="1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LoadUsers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en-US" dirty="0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string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rgbClr val="5BCD9D"/>
                </a:solidFill>
                <a:latin typeface="Verdana" charset="0"/>
                <a:ea typeface="Verdana" charset="0"/>
                <a:cs typeface="Verdana" charset="0"/>
              </a:rPr>
              <a:t>db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);</a:t>
            </a:r>
          </a:p>
          <a:p>
            <a:pPr lvl="0" defTabSz="1828709"/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vector&lt;</a:t>
            </a:r>
            <a:r>
              <a:rPr lang="en-US" dirty="0" smtClean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</a:rPr>
              <a:t>Tariff</a:t>
            </a:r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&gt; </a:t>
            </a:r>
            <a:r>
              <a:rPr lang="en-US" dirty="0" err="1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LoadTariffs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(</a:t>
            </a:r>
            <a:r>
              <a:rPr lang="en-US" dirty="0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string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rgbClr val="5BCD9D"/>
                </a:solidFill>
                <a:latin typeface="Verdana" charset="0"/>
                <a:ea typeface="Verdana" charset="0"/>
                <a:cs typeface="Verdana" charset="0"/>
              </a:rPr>
              <a:t>db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);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1311" y="8954780"/>
            <a:ext cx="2003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1828709"/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private: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7901" y="6749412"/>
            <a:ext cx="96571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rgbClr val="A9B7C6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 smtClean="0">
                <a:solidFill>
                  <a:srgbClr val="A9B7C6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LoadUsers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usersDatabase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,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LoadTariffs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tariffsDatabase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{}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3008" y="6208993"/>
            <a:ext cx="127826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                                                                          </a:t>
            </a:r>
            <a:r>
              <a:rPr lang="en-US" altLang="ru-RU" dirty="0" smtClean="0">
                <a:solidFill>
                  <a:schemeClr val="bg1"/>
                </a:solidFill>
                <a:latin typeface="Verdana" panose="020B0604030504040204" pitchFamily="34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LoadUsers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usersDatabase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LoadTariffs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tariffsDatabase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}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10640" y="3352487"/>
            <a:ext cx="12220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1828709"/>
            <a:r>
              <a:rPr lang="ru-RU" dirty="0" smtClean="0">
                <a:solidFill>
                  <a:srgbClr val="72C3E0"/>
                </a:solidFill>
                <a:latin typeface="Verdana" charset="0"/>
                <a:ea typeface="Verdana" charset="0"/>
                <a:cs typeface="Verdana" charset="0"/>
              </a:rPr>
              <a:t>// Не компилируется, </a:t>
            </a:r>
            <a:r>
              <a:rPr lang="en-US" dirty="0" err="1" smtClean="0">
                <a:solidFill>
                  <a:srgbClr val="72C3E0"/>
                </a:solidFill>
                <a:latin typeface="Verdana" charset="0"/>
                <a:ea typeface="Verdana" charset="0"/>
                <a:cs typeface="Verdana" charset="0"/>
              </a:rPr>
              <a:t>UserInfo</a:t>
            </a:r>
            <a:r>
              <a:rPr lang="en-US" dirty="0" smtClean="0">
                <a:solidFill>
                  <a:srgbClr val="72C3E0"/>
                </a:solidFill>
                <a:latin typeface="Verdana" charset="0"/>
                <a:ea typeface="Verdana" charset="0"/>
                <a:cs typeface="Verdana" charset="0"/>
              </a:rPr>
              <a:t> –</a:t>
            </a:r>
            <a:r>
              <a:rPr lang="ru-RU" dirty="0" smtClean="0">
                <a:solidFill>
                  <a:srgbClr val="72C3E0"/>
                </a:solidFill>
                <a:latin typeface="Verdana" charset="0"/>
                <a:ea typeface="Verdana" charset="0"/>
                <a:cs typeface="Verdana" charset="0"/>
              </a:rPr>
              <a:t> приватный класс</a:t>
            </a:r>
            <a:endParaRPr lang="ru-RU" sz="5000" dirty="0" smtClean="0">
              <a:solidFill>
                <a:srgbClr val="72C3E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1311" y="10562985"/>
            <a:ext cx="69228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1828709"/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   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class </a:t>
            </a:r>
            <a:r>
              <a:rPr lang="en-US" dirty="0" err="1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UserInfo</a:t>
            </a:r>
            <a:r>
              <a:rPr lang="en-US" dirty="0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;</a:t>
            </a:r>
            <a:endParaRPr lang="en-US" dirty="0">
              <a:solidFill>
                <a:srgbClr val="FFFFFF"/>
              </a:solidFill>
              <a:latin typeface="Verdana" charset="0"/>
              <a:ea typeface="Verdana" charset="0"/>
              <a:cs typeface="Verdana" charset="0"/>
            </a:endParaRPr>
          </a:p>
          <a:p>
            <a:pPr lvl="0" defTabSz="1828709"/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   vector&lt;</a:t>
            </a:r>
            <a:r>
              <a:rPr lang="en-US" dirty="0" err="1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UserInfo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&gt; </a:t>
            </a:r>
            <a:r>
              <a:rPr lang="en-US" dirty="0">
                <a:solidFill>
                  <a:srgbClr val="5BCD9D"/>
                </a:solidFill>
                <a:latin typeface="Verdana" charset="0"/>
                <a:ea typeface="Verdana" charset="0"/>
                <a:cs typeface="Verdana" charset="0"/>
              </a:rPr>
              <a:t>users_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;</a:t>
            </a:r>
          </a:p>
          <a:p>
            <a:pPr lvl="0" defTabSz="1828709"/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   vector&lt;</a:t>
            </a:r>
            <a:r>
              <a:rPr lang="en-US" dirty="0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Tariff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&gt; </a:t>
            </a:r>
            <a:r>
              <a:rPr lang="en-US" dirty="0">
                <a:solidFill>
                  <a:srgbClr val="5BCD9D"/>
                </a:solidFill>
                <a:latin typeface="Verdana" charset="0"/>
                <a:ea typeface="Verdana" charset="0"/>
                <a:cs typeface="Verdana" charset="0"/>
              </a:rPr>
              <a:t>tariffs_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</a:b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88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4791E-6 2.03704E-6 L 0.0735 -0.4459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2" y="-223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1158E-6 -2.40741E-6 L -0.00065 -0.079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-39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11" grpId="0"/>
      <p:bldP spid="13" grpId="0"/>
      <p:bldP spid="14" grpId="0"/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49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lvl="0">
              <a:lnSpc>
                <a:spcPct val="100000"/>
              </a:lnSpc>
            </a:pPr>
            <a:endParaRPr lang="ru-RU" dirty="0">
              <a:solidFill>
                <a:sysClr val="windowText" lastClr="000000"/>
              </a:solidFill>
            </a:endParaRPr>
          </a:p>
          <a:p>
            <a:pPr>
              <a:lnSpc>
                <a:spcPct val="100000"/>
              </a:lnSpc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altLang="ru-RU" dirty="0" smtClean="0">
              <a:solidFill>
                <a:srgbClr val="72C3E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>
              <a:solidFill>
                <a:srgbClr val="72C3E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 smtClean="0">
              <a:solidFill>
                <a:srgbClr val="72C3E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>
              <a:solidFill>
                <a:srgbClr val="72C3E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 smtClean="0">
              <a:solidFill>
                <a:srgbClr val="72C3E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>
              <a:solidFill>
                <a:srgbClr val="72C3E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 smtClean="0">
              <a:solidFill>
                <a:srgbClr val="72C3E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>
              <a:solidFill>
                <a:srgbClr val="72C3E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 smtClean="0">
              <a:solidFill>
                <a:srgbClr val="72C3E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>
              <a:solidFill>
                <a:srgbClr val="72C3E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 smtClean="0">
              <a:solidFill>
                <a:srgbClr val="72C3E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>
              <a:solidFill>
                <a:srgbClr val="72C3E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 smtClean="0">
              <a:solidFill>
                <a:srgbClr val="72C3E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>
              <a:solidFill>
                <a:srgbClr val="72C3E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 smtClean="0">
              <a:solidFill>
                <a:srgbClr val="72C3E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ru-RU" altLang="ru-RU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515006"/>
            <a:ext cx="96094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vector&lt;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en-US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en-US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LoadUsers</a:t>
            </a:r>
            <a:r>
              <a:rPr lang="en-US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en-US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db</a:t>
            </a:r>
            <a:r>
              <a:rPr lang="en-US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</a:p>
          <a:p>
            <a:pPr lvl="0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vector&lt;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en-US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en-US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LoadTariffs</a:t>
            </a:r>
            <a:r>
              <a:rPr lang="en-US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en-US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db</a:t>
            </a:r>
            <a:r>
              <a:rPr lang="en-US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endParaRPr lang="ru-RU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ru-RU" sz="5000" dirty="0" smtClean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9151" y="3243978"/>
            <a:ext cx="1506694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GetAccount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UserStats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GetStats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ru-RU" sz="5000" dirty="0" smtClean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6871" y="7621256"/>
            <a:ext cx="2990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3901" y="8120033"/>
            <a:ext cx="69204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UserStats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endParaRPr lang="ru-RU" sz="5000" dirty="0" smtClean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911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925E-6 1.11111E-6 L -0.02507 -0.1175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7" y="-588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9986E-6 3.33333E-6 L -0.02507 -0.117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7" y="-5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1302E-6 -2.40741E-6 L 0.00065 0.6318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3158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5692E-6 3.7037E-6 L -0.02507 -0.117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7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07 -0.1176 L -0.04942 -0.5194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8" y="-2009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07 -0.1176 L -0.02507 -0.1532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8" grpId="1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7612006" y="5330438"/>
            <a:ext cx="9158247" cy="45792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Сплотим компоненты вместе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50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124806" y="3042000"/>
            <a:ext cx="3052763" cy="2290762"/>
          </a:xfrm>
          <a:prstGeom prst="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Tariff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124806" y="6476400"/>
            <a:ext cx="3052763" cy="2290762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UserAccount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0204806" y="9909638"/>
            <a:ext cx="3052763" cy="2290762"/>
          </a:xfrm>
          <a:prstGeom prst="rect">
            <a:avLst/>
          </a:prstGeom>
          <a:solidFill>
            <a:schemeClr val="accent6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Event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88911" y="4468664"/>
            <a:ext cx="38395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000" dirty="0" smtClean="0">
                <a:solidFill>
                  <a:sysClr val="windowText" lastClr="000000"/>
                </a:solidFill>
              </a:rPr>
              <a:t>Инструмент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24806" y="9909638"/>
            <a:ext cx="3052763" cy="2290762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UserStats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0204843" y="6476400"/>
            <a:ext cx="3052763" cy="2290762"/>
          </a:xfrm>
          <a:prstGeom prst="rect">
            <a:avLst/>
          </a:prstGeom>
          <a:solidFill>
            <a:schemeClr val="accent5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LoadUsers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0204806" y="3042000"/>
            <a:ext cx="3052763" cy="2290762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UserInfo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76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718E-6 1.66667E-6 L 0.26603 0.166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2" y="83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718E-6 -1.2963E-6 L 0.26603 0.0835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2" y="41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718E-6 -2.77778E-6 L 0.3913 -0.16678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65" y="-83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5442E-6 -2.77778E-6 L -0.26596 -0.16678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2" y="-83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5442E-6 -1.2963E-6 L -0.26596 -0.0835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2" y="-41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5442E-6 1.66667E-6 L -0.39117 0.1669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59" y="83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3" grpId="0" animBg="1"/>
      <p:bldP spid="15" grpId="0" animBg="1"/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51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InvestigateNewTariff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{2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LoadUsers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users.sql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negativeBalanceCount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0;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en-US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realUser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{500};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UserStats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realUser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GetHistory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IsPayment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ApplyPayment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GetDuration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AddExpense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 0)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++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negativeBalanceCount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moneySpent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negativeBalanceCount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ru-RU" altLang="ru-RU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3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 прошли путь от </a:t>
            </a:r>
            <a:r>
              <a:rPr lang="en-US" dirty="0" smtClean="0"/>
              <a:t>coupling’</a:t>
            </a:r>
            <a:r>
              <a:rPr lang="ru-RU" dirty="0" smtClean="0"/>
              <a:t>а…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52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14712" y="4950000"/>
            <a:ext cx="17553294" cy="7250400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Billing</a:t>
            </a:r>
            <a:endParaRPr lang="ru-RU" sz="7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33369" y="3805200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71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 к </a:t>
            </a:r>
            <a:r>
              <a:rPr lang="en-US" dirty="0" smtClean="0"/>
              <a:t>cohesion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53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9508" y="2943426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7596" y="8316178"/>
            <a:ext cx="1869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Тесты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506406" y="9146614"/>
            <a:ext cx="4197600" cy="3053786"/>
          </a:xfrm>
          <a:prstGeom prst="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704006" y="9147600"/>
            <a:ext cx="4197600" cy="3052800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UserAccount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4495102" y="3805200"/>
            <a:ext cx="4183304" cy="3052800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UserStats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8678406" y="3805376"/>
            <a:ext cx="4208487" cy="3052624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770350" y="3042000"/>
            <a:ext cx="3804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Мониторинг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14480806" y="9147600"/>
            <a:ext cx="3052800" cy="1526400"/>
          </a:xfrm>
          <a:prstGeom prst="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Tariff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4480474" y="10674000"/>
            <a:ext cx="3053132" cy="1526398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UserAccount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0204806" y="10674000"/>
            <a:ext cx="2671200" cy="1527037"/>
          </a:xfrm>
          <a:prstGeom prst="rect">
            <a:avLst/>
          </a:prstGeom>
          <a:solidFill>
            <a:schemeClr val="accent6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Event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7533606" y="10674000"/>
            <a:ext cx="2671200" cy="1526400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UserStats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20204806" y="9147600"/>
            <a:ext cx="2671200" cy="1526400"/>
          </a:xfrm>
          <a:prstGeom prst="rect">
            <a:avLst/>
          </a:prstGeom>
          <a:solidFill>
            <a:schemeClr val="accent5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LoadUsers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7533439" y="9147600"/>
            <a:ext cx="2671367" cy="15264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UserInfo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014951" y="8316603"/>
            <a:ext cx="3692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Инструмент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506406" y="3805200"/>
            <a:ext cx="3052800" cy="1526400"/>
          </a:xfrm>
          <a:prstGeom prst="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Tariff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506074" y="5331600"/>
            <a:ext cx="3053132" cy="1526398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UserAccount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7230406" y="5331600"/>
            <a:ext cx="2671200" cy="1527037"/>
          </a:xfrm>
          <a:prstGeom prst="rect">
            <a:avLst/>
          </a:prstGeom>
          <a:solidFill>
            <a:schemeClr val="accent6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Event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4559206" y="5331600"/>
            <a:ext cx="2671200" cy="1526400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Billing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7230406" y="3805200"/>
            <a:ext cx="2671200" cy="1526400"/>
          </a:xfrm>
          <a:prstGeom prst="rect">
            <a:avLst/>
          </a:prstGeom>
          <a:solidFill>
            <a:schemeClr val="accent5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LoadUsers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4559039" y="3805200"/>
            <a:ext cx="2671367" cy="15264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UserInfo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558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и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</a:p>
          <a:p>
            <a:pPr lvl="1"/>
            <a:r>
              <a:rPr lang="ru-RU" dirty="0" smtClean="0"/>
              <a:t>приходится писать больше кода</a:t>
            </a:r>
          </a:p>
          <a:p>
            <a:pPr lvl="1"/>
            <a:r>
              <a:rPr lang="ru-RU" dirty="0" smtClean="0"/>
              <a:t>много сущностей в публичном доступе</a:t>
            </a:r>
          </a:p>
          <a:p>
            <a:pPr lvl="1"/>
            <a:r>
              <a:rPr lang="ru-RU" dirty="0" smtClean="0"/>
              <a:t>повышение порога входа в систему</a:t>
            </a:r>
          </a:p>
          <a:p>
            <a:r>
              <a:rPr lang="ru-RU" dirty="0" smtClean="0"/>
              <a:t>Преимущества</a:t>
            </a:r>
          </a:p>
          <a:p>
            <a:pPr lvl="1"/>
            <a:r>
              <a:rPr lang="ru-RU" dirty="0" smtClean="0"/>
              <a:t>гибкий код</a:t>
            </a:r>
          </a:p>
          <a:p>
            <a:pPr lvl="1"/>
            <a:r>
              <a:rPr lang="ru-RU" dirty="0" smtClean="0"/>
              <a:t>меньше глобальных </a:t>
            </a:r>
            <a:r>
              <a:rPr lang="ru-RU" dirty="0" err="1" smtClean="0"/>
              <a:t>рефакторингов</a:t>
            </a:r>
            <a:endParaRPr lang="ru-RU" dirty="0" smtClean="0"/>
          </a:p>
          <a:p>
            <a:pPr lvl="1"/>
            <a:r>
              <a:rPr lang="ru-RU" dirty="0" smtClean="0"/>
              <a:t>уменьшение порога входа в каждый отдельный компонент</a:t>
            </a:r>
          </a:p>
          <a:p>
            <a:pPr lvl="1"/>
            <a:r>
              <a:rPr lang="ru-RU" dirty="0" smtClean="0"/>
              <a:t>упрощение </a:t>
            </a:r>
            <a:r>
              <a:rPr lang="ru-RU" dirty="0" err="1" smtClean="0"/>
              <a:t>переиспользования</a:t>
            </a:r>
            <a:r>
              <a:rPr lang="ru-RU" dirty="0" smtClean="0"/>
              <a:t> кода, тестирования, создания служебных инструментов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54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2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>
          <a:xfrm>
            <a:off x="7612006" y="-858508"/>
            <a:ext cx="8394700" cy="762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ishfb@yandex-tean.ru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 smtClean="0"/>
              <a:t>Старший разработчик компании Яндекс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020436" y="10291763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telegram: </a:t>
                </a:r>
                <a:r>
                  <a:rPr lang="en-US" dirty="0" err="1" smtClean="0"/>
                  <a:t>ishfb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12954000" y="9092465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ishfb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56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 smtClean="0"/>
              <a:t>#coding=utf-8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smtClean="0">
                <a:solidFill>
                  <a:schemeClr val="tx2"/>
                </a:solidFill>
              </a:rPr>
              <a:t>vanilla</a:t>
            </a:r>
            <a:r>
              <a:rPr lang="en-US" dirty="0" smtClean="0"/>
              <a:t> import *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defconAppKit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windows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baseWindow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BaseWindowController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mojo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events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addObserver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removeObserver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>
                <a:solidFill>
                  <a:srgbClr val="5BCD9D"/>
                </a:solidFill>
              </a:rPr>
              <a:t>ShowMouseCoordinatesTextBox</a:t>
            </a:r>
            <a:r>
              <a:rPr lang="en-US" dirty="0" smtClean="0"/>
              <a:t>(</a:t>
            </a:r>
            <a:r>
              <a:rPr lang="en-US" dirty="0" err="1" smtClean="0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761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89796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  <p:sp>
        <p:nvSpPr>
          <p:cNvPr id="14" name="Объект 13"/>
          <p:cNvSpPr>
            <a:spLocks noGrp="1"/>
          </p:cNvSpPr>
          <p:nvPr>
            <p:ph idx="13"/>
          </p:nvPr>
        </p:nvSpPr>
        <p:spPr/>
        <p:txBody>
          <a:bodyPr anchor="t" anchorCtr="0"/>
          <a:lstStyle/>
          <a:p>
            <a:pPr algn="ctr"/>
            <a:r>
              <a:rPr lang="ru-RU" dirty="0" smtClean="0"/>
              <a:t>Код нашего проекта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862175" y="4235228"/>
            <a:ext cx="3052106" cy="305241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6755269" y="5343486"/>
            <a:ext cx="3052762" cy="305072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0220918" y="3805238"/>
            <a:ext cx="3053419" cy="6127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 rot="5400000">
            <a:off x="16016781" y="6115509"/>
            <a:ext cx="3030717" cy="610559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6448572" y="6144896"/>
            <a:ext cx="3053226" cy="9140824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4805" y="3042000"/>
            <a:ext cx="9159019" cy="9157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9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0232E-6 -1.85185E-7 L -0.64106 -0.16667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53" y="-833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6993E-6 -3.14815E-6 L -0.43818 -0.08692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9" y="-435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8781E-8 -1.85185E-7 L -0.53278 -0.05382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42" y="-269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2188E-6 -2.77778E-6 L -0.54762 -0.11273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85" y="-56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7542E-6 -0.00208 L -0.50329 -0.00301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6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9" grpId="0" animBg="1"/>
      <p:bldP spid="9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124806" y="8766000"/>
            <a:ext cx="213696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204806" y="9113701"/>
            <a:ext cx="2018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Время</a:t>
            </a:r>
          </a:p>
        </p:txBody>
      </p:sp>
      <p:sp>
        <p:nvSpPr>
          <p:cNvPr id="11" name="Овал 10"/>
          <p:cNvSpPr>
            <a:spLocks noChangeAspect="1"/>
          </p:cNvSpPr>
          <p:nvPr/>
        </p:nvSpPr>
        <p:spPr>
          <a:xfrm>
            <a:off x="5322406" y="6858000"/>
            <a:ext cx="540000" cy="540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325812" y="6858000"/>
            <a:ext cx="17168594" cy="540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5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</a:t>
            </a:r>
            <a:r>
              <a:rPr lang="ru-RU" dirty="0" smtClean="0"/>
              <a:t>надо поддерживать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Мониторинги</a:t>
            </a:r>
          </a:p>
          <a:p>
            <a:pPr lvl="1"/>
            <a:r>
              <a:rPr lang="ru-RU" dirty="0" smtClean="0"/>
              <a:t>Тесты</a:t>
            </a:r>
          </a:p>
          <a:p>
            <a:pPr lvl="1"/>
            <a:r>
              <a:rPr lang="ru-RU" dirty="0" smtClean="0"/>
              <a:t>Специальные отладочные и исследовательские инструменты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0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35379</TotalTime>
  <Words>1397</Words>
  <Application>Microsoft Office PowerPoint</Application>
  <PresentationFormat>Произвольный</PresentationFormat>
  <Paragraphs>500</Paragraphs>
  <Slides>56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56</vt:i4>
      </vt:variant>
    </vt:vector>
  </HeadingPairs>
  <TitlesOfParts>
    <vt:vector size="67" baseType="lpstr">
      <vt:lpstr>Arial</vt:lpstr>
      <vt:lpstr>Calibri</vt:lpstr>
      <vt:lpstr>Impact</vt:lpstr>
      <vt:lpstr>InputMono</vt:lpstr>
      <vt:lpstr>Times New Roman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Пишем код большого проекта: быстро, надёжно, удобно</vt:lpstr>
      <vt:lpstr>Вместо введения</vt:lpstr>
      <vt:lpstr>Что такое код нашего проекта?</vt:lpstr>
      <vt:lpstr>За что нам платят деньги?</vt:lpstr>
      <vt:lpstr>За что нам платят деньги?</vt:lpstr>
      <vt:lpstr>За что нам платят деньги?</vt:lpstr>
      <vt:lpstr>Production надо поддерживать</vt:lpstr>
      <vt:lpstr>Что такое код нашего проекта?</vt:lpstr>
      <vt:lpstr>Презентация PowerPoint</vt:lpstr>
      <vt:lpstr>Большая картина</vt:lpstr>
      <vt:lpstr>Особенности «большой картины»</vt:lpstr>
      <vt:lpstr>Особенности «большой картины»</vt:lpstr>
      <vt:lpstr>Презентация PowerPoint</vt:lpstr>
      <vt:lpstr>Coupling и cohesion</vt:lpstr>
      <vt:lpstr>Coupling и cohesion в жизни</vt:lpstr>
      <vt:lpstr>Coupling и cohesion в коде</vt:lpstr>
      <vt:lpstr>Биллинг для мобильного оператора</vt:lpstr>
      <vt:lpstr>Код для production </vt:lpstr>
      <vt:lpstr>Презентация PowerPoint</vt:lpstr>
      <vt:lpstr>Презентация PowerPoint</vt:lpstr>
      <vt:lpstr>Презентация PowerPoint</vt:lpstr>
      <vt:lpstr>Текущая схема кода</vt:lpstr>
      <vt:lpstr>Coupling повсюду</vt:lpstr>
      <vt:lpstr>Протестируем перед релизом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Структура кода</vt:lpstr>
      <vt:lpstr>Мы частично заменили coupling…</vt:lpstr>
      <vt:lpstr>… на cohesion</vt:lpstr>
      <vt:lpstr>Выкатили в production, хотим мониторинг</vt:lpstr>
      <vt:lpstr>Считаем количество отправленных SMS</vt:lpstr>
      <vt:lpstr>Презентация PowerPoint</vt:lpstr>
      <vt:lpstr>Считаем количество отправленных SMS</vt:lpstr>
      <vt:lpstr>Презентация PowerPoint</vt:lpstr>
      <vt:lpstr>Презентация PowerPoint</vt:lpstr>
      <vt:lpstr>Презентация PowerPoint</vt:lpstr>
      <vt:lpstr>Считаем, сколько денег потратил клиент</vt:lpstr>
      <vt:lpstr>Презентация PowerPoint</vt:lpstr>
      <vt:lpstr>Структура кода</vt:lpstr>
      <vt:lpstr>Добавили мониторинг</vt:lpstr>
      <vt:lpstr>Теперь хотим проводить исследования</vt:lpstr>
      <vt:lpstr>Теперь хотим проводить исследования</vt:lpstr>
      <vt:lpstr>Класс Billing нам не поможет</vt:lpstr>
      <vt:lpstr>Заменим coupling на cohesion</vt:lpstr>
      <vt:lpstr>Презентация PowerPoint</vt:lpstr>
      <vt:lpstr>Сплотим компоненты вместе</vt:lpstr>
      <vt:lpstr>Презентация PowerPoint</vt:lpstr>
      <vt:lpstr>Мы прошли путь от coupling’а…</vt:lpstr>
      <vt:lpstr>… к cohesion</vt:lpstr>
      <vt:lpstr>Преимущества и недостатки</vt:lpstr>
      <vt:lpstr>Презентация PowerPoint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1053</cp:revision>
  <dcterms:created xsi:type="dcterms:W3CDTF">2014-09-09T08:22:07Z</dcterms:created>
  <dcterms:modified xsi:type="dcterms:W3CDTF">2017-02-16T06:17:29Z</dcterms:modified>
  <cp:category>presentation technology</cp:category>
</cp:coreProperties>
</file>