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23"/>
  </p:notesMasterIdLst>
  <p:sldIdLst>
    <p:sldId id="389" r:id="rId3"/>
    <p:sldId id="387" r:id="rId4"/>
    <p:sldId id="390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400" r:id="rId13"/>
    <p:sldId id="401" r:id="rId14"/>
    <p:sldId id="399" r:id="rId15"/>
    <p:sldId id="402" r:id="rId16"/>
    <p:sldId id="403" r:id="rId17"/>
    <p:sldId id="404" r:id="rId18"/>
    <p:sldId id="405" r:id="rId19"/>
    <p:sldId id="408" r:id="rId20"/>
    <p:sldId id="391" r:id="rId21"/>
    <p:sldId id="407" r:id="rId22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89"/>
            <p14:sldId id="387"/>
            <p14:sldId id="390"/>
            <p14:sldId id="392"/>
            <p14:sldId id="393"/>
            <p14:sldId id="394"/>
            <p14:sldId id="395"/>
            <p14:sldId id="396"/>
            <p14:sldId id="397"/>
            <p14:sldId id="398"/>
            <p14:sldId id="400"/>
            <p14:sldId id="401"/>
            <p14:sldId id="399"/>
            <p14:sldId id="402"/>
            <p14:sldId id="403"/>
            <p14:sldId id="404"/>
            <p14:sldId id="405"/>
            <p14:sldId id="408"/>
            <p14:sldId id="391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900" userDrawn="1">
          <p15:clr>
            <a:srgbClr val="A4A3A4"/>
          </p15:clr>
        </p15:guide>
        <p15:guide id="2" pos="88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9C3"/>
    <a:srgbClr val="CFCAC4"/>
    <a:srgbClr val="F1F3F3"/>
    <a:srgbClr val="FC6767"/>
    <a:srgbClr val="5BCD9D"/>
    <a:srgbClr val="FFCC00"/>
    <a:srgbClr val="FFC000"/>
    <a:srgbClr val="B0A79B"/>
    <a:srgbClr val="6D64A9"/>
    <a:srgbClr val="9E6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86320" autoAdjust="0"/>
  </p:normalViewPr>
  <p:slideViewPr>
    <p:cSldViewPr>
      <p:cViewPr varScale="1">
        <p:scale>
          <a:sx n="39" d="100"/>
          <a:sy n="39" d="100"/>
        </p:scale>
        <p:origin x="902" y="58"/>
      </p:cViewPr>
      <p:guideLst>
        <p:guide orient="horz" pos="5900"/>
        <p:guide pos="8881"/>
      </p:guideLst>
    </p:cSldViewPr>
  </p:slideViewPr>
  <p:outlineViewPr>
    <p:cViewPr>
      <p:scale>
        <a:sx n="33" d="100"/>
        <a:sy n="33" d="100"/>
      </p:scale>
      <p:origin x="0" y="-1315"/>
    </p:cViewPr>
  </p:outlin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07.02.2017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YqwObUZxxesAJ" TargetMode="External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1828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5644812" cy="8777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/>
          </p:nvPr>
        </p:nvSpPr>
        <p:spPr>
          <a:xfrm>
            <a:off x="1143000" y="3048000"/>
            <a:ext cx="22112288" cy="9158288"/>
          </a:xfrm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для </a:t>
            </a:r>
            <a:r>
              <a:rPr lang="ru-RU" dirty="0" smtClean="0"/>
              <a:t> вас.</a:t>
            </a: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хорошей </a:t>
            </a:r>
            <a:r>
              <a:rPr dirty="0" smtClean="0"/>
              <a:t>презентации</a:t>
            </a:r>
            <a:r>
              <a:rPr lang="ru-RU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/>
            </a:r>
            <a:br>
              <a:rPr dirty="0" smtClean="0"/>
            </a:br>
            <a:endParaRPr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Чтобы </a:t>
            </a:r>
            <a:r>
              <a:rPr dirty="0"/>
              <a:t>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1448582" cy="6323545"/>
            <a:chOff x="1889206" y="3323550"/>
            <a:chExt cx="21448582" cy="6323545"/>
          </a:xfrm>
        </p:grpSpPr>
        <p:sp>
          <p:nvSpPr>
            <p:cNvPr id="19" name="Shape 238"/>
            <p:cNvSpPr/>
            <p:nvPr/>
          </p:nvSpPr>
          <p:spPr>
            <a:xfrm>
              <a:off x="16033262" y="6983673"/>
              <a:ext cx="6867681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https://wiki.yandex-team.ru/presentation/</a:t>
              </a:r>
              <a:r>
                <a:rPr lang="ru-RU" dirty="0" smtClean="0">
                  <a:solidFill>
                    <a:schemeClr val="tx1"/>
                  </a:solidFill>
                  <a:hlinkClick r:id="rId5"/>
                </a:rPr>
                <a:t/>
              </a:r>
              <a:br>
                <a:rPr lang="ru-RU" dirty="0" smtClean="0">
                  <a:solidFill>
                    <a:schemeClr val="tx1"/>
                  </a:solidFill>
                  <a:hlinkClick r:id="rId5"/>
                </a:rPr>
              </a:b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Kak-sdelat-krasivo/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https://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yadi.sk</a:t>
              </a: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/d/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416101" y="8265579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prescheck@</a:t>
              </a:r>
              <a:endParaRPr lang="en-US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8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26" name="Shape 238"/>
            <p:cNvSpPr/>
            <p:nvPr/>
          </p:nvSpPr>
          <p:spPr>
            <a:xfrm>
              <a:off x="18425612" y="4788600"/>
              <a:ext cx="4912176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https://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yadi.sk</a:t>
              </a: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/d/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YqwObUZxxesAJ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7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2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6143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982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9630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293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7677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91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94210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38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93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75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690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82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28146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69447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68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781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29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8631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15674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651946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671602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7275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21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111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20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624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71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726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Четвёртый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4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yadi.sk/d/YqwObUZxxesAJ" TargetMode="External"/><Relationship Id="rId3" Type="http://schemas.openxmlformats.org/officeDocument/2006/relationships/hyperlink" Target="https://wiki.yandex-team.ru/presentation/Kak-sdelat-krasivo/" TargetMode="External"/><Relationship Id="rId7" Type="http://schemas.openxmlformats.org/officeDocument/2006/relationships/hyperlink" Target="https://yadi.sk/d/ZpB_978TwmoNY" TargetMode="External"/><Relationship Id="rId2" Type="http://schemas.openxmlformats.org/officeDocument/2006/relationships/hyperlink" Target="mailto:http://www.istockphoto.com/ru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patterns.yandex-team.ru/presentation/" TargetMode="External"/><Relationship Id="rId5" Type="http://schemas.openxmlformats.org/officeDocument/2006/relationships/hyperlink" Target="mailto:presentation@yandex-team.ru" TargetMode="External"/><Relationship Id="rId4" Type="http://schemas.openxmlformats.org/officeDocument/2006/relationships/hyperlink" Target="https://yadi.sk/d/GPDyRyOPxejm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38"/>
          <p:cNvSpPr/>
          <p:nvPr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2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889206" y="3323550"/>
            <a:ext cx="22046066" cy="6323545"/>
            <a:chOff x="1889206" y="3323550"/>
            <a:chExt cx="22046066" cy="6323545"/>
          </a:xfrm>
        </p:grpSpPr>
        <p:sp>
          <p:nvSpPr>
            <p:cNvPr id="4" name="Shape 238"/>
            <p:cNvSpPr/>
            <p:nvPr/>
          </p:nvSpPr>
          <p:spPr>
            <a:xfrm>
              <a:off x="16034400" y="6983208"/>
              <a:ext cx="6868799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3"/>
                </a:rPr>
                <a:t>https://wiki.yandex-team.ru/presentation</a:t>
              </a:r>
              <a:r>
                <a:rPr lang="en-US" dirty="0" smtClean="0">
                  <a:hlinkClick r:id="rId3"/>
                </a:rPr>
                <a:t>/</a:t>
              </a:r>
              <a:r>
                <a:rPr lang="ru-RU" dirty="0" smtClean="0">
                  <a:hlinkClick r:id="rId3"/>
                </a:rPr>
                <a:t/>
              </a:r>
              <a:br>
                <a:rPr lang="ru-RU" dirty="0" smtClean="0">
                  <a:hlinkClick r:id="rId3"/>
                </a:rPr>
              </a:br>
              <a:r>
                <a:rPr lang="en-US" dirty="0" smtClean="0">
                  <a:hlinkClick r:id="rId3"/>
                </a:rPr>
                <a:t>Kak-sdelat-krasivo</a:t>
              </a:r>
              <a:r>
                <a:rPr lang="en-US" dirty="0">
                  <a:hlinkClick r:id="rId3"/>
                </a:rPr>
                <a:t>/</a:t>
              </a:r>
              <a:endParaRPr lang="en-US" dirty="0"/>
            </a:p>
          </p:txBody>
        </p:sp>
        <p:sp>
          <p:nvSpPr>
            <p:cNvPr id="5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>
                  <a:solidFill>
                    <a:srgbClr val="3878BE"/>
                  </a:solidFill>
                  <a:hlinkClick r:id="rId4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4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9" name="Shape 238"/>
            <p:cNvSpPr/>
            <p:nvPr/>
          </p:nvSpPr>
          <p:spPr>
            <a:xfrm>
              <a:off x="16416101" y="826558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0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5"/>
                </a:rPr>
                <a:t>prescheck</a:t>
              </a: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</p:txBody>
        </p:sp>
        <p:sp>
          <p:nvSpPr>
            <p:cNvPr id="12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6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7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14" name="Shape 238"/>
            <p:cNvSpPr/>
            <p:nvPr/>
          </p:nvSpPr>
          <p:spPr>
            <a:xfrm>
              <a:off x="18423584" y="4786258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8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8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YqwObUZxxesAJ</a:t>
              </a:r>
              <a:endParaRPr lang="ru-RU" dirty="0">
                <a:solidFill>
                  <a:srgbClr val="3878B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7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10664747" y="9530401"/>
            <a:ext cx="4579259" cy="228839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0289130" y="3042000"/>
            <a:ext cx="2275200" cy="2275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9901916" y="76212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446744" y="5331213"/>
            <a:ext cx="2289600" cy="228998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9901547" y="76068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1428006" y="5331213"/>
            <a:ext cx="2289600" cy="228998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9901606" y="76212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809606" y="3805200"/>
            <a:ext cx="2289369" cy="228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2191206" y="7239213"/>
            <a:ext cx="2289600" cy="22899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9901606" y="9910763"/>
            <a:ext cx="4579259" cy="22883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8756650" y="8766000"/>
            <a:ext cx="6850063" cy="152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07543" y="8384400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инструментов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6388806" y="3043237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мониторингов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42998" y="8385174"/>
            <a:ext cx="6868800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тестов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24805" y="3042000"/>
            <a:ext cx="6868257" cy="3816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0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884E-6 -0.00336 L -0.2504 -0.05602 " pathEditMode="relative" rAng="0" ptsTypes="AA">
                                      <p:cBhvr>
                                        <p:cTn id="6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20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1.48148E-6 L 0.36005 -0.50081 " pathEditMode="relative" rAng="0" ptsTypes="AA">
                                      <p:cBhvr>
                                        <p:cTn id="66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2" y="-2504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0464E-6 4.07407E-6 L 0.31343 -0.25139 " pathEditMode="relative" rAng="0" ptsTypes="AA">
                                      <p:cBhvr>
                                        <p:cTn id="68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2" y="-1256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884E-6 -7.40741E-7 L 0.32867 -0.08345 " pathEditMode="relative" rAng="0" ptsTypes="AA">
                                      <p:cBhvr>
                                        <p:cTn id="70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33" y="-41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938E-5 0.00011 L -0.26597 0.08356 " pathEditMode="relative" rAng="0" ptsTypes="AA">
                                      <p:cBhvr>
                                        <p:cTn id="74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2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2848E-6 0.00011 L -0.32867 -0.16736 " pathEditMode="relative" rAng="0" ptsTypes="AA">
                                      <p:cBhvr>
                                        <p:cTn id="78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33" y="-838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7612E-7 0.00011 L -0.32945 0.22257 " pathEditMode="relative" rAng="0" ptsTypes="AA">
                                      <p:cBhvr>
                                        <p:cTn id="8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72" y="1112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-0.37561 1.66667E-6 " pathEditMode="relative" rAng="0" ptsTypes="AA">
                                      <p:cBhvr>
                                        <p:cTn id="8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4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0.2504 -0.00058 " pathEditMode="relative" rAng="0" ptsTypes="AA">
                                      <p:cBhvr>
                                        <p:cTn id="84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0" y="-35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0.2504 0.38958 " pathEditMode="relative" rAng="0" ptsTypes="AA">
                                      <p:cBhvr>
                                        <p:cTn id="86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0" y="1947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754E-7 3.7037E-7 L -0.37554 0.39016 " pathEditMode="relative" rAng="0" ptsTypes="AA">
                                      <p:cBhvr>
                                        <p:cTn id="88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77" y="19502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3.14815E-6 L 0.2661 0.22268 " pathEditMode="relative" rAng="0" ptsTypes="AA">
                                      <p:cBhvr>
                                        <p:cTn id="90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2" y="11134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4.81481E-6 L -0.26604 0.22268 " pathEditMode="relative" rAng="0" ptsTypes="AA">
                                      <p:cBhvr>
                                        <p:cTn id="9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2" y="1113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-0.37561 0.05567 " pathEditMode="relative" rAng="0" ptsTypes="AA">
                                      <p:cBhvr>
                                        <p:cTn id="94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4" y="2778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0.43811 0.05532 " pathEditMode="relative" rAng="0" ptsTypes="AA">
                                      <p:cBhvr>
                                        <p:cTn id="96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02" y="2766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-0.18784 -0.33391 " pathEditMode="relative" rAng="0" ptsTypes="AA">
                                      <p:cBhvr>
                                        <p:cTn id="98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95" y="-1670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3.14815E-6 L -0.35992 -0.16586 " pathEditMode="relative" rAng="0" ptsTypes="AA">
                                      <p:cBhvr>
                                        <p:cTn id="100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96" y="-82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30" grpId="0" animBg="1"/>
      <p:bldP spid="30" grpId="1" animBg="1"/>
      <p:bldP spid="25" grpId="0" animBg="1"/>
      <p:bldP spid="25" grpId="1" animBg="1"/>
      <p:bldP spid="26" grpId="0" animBg="1"/>
      <p:bldP spid="26" grpId="1" animBg="1"/>
      <p:bldP spid="7" grpId="0" animBg="1"/>
      <p:bldP spid="7" grpId="1" animBg="1"/>
      <p:bldP spid="3" grpId="0" animBg="1"/>
      <p:bldP spid="3" grpId="1" animBg="1"/>
      <p:bldP spid="3" grpId="2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24" grpId="0" animBg="1"/>
      <p:bldP spid="24" grpId="1" animBg="1"/>
      <p:bldP spid="42" grpId="0" animBg="1"/>
      <p:bldP spid="42" grpId="1" animBg="1"/>
      <p:bldP spid="47" grpId="0" animBg="1"/>
      <p:bldP spid="47" grpId="1" animBg="1"/>
      <p:bldP spid="48" grpId="0" animBg="1"/>
      <p:bldP spid="48" grpId="1" animBg="1"/>
      <p:bldP spid="21" grpId="0" animBg="1"/>
      <p:bldP spid="22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Production – </a:t>
            </a:r>
            <a:r>
              <a:rPr lang="ru-RU" dirty="0" smtClean="0"/>
              <a:t>лишь один из сценариев использования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4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Большая картина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ru-RU" dirty="0" smtClean="0"/>
              <a:t>При проектировании и написании кода следует думать о большой картине</a:t>
            </a:r>
          </a:p>
          <a:p>
            <a:pPr lvl="1"/>
            <a:r>
              <a:rPr lang="ru-RU" dirty="0" smtClean="0"/>
              <a:t>Как я буду это тестировать?</a:t>
            </a:r>
          </a:p>
          <a:p>
            <a:pPr lvl="1"/>
            <a:r>
              <a:rPr lang="ru-RU" dirty="0" smtClean="0"/>
              <a:t>Какие параметры мне надо будет </a:t>
            </a:r>
            <a:r>
              <a:rPr lang="ru-RU" dirty="0" err="1" smtClean="0"/>
              <a:t>мониторить</a:t>
            </a:r>
            <a:r>
              <a:rPr lang="ru-RU" dirty="0" smtClean="0"/>
              <a:t>?</a:t>
            </a:r>
          </a:p>
          <a:p>
            <a:pPr lvl="1"/>
            <a:r>
              <a:rPr lang="ru-RU" dirty="0" smtClean="0"/>
              <a:t>Какие инструменты мне могут понадобиться?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415722710"/>
              </p:ext>
            </p:extLst>
          </p:nvPr>
        </p:nvGraphicFramePr>
        <p:xfrm>
          <a:off x="12954000" y="4574400"/>
          <a:ext cx="10302876" cy="64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438"/>
                <a:gridCol w="5151438"/>
              </a:tblGrid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>
                          <a:solidFill>
                            <a:schemeClr val="tx1"/>
                          </a:solidFill>
                        </a:rPr>
                        <a:t>Production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b="0" dirty="0" smtClean="0">
                          <a:solidFill>
                            <a:schemeClr val="tx1"/>
                          </a:solidFill>
                        </a:rPr>
                        <a:t>Мониторинг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Тесты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Инструменты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Условия неопределённости</a:t>
            </a:r>
          </a:p>
          <a:p>
            <a:pPr lvl="1"/>
            <a:r>
              <a:rPr lang="ru-RU" dirty="0" smtClean="0"/>
              <a:t>Неизвестно, какие инструменты будут нужны</a:t>
            </a:r>
          </a:p>
          <a:p>
            <a:pPr lvl="1"/>
            <a:r>
              <a:rPr lang="ru-RU" dirty="0"/>
              <a:t>Неизвестно, какие возможности надо будет добавить в </a:t>
            </a:r>
            <a:r>
              <a:rPr lang="en-US" dirty="0"/>
              <a:t>production</a:t>
            </a:r>
            <a:endParaRPr lang="ru-RU" dirty="0"/>
          </a:p>
          <a:p>
            <a:pPr lvl="1"/>
            <a:r>
              <a:rPr lang="ru-RU" dirty="0" smtClean="0"/>
              <a:t>Неизвестно, что надо будет </a:t>
            </a:r>
            <a:r>
              <a:rPr lang="ru-RU" dirty="0" err="1" smtClean="0"/>
              <a:t>мониторить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13</a:t>
            </a:fld>
            <a:endParaRPr lang="ru-RU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806" y="3423600"/>
            <a:ext cx="10684800" cy="7479360"/>
          </a:xfrm>
        </p:spPr>
      </p:pic>
    </p:spTree>
    <p:extLst>
      <p:ext uri="{BB962C8B-B14F-4D97-AF65-F5344CB8AC3E}">
        <p14:creationId xmlns:p14="http://schemas.microsoft.com/office/powerpoint/2010/main" val="92359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всегда </a:t>
            </a:r>
            <a:r>
              <a:rPr lang="ru-RU" dirty="0"/>
              <a:t>стремлюсь держать код в таком состоянии, чтобы было </a:t>
            </a:r>
            <a:r>
              <a:rPr lang="ru-RU" dirty="0" smtClean="0"/>
              <a:t>нетрудно</a:t>
            </a:r>
          </a:p>
          <a:p>
            <a:pPr lvl="1"/>
            <a:r>
              <a:rPr lang="ru-RU" dirty="0" smtClean="0"/>
              <a:t>покрыть </a:t>
            </a:r>
            <a:r>
              <a:rPr lang="ru-RU" dirty="0"/>
              <a:t>тестами любой компонент</a:t>
            </a:r>
          </a:p>
          <a:p>
            <a:pPr lvl="1"/>
            <a:r>
              <a:rPr lang="ru-RU" dirty="0" err="1"/>
              <a:t>переиспользовать</a:t>
            </a:r>
            <a:r>
              <a:rPr lang="ru-RU" dirty="0"/>
              <a:t> компоненты </a:t>
            </a:r>
            <a:r>
              <a:rPr lang="en-US" dirty="0" smtClean="0"/>
              <a:t>production’</a:t>
            </a:r>
            <a:r>
              <a:rPr lang="ru-RU" dirty="0" smtClean="0"/>
              <a:t>а в </a:t>
            </a:r>
            <a:r>
              <a:rPr lang="ru-RU" dirty="0"/>
              <a:t>служебной утилите</a:t>
            </a:r>
          </a:p>
          <a:p>
            <a:pPr lvl="1"/>
            <a:r>
              <a:rPr lang="ru-RU" dirty="0"/>
              <a:t>добавить мониторинг в любой компонент системы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0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−</a:t>
            </a:r>
            <a:r>
              <a:rPr lang="ru-RU" dirty="0" smtClean="0"/>
              <a:t> Как?</a:t>
            </a:r>
          </a:p>
          <a:p>
            <a:r>
              <a:rPr lang="en-US" dirty="0">
                <a:latin typeface="Times New Roman"/>
                <a:cs typeface="Times New Roman"/>
              </a:rPr>
              <a:t>−</a:t>
            </a:r>
            <a:r>
              <a:rPr lang="ru-RU" dirty="0" smtClean="0"/>
              <a:t> </a:t>
            </a:r>
            <a:r>
              <a:rPr lang="en-US" dirty="0" smtClean="0"/>
              <a:t>Minimize coupling, maximize 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7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1124806" y="3048000"/>
            <a:ext cx="10302875" cy="9158288"/>
          </a:xfrm>
        </p:spPr>
        <p:txBody>
          <a:bodyPr/>
          <a:lstStyle/>
          <a:p>
            <a:r>
              <a:rPr lang="en-US" dirty="0" smtClean="0"/>
              <a:t>Coupling:</a:t>
            </a:r>
          </a:p>
          <a:p>
            <a:pPr lvl="1"/>
            <a:r>
              <a:rPr lang="ru-RU" dirty="0" smtClean="0"/>
              <a:t>Сопряжение</a:t>
            </a:r>
          </a:p>
          <a:p>
            <a:pPr lvl="1"/>
            <a:r>
              <a:rPr lang="ru-RU" dirty="0" smtClean="0"/>
              <a:t>Сцепка</a:t>
            </a:r>
          </a:p>
          <a:p>
            <a:pPr lvl="1"/>
            <a:r>
              <a:rPr lang="ru-RU" dirty="0" smtClean="0"/>
              <a:t>Связанность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16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Cohesion:</a:t>
            </a:r>
          </a:p>
          <a:p>
            <a:pPr lvl="1"/>
            <a:r>
              <a:rPr lang="ru-RU" dirty="0" smtClean="0"/>
              <a:t>Сплочённость</a:t>
            </a:r>
          </a:p>
          <a:p>
            <a:pPr lvl="1"/>
            <a:r>
              <a:rPr lang="ru-RU" dirty="0" smtClean="0"/>
              <a:t>Единение</a:t>
            </a:r>
          </a:p>
          <a:p>
            <a:pPr lvl="1"/>
            <a:r>
              <a:rPr lang="ru-RU" dirty="0" smtClean="0"/>
              <a:t>Сцепление</a:t>
            </a:r>
          </a:p>
          <a:p>
            <a:pPr lvl="1"/>
            <a:r>
              <a:rPr lang="ru-RU" smtClean="0"/>
              <a:t>Связанность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37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 </a:t>
            </a:r>
            <a:r>
              <a:rPr lang="ru-RU" dirty="0" smtClean="0"/>
              <a:t>в жизни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17</a:t>
            </a:fld>
            <a:endParaRPr lang="ru-RU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Рисунок 7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Текст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4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</a:t>
            </a:r>
            <a:r>
              <a:rPr lang="ru-RU" dirty="0"/>
              <a:t>и </a:t>
            </a:r>
            <a:r>
              <a:rPr lang="en-US" dirty="0"/>
              <a:t>cohesion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коде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3041650"/>
            <a:ext cx="12191206" cy="8013951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 smtClean="0"/>
              <a:t>UpdateVector</a:t>
            </a:r>
            <a:r>
              <a:rPr lang="en-US" dirty="0" smtClean="0"/>
              <a:t>(vector&lt;</a:t>
            </a:r>
            <a:r>
              <a:rPr lang="en-US" dirty="0" err="1" smtClean="0"/>
              <a:t>int</a:t>
            </a:r>
            <a:r>
              <a:rPr lang="en-US" dirty="0"/>
              <a:t>&gt;&amp; v)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x;</a:t>
            </a:r>
          </a:p>
          <a:p>
            <a:r>
              <a:rPr lang="en-US" dirty="0"/>
              <a:t>    </a:t>
            </a:r>
            <a:r>
              <a:rPr lang="en-US" dirty="0" err="1"/>
              <a:t>v.push_back</a:t>
            </a:r>
            <a:r>
              <a:rPr lang="en-US" dirty="0"/>
              <a:t>(x);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Объект 5"/>
          <p:cNvSpPr txBox="1">
            <a:spLocks/>
          </p:cNvSpPr>
          <p:nvPr/>
        </p:nvSpPr>
        <p:spPr>
          <a:xfrm>
            <a:off x="11809606" y="3042001"/>
            <a:ext cx="12572806" cy="8013600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70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ReadInt</a:t>
            </a:r>
            <a:r>
              <a:rPr lang="en-US" dirty="0"/>
              <a:t>(</a:t>
            </a:r>
            <a:r>
              <a:rPr lang="en-US" dirty="0" err="1"/>
              <a:t>istream</a:t>
            </a:r>
            <a:r>
              <a:rPr lang="en-US" dirty="0"/>
              <a:t>&amp; is)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x;  is </a:t>
            </a:r>
            <a:r>
              <a:rPr lang="en-US" dirty="0"/>
              <a:t>&gt;&gt; x</a:t>
            </a:r>
            <a:r>
              <a:rPr lang="en-US" dirty="0" smtClean="0"/>
              <a:t>;  </a:t>
            </a:r>
            <a:r>
              <a:rPr lang="en-US" dirty="0"/>
              <a:t>return x;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/>
              <a:t>UpdateVector</a:t>
            </a:r>
            <a:r>
              <a:rPr lang="en-US" dirty="0"/>
              <a:t>(vector&lt;</a:t>
            </a:r>
            <a:r>
              <a:rPr lang="en-US" dirty="0" err="1"/>
              <a:t>int</a:t>
            </a:r>
            <a:r>
              <a:rPr lang="en-US" dirty="0"/>
              <a:t>&gt;&amp; v, </a:t>
            </a:r>
            <a:r>
              <a:rPr lang="en-US" dirty="0" err="1"/>
              <a:t>int</a:t>
            </a:r>
            <a:r>
              <a:rPr lang="en-US" dirty="0"/>
              <a:t> x) {</a:t>
            </a:r>
          </a:p>
          <a:p>
            <a:r>
              <a:rPr lang="en-US" dirty="0"/>
              <a:t>    </a:t>
            </a:r>
            <a:r>
              <a:rPr lang="en-US" dirty="0" err="1"/>
              <a:t>v.push_back</a:t>
            </a:r>
            <a:r>
              <a:rPr lang="en-US" dirty="0"/>
              <a:t>(x);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/>
              <a:t>UpdateVector</a:t>
            </a:r>
            <a:r>
              <a:rPr lang="en-US" dirty="0"/>
              <a:t>(vector&lt;</a:t>
            </a:r>
            <a:r>
              <a:rPr lang="en-US" dirty="0" err="1"/>
              <a:t>int</a:t>
            </a:r>
            <a:r>
              <a:rPr lang="en-US" dirty="0"/>
              <a:t>&gt;&amp; v) {</a:t>
            </a:r>
          </a:p>
          <a:p>
            <a:r>
              <a:rPr lang="en-US" dirty="0"/>
              <a:t>    </a:t>
            </a:r>
            <a:r>
              <a:rPr lang="en-US" dirty="0" err="1"/>
              <a:t>UpdateVector</a:t>
            </a:r>
            <a:r>
              <a:rPr lang="en-US" dirty="0"/>
              <a:t>(v, </a:t>
            </a:r>
            <a:r>
              <a:rPr lang="en-US" dirty="0" err="1"/>
              <a:t>ReadInt</a:t>
            </a:r>
            <a:r>
              <a:rPr lang="en-US" dirty="0"/>
              <a:t>(</a:t>
            </a:r>
            <a:r>
              <a:rPr lang="en-US" dirty="0" err="1"/>
              <a:t>cin</a:t>
            </a:r>
            <a:r>
              <a:rPr lang="en-US" dirty="0"/>
              <a:t>));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6006" y="11437200"/>
            <a:ext cx="27895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Coupling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64662" y="11437200"/>
            <a:ext cx="28953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Cohesion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7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117589" y="-1366626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telegram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3075896" y="-4783873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vkontakte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 smtClean="0"/>
              <a:t>#coding=utf-8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smtClean="0">
                <a:solidFill>
                  <a:schemeClr val="tx2"/>
                </a:solidFill>
              </a:rPr>
              <a:t>vanilla</a:t>
            </a:r>
            <a:r>
              <a:rPr lang="en-US" dirty="0" smtClean="0"/>
              <a:t> import *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defconAppKit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windows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baseWindow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BaseWindowController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mojo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events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addObserver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removeObserver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>
                <a:solidFill>
                  <a:srgbClr val="5BCD9D"/>
                </a:solidFill>
              </a:rPr>
              <a:t>ShowMouseCoordinatesTextBox</a:t>
            </a:r>
            <a:r>
              <a:rPr lang="en-US" dirty="0" smtClean="0"/>
              <a:t>(</a:t>
            </a:r>
            <a:r>
              <a:rPr lang="en-US" dirty="0" err="1" smtClean="0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761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Пишем код большого проекта: быстро, надёжно, удобно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47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Вместо введения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Мои советы - это</a:t>
            </a:r>
          </a:p>
          <a:p>
            <a:pPr lvl="1"/>
            <a:r>
              <a:rPr lang="ru-RU" dirty="0" smtClean="0"/>
              <a:t>мой личный опыт работы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над </a:t>
            </a:r>
            <a:r>
              <a:rPr lang="en-US" dirty="0" err="1" smtClean="0"/>
              <a:t>realtime</a:t>
            </a:r>
            <a:r>
              <a:rPr lang="en-US" dirty="0" smtClean="0"/>
              <a:t> backend’</a:t>
            </a:r>
            <a:r>
              <a:rPr lang="ru-RU" dirty="0" smtClean="0"/>
              <a:t>ом</a:t>
            </a:r>
            <a:r>
              <a:rPr lang="en-US" dirty="0" smtClean="0"/>
              <a:t>, </a:t>
            </a:r>
            <a:r>
              <a:rPr lang="ru-RU" dirty="0" smtClean="0"/>
              <a:t>который работает 24/7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существует, развивается и поддерживается в течение многих лет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4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897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  <p:sp>
        <p:nvSpPr>
          <p:cNvPr id="14" name="Объект 13"/>
          <p:cNvSpPr>
            <a:spLocks noGrp="1"/>
          </p:cNvSpPr>
          <p:nvPr>
            <p:ph idx="13"/>
          </p:nvPr>
        </p:nvSpPr>
        <p:spPr/>
        <p:txBody>
          <a:bodyPr anchor="t" anchorCtr="0"/>
          <a:lstStyle/>
          <a:p>
            <a:pPr algn="ctr"/>
            <a:r>
              <a:rPr lang="ru-RU" dirty="0" smtClean="0"/>
              <a:t>Код нашего проекта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862175" y="4235228"/>
            <a:ext cx="3052106" cy="305241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6755269" y="5343486"/>
            <a:ext cx="3052762" cy="305072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0220918" y="3805238"/>
            <a:ext cx="3053419" cy="6127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 rot="5400000">
            <a:off x="16016781" y="6115509"/>
            <a:ext cx="3030717" cy="610559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6448572" y="6144896"/>
            <a:ext cx="3053226" cy="9140824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4805" y="3042000"/>
            <a:ext cx="9159019" cy="9157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9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0232E-6 -1.85185E-7 L -0.64106 -0.16667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53" y="-833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6993E-6 -3.14815E-6 L -0.43818 -0.08692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9" y="-435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8781E-8 -1.85185E-7 L -0.53278 -0.05382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42" y="-269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2188E-6 -2.77778E-6 L -0.54762 -0.11273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85" y="-56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7542E-6 -0.00208 L -0.50329 -0.00301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6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9" grpId="0" animBg="1"/>
      <p:bldP spid="9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124806" y="8766000"/>
            <a:ext cx="213696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204806" y="9113701"/>
            <a:ext cx="2018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Время</a:t>
            </a:r>
          </a:p>
        </p:txBody>
      </p:sp>
      <p:sp>
        <p:nvSpPr>
          <p:cNvPr id="11" name="Овал 10"/>
          <p:cNvSpPr>
            <a:spLocks noChangeAspect="1"/>
          </p:cNvSpPr>
          <p:nvPr/>
        </p:nvSpPr>
        <p:spPr>
          <a:xfrm>
            <a:off x="5322406" y="6858000"/>
            <a:ext cx="540000" cy="540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325812" y="6858000"/>
            <a:ext cx="17168594" cy="540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5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</a:t>
            </a:r>
            <a:r>
              <a:rPr lang="ru-RU" dirty="0" smtClean="0"/>
              <a:t>надо поддерживать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Мониторинги</a:t>
            </a:r>
          </a:p>
          <a:p>
            <a:pPr lvl="1"/>
            <a:r>
              <a:rPr lang="ru-RU" dirty="0" smtClean="0"/>
              <a:t>Тесты</a:t>
            </a:r>
          </a:p>
          <a:p>
            <a:pPr lvl="1"/>
            <a:r>
              <a:rPr lang="ru-RU" dirty="0" smtClean="0"/>
              <a:t>Специальные отладочные инструменты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0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34183</TotalTime>
  <Words>359</Words>
  <Application>Microsoft Office PowerPoint</Application>
  <PresentationFormat>Произвольный</PresentationFormat>
  <Paragraphs>110</Paragraphs>
  <Slides>20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31" baseType="lpstr">
      <vt:lpstr>Arial</vt:lpstr>
      <vt:lpstr>Calibri</vt:lpstr>
      <vt:lpstr>Impact</vt:lpstr>
      <vt:lpstr>InputMono</vt:lpstr>
      <vt:lpstr>Times New Roman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Пишем код большого проекта: быстро, надёжно, удобно</vt:lpstr>
      <vt:lpstr>Вместо введения</vt:lpstr>
      <vt:lpstr>Что такое код нашего проекта?</vt:lpstr>
      <vt:lpstr>За что нам платят деньги?</vt:lpstr>
      <vt:lpstr>За что нам платят деньги?</vt:lpstr>
      <vt:lpstr>За что нам платят деньги?</vt:lpstr>
      <vt:lpstr>Production надо поддерживать</vt:lpstr>
      <vt:lpstr>Что такое код нашего проекта?</vt:lpstr>
      <vt:lpstr>Презентация PowerPoint</vt:lpstr>
      <vt:lpstr>Большая картина</vt:lpstr>
      <vt:lpstr>Особенности «большой картины»</vt:lpstr>
      <vt:lpstr>Особенности «большой картины»</vt:lpstr>
      <vt:lpstr>Презентация PowerPoint</vt:lpstr>
      <vt:lpstr>Coupling и cohesion</vt:lpstr>
      <vt:lpstr>Coupling и cohesion в жизни</vt:lpstr>
      <vt:lpstr>Coupling и cohesion в коде</vt:lpstr>
      <vt:lpstr>Презентация PowerPoint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883</cp:revision>
  <dcterms:created xsi:type="dcterms:W3CDTF">2014-09-09T08:22:07Z</dcterms:created>
  <dcterms:modified xsi:type="dcterms:W3CDTF">2017-02-07T19:22:10Z</dcterms:modified>
  <cp:category>presentation technology</cp:category>
</cp:coreProperties>
</file>