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39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425" r:id="rId27"/>
    <p:sldId id="416" r:id="rId28"/>
    <p:sldId id="426" r:id="rId29"/>
    <p:sldId id="427" r:id="rId30"/>
    <p:sldId id="428" r:id="rId31"/>
    <p:sldId id="429" r:id="rId32"/>
    <p:sldId id="430" r:id="rId33"/>
    <p:sldId id="432" r:id="rId34"/>
    <p:sldId id="431" r:id="rId35"/>
    <p:sldId id="424" r:id="rId36"/>
    <p:sldId id="391" r:id="rId37"/>
    <p:sldId id="407" r:id="rId38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25"/>
            <p14:sldId id="416"/>
            <p14:sldId id="426"/>
            <p14:sldId id="427"/>
            <p14:sldId id="428"/>
            <p14:sldId id="429"/>
            <p14:sldId id="430"/>
            <p14:sldId id="432"/>
            <p14:sldId id="431"/>
            <p14:sldId id="424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C6767"/>
    <a:srgbClr val="5BCD9D"/>
    <a:srgbClr val="9E64A9"/>
    <a:srgbClr val="72C3E0"/>
    <a:srgbClr val="CEC9C3"/>
    <a:srgbClr val="CFCAC4"/>
    <a:srgbClr val="F1F3F3"/>
    <a:srgbClr val="FFC000"/>
    <a:srgbClr val="B0A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86320" autoAdjust="0"/>
  </p:normalViewPr>
  <p:slideViewPr>
    <p:cSldViewPr>
      <p:cViewPr varScale="1">
        <p:scale>
          <a:sx n="40" d="100"/>
          <a:sy n="40" d="100"/>
        </p:scale>
        <p:origin x="86" y="254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</a:t>
            </a:r>
            <a:r>
              <a:rPr lang="en-US" dirty="0" smtClean="0"/>
              <a:t>      </a:t>
            </a:r>
            <a:r>
              <a:rPr lang="ru-RU" dirty="0" smtClean="0"/>
              <a:t>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06" y="3423600"/>
            <a:ext cx="10684800" cy="7479360"/>
          </a:xfrm>
        </p:spPr>
      </p:pic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124806" y="3048000"/>
            <a:ext cx="10302875" cy="9158288"/>
          </a:xfrm>
        </p:spPr>
        <p:txBody>
          <a:bodyPr/>
          <a:lstStyle/>
          <a:p>
            <a:r>
              <a:rPr lang="en-US" dirty="0" smtClean="0"/>
              <a:t>Coupling:</a:t>
            </a:r>
          </a:p>
          <a:p>
            <a:pPr lvl="1"/>
            <a:r>
              <a:rPr lang="ru-RU" dirty="0" smtClean="0"/>
              <a:t>Сопряжение</a:t>
            </a:r>
          </a:p>
          <a:p>
            <a:pPr lvl="1"/>
            <a:r>
              <a:rPr lang="ru-RU" dirty="0" smtClean="0"/>
              <a:t>Сцепка</a:t>
            </a:r>
          </a:p>
          <a:p>
            <a:pPr lvl="1"/>
            <a:r>
              <a:rPr lang="ru-RU" dirty="0" smtClean="0"/>
              <a:t>Связанность</a:t>
            </a:r>
            <a:endParaRPr lang="en-US" dirty="0" smtClean="0"/>
          </a:p>
          <a:p>
            <a:pPr lvl="1"/>
            <a:r>
              <a:rPr lang="ru-RU" dirty="0" smtClean="0"/>
              <a:t>Взаимодействие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Cohesion:</a:t>
            </a:r>
          </a:p>
          <a:p>
            <a:pPr lvl="1"/>
            <a:r>
              <a:rPr lang="ru-RU" dirty="0" smtClean="0"/>
              <a:t>Сплочённость</a:t>
            </a:r>
          </a:p>
          <a:p>
            <a:pPr lvl="1"/>
            <a:r>
              <a:rPr lang="ru-RU" dirty="0" smtClean="0"/>
              <a:t>Единение</a:t>
            </a:r>
          </a:p>
          <a:p>
            <a:pPr lvl="1"/>
            <a:r>
              <a:rPr lang="ru-RU" dirty="0" smtClean="0"/>
              <a:t>Связанность</a:t>
            </a:r>
          </a:p>
          <a:p>
            <a:pPr lvl="1"/>
            <a:r>
              <a:rPr lang="ru-RU" dirty="0" smtClean="0"/>
              <a:t>Сцепление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71" y="3424238"/>
            <a:ext cx="7687733" cy="6486525"/>
          </a:xfrm>
        </p:spPr>
      </p:pic>
      <p:pic>
        <p:nvPicPr>
          <p:cNvPr id="3" name="Рисунок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3" b="13043"/>
          <a:stretch>
            <a:fillRect/>
          </a:stretch>
        </p:blipFill>
        <p:spPr/>
      </p:pic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13880571" y="10290683"/>
            <a:ext cx="7687733" cy="1887403"/>
          </a:xfrm>
        </p:spPr>
        <p:txBody>
          <a:bodyPr/>
          <a:lstStyle/>
          <a:p>
            <a:pPr algn="ctr"/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istream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UpdateVector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&gt;&amp;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ReadInt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Биллинг</a:t>
            </a:r>
            <a:r>
              <a:rPr lang="ru-RU" dirty="0"/>
              <a:t> для мобильного оператора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Снятие денег со счёта клиента за звонок</a:t>
            </a:r>
          </a:p>
          <a:p>
            <a:pPr lvl="1"/>
            <a:r>
              <a:rPr lang="ru-RU" dirty="0" smtClean="0"/>
              <a:t>Вычислить стоимость звонка по его длительности</a:t>
            </a:r>
          </a:p>
          <a:p>
            <a:pPr lvl="1"/>
            <a:r>
              <a:rPr lang="ru-RU" dirty="0" smtClean="0"/>
              <a:t>Списать деньги со счёта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SMS, </a:t>
            </a:r>
            <a:r>
              <a:rPr lang="ru-RU" dirty="0" smtClean="0"/>
              <a:t>если баланс стал отрицательным</a:t>
            </a:r>
          </a:p>
          <a:p>
            <a:r>
              <a:rPr lang="ru-RU" dirty="0" smtClean="0"/>
              <a:t>Пополнение счёта клиента</a:t>
            </a:r>
          </a:p>
          <a:p>
            <a:pPr lvl="1"/>
            <a:r>
              <a:rPr lang="ru-RU" dirty="0" smtClean="0"/>
              <a:t>Зачислить деньги на счёт абонента</a:t>
            </a:r>
          </a:p>
          <a:p>
            <a:pPr lvl="1"/>
            <a:r>
              <a:rPr lang="ru-RU" dirty="0" smtClean="0"/>
              <a:t>Отправить </a:t>
            </a:r>
            <a:r>
              <a:rPr lang="en-US" dirty="0" smtClean="0"/>
              <a:t>SMS </a:t>
            </a:r>
            <a:r>
              <a:rPr lang="ru-RU" dirty="0" smtClean="0"/>
              <a:t>о поступлении денег на счёт</a:t>
            </a:r>
          </a:p>
          <a:p>
            <a:r>
              <a:rPr lang="ru-RU" dirty="0" smtClean="0"/>
              <a:t>Сначала будем думать только о </a:t>
            </a:r>
            <a:r>
              <a:rPr lang="en-US" dirty="0" smtClean="0"/>
              <a:t>production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для </a:t>
            </a:r>
            <a:r>
              <a:rPr lang="en-US" dirty="0" smtClean="0"/>
              <a:t>production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популярный принцип проектирования классов</a:t>
            </a:r>
          </a:p>
          <a:p>
            <a:pPr lvl="1"/>
            <a:r>
              <a:rPr lang="ru-RU" dirty="0" smtClean="0"/>
              <a:t>Напишем класс, в котором будет всё, что относится к </a:t>
            </a:r>
            <a:r>
              <a:rPr lang="ru-RU" dirty="0" err="1" smtClean="0"/>
              <a:t>биллингу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);</a:t>
            </a:r>
          </a:p>
          <a:p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0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private</a:t>
            </a:r>
            <a:r>
              <a:rPr lang="en-US" dirty="0" smtClean="0"/>
              <a:t>: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LoadUsers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void </a:t>
            </a:r>
            <a:r>
              <a:rPr lang="en-US" dirty="0" err="1">
                <a:solidFill>
                  <a:schemeClr val="tx2"/>
                </a:solidFill>
              </a:rPr>
              <a:t>LoadTariffs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db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costPerMinute</a:t>
            </a:r>
            <a:r>
              <a:rPr lang="en-US" dirty="0">
                <a:solidFill>
                  <a:srgbClr val="5BCD9D"/>
                </a:solidFill>
              </a:rPr>
              <a:t>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pPr>
              <a:lnSpc>
                <a:spcPct val="100000"/>
              </a:lnSpc>
            </a:pPr>
            <a:r>
              <a:rPr lang="en-US" dirty="0"/>
              <a:t>    public: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FFCC00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tariff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private: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class 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void </a:t>
            </a:r>
            <a:r>
              <a:rPr lang="en-US" dirty="0" err="1">
                <a:solidFill>
                  <a:schemeClr val="tx2"/>
                </a:solidFill>
              </a:rPr>
              <a:t>SendSms</a:t>
            </a:r>
            <a:r>
              <a:rPr lang="en-US" dirty="0"/>
              <a:t>(string </a:t>
            </a:r>
            <a:r>
              <a:rPr lang="en-US" dirty="0">
                <a:solidFill>
                  <a:srgbClr val="5BCD9D"/>
                </a:solidFill>
              </a:rPr>
              <a:t>message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       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money_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};  </a:t>
            </a:r>
            <a:r>
              <a:rPr lang="en-US" dirty="0">
                <a:solidFill>
                  <a:srgbClr val="72C3E0"/>
                </a:solidFill>
              </a:rPr>
              <a:t>// class Billing::</a:t>
            </a:r>
            <a:r>
              <a:rPr lang="en-US" dirty="0" err="1">
                <a:solidFill>
                  <a:srgbClr val="72C3E0"/>
                </a:solidFill>
              </a:rPr>
              <a:t>UserInfo</a:t>
            </a:r>
            <a:endParaRPr lang="en-US" dirty="0">
              <a:solidFill>
                <a:srgbClr val="72C3E0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    vector&lt;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</a:pPr>
            <a:r>
              <a:rPr lang="en-US" dirty="0"/>
              <a:t>};  </a:t>
            </a:r>
            <a:r>
              <a:rPr lang="en-US" dirty="0">
                <a:solidFill>
                  <a:srgbClr val="72C3E0"/>
                </a:solidFill>
              </a:rPr>
              <a:t>// class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 tIns="468000"/>
          <a:lstStyle/>
          <a:p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>
                <a:solidFill>
                  <a:srgbClr val="FFCC00"/>
                </a:solidFill>
              </a:rPr>
              <a:t>Billing</a:t>
            </a:r>
            <a:r>
              <a:rPr lang="en-US" dirty="0"/>
              <a:t>(string 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, string 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LoadUsers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usersDatabase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LoadTariffs</a:t>
            </a:r>
            <a:r>
              <a:rPr lang="en-US" dirty="0"/>
              <a:t>(</a:t>
            </a:r>
            <a:r>
              <a:rPr lang="en-US" dirty="0" err="1">
                <a:solidFill>
                  <a:srgbClr val="5BCD9D"/>
                </a:solidFill>
              </a:rPr>
              <a:t>tariffsDatabase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user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Tariff</a:t>
            </a:r>
            <a:r>
              <a:rPr lang="en-US" dirty="0"/>
              <a:t>&amp;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5BCD9D"/>
                </a:solidFill>
              </a:rPr>
              <a:t>tariffs_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GetTariff</a:t>
            </a:r>
            <a:r>
              <a:rPr lang="en-US" dirty="0"/>
              <a:t>()];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5BCD9D"/>
                </a:solidFill>
              </a:rPr>
              <a:t>user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ChargePhoneCall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minutes</a:t>
            </a:r>
            <a:r>
              <a:rPr lang="en-US" dirty="0"/>
              <a:t>, </a:t>
            </a:r>
            <a:r>
              <a:rPr lang="en-US" dirty="0">
                <a:solidFill>
                  <a:srgbClr val="5BCD9D"/>
                </a:solidFill>
              </a:rPr>
              <a:t>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chemeClr val="tx2"/>
                </a:solidFill>
              </a:rPr>
              <a:t>Billing</a:t>
            </a:r>
            <a:r>
              <a:rPr lang="en-US" dirty="0"/>
              <a:t>::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5BCD9D"/>
                </a:solidFill>
              </a:rPr>
              <a:t>users_</a:t>
            </a:r>
            <a:r>
              <a:rPr lang="en-US" dirty="0"/>
              <a:t>[</a:t>
            </a:r>
            <a:r>
              <a:rPr lang="en-US" dirty="0" err="1">
                <a:solidFill>
                  <a:srgbClr val="5BCD9D"/>
                </a:solidFill>
              </a:rPr>
              <a:t>userId</a:t>
            </a:r>
            <a:r>
              <a:rPr lang="en-US" dirty="0"/>
              <a:t>].</a:t>
            </a:r>
            <a:r>
              <a:rPr lang="en-US" dirty="0" err="1">
                <a:solidFill>
                  <a:schemeClr val="tx2"/>
                </a:solidFill>
              </a:rPr>
              <a:t>AddMoney</a:t>
            </a:r>
            <a:r>
              <a:rPr lang="en-US" dirty="0"/>
              <a:t>(</a:t>
            </a:r>
            <a:r>
              <a:rPr lang="en-US" dirty="0">
                <a:solidFill>
                  <a:srgbClr val="5BCD9D"/>
                </a:solidFill>
              </a:rPr>
              <a:t>rubles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956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22" name="Rectangle 15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0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14713" y="4949825"/>
            <a:ext cx="17552987" cy="725057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Текущая схема кода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14712" y="4950000"/>
            <a:ext cx="17553294" cy="72504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</a:rPr>
              <a:t>Billing</a:t>
            </a:r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3369" y="38052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повсюду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2000" cy="9158287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usersDatabase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tariffsDatabase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</a:p>
          <a:p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                       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userId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2954406" y="3047400"/>
            <a:ext cx="103028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Загрузка пользователей из БД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Загрузка тарифов из БД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Расчёт стоимости звонка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kumimoji="0" lang="ru-RU" sz="4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>
                <a:solidFill>
                  <a:srgbClr val="000000"/>
                </a:solidFill>
              </a:rPr>
              <a:t>Снятие и добавление денег на счёт </a:t>
            </a:r>
            <a:r>
              <a:rPr lang="ru-RU" dirty="0" smtClean="0">
                <a:solidFill>
                  <a:srgbClr val="000000"/>
                </a:solidFill>
              </a:rPr>
              <a:t>клиента</a:t>
            </a:r>
            <a:endParaRPr lang="en-US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endParaRPr lang="ru-RU" dirty="0" smtClean="0">
              <a:solidFill>
                <a:srgbClr val="000000"/>
              </a:solidFill>
            </a:endParaRP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Отправка 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SMS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9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Протестируем перед релизом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 smtClean="0"/>
              <a:t>Список тестов</a:t>
            </a:r>
          </a:p>
          <a:p>
            <a:pPr lvl="1"/>
            <a:r>
              <a:rPr lang="ru-RU" dirty="0" smtClean="0"/>
              <a:t>списание не увеличивает количество денег на счету</a:t>
            </a:r>
          </a:p>
          <a:p>
            <a:pPr lvl="1"/>
            <a:r>
              <a:rPr lang="ru-RU" dirty="0" smtClean="0"/>
              <a:t>звонок нулевой длины не уменьшает количество денег на счету</a:t>
            </a:r>
            <a:endParaRPr lang="ru-RU" dirty="0"/>
          </a:p>
          <a:p>
            <a:pPr lvl="1"/>
            <a:r>
              <a:rPr lang="ru-RU" dirty="0" smtClean="0"/>
              <a:t>пополнение счёта происходит корректно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417" y="8385175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</a:rPr>
              <a:t>Автотесты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4806" y="3805200"/>
            <a:ext cx="6868257" cy="3052800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9149" y="3061804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idx="13"/>
          </p:nvPr>
        </p:nvSpPr>
        <p:spPr bwMode="auto"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52000" tIns="720000" rIns="1152000" bIns="72000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ChargePhoneCall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&amp;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 *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tariff.costPerMinute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PhoneCall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minutes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&lt;= 0)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Billing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AddMoney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_ 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C6767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history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push_back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Event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::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SendSms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Got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E64A9"/>
                </a:solidFill>
                <a:effectLst/>
                <a:latin typeface="Verdana" panose="020B0604030504040204" pitchFamily="34" charset="0"/>
              </a:rPr>
              <a:t> 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+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to_string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0" y="-19878"/>
            <a:ext cx="24382413" cy="1450987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>
                <a:solidFill>
                  <a:schemeClr val="tx2"/>
                </a:solidFill>
              </a:rPr>
              <a:t>Billing</a:t>
            </a:r>
            <a:r>
              <a:rPr lang="en-US" dirty="0" smtClean="0"/>
              <a:t> {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r>
              <a:rPr lang="en-US" dirty="0" smtClean="0"/>
              <a:t>private:  </a:t>
            </a:r>
            <a:endParaRPr lang="en-US" dirty="0" smtClean="0">
              <a:solidFill>
                <a:srgbClr val="72C3E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err="1">
                <a:solidFill>
                  <a:schemeClr val="tx2"/>
                </a:solidFill>
              </a:rPr>
              <a:t>UserInfo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smtClean="0"/>
              <a:t>    …</a:t>
            </a:r>
            <a:endParaRPr lang="en-US" dirty="0"/>
          </a:p>
          <a:p>
            <a:r>
              <a:rPr lang="en-US" dirty="0" smtClean="0"/>
              <a:t>     private</a:t>
            </a:r>
            <a:r>
              <a:rPr lang="en-US" dirty="0"/>
              <a:t>:</a:t>
            </a:r>
            <a:endParaRPr lang="ru-RU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5BCD9D"/>
                </a:solidFill>
              </a:rPr>
              <a:t>money_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tariff_</a:t>
            </a:r>
            <a:r>
              <a:rPr lang="en-US" dirty="0"/>
              <a:t>;</a:t>
            </a:r>
          </a:p>
          <a:p>
            <a:r>
              <a:rPr lang="en-US" dirty="0"/>
              <a:t>        vector&lt;</a:t>
            </a:r>
            <a:r>
              <a:rPr lang="en-US" dirty="0">
                <a:solidFill>
                  <a:schemeClr val="tx2"/>
                </a:solidFill>
              </a:rPr>
              <a:t>Event</a:t>
            </a:r>
            <a:r>
              <a:rPr lang="en-US" dirty="0"/>
              <a:t>&gt; </a:t>
            </a:r>
            <a:r>
              <a:rPr lang="en-US" dirty="0">
                <a:solidFill>
                  <a:srgbClr val="5BCD9D"/>
                </a:solidFill>
              </a:rPr>
              <a:t>history_</a:t>
            </a:r>
            <a:r>
              <a:rPr lang="en-US" dirty="0"/>
              <a:t>;</a:t>
            </a:r>
          </a:p>
          <a:p>
            <a:r>
              <a:rPr lang="en-US" dirty="0"/>
              <a:t>    };</a:t>
            </a:r>
            <a:endParaRPr lang="ru-RU" dirty="0" smtClean="0"/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752400"/>
            <a:ext cx="9158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57606" y="8551770"/>
            <a:ext cx="184731" cy="861774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91964" y="752400"/>
            <a:ext cx="7965642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46352" y="9646069"/>
            <a:ext cx="554671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UserAccount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87538" y="4913312"/>
            <a:ext cx="5336654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Tariff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costPerMinute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47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377E-6 -1.11111E-6 L -0.03294 -0.297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" y="-148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/>
      <p:bldP spid="1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29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_ -=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C6767"/>
                </a:solidFill>
                <a:latin typeface="Verdana" panose="020B0604030504040204" pitchFamily="34" charset="0"/>
              </a:rPr>
              <a:t> * </a:t>
            </a:r>
            <a:r>
              <a:rPr lang="ru-RU" altLang="ru-RU" dirty="0" err="1">
                <a:solidFill>
                  <a:srgbClr val="FC6767"/>
                </a:solidFill>
                <a:latin typeface="Verdana" panose="020B0604030504040204" pitchFamily="34" charset="0"/>
              </a:rPr>
              <a:t>tariff.costPerMinute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AddMoney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_ += </a:t>
            </a:r>
            <a:r>
              <a:rPr lang="ru-RU" altLang="ru-RU" dirty="0" err="1" smtClean="0">
                <a:solidFill>
                  <a:srgbClr val="FC6767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C6767"/>
                </a:solidFill>
                <a:latin typeface="Verdana" panose="020B0604030504040204" pitchFamily="34" charset="0"/>
              </a:rPr>
              <a:t>;</a:t>
            </a:r>
            <a:endParaRPr lang="en-US" altLang="ru-RU" dirty="0" smtClean="0">
              <a:solidFill>
                <a:srgbClr val="FC6767"/>
              </a:solidFill>
              <a:latin typeface="Verdana" panose="020B0604030504040204" pitchFamily="34" charset="0"/>
            </a:endParaRPr>
          </a:p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Got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payment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59371" y="1402433"/>
            <a:ext cx="118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err="1" smtClean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9371" y="8807387"/>
            <a:ext cx="779848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_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FFCC00"/>
                </a:solidFill>
                <a:effectLst/>
                <a:latin typeface="Verdana" panose="020B0604030504040204" pitchFamily="34" charset="0"/>
              </a:rPr>
              <a:t>ApplyPayment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5BCD9D"/>
                </a:solidFill>
                <a:effectLst/>
                <a:latin typeface="Verdana" panose="020B0604030504040204" pitchFamily="34" charset="0"/>
              </a:rPr>
              <a:t>rubles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49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>
          <a:xfrm>
            <a:off x="-107576" y="0"/>
            <a:ext cx="12774706" cy="13720763"/>
          </a:xfrm>
        </p:spPr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TestChargeDoesntIncreaseMoney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TestNoChargeForZeroMinutes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{10};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(0));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15);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2572806" y="-8964"/>
            <a:ext cx="12211200" cy="1372076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UserAccount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{15};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ApplyPayment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(10);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908B25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ua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== 25);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85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6538" y="4186239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646625" y="3042000"/>
            <a:ext cx="33505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ysClr val="windowText" lastClr="000000"/>
                </a:solidFill>
              </a:rPr>
              <a:t>Production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24986" y="3042000"/>
            <a:ext cx="1869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Тесты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244138" y="4186800"/>
            <a:ext cx="7631868" cy="76327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06406" y="4186800"/>
            <a:ext cx="7631243" cy="3816212"/>
          </a:xfrm>
          <a:prstGeom prst="rect">
            <a:avLst/>
          </a:prstGeom>
          <a:solidFill>
            <a:schemeClr val="tx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Billing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06407" y="8002588"/>
            <a:ext cx="3816482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21924" y="8002800"/>
            <a:ext cx="3816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243523" y="4186800"/>
            <a:ext cx="7632351" cy="3816212"/>
          </a:xfrm>
          <a:prstGeom prst="rect">
            <a:avLst/>
          </a:prstGeom>
          <a:solidFill>
            <a:schemeClr val="accent3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Tariff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5243524" y="8002800"/>
            <a:ext cx="7632482" cy="3816212"/>
          </a:xfrm>
          <a:prstGeom prst="rect">
            <a:avLst/>
          </a:prstGeom>
          <a:solidFill>
            <a:schemeClr val="bg2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</a:rPr>
              <a:t>UserAccount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 частично заменили </a:t>
            </a:r>
            <a:r>
              <a:rPr lang="en-US" dirty="0" smtClean="0"/>
              <a:t>coupling…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Расчёт стоимости звонка</a:t>
            </a:r>
          </a:p>
          <a:p>
            <a:pPr lvl="1"/>
            <a:r>
              <a:rPr lang="ru-RU" dirty="0" smtClean="0"/>
              <a:t>Уменьшение баланса клиента</a:t>
            </a:r>
          </a:p>
          <a:p>
            <a:pPr lvl="1"/>
            <a:r>
              <a:rPr lang="ru-RU" dirty="0" smtClean="0"/>
              <a:t>Формирование истории действий пользователя</a:t>
            </a:r>
          </a:p>
          <a:p>
            <a:pPr lvl="1"/>
            <a:r>
              <a:rPr lang="ru-RU" dirty="0" smtClean="0"/>
              <a:t>Отправка </a:t>
            </a:r>
            <a:r>
              <a:rPr lang="en-US" dirty="0" smtClean="0"/>
              <a:t>SMS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32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UserInfo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ChargePhoneCall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Billing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-=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history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push_back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Event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PhoneCall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&lt;=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SendSms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balance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+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to_string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… на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573000" cy="9158287"/>
          </a:xfrm>
        </p:spPr>
        <p:txBody>
          <a:bodyPr rIns="180000"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costPerMinute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UserAccount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money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ApplyPayment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rubles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  <a:endParaRPr lang="en-US" alt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ApplyCharge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tariff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GetCost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minutes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  <a:endParaRPr lang="ru-RU" altLang="ru-RU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Объект 10"/>
          <p:cNvSpPr txBox="1">
            <a:spLocks/>
          </p:cNvSpPr>
          <p:nvPr/>
        </p:nvSpPr>
        <p:spPr>
          <a:xfrm>
            <a:off x="13336006" y="3047400"/>
            <a:ext cx="9921275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indent="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0" indent="-72000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 baseline="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512000" indent="-720000" algn="l" defTabSz="182870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Мы смогли написать</a:t>
            </a:r>
            <a:r>
              <a:rPr kumimoji="0" lang="ru-RU" sz="4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юнит-тесты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GetCost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 </a:t>
            </a:r>
            <a:r>
              <a:rPr kumimoji="0" lang="ru-RU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может быть сделан виртуальным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ApplyCharge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может быть использован для других услуг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много букв</a:t>
            </a:r>
          </a:p>
          <a:p>
            <a:pPr lvl="1"/>
            <a:r>
              <a:rPr lang="ru-RU" dirty="0" smtClean="0"/>
              <a:t>много сущностей в публичном доступе</a:t>
            </a:r>
          </a:p>
          <a:p>
            <a:pPr lvl="1"/>
            <a:r>
              <a:rPr lang="ru-RU" dirty="0" smtClean="0"/>
              <a:t>повышение порога входа в систему</a:t>
            </a:r>
          </a:p>
          <a:p>
            <a:r>
              <a:rPr lang="ru-RU" dirty="0" smtClean="0"/>
              <a:t>Преимущества</a:t>
            </a:r>
          </a:p>
          <a:p>
            <a:pPr lvl="1"/>
            <a:r>
              <a:rPr lang="ru-RU" dirty="0" smtClean="0"/>
              <a:t>гибкий код</a:t>
            </a:r>
          </a:p>
          <a:p>
            <a:pPr lvl="1"/>
            <a:r>
              <a:rPr lang="ru-RU" dirty="0" smtClean="0"/>
              <a:t>меньше глобальных </a:t>
            </a:r>
            <a:r>
              <a:rPr lang="ru-RU" dirty="0" err="1" smtClean="0"/>
              <a:t>рефакторингов</a:t>
            </a:r>
            <a:endParaRPr lang="ru-RU" dirty="0" smtClean="0"/>
          </a:p>
          <a:p>
            <a:pPr lvl="1"/>
            <a:r>
              <a:rPr lang="ru-RU" dirty="0" smtClean="0"/>
              <a:t>упрощение </a:t>
            </a:r>
            <a:r>
              <a:rPr lang="ru-RU" dirty="0" err="1" smtClean="0"/>
              <a:t>переиспользования</a:t>
            </a:r>
            <a:r>
              <a:rPr lang="ru-RU" dirty="0" smtClean="0"/>
              <a:t> кода, тестирования, создания служебных инструментов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ishfb@yandex-tean.ru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34755</TotalTime>
  <Words>873</Words>
  <Application>Microsoft Office PowerPoint</Application>
  <PresentationFormat>Произвольный</PresentationFormat>
  <Paragraphs>265</Paragraphs>
  <Slides>36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7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Биллинг для мобильного оператора</vt:lpstr>
      <vt:lpstr>Код для production </vt:lpstr>
      <vt:lpstr>Презентация PowerPoint</vt:lpstr>
      <vt:lpstr>Презентация PowerPoint</vt:lpstr>
      <vt:lpstr>Презентация PowerPoint</vt:lpstr>
      <vt:lpstr>Текущая схема кода</vt:lpstr>
      <vt:lpstr>Coupling повсюду</vt:lpstr>
      <vt:lpstr>Протестируем перед релизом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кода</vt:lpstr>
      <vt:lpstr>Мы частично заменили coupling…</vt:lpstr>
      <vt:lpstr>… на cohesion</vt:lpstr>
      <vt:lpstr>Преимущества и недостатки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983</cp:revision>
  <dcterms:created xsi:type="dcterms:W3CDTF">2014-09-09T08:22:07Z</dcterms:created>
  <dcterms:modified xsi:type="dcterms:W3CDTF">2017-02-13T07:26:11Z</dcterms:modified>
  <cp:category>presentation technology</cp:category>
</cp:coreProperties>
</file>