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735" r:id="rId2"/>
  </p:sldMasterIdLst>
  <p:notesMasterIdLst>
    <p:notesMasterId r:id="rId23"/>
  </p:notesMasterIdLst>
  <p:sldIdLst>
    <p:sldId id="389" r:id="rId3"/>
    <p:sldId id="387" r:id="rId4"/>
    <p:sldId id="390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400" r:id="rId13"/>
    <p:sldId id="401" r:id="rId14"/>
    <p:sldId id="399" r:id="rId15"/>
    <p:sldId id="402" r:id="rId16"/>
    <p:sldId id="403" r:id="rId17"/>
    <p:sldId id="404" r:id="rId18"/>
    <p:sldId id="405" r:id="rId19"/>
    <p:sldId id="408" r:id="rId20"/>
    <p:sldId id="391" r:id="rId21"/>
    <p:sldId id="407" r:id="rId22"/>
  </p:sldIdLst>
  <p:sldSz cx="24382413" cy="13716000"/>
  <p:notesSz cx="6858000" cy="9144000"/>
  <p:defaultTextStyle>
    <a:defPPr>
      <a:defRPr lang="ru-RU"/>
    </a:defPPr>
    <a:lvl1pPr marL="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686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29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371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14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057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00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743" algn="l" defTabSz="1828686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389"/>
            <p14:sldId id="387"/>
            <p14:sldId id="390"/>
            <p14:sldId id="392"/>
            <p14:sldId id="393"/>
            <p14:sldId id="394"/>
            <p14:sldId id="395"/>
            <p14:sldId id="396"/>
            <p14:sldId id="397"/>
            <p14:sldId id="398"/>
            <p14:sldId id="400"/>
            <p14:sldId id="401"/>
            <p14:sldId id="399"/>
            <p14:sldId id="402"/>
            <p14:sldId id="403"/>
            <p14:sldId id="404"/>
            <p14:sldId id="405"/>
            <p14:sldId id="408"/>
            <p14:sldId id="391"/>
            <p14:sldId id="4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900" userDrawn="1">
          <p15:clr>
            <a:srgbClr val="A4A3A4"/>
          </p15:clr>
        </p15:guide>
        <p15:guide id="2" pos="888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9C3"/>
    <a:srgbClr val="CFCAC4"/>
    <a:srgbClr val="F1F3F3"/>
    <a:srgbClr val="FC6767"/>
    <a:srgbClr val="5BCD9D"/>
    <a:srgbClr val="FFCC00"/>
    <a:srgbClr val="FFC000"/>
    <a:srgbClr val="B0A79B"/>
    <a:srgbClr val="6D64A9"/>
    <a:srgbClr val="9E6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86320" autoAdjust="0"/>
  </p:normalViewPr>
  <p:slideViewPr>
    <p:cSldViewPr>
      <p:cViewPr varScale="1">
        <p:scale>
          <a:sx n="39" d="100"/>
          <a:sy n="39" d="100"/>
        </p:scale>
        <p:origin x="341" y="58"/>
      </p:cViewPr>
      <p:guideLst>
        <p:guide orient="horz" pos="5900"/>
        <p:guide pos="8881"/>
      </p:guideLst>
    </p:cSldViewPr>
  </p:slideViewPr>
  <p:outlineViewPr>
    <p:cViewPr>
      <p:scale>
        <a:sx n="33" d="100"/>
        <a:sy n="33" d="100"/>
      </p:scale>
      <p:origin x="0" y="-1315"/>
    </p:cViewPr>
  </p:outlineViewPr>
  <p:notesTextViewPr>
    <p:cViewPr>
      <p:scale>
        <a:sx n="100" d="100"/>
        <a:sy n="100" d="100"/>
      </p:scale>
      <p:origin x="0" y="0"/>
    </p:cViewPr>
  </p:notesTextViewPr>
  <p:gridSpacing cx="381600" cy="381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07.02.2017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yadi.sk/d/GPDyRyOPxejmK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wiki.yandex-team.ru/presentation/Kak-sdelat-krasivo/" TargetMode="External"/><Relationship Id="rId10" Type="http://schemas.openxmlformats.org/officeDocument/2006/relationships/hyperlink" Target="https://yadi.sk/d/YqwObUZxxesAJ" TargetMode="External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hyperlink" Target="https://patterns.yandex-team.ru/presentation/" TargetMode="External"/><Relationship Id="rId3" Type="http://schemas.openxmlformats.org/officeDocument/2006/relationships/image" Target="../media/image8.tif"/><Relationship Id="rId7" Type="http://schemas.openxmlformats.org/officeDocument/2006/relationships/hyperlink" Target="mailto:presentation@yandex-team.ru" TargetMode="External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yadi.sk/d/GPDyRyOPxejmK" TargetMode="External"/><Relationship Id="rId5" Type="http://schemas.openxmlformats.org/officeDocument/2006/relationships/hyperlink" Target="https://yadi.sk/d/nOxB-svrxeoGr" TargetMode="External"/><Relationship Id="rId10" Type="http://schemas.openxmlformats.org/officeDocument/2006/relationships/image" Target="../media/image9.png"/><Relationship Id="rId4" Type="http://schemas.openxmlformats.org/officeDocument/2006/relationships/hyperlink" Target="mailto:http://www.istockphoto.com/ru" TargetMode="External"/><Relationship Id="rId9" Type="http://schemas.openxmlformats.org/officeDocument/2006/relationships/hyperlink" Target="https://yadi.sk/d/ZpB_978TwmoNY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6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6" y="5109797"/>
            <a:ext cx="3469311" cy="2891828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4" y="3041650"/>
            <a:ext cx="15644812" cy="8777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marL="0" marR="0" lvl="1" indent="-720000" algn="l" defTabSz="19080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/>
          </p:nvPr>
        </p:nvSpPr>
        <p:spPr>
          <a:xfrm>
            <a:off x="1143000" y="3048000"/>
            <a:ext cx="22112288" cy="9158288"/>
          </a:xfrm>
        </p:spPr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2" cy="9144000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Логотип Сервиса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партнёра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 smtClean="0"/>
              <a:t>+7 000 000-00-00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Дополнительные материалы для презентаций (слайды с графиками, диаграммами,</a:t>
            </a:r>
            <a:r>
              <a:rPr lang="ru-RU" baseline="0" dirty="0" smtClean="0"/>
              <a:t> </a:t>
            </a:r>
            <a:r>
              <a:rPr lang="ru-RU" dirty="0" smtClean="0"/>
              <a:t>таблицами, картами, схемами, гаджетами, пиктограммы, иллюстрации и фотографии) находятся </a:t>
            </a:r>
            <a:br>
              <a:rPr lang="ru-RU" dirty="0" smtClean="0"/>
            </a:br>
            <a:r>
              <a:rPr lang="ru-RU" dirty="0" smtClean="0"/>
              <a:t>на </a:t>
            </a:r>
            <a:endParaRPr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Логотипы сервисов</a:t>
            </a:r>
            <a:r>
              <a:rPr lang="ru-RU" baseline="0" dirty="0" smtClean="0"/>
              <a:t> для титульного слайда: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r>
              <a:rPr lang="ru-RU" dirty="0" smtClean="0"/>
              <a:t>Слайды с кодом: 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marR="0" indent="0" algn="l" defTabSz="18286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524500" algn="l"/>
              </a:tabLst>
              <a:defRPr sz="2400" baseline="0"/>
            </a:pPr>
            <a:endParaRPr lang="ru-RU"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Можно </a:t>
            </a:r>
            <a:r>
              <a:rPr dirty="0"/>
              <a:t>выбрать фотографию на фотостоке </a:t>
            </a:r>
            <a:r>
              <a:rPr lang="ru-RU" dirty="0" smtClean="0">
                <a:solidFill>
                  <a:srgbClr val="3878BE"/>
                </a:solidFill>
              </a:rPr>
              <a:t/>
            </a:r>
            <a:br>
              <a:rPr lang="ru-RU" dirty="0" smtClean="0">
                <a:solidFill>
                  <a:srgbClr val="3878BE"/>
                </a:solidFill>
              </a:rPr>
            </a:br>
            <a:r>
              <a:rPr lang="ru-RU" baseline="0" dirty="0" smtClean="0">
                <a:solidFill>
                  <a:srgbClr val="3878BE"/>
                </a:solidFill>
              </a:rPr>
              <a:t>                                       </a:t>
            </a:r>
            <a:r>
              <a:rPr dirty="0" smtClean="0"/>
              <a:t> </a:t>
            </a:r>
            <a:r>
              <a:rPr dirty="0"/>
              <a:t>и прислать нам ссылку, 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мы купим её для </a:t>
            </a:r>
            <a:r>
              <a:rPr lang="ru-RU" dirty="0" smtClean="0"/>
              <a:t> вас.</a:t>
            </a:r>
            <a:r>
              <a:rPr dirty="0"/>
              <a:t/>
            </a:r>
            <a:br>
              <a:rPr dirty="0"/>
            </a:br>
            <a:endParaRPr sz="1200"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/>
              <a:t>Подробный рецепт хорошей </a:t>
            </a:r>
            <a:r>
              <a:rPr dirty="0" smtClean="0"/>
              <a:t>презентации</a:t>
            </a:r>
            <a:r>
              <a:rPr lang="ru-RU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lang="ru-RU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/>
            </a:r>
            <a:br>
              <a:rPr dirty="0" smtClean="0"/>
            </a:br>
            <a:endParaRPr sz="1200" dirty="0" smtClean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возникли вопросы, напишите </a:t>
            </a:r>
            <a:b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24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</a:t>
            </a:r>
            <a:endParaRPr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sz="1200" dirty="0" smtClean="0">
              <a:solidFill>
                <a:srgbClr val="3878BE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dirty="0" smtClean="0"/>
              <a:t>Чтобы </a:t>
            </a:r>
            <a:r>
              <a:rPr dirty="0"/>
              <a:t>мы проверили </a:t>
            </a:r>
            <a:r>
              <a:rPr lang="ru-RU" dirty="0" smtClean="0"/>
              <a:t>вашу</a:t>
            </a:r>
            <a:r>
              <a:rPr dirty="0" smtClean="0"/>
              <a:t> </a:t>
            </a:r>
            <a:r>
              <a:rPr dirty="0"/>
              <a:t>презентацию, </a:t>
            </a:r>
            <a:r>
              <a:rPr dirty="0" smtClean="0"/>
              <a:t>отправь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её на </a:t>
            </a:r>
            <a:endParaRPr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80000"/>
              </a:lnSpc>
              <a:spcBef>
                <a:spcPts val="0"/>
              </a:spcBef>
              <a:defRPr baseline="0"/>
            </a:pPr>
            <a:r>
              <a:rPr sz="3600" dirty="0"/>
              <a:t>Н</a:t>
            </a:r>
            <a:r>
              <a:rPr sz="2500" dirty="0"/>
              <a:t>е</a:t>
            </a:r>
            <a:r>
              <a:rPr dirty="0"/>
              <a:t> </a:t>
            </a:r>
            <a:r>
              <a:rPr sz="4200" dirty="0" smtClean="0"/>
              <a:t>из</a:t>
            </a:r>
            <a:r>
              <a:rPr sz="6100" dirty="0" smtClean="0"/>
              <a:t>ме</a:t>
            </a:r>
            <a:r>
              <a:rPr sz="2900" dirty="0" smtClean="0"/>
              <a:t>ня</a:t>
            </a:r>
            <a:r>
              <a:rPr sz="1900" dirty="0" smtClean="0"/>
              <a:t>й</a:t>
            </a:r>
            <a:r>
              <a:rPr lang="ru-RU" sz="3400" dirty="0" smtClean="0"/>
              <a:t>т</a:t>
            </a:r>
            <a:r>
              <a:rPr lang="ru-RU" sz="1800" dirty="0" smtClean="0"/>
              <a:t>е</a:t>
            </a:r>
            <a:r>
              <a:rPr lang="ru-RU" sz="3400" dirty="0" smtClean="0"/>
              <a:t> р</a:t>
            </a:r>
            <a:r>
              <a:rPr sz="6800" dirty="0" smtClean="0"/>
              <a:t>а</a:t>
            </a:r>
            <a:r>
              <a:rPr sz="3400" dirty="0" smtClean="0"/>
              <a:t>з</a:t>
            </a:r>
            <a:r>
              <a:rPr sz="2000" dirty="0" smtClean="0"/>
              <a:t>ме</a:t>
            </a:r>
            <a:r>
              <a:rPr sz="3300" dirty="0" smtClean="0"/>
              <a:t>р</a:t>
            </a:r>
            <a:r>
              <a:rPr sz="2700" dirty="0" smtClean="0"/>
              <a:t>ы</a:t>
            </a:r>
            <a:r>
              <a:rPr sz="2000" dirty="0" smtClean="0"/>
              <a:t> </a:t>
            </a:r>
            <a:r>
              <a:rPr sz="4700" dirty="0"/>
              <a:t>ш</a:t>
            </a:r>
            <a:r>
              <a:rPr sz="3800" dirty="0"/>
              <a:t>р</a:t>
            </a:r>
            <a:r>
              <a:rPr sz="4100" dirty="0"/>
              <a:t>и</a:t>
            </a:r>
            <a:r>
              <a:rPr sz="2400" dirty="0"/>
              <a:t>ф</a:t>
            </a:r>
            <a:r>
              <a:rPr sz="1800" dirty="0"/>
              <a:t>т</a:t>
            </a:r>
            <a:r>
              <a:rPr sz="2400" dirty="0"/>
              <a:t>о</a:t>
            </a:r>
            <a:r>
              <a:rPr sz="3200" dirty="0"/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/>
              <a:t>Не </a:t>
            </a:r>
            <a:r>
              <a:rPr dirty="0" smtClean="0"/>
              <a:t>выходи</a:t>
            </a:r>
            <a:r>
              <a:rPr lang="ru-RU" dirty="0" smtClean="0"/>
              <a:t>те</a:t>
            </a:r>
            <a:r>
              <a:rPr dirty="0" smtClean="0"/>
              <a:t> </a:t>
            </a:r>
            <a:r>
              <a:rPr dirty="0"/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/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dirty="0" smtClean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endParaRPr dirty="0"/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Не уверены, что и как делать дальше?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Вот несколько простых советов-рекомендаций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Привет!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Это шаблон презентации </a:t>
            </a:r>
            <a:br>
              <a:rPr lang="ru-RU" dirty="0" smtClean="0"/>
            </a:br>
            <a:r>
              <a:rPr lang="ru-RU" dirty="0" smtClean="0"/>
              <a:t>для выступлений с нашим корпоративным шрифтом </a:t>
            </a:r>
            <a:br>
              <a:rPr lang="ru-RU" dirty="0" smtClean="0"/>
            </a:br>
            <a:r>
              <a:rPr lang="ru-RU" dirty="0" err="1" smtClean="0"/>
              <a:t>Yandex</a:t>
            </a:r>
            <a:r>
              <a:rPr lang="ru-RU" dirty="0" smtClean="0"/>
              <a:t> </a:t>
            </a:r>
            <a:r>
              <a:rPr lang="ru-RU" dirty="0" err="1" smtClean="0"/>
              <a:t>Sans</a:t>
            </a:r>
            <a:r>
              <a:rPr lang="ru-RU" dirty="0" smtClean="0"/>
              <a:t> </a:t>
            </a:r>
            <a:r>
              <a:rPr lang="ru-RU" dirty="0" err="1" smtClean="0"/>
              <a:t>Text</a:t>
            </a:r>
            <a:r>
              <a:rPr lang="ru-RU" dirty="0" smtClean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/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/>
              <a:t>Перед началом работы убедитесь, </a:t>
            </a:r>
            <a:br>
              <a:rPr lang="ru-RU" dirty="0" smtClean="0"/>
            </a:br>
            <a:r>
              <a:rPr lang="ru-RU" dirty="0" smtClean="0"/>
              <a:t>что шрифт уже установлен </a:t>
            </a:r>
            <a:br>
              <a:rPr lang="ru-RU" dirty="0" smtClean="0"/>
            </a:br>
            <a:r>
              <a:rPr lang="ru-RU" dirty="0" smtClean="0"/>
              <a:t>на компьютере. Если нет, то скачать его вместе с инструкцией</a:t>
            </a:r>
            <a:br>
              <a:rPr lang="ru-RU" dirty="0" smtClean="0"/>
            </a:br>
            <a:r>
              <a:rPr lang="ru-RU" dirty="0" smtClean="0"/>
              <a:t>по установке можно по ссылке: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dirty="0" smtClean="0">
              <a:solidFill>
                <a:srgbClr val="3878BE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dirty="0" smtClean="0">
                <a:solidFill>
                  <a:schemeClr val="tx1"/>
                </a:solidFill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dirty="0">
              <a:solidFill>
                <a:srgbClr val="3878BE"/>
              </a:solidFill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marL="0" marR="0" lvl="0" indent="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расстановки акцентов пользуйтесь встроенными в шаблон стилями шрифтов: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Для выделения ключевой мысли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выделите абзац текста и нажмите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Tab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, а чтобы  жёлтая линия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не разрывалась, переносите текст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на следующую строку нажатием </a:t>
            </a:r>
          </a:p>
          <a:p>
            <a:pPr marL="0" marR="0" lvl="1" indent="-720000" algn="l" defTabSz="1908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клавиши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Regular" pitchFamily="2" charset="-52"/>
                <a:ea typeface="+mn-ea"/>
                <a:cs typeface="+mn-cs"/>
              </a:rPr>
              <a:t>Enter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Regular" pitchFamily="2" charset="-52"/>
              <a:ea typeface="+mn-ea"/>
              <a:cs typeface="+mn-cs"/>
            </a:endParaRPr>
          </a:p>
          <a:p>
            <a:pPr marL="1512000" marR="0" lvl="2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Tx/>
              <a:buSzPct val="150000"/>
              <a:buFont typeface="Yandex Sans Text Light" panose="02000000000000000000" pitchFamily="2" charset="-52"/>
              <a:buChar char="›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маркированного списка выделите текст и дважды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  <a:p>
            <a:pPr marL="1512000" marR="0" lvl="3" indent="-720000" algn="l" defTabSz="182870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Для создания нумерованного списка выделите текст и трижды нажмите клавишу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Yandex Sans Text Light" panose="02000000000000000000" pitchFamily="2" charset="-52"/>
                <a:ea typeface="+mn-ea"/>
                <a:cs typeface="+mn-cs"/>
              </a:rPr>
              <a:t>Tab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1448582" cy="6323545"/>
            <a:chOff x="1889206" y="3323550"/>
            <a:chExt cx="21448582" cy="6323545"/>
          </a:xfrm>
        </p:grpSpPr>
        <p:sp>
          <p:nvSpPr>
            <p:cNvPr id="19" name="Shape 238"/>
            <p:cNvSpPr/>
            <p:nvPr/>
          </p:nvSpPr>
          <p:spPr>
            <a:xfrm>
              <a:off x="16033262" y="6983673"/>
              <a:ext cx="6867681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https://wiki.yandex-team.ru/presentation/</a:t>
              </a:r>
              <a:r>
                <a:rPr lang="ru-RU" dirty="0" smtClean="0">
                  <a:solidFill>
                    <a:schemeClr val="tx1"/>
                  </a:solidFill>
                  <a:hlinkClick r:id="rId5"/>
                </a:rPr>
                <a:t/>
              </a:r>
              <a:br>
                <a:rPr lang="ru-RU" dirty="0" smtClean="0">
                  <a:solidFill>
                    <a:schemeClr val="tx1"/>
                  </a:solidFill>
                  <a:hlinkClick r:id="rId5"/>
                </a:rPr>
              </a:br>
              <a:r>
                <a:rPr lang="en-US" dirty="0" smtClean="0">
                  <a:solidFill>
                    <a:schemeClr val="tx1"/>
                  </a:solidFill>
                  <a:hlinkClick r:id="rId5"/>
                </a:rPr>
                <a:t>Kak-sdelat-krasivo/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https://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yadi.sk</a:t>
              </a:r>
              <a:r>
                <a:rPr lang="en-US" dirty="0" smtClean="0">
                  <a:solidFill>
                    <a:srgbClr val="3878BE"/>
                  </a:solidFill>
                  <a:hlinkClick r:id="rId6"/>
                </a:rPr>
                <a:t>/d/</a:t>
              </a:r>
              <a:r>
                <a:rPr lang="en-US" dirty="0" err="1" smtClean="0">
                  <a:solidFill>
                    <a:srgbClr val="3878BE"/>
                  </a:solidFill>
                  <a:hlinkClick r:id="rId6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416101" y="8265579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prescheck@</a:t>
              </a:r>
              <a:endParaRPr lang="en-US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8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26" name="Shape 238"/>
            <p:cNvSpPr/>
            <p:nvPr/>
          </p:nvSpPr>
          <p:spPr>
            <a:xfrm>
              <a:off x="18425612" y="4788600"/>
              <a:ext cx="4912176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https://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yadi.sk</a:t>
              </a:r>
              <a:r>
                <a:rPr lang="en-US" dirty="0" smtClean="0">
                  <a:solidFill>
                    <a:schemeClr val="accent1"/>
                  </a:solidFill>
                  <a:hlinkClick r:id="rId10"/>
                </a:rPr>
                <a:t>/d/</a:t>
              </a:r>
              <a:r>
                <a:rPr lang="en-US" dirty="0" err="1" smtClean="0">
                  <a:solidFill>
                    <a:schemeClr val="accent1"/>
                  </a:solidFill>
                  <a:hlinkClick r:id="rId10"/>
                </a:rPr>
                <a:t>YqwObUZxxesAJ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6875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1" y="5475250"/>
            <a:ext cx="6401726" cy="245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25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6143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2982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9630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4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1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29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0" y="10674350"/>
            <a:ext cx="17148969" cy="1144588"/>
          </a:xfrm>
        </p:spPr>
        <p:txBody>
          <a:bodyPr tIns="1656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0" y="3048000"/>
            <a:ext cx="18263741" cy="7250113"/>
          </a:xfrm>
        </p:spPr>
        <p:txBody>
          <a:bodyPr wrap="square" tIns="108000" rIns="468000"/>
          <a:lstStyle>
            <a:lvl1pPr marL="792000" indent="-1116000">
              <a:lnSpc>
                <a:spcPts val="14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2000" indent="-432000">
              <a:defRPr/>
            </a:lvl2pPr>
            <a:lvl3pPr marL="1008000" indent="-540000">
              <a:defRPr/>
            </a:lvl3pPr>
            <a:lvl4pPr marL="1008000" indent="-540000">
              <a:defRPr/>
            </a:lvl4pPr>
          </a:lstStyle>
          <a:p>
            <a:pPr lvl="0"/>
            <a:r>
              <a:rPr lang="ru-RU" dirty="0" smtClean="0"/>
              <a:t>Текст цитаты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7677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91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12954000" y="304165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</p:spTree>
    <p:extLst>
      <p:ext uri="{BB962C8B-B14F-4D97-AF65-F5344CB8AC3E}">
        <p14:creationId xmlns:p14="http://schemas.microsoft.com/office/powerpoint/2010/main" val="1942109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5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5025" y="8385810"/>
            <a:ext cx="3054275" cy="381402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6089374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0668407" y="8385810"/>
            <a:ext cx="3044825" cy="3819600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9820890" y="8385810"/>
            <a:ext cx="3044825" cy="3819524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/>
          </p:nvPr>
        </p:nvSpPr>
        <p:spPr>
          <a:xfrm>
            <a:off x="15247620" y="8385810"/>
            <a:ext cx="3044825" cy="381952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20" y="5464412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ru-RU" dirty="0" smtClean="0"/>
              <a:t>  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38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70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655570" y="8385810"/>
            <a:ext cx="3044825" cy="3814491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7994650" y="8385810"/>
            <a:ext cx="3044826" cy="3819599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3338810" y="8385810"/>
            <a:ext cx="3045600" cy="381959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0" y="5464800"/>
            <a:ext cx="3043644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0" y="5464800"/>
            <a:ext cx="3045600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2" name="Текст 9"/>
          <p:cNvSpPr>
            <a:spLocks noGrp="1"/>
          </p:cNvSpPr>
          <p:nvPr>
            <p:ph type="body" sz="quarter" idx="22"/>
          </p:nvPr>
        </p:nvSpPr>
        <p:spPr>
          <a:xfrm>
            <a:off x="18681700" y="8385810"/>
            <a:ext cx="3044881" cy="381998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937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5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4567181" y="8385810"/>
            <a:ext cx="3044825" cy="38155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0669270" y="8385810"/>
            <a:ext cx="3044826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9240" y="8385810"/>
            <a:ext cx="3044825" cy="38191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7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5" cy="2538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7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0" y="4186799"/>
            <a:ext cx="6105525" cy="4960874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1506220" y="9530080"/>
            <a:ext cx="6091237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9145588" y="9530080"/>
            <a:ext cx="609917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88" y="418679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0" y="4186809"/>
            <a:ext cx="6105525" cy="4960874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9"/>
          </p:nvPr>
        </p:nvSpPr>
        <p:spPr>
          <a:xfrm>
            <a:off x="16770350" y="9530080"/>
            <a:ext cx="6105525" cy="2670738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690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8" y="3424238"/>
            <a:ext cx="8775699" cy="6486525"/>
          </a:xfrm>
          <a:noFill/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5" y="3424239"/>
            <a:ext cx="8775699" cy="6486525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2270124" y="10290683"/>
            <a:ext cx="8775699" cy="1914275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/>
          </p:nvPr>
        </p:nvSpPr>
        <p:spPr>
          <a:xfrm>
            <a:off x="13336651" y="10290683"/>
            <a:ext cx="8775699" cy="1887403"/>
          </a:xfrm>
        </p:spPr>
        <p:txBody>
          <a:bodyPr anchor="t"/>
          <a:lstStyle/>
          <a:p>
            <a:pPr lvl="0"/>
            <a:r>
              <a:rPr lang="ru-RU" dirty="0" smtClean="0"/>
              <a:t>Образец текста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2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3" y="5252224"/>
            <a:ext cx="6470897" cy="238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. + 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3048000"/>
            <a:ext cx="22131337" cy="9158287"/>
          </a:xfrm>
        </p:spPr>
        <p:txBody>
          <a:bodyPr/>
          <a:lstStyle>
            <a:lvl1pPr marL="0" marR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828146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без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5" hasCustomPrompt="1"/>
          </p:nvPr>
        </p:nvSpPr>
        <p:spPr>
          <a:xfrm>
            <a:off x="1143000" y="1143000"/>
            <a:ext cx="22131338" cy="11065938"/>
          </a:xfrm>
        </p:spPr>
        <p:txBody>
          <a:bodyPr/>
          <a:lstStyle>
            <a:lvl1pPr marL="0" marR="0" indent="0" algn="ctr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pPr marL="0" marR="0" lvl="0" indent="0" algn="l" defTabSz="182870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694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24382412" cy="13716000"/>
          </a:xfrm>
          <a:noFill/>
        </p:spPr>
        <p:txBody>
          <a:bodyPr/>
          <a:lstStyle>
            <a:lvl1pPr algn="ctr">
              <a:defRPr b="0" i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en-US" dirty="0" smtClean="0"/>
              <a:t>Jpg, </a:t>
            </a:r>
            <a:r>
              <a:rPr lang="en-US" dirty="0" err="1" smtClean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686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7810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129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631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69113"/>
            <a:ext cx="24382412" cy="6846887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15674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+code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3041650"/>
            <a:ext cx="24382412" cy="1067435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2651946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(white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0"/>
            <a:ext cx="24382412" cy="13716000"/>
          </a:xfrm>
        </p:spPr>
        <p:txBody>
          <a:bodyPr lIns="1152000" tIns="468000" rIns="1152000" bIns="720000" anchor="t"/>
          <a:lstStyle>
            <a:lvl1pPr marL="0">
              <a:lnSpc>
                <a:spcPct val="150000"/>
              </a:lnSpc>
              <a:spcBef>
                <a:spcPts val="3000"/>
              </a:spcBef>
              <a:spcAft>
                <a:spcPts val="3000"/>
              </a:spcAft>
              <a:defRPr sz="3600" b="0" i="0">
                <a:latin typeface="Verdana" charset="0"/>
                <a:ea typeface="Verdana" charset="0"/>
                <a:cs typeface="Verdana" charset="0"/>
              </a:defRPr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67160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7275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3"/>
            <a:ext cx="5342400" cy="1144587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Логотип</a:t>
            </a:r>
            <a:r>
              <a:rPr lang="en-US" dirty="0" smtClean="0"/>
              <a:t> </a:t>
            </a:r>
            <a:r>
              <a:rPr lang="ru-RU" dirty="0" smtClean="0"/>
              <a:t>партнера</a:t>
            </a:r>
            <a:endParaRPr lang="ru-RU" dirty="0"/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1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14501812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14501812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218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 2 + 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0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0" y="9147175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3"/>
            <a:ext cx="9525000" cy="762949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2" y="9163028"/>
            <a:ext cx="757238" cy="7477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31" y="10292400"/>
            <a:ext cx="419100" cy="762000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8999"/>
            <a:ext cx="9525000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  <p:sp>
        <p:nvSpPr>
          <p:cNvPr id="19" name="Текст 9"/>
          <p:cNvSpPr>
            <a:spLocks noGrp="1"/>
          </p:cNvSpPr>
          <p:nvPr>
            <p:ph type="body" sz="quarter" idx="28" hasCustomPrompt="1"/>
          </p:nvPr>
        </p:nvSpPr>
        <p:spPr>
          <a:xfrm>
            <a:off x="14482949" y="10292400"/>
            <a:ext cx="8392926" cy="762000"/>
          </a:xfrm>
        </p:spPr>
        <p:txBody>
          <a:bodyPr anchor="t"/>
          <a:lstStyle/>
          <a:p>
            <a:pPr lvl="0"/>
            <a:r>
              <a:rPr lang="ru-RU" dirty="0" smtClean="0"/>
              <a:t>+7 (000) 000 00 00 </a:t>
            </a:r>
            <a:endParaRPr lang="ru-RU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5"/>
            <a:ext cx="8392926" cy="763588"/>
          </a:xfrm>
        </p:spPr>
        <p:txBody>
          <a:bodyPr anchor="t"/>
          <a:lstStyle/>
          <a:p>
            <a:pPr lvl="0"/>
            <a:r>
              <a:rPr lang="en-US" dirty="0" err="1" smtClean="0"/>
              <a:t>login@yandex</a:t>
            </a:r>
            <a:r>
              <a:rPr lang="ru-RU" dirty="0" smtClean="0"/>
              <a:t>-</a:t>
            </a:r>
            <a:r>
              <a:rPr lang="en-US" dirty="0" err="1" smtClean="0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5" y="9163028"/>
            <a:ext cx="757238" cy="747772"/>
          </a:xfrm>
          <a:prstGeom prst="rect">
            <a:avLst/>
          </a:prstGeom>
        </p:spPr>
      </p:pic>
      <p:pic>
        <p:nvPicPr>
          <p:cNvPr id="23" name="Рисунок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924" y="10292400"/>
            <a:ext cx="419100" cy="762000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0" y="2278800"/>
            <a:ext cx="18683381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3048000" y="5330825"/>
            <a:ext cx="6676578" cy="532197"/>
          </a:xfrm>
          <a:prstGeom prst="rect">
            <a:avLst/>
          </a:prstGeom>
          <a:noFill/>
        </p:spPr>
        <p:txBody>
          <a:bodyPr wrap="square" lIns="38100" tIns="15240" rIns="38100" rtlCol="0">
            <a:spAutoFit/>
          </a:bodyPr>
          <a:lstStyle/>
          <a:p>
            <a:r>
              <a:rPr lang="ru-RU" sz="3000" dirty="0" smtClean="0">
                <a:solidFill>
                  <a:sysClr val="windowText" lastClr="000000"/>
                </a:solidFill>
              </a:rPr>
              <a:t>Контакты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5" y="6094413"/>
            <a:ext cx="9539870" cy="763587"/>
          </a:xfrm>
        </p:spPr>
        <p:txBody>
          <a:bodyPr tIns="16200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 smtClean="0"/>
              <a:t>Имя и фамилия</a:t>
            </a:r>
            <a:endParaRPr lang="en-US" dirty="0" smtClean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5" y="7238999"/>
            <a:ext cx="9539869" cy="755661"/>
          </a:xfrm>
        </p:spPr>
        <p:txBody>
          <a:bodyPr lIns="12700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 smtClean="0"/>
              <a:t>Должность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0111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2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pic>
        <p:nvPicPr>
          <p:cNvPr id="3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977" y="11186653"/>
            <a:ext cx="1524000" cy="1019175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5559749" y="11186229"/>
            <a:ext cx="15735600" cy="10152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defRPr/>
            </a:pPr>
            <a:r>
              <a:rPr lang="ru-RU" sz="3000" dirty="0" smtClean="0">
                <a:solidFill>
                  <a:srgbClr val="000000"/>
                </a:solidFill>
              </a:rPr>
              <a:t>Коммерческая тайна ООО «Яндекс», 119021, Россия, г. Москва, ул. Льва Толстого, д. 16</a:t>
            </a:r>
            <a:br>
              <a:rPr lang="ru-RU" sz="3000" dirty="0" smtClean="0">
                <a:solidFill>
                  <a:srgbClr val="000000"/>
                </a:solidFill>
              </a:rPr>
            </a:br>
            <a:r>
              <a:rPr lang="en-US" sz="3000" dirty="0" smtClean="0">
                <a:solidFill>
                  <a:srgbClr val="000000"/>
                </a:solidFill>
              </a:rPr>
              <a:t>YANDEX</a:t>
            </a:r>
            <a:r>
              <a:rPr lang="ru-RU" sz="3000" dirty="0" smtClean="0">
                <a:solidFill>
                  <a:srgbClr val="000000"/>
                </a:solidFill>
              </a:rPr>
              <a:t> </a:t>
            </a:r>
            <a:r>
              <a:rPr lang="en-US" sz="3000" dirty="0" smtClean="0">
                <a:solidFill>
                  <a:srgbClr val="000000"/>
                </a:solidFill>
              </a:rPr>
              <a:t>Limited Liability Company, 16, Leo Tolstoy St., Moscow 119021, Russia</a:t>
            </a:r>
            <a:endParaRPr lang="ru-RU" sz="30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262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19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стру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896337" y="12211994"/>
            <a:ext cx="20591327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4" name="Shape 238"/>
          <p:cNvSpPr/>
          <p:nvPr userDrawn="1"/>
        </p:nvSpPr>
        <p:spPr>
          <a:xfrm>
            <a:off x="16002471" y="1869119"/>
            <a:ext cx="7027527" cy="9556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Дополнительные материалы для презентаций (слайды с графиками, диаграммами, таблицами, картами, схемами, гаджетами, пиктограммы, иллюстрации и фотографии) находятся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 </a:t>
            </a:r>
            <a:endParaRPr sz="24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Логотипы сервисов для титульного слайда:</a:t>
            </a:r>
          </a:p>
          <a:p>
            <a:pPr>
              <a:tabLst>
                <a:tab pos="5524500" algn="l"/>
              </a:tabLst>
              <a:defRPr sz="2400" baseline="0"/>
            </a:pP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 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lang="ru-RU" sz="1200" dirty="0" smtClean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 smtClean="0">
                <a:solidFill>
                  <a:srgbClr val="000000"/>
                </a:solidFill>
              </a:rPr>
              <a:t>Можно </a:t>
            </a:r>
            <a:r>
              <a:rPr sz="2400" dirty="0">
                <a:solidFill>
                  <a:srgbClr val="000000"/>
                </a:solidFill>
              </a:rPr>
              <a:t>выбрать фотографию на фотостоке </a:t>
            </a:r>
            <a:r>
              <a:rPr lang="ru-RU" sz="2400" dirty="0" smtClean="0">
                <a:solidFill>
                  <a:srgbClr val="3878BE"/>
                </a:solidFill>
              </a:rPr>
              <a:t/>
            </a:r>
            <a:br>
              <a:rPr lang="ru-RU" sz="2400" dirty="0" smtClean="0">
                <a:solidFill>
                  <a:srgbClr val="3878BE"/>
                </a:solidFill>
              </a:rPr>
            </a:br>
            <a:r>
              <a:rPr lang="ru-RU" sz="2400" dirty="0" smtClean="0">
                <a:solidFill>
                  <a:srgbClr val="3878BE"/>
                </a:solidFill>
              </a:rPr>
              <a:t>                                       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и прислать нам ссылку, </a:t>
            </a: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мы купим её для </a:t>
            </a:r>
            <a:r>
              <a:rPr lang="ru-RU" sz="2400" dirty="0" smtClean="0">
                <a:solidFill>
                  <a:srgbClr val="000000"/>
                </a:solidFill>
              </a:rPr>
              <a:t> вас.</a:t>
            </a: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Подробный рецепт хорошей презентации — </a:t>
            </a:r>
            <a:r>
              <a:rPr lang="ru-RU" sz="2400" dirty="0" smtClean="0">
                <a:solidFill>
                  <a:srgbClr val="000000"/>
                </a:solidFill>
              </a:rPr>
              <a:t/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sz="2400" dirty="0" smtClean="0">
                <a:solidFill>
                  <a:srgbClr val="000000"/>
                </a:solidFill>
              </a:rPr>
              <a:t>на</a:t>
            </a:r>
            <a:endParaRPr lang="ru-RU" sz="2400" dirty="0" smtClean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/>
            </a:r>
            <a:br>
              <a:rPr sz="2400" dirty="0">
                <a:solidFill>
                  <a:srgbClr val="000000"/>
                </a:solidFill>
              </a:rPr>
            </a:br>
            <a:endParaRPr sz="12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Если возникли вопросы, напишите </a:t>
            </a:r>
            <a:br>
              <a:rPr lang="ru-RU" sz="2400" dirty="0" smtClean="0">
                <a:solidFill>
                  <a:srgbClr val="000000"/>
                </a:solidFill>
              </a:rPr>
            </a:br>
            <a:r>
              <a:rPr lang="ru-RU" sz="2400" dirty="0" smtClean="0">
                <a:solidFill>
                  <a:srgbClr val="000000"/>
                </a:solidFill>
              </a:rPr>
              <a:t>на</a:t>
            </a:r>
            <a:endParaRPr sz="24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endParaRPr sz="1200" dirty="0">
              <a:solidFill>
                <a:srgbClr val="3878BE"/>
              </a:solidFill>
            </a:endParaRPr>
          </a:p>
          <a:p>
            <a:pPr>
              <a:tabLst>
                <a:tab pos="5524500" algn="l"/>
              </a:tabLst>
              <a:defRPr sz="2400" baseline="0"/>
            </a:pPr>
            <a:r>
              <a:rPr sz="2400" dirty="0">
                <a:solidFill>
                  <a:srgbClr val="000000"/>
                </a:solidFill>
              </a:rPr>
              <a:t>Чтобы мы проверили </a:t>
            </a:r>
            <a:r>
              <a:rPr lang="ru-RU" sz="2400" dirty="0" smtClean="0">
                <a:solidFill>
                  <a:srgbClr val="000000"/>
                </a:solidFill>
              </a:rPr>
              <a:t>вашу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презентацию, </a:t>
            </a:r>
            <a:r>
              <a:rPr sz="2400" dirty="0" smtClean="0">
                <a:solidFill>
                  <a:srgbClr val="000000"/>
                </a:solidFill>
              </a:rPr>
              <a:t>отправь</a:t>
            </a:r>
            <a:r>
              <a:rPr lang="ru-RU" sz="2400" dirty="0" smtClean="0">
                <a:solidFill>
                  <a:srgbClr val="000000"/>
                </a:solidFill>
              </a:rPr>
              <a:t>те</a:t>
            </a:r>
            <a:r>
              <a:rPr sz="2400" dirty="0" smtClean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её на </a:t>
            </a:r>
            <a:endParaRPr sz="2400" dirty="0">
              <a:solidFill>
                <a:srgbClr val="3878BE"/>
              </a:solidFill>
            </a:endParaRPr>
          </a:p>
        </p:txBody>
      </p:sp>
      <p:sp>
        <p:nvSpPr>
          <p:cNvPr id="5" name="Shape 239"/>
          <p:cNvSpPr/>
          <p:nvPr userDrawn="1"/>
        </p:nvSpPr>
        <p:spPr>
          <a:xfrm>
            <a:off x="8052204" y="2479431"/>
            <a:ext cx="6735837" cy="143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defRPr baseline="0"/>
            </a:pPr>
            <a:r>
              <a:rPr dirty="0">
                <a:solidFill>
                  <a:srgbClr val="000000"/>
                </a:solidFill>
              </a:rPr>
              <a:t>Н</a:t>
            </a:r>
            <a:r>
              <a:rPr sz="2500" dirty="0">
                <a:solidFill>
                  <a:srgbClr val="000000"/>
                </a:solidFill>
              </a:rPr>
              <a:t>е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z="4200" dirty="0" smtClean="0">
                <a:solidFill>
                  <a:srgbClr val="000000"/>
                </a:solidFill>
              </a:rPr>
              <a:t>из</a:t>
            </a:r>
            <a:r>
              <a:rPr sz="6100" dirty="0" smtClean="0">
                <a:solidFill>
                  <a:srgbClr val="000000"/>
                </a:solidFill>
              </a:rPr>
              <a:t>ме</a:t>
            </a:r>
            <a:r>
              <a:rPr sz="2900" dirty="0" smtClean="0">
                <a:solidFill>
                  <a:srgbClr val="000000"/>
                </a:solidFill>
              </a:rPr>
              <a:t>ня</a:t>
            </a:r>
            <a:r>
              <a:rPr sz="1900" dirty="0" smtClean="0">
                <a:solidFill>
                  <a:srgbClr val="000000"/>
                </a:solidFill>
              </a:rPr>
              <a:t>й</a:t>
            </a:r>
            <a:r>
              <a:rPr lang="ru-RU" sz="3400" dirty="0" smtClean="0">
                <a:solidFill>
                  <a:srgbClr val="000000"/>
                </a:solidFill>
              </a:rPr>
              <a:t>т</a:t>
            </a:r>
            <a:r>
              <a:rPr lang="ru-RU" sz="1800" dirty="0" smtClean="0">
                <a:solidFill>
                  <a:srgbClr val="000000"/>
                </a:solidFill>
              </a:rPr>
              <a:t>е</a:t>
            </a:r>
            <a:r>
              <a:rPr lang="ru-RU" sz="3400" dirty="0" smtClean="0">
                <a:solidFill>
                  <a:srgbClr val="000000"/>
                </a:solidFill>
              </a:rPr>
              <a:t> р</a:t>
            </a:r>
            <a:r>
              <a:rPr sz="6800" dirty="0" smtClean="0">
                <a:solidFill>
                  <a:srgbClr val="000000"/>
                </a:solidFill>
              </a:rPr>
              <a:t>а</a:t>
            </a:r>
            <a:r>
              <a:rPr sz="3400" dirty="0" smtClean="0">
                <a:solidFill>
                  <a:srgbClr val="000000"/>
                </a:solidFill>
              </a:rPr>
              <a:t>з</a:t>
            </a:r>
            <a:r>
              <a:rPr sz="2000" dirty="0" smtClean="0">
                <a:solidFill>
                  <a:srgbClr val="000000"/>
                </a:solidFill>
              </a:rPr>
              <a:t>ме</a:t>
            </a:r>
            <a:r>
              <a:rPr sz="3300" dirty="0" smtClean="0">
                <a:solidFill>
                  <a:srgbClr val="000000"/>
                </a:solidFill>
              </a:rPr>
              <a:t>р</a:t>
            </a:r>
            <a:r>
              <a:rPr sz="2700" dirty="0" smtClean="0">
                <a:solidFill>
                  <a:srgbClr val="000000"/>
                </a:solidFill>
              </a:rPr>
              <a:t>ы</a:t>
            </a:r>
            <a:r>
              <a:rPr sz="2000" dirty="0" smtClean="0">
                <a:solidFill>
                  <a:srgbClr val="000000"/>
                </a:solidFill>
              </a:rPr>
              <a:t> </a:t>
            </a:r>
            <a:r>
              <a:rPr sz="4700" dirty="0">
                <a:solidFill>
                  <a:srgbClr val="000000"/>
                </a:solidFill>
              </a:rPr>
              <a:t>ш</a:t>
            </a:r>
            <a:r>
              <a:rPr sz="3800" dirty="0">
                <a:solidFill>
                  <a:srgbClr val="000000"/>
                </a:solidFill>
              </a:rPr>
              <a:t>р</a:t>
            </a:r>
            <a:r>
              <a:rPr sz="4100" dirty="0">
                <a:solidFill>
                  <a:srgbClr val="000000"/>
                </a:solidFill>
              </a:rPr>
              <a:t>и</a:t>
            </a:r>
            <a:r>
              <a:rPr sz="2400" dirty="0">
                <a:solidFill>
                  <a:srgbClr val="000000"/>
                </a:solidFill>
              </a:rPr>
              <a:t>ф</a:t>
            </a:r>
            <a:r>
              <a:rPr sz="1800" dirty="0">
                <a:solidFill>
                  <a:srgbClr val="000000"/>
                </a:solidFill>
              </a:rPr>
              <a:t>т</a:t>
            </a:r>
            <a:r>
              <a:rPr sz="2400" dirty="0">
                <a:solidFill>
                  <a:srgbClr val="000000"/>
                </a:solidFill>
              </a:rPr>
              <a:t>о</a:t>
            </a:r>
            <a:r>
              <a:rPr sz="3200" dirty="0">
                <a:solidFill>
                  <a:srgbClr val="000000"/>
                </a:solidFill>
              </a:rPr>
              <a:t>в</a:t>
            </a:r>
          </a:p>
        </p:txBody>
      </p:sp>
      <p:sp>
        <p:nvSpPr>
          <p:cNvPr id="6" name="Shape 240"/>
          <p:cNvSpPr/>
          <p:nvPr userDrawn="1"/>
        </p:nvSpPr>
        <p:spPr>
          <a:xfrm>
            <a:off x="7979110" y="12049174"/>
            <a:ext cx="7182919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>
                <a:solidFill>
                  <a:srgbClr val="000000"/>
                </a:solidFill>
              </a:rPr>
              <a:t>Страницу скрыть или удалить по прочтении!</a:t>
            </a:r>
          </a:p>
        </p:txBody>
      </p:sp>
      <p:sp>
        <p:nvSpPr>
          <p:cNvPr id="7" name="Shape 241"/>
          <p:cNvSpPr/>
          <p:nvPr userDrawn="1"/>
        </p:nvSpPr>
        <p:spPr>
          <a:xfrm>
            <a:off x="11275006" y="4095444"/>
            <a:ext cx="4431607" cy="793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>
            <a:lvl1pPr>
              <a:lnSpc>
                <a:spcPct val="110000"/>
              </a:lnSpc>
              <a:spcBef>
                <a:spcPts val="0"/>
              </a:spcBef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lvl1pPr>
          </a:lstStyle>
          <a:p>
            <a:r>
              <a:rPr dirty="0">
                <a:solidFill>
                  <a:srgbClr val="000000"/>
                </a:solidFill>
              </a:rPr>
              <a:t>Не </a:t>
            </a:r>
            <a:r>
              <a:rPr dirty="0" smtClean="0">
                <a:solidFill>
                  <a:srgbClr val="000000"/>
                </a:solidFill>
              </a:rPr>
              <a:t>выходи</a:t>
            </a:r>
            <a:r>
              <a:rPr lang="ru-RU" dirty="0" smtClean="0">
                <a:solidFill>
                  <a:srgbClr val="000000"/>
                </a:solidFill>
              </a:rPr>
              <a:t>те</a:t>
            </a:r>
            <a:r>
              <a:rPr dirty="0" smtClean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за поля слайда</a:t>
            </a:r>
          </a:p>
        </p:txBody>
      </p:sp>
      <p:sp>
        <p:nvSpPr>
          <p:cNvPr id="8" name="Shape 242"/>
          <p:cNvSpPr/>
          <p:nvPr userDrawn="1"/>
        </p:nvSpPr>
        <p:spPr>
          <a:xfrm>
            <a:off x="15250807" y="3667044"/>
            <a:ext cx="1480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9" name="Shape 243"/>
          <p:cNvSpPr/>
          <p:nvPr userDrawn="1"/>
        </p:nvSpPr>
        <p:spPr>
          <a:xfrm>
            <a:off x="7618189" y="2858110"/>
            <a:ext cx="7622109" cy="885037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244"/>
          <p:cNvSpPr/>
          <p:nvPr userDrawn="1"/>
        </p:nvSpPr>
        <p:spPr>
          <a:xfrm>
            <a:off x="7623584" y="4956549"/>
            <a:ext cx="7622110" cy="6850431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" name="Shape 245"/>
          <p:cNvSpPr/>
          <p:nvPr userDrawn="1"/>
        </p:nvSpPr>
        <p:spPr>
          <a:xfrm>
            <a:off x="7623584" y="3926059"/>
            <a:ext cx="7622109" cy="885678"/>
          </a:xfrm>
          <a:prstGeom prst="rect">
            <a:avLst/>
          </a:prstGeom>
          <a:ln>
            <a:solidFill>
              <a:srgbClr val="FFCC07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aseline="0"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2" name="Shape 246"/>
          <p:cNvSpPr/>
          <p:nvPr userDrawn="1"/>
        </p:nvSpPr>
        <p:spPr>
          <a:xfrm>
            <a:off x="19978341" y="10734151"/>
            <a:ext cx="3316514" cy="2720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Группа презентационных</a:t>
            </a:r>
          </a:p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r>
              <a:rPr lang="ru-RU" sz="2400" dirty="0" smtClean="0">
                <a:solidFill>
                  <a:srgbClr val="000000"/>
                </a:solidFill>
              </a:rPr>
              <a:t>технологий</a:t>
            </a:r>
            <a:endParaRPr sz="2400" dirty="0">
              <a:solidFill>
                <a:srgbClr val="000000"/>
              </a:solidFill>
            </a:endParaRPr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2" y="10436207"/>
            <a:ext cx="1506047" cy="15060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1" y="11665834"/>
            <a:ext cx="1506079" cy="1077123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249"/>
          <p:cNvSpPr/>
          <p:nvPr userDrawn="1"/>
        </p:nvSpPr>
        <p:spPr>
          <a:xfrm>
            <a:off x="8017209" y="1533441"/>
            <a:ext cx="7182920" cy="1506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tabLst>
                <a:tab pos="5524500" algn="l"/>
              </a:tabLst>
              <a:defRPr sz="2400" baseline="0"/>
            </a:pPr>
            <a:endParaRPr sz="2400" dirty="0">
              <a:solidFill>
                <a:srgbClr val="000000"/>
              </a:solidFill>
            </a:endParaRP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Не уверены, что и как делать дальше?</a:t>
            </a:r>
          </a:p>
          <a:p>
            <a:pPr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Вот несколько простых советов-рекомендаций</a:t>
            </a:r>
            <a:r>
              <a:rPr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:</a:t>
            </a:r>
            <a:endParaRPr sz="2400" dirty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16" name="Shape 250"/>
          <p:cNvSpPr/>
          <p:nvPr userDrawn="1"/>
        </p:nvSpPr>
        <p:spPr>
          <a:xfrm>
            <a:off x="1889984" y="1890483"/>
            <a:ext cx="5729648" cy="8020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Привет!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Это шаблон презентации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для выступлений с нашим корпоративным шрифтом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Yandex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Sans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Text</a:t>
            </a: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. 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000000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Перед началом работы убедитесь,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что шрифт уже установлен 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на компьютере. Если нет, то скачать его вместе с инструкцией</a:t>
            </a:r>
            <a:b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</a:b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 установке можно по ссылке: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lang="ru-RU" sz="2400" dirty="0" smtClean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r>
              <a:rPr lang="ru-RU" sz="2400" dirty="0" smtClean="0">
                <a:solidFill>
                  <a:srgbClr val="000000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rPr>
              <a:t>Посмотреть все макеты мастер-слайдов и добавить подходящий можно, нажав кнопку «создать слайд» в верхнем меню.</a:t>
            </a:r>
          </a:p>
          <a:p>
            <a:pPr>
              <a:lnSpc>
                <a:spcPct val="110000"/>
              </a:lnSpc>
              <a:tabLst>
                <a:tab pos="5524500" algn="l"/>
              </a:tabLst>
              <a:defRPr sz="2400" baseline="0">
                <a:latin typeface="Yandex Sans Text Regular"/>
                <a:ea typeface="Yandex Sans Text Regular"/>
                <a:cs typeface="Yandex Sans Text Regular"/>
                <a:sym typeface="Yandex Sans Text Regular"/>
              </a:defRPr>
            </a:pPr>
            <a:endParaRPr sz="2400" dirty="0">
              <a:solidFill>
                <a:srgbClr val="3878BE"/>
              </a:solidFill>
              <a:latin typeface="Yandex Sans Text Regular"/>
              <a:ea typeface="Yandex Sans Text Regular"/>
              <a:cs typeface="Yandex Sans Text Regular"/>
              <a:sym typeface="Yandex Sans Text Regular"/>
            </a:endParaRPr>
          </a:p>
        </p:txBody>
      </p:sp>
      <p:sp>
        <p:nvSpPr>
          <p:cNvPr id="21" name="Shape 250"/>
          <p:cNvSpPr/>
          <p:nvPr userDrawn="1"/>
        </p:nvSpPr>
        <p:spPr>
          <a:xfrm>
            <a:off x="8003067" y="5138513"/>
            <a:ext cx="7240939" cy="6161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 defTabSz="1828709">
              <a:spcBef>
                <a:spcPts val="3000"/>
              </a:spcBef>
              <a:spcAft>
                <a:spcPts val="3000"/>
              </a:spcAft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расстановки акцентов пользуйтесь встроенными в шаблон стилями шрифтов: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Для выделения ключевой мысли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выделите абзац текста и нажмите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клавишу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Tab</a:t>
            </a: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, а чтобы  жёлтая линия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не разрывалась, переносите текст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на следующую строку нажатием </a:t>
            </a:r>
          </a:p>
          <a:p>
            <a:pPr marL="0" lvl="1" indent="-720000" defTabSz="1908000">
              <a:buClr>
                <a:srgbClr val="FFCC00"/>
              </a:buClr>
              <a:buSzPct val="120000"/>
              <a:buFont typeface="Impact" panose="020B0806030902050204" pitchFamily="34" charset="0"/>
              <a:buChar char="▌"/>
              <a:defRPr/>
            </a:pPr>
            <a:r>
              <a:rPr lang="ru-RU" sz="2400" dirty="0" smtClean="0">
                <a:solidFill>
                  <a:prstClr val="black"/>
                </a:solidFill>
                <a:latin typeface="Yandex Sans Text Regular" pitchFamily="2" charset="-52"/>
              </a:rPr>
              <a:t>клавиши </a:t>
            </a:r>
            <a:r>
              <a:rPr lang="ru-RU" sz="2400" dirty="0" err="1" smtClean="0">
                <a:solidFill>
                  <a:prstClr val="black"/>
                </a:solidFill>
                <a:latin typeface="Yandex Sans Text Regular" pitchFamily="2" charset="-52"/>
              </a:rPr>
              <a:t>Enter</a:t>
            </a:r>
            <a:endParaRPr lang="en-US" dirty="0" smtClean="0">
              <a:solidFill>
                <a:prstClr val="black"/>
              </a:solidFill>
              <a:latin typeface="Yandex Sans Text Regular" pitchFamily="2" charset="-52"/>
            </a:endParaRPr>
          </a:p>
          <a:p>
            <a:pPr marL="1512000" lvl="2" indent="-720000" defTabSz="1828709">
              <a:spcBef>
                <a:spcPts val="3000"/>
              </a:spcBef>
              <a:buSzPct val="150000"/>
              <a:buFont typeface="Yandex Sans Text Light" panose="02000000000000000000" pitchFamily="2" charset="-52"/>
              <a:buChar char="›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маркированного списка выделите текст и дважды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 smtClean="0">
              <a:solidFill>
                <a:prstClr val="black"/>
              </a:solidFill>
            </a:endParaRPr>
          </a:p>
          <a:p>
            <a:pPr marL="1512000" lvl="3" indent="-720000" defTabSz="1828709">
              <a:spcBef>
                <a:spcPts val="3000"/>
              </a:spcBef>
              <a:spcAft>
                <a:spcPts val="3000"/>
              </a:spcAft>
              <a:buFont typeface="+mj-lt"/>
              <a:buAutoNum type="arabicPeriod"/>
              <a:defRPr/>
            </a:pPr>
            <a:r>
              <a:rPr lang="ru-RU" sz="2400" dirty="0" smtClean="0">
                <a:solidFill>
                  <a:prstClr val="black"/>
                </a:solidFill>
              </a:rPr>
              <a:t>Для создания нумерованного списка выделите текст и трижды нажмите клавишу </a:t>
            </a:r>
            <a:r>
              <a:rPr lang="ru-RU" sz="2400" dirty="0" err="1" smtClean="0">
                <a:solidFill>
                  <a:prstClr val="black"/>
                </a:solidFill>
              </a:rPr>
              <a:t>Tab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7" name="Shape 238"/>
          <p:cNvSpPr/>
          <p:nvPr userDrawn="1"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sz="2400" dirty="0" smtClean="0">
                <a:solidFill>
                  <a:srgbClr val="3878BE"/>
                </a:solidFill>
                <a:hlinkClick r:id="rId4"/>
              </a:rPr>
              <a:t>iStockphoto.com</a:t>
            </a:r>
            <a:r>
              <a:rPr lang="ru-RU" sz="2400" dirty="0" smtClean="0">
                <a:solidFill>
                  <a:srgbClr val="3878BE"/>
                </a:solidFill>
              </a:rPr>
              <a:t> </a:t>
            </a:r>
            <a:endParaRPr lang="ru-RU" sz="2400" dirty="0">
              <a:solidFill>
                <a:srgbClr val="3878BE"/>
              </a:solidFill>
            </a:endParaRPr>
          </a:p>
        </p:txBody>
      </p:sp>
      <p:grpSp>
        <p:nvGrpSpPr>
          <p:cNvPr id="18" name="Группа 17"/>
          <p:cNvGrpSpPr/>
          <p:nvPr userDrawn="1"/>
        </p:nvGrpSpPr>
        <p:grpSpPr>
          <a:xfrm>
            <a:off x="1889206" y="3323550"/>
            <a:ext cx="20986800" cy="6296249"/>
            <a:chOff x="1889206" y="3323550"/>
            <a:chExt cx="20986800" cy="6296249"/>
          </a:xfrm>
        </p:grpSpPr>
        <p:sp>
          <p:nvSpPr>
            <p:cNvPr id="19" name="Shape 238"/>
            <p:cNvSpPr/>
            <p:nvPr/>
          </p:nvSpPr>
          <p:spPr>
            <a:xfrm>
              <a:off x="16414862" y="6983673"/>
              <a:ext cx="6461144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https://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yadi.sk</a:t>
              </a:r>
              <a:r>
                <a:rPr lang="en-US" sz="2400" dirty="0" smtClean="0">
                  <a:solidFill>
                    <a:srgbClr val="000000"/>
                  </a:solidFill>
                  <a:hlinkClick r:id="rId5"/>
                </a:rPr>
                <a:t>/d/</a:t>
              </a:r>
              <a:r>
                <a:rPr lang="en-US" sz="2400" dirty="0" err="1" smtClean="0">
                  <a:solidFill>
                    <a:srgbClr val="000000"/>
                  </a:solidFill>
                  <a:hlinkClick r:id="rId5"/>
                </a:rPr>
                <a:t>nOxB-svrxeoGr</a:t>
              </a:r>
              <a:endParaRPr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https://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yadi.sk</a:t>
              </a:r>
              <a:r>
                <a:rPr lang="en-US" sz="2400" dirty="0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/d/</a:t>
              </a:r>
              <a:r>
                <a:rPr lang="en-US" sz="2400" dirty="0" err="1" smtClean="0">
                  <a:solidFill>
                    <a:srgbClr val="3878BE"/>
                  </a:solidFill>
                  <a:latin typeface="Yandex Sans Text Regular"/>
                  <a:ea typeface="Yandex Sans Text Regular"/>
                  <a:cs typeface="Yandex Sans Text Regular"/>
                  <a:sym typeface="Yandex Sans Text Regular"/>
                  <a:hlinkClick r:id="rId6"/>
                </a:rPr>
                <a:t>GPDyRyOPxejmK</a:t>
              </a:r>
              <a:endParaRPr sz="2400" dirty="0">
                <a:solidFill>
                  <a:srgbClr val="3878BE"/>
                </a:solidFill>
                <a:latin typeface="Yandex Sans Text Regular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sp>
          <p:nvSpPr>
            <p:cNvPr id="22" name="Shape 238"/>
            <p:cNvSpPr/>
            <p:nvPr/>
          </p:nvSpPr>
          <p:spPr>
            <a:xfrm>
              <a:off x="16388806" y="8292875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</a:t>
              </a:r>
              <a:r>
                <a:rPr lang="en-US" sz="2400" dirty="0">
                  <a:solidFill>
                    <a:srgbClr val="3878BE"/>
                  </a:solidFill>
                  <a:hlinkClick r:id="rId7"/>
                </a:rPr>
                <a:t>@</a:t>
              </a:r>
              <a:endParaRPr lang="en-US" sz="2400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3" name="Shape 238"/>
            <p:cNvSpPr/>
            <p:nvPr/>
          </p:nvSpPr>
          <p:spPr>
            <a:xfrm>
              <a:off x="18296806" y="914760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 smtClean="0">
                  <a:solidFill>
                    <a:srgbClr val="3878BE"/>
                  </a:solidFill>
                  <a:hlinkClick r:id="rId7"/>
                </a:rPr>
                <a:t>presentation@</a:t>
              </a:r>
              <a:endParaRPr lang="en-US" sz="2400" dirty="0" smtClean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sz="2400" dirty="0" smtClean="0">
                  <a:solidFill>
                    <a:srgbClr val="3878BE"/>
                  </a:solidFill>
                </a:rPr>
                <a:t>  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4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000000"/>
                  </a:solidFill>
                  <a:hlinkClick r:id="rId8"/>
                </a:rPr>
                <a:t>patterns.yandex-team.ru/presentation</a:t>
              </a:r>
              <a:endParaRPr lang="en-US" sz="2400" dirty="0">
                <a:solidFill>
                  <a:srgbClr val="000000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sz="2400" dirty="0">
                <a:solidFill>
                  <a:srgbClr val="3878BE"/>
                </a:solidFill>
              </a:endParaRPr>
            </a:p>
          </p:txBody>
        </p:sp>
        <p:sp>
          <p:nvSpPr>
            <p:cNvPr id="25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sz="2400" dirty="0">
                  <a:solidFill>
                    <a:srgbClr val="3878BE"/>
                  </a:solidFill>
                  <a:hlinkClick r:id="rId9"/>
                </a:rPr>
                <a:t>https://</a:t>
              </a:r>
              <a:r>
                <a:rPr lang="en-US" sz="2400" dirty="0" smtClean="0">
                  <a:solidFill>
                    <a:srgbClr val="3878BE"/>
                  </a:solidFill>
                  <a:hlinkClick r:id="rId9"/>
                </a:rPr>
                <a:t>yadi.sk/d/ZpB_978TwmoNY</a:t>
              </a:r>
              <a:endParaRPr lang="ru-RU" sz="2400" dirty="0">
                <a:solidFill>
                  <a:srgbClr val="3878BE"/>
                </a:solidFill>
              </a:endParaRPr>
            </a:p>
          </p:txBody>
        </p:sp>
      </p:grpSp>
      <p:grpSp>
        <p:nvGrpSpPr>
          <p:cNvPr id="27" name="Группа 26"/>
          <p:cNvGrpSpPr/>
          <p:nvPr userDrawn="1"/>
        </p:nvGrpSpPr>
        <p:grpSpPr>
          <a:xfrm>
            <a:off x="4488644" y="8866540"/>
            <a:ext cx="1153753" cy="1358900"/>
            <a:chOff x="4479985" y="8800385"/>
            <a:chExt cx="1153753" cy="1358900"/>
          </a:xfrm>
        </p:grpSpPr>
        <p:pic>
          <p:nvPicPr>
            <p:cNvPr id="28" name="Изображение 27"/>
            <p:cNvPicPr>
              <a:picLocks noChangeAspect="1"/>
            </p:cNvPicPr>
            <p:nvPr userDrawn="1"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64"/>
            <a:stretch/>
          </p:blipFill>
          <p:spPr>
            <a:xfrm>
              <a:off x="4479985" y="8800385"/>
              <a:ext cx="1153753" cy="1358900"/>
            </a:xfrm>
            <a:prstGeom prst="rect">
              <a:avLst/>
            </a:prstGeom>
          </p:spPr>
        </p:pic>
        <p:sp>
          <p:nvSpPr>
            <p:cNvPr id="29" name="Прямоугольник 28"/>
            <p:cNvSpPr/>
            <p:nvPr userDrawn="1"/>
          </p:nvSpPr>
          <p:spPr>
            <a:xfrm>
              <a:off x="5322406" y="8856452"/>
              <a:ext cx="273262" cy="776377"/>
            </a:xfrm>
            <a:prstGeom prst="rect">
              <a:avLst/>
            </a:prstGeom>
            <a:noFill/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err="1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972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3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0" y="10674350"/>
            <a:ext cx="18302487" cy="114458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ru-RU" dirty="0" smtClean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6" y="1963435"/>
            <a:ext cx="1527082" cy="987327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100" y="1955343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0" y="1818513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 smtClean="0"/>
              <a:t>                    +</a:t>
            </a:r>
            <a:r>
              <a:rPr lang="ru-RU" dirty="0" err="1" smtClean="0"/>
              <a:t>Я.Сервис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1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4000"/>
              </a:lnSpc>
              <a:defRPr sz="11999">
                <a:latin typeface="Yandex Sans Text Light" panose="02000000000000000000" pitchFamily="2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6" y="1294841"/>
            <a:ext cx="18273713" cy="763587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6" y="12734400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Ключевая мысль</a:t>
            </a:r>
          </a:p>
          <a:p>
            <a:pPr lvl="2"/>
            <a:r>
              <a:rPr lang="ru-RU" dirty="0" smtClean="0"/>
              <a:t>Маркированный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26" Type="http://schemas.openxmlformats.org/officeDocument/2006/relationships/slideLayout" Target="../slideLayouts/slideLayout50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slideLayout" Target="../slideLayouts/slideLayout49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29" Type="http://schemas.openxmlformats.org/officeDocument/2006/relationships/slideLayout" Target="../slideLayouts/slideLayout53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28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31" Type="http://schemas.openxmlformats.org/officeDocument/2006/relationships/slideLayout" Target="../slideLayouts/slideLayout55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Relationship Id="rId27" Type="http://schemas.openxmlformats.org/officeDocument/2006/relationships/slideLayout" Target="../slideLayouts/slideLayout51.xml"/><Relationship Id="rId30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Четвёртый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03" r:id="rId18"/>
    <p:sldLayoutId id="2147483734" r:id="rId19"/>
    <p:sldLayoutId id="2147483705" r:id="rId20"/>
    <p:sldLayoutId id="2147483706" r:id="rId21"/>
    <p:sldLayoutId id="2147483717" r:id="rId22"/>
    <p:sldLayoutId id="2147483691" r:id="rId23"/>
    <p:sldLayoutId id="2147483730" r:id="rId24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048000"/>
            <a:ext cx="22124509" cy="9158288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0"/>
            <a:ext cx="19461162" cy="381602"/>
          </a:xfrm>
          <a:prstGeom prst="rect">
            <a:avLst/>
          </a:prstGeom>
        </p:spPr>
        <p:txBody>
          <a:bodyPr vert="horz" lIns="0" tIns="324000" rIns="91440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0" y="12687300"/>
            <a:ext cx="1144587" cy="381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0" y="762001"/>
            <a:ext cx="22124509" cy="2285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4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  <p:sldLayoutId id="2147483753" r:id="rId18"/>
    <p:sldLayoutId id="2147483754" r:id="rId19"/>
    <p:sldLayoutId id="2147483755" r:id="rId20"/>
    <p:sldLayoutId id="2147483756" r:id="rId21"/>
    <p:sldLayoutId id="2147483757" r:id="rId22"/>
    <p:sldLayoutId id="2147483758" r:id="rId23"/>
    <p:sldLayoutId id="2147483759" r:id="rId24"/>
    <p:sldLayoutId id="2147483760" r:id="rId25"/>
    <p:sldLayoutId id="2147483761" r:id="rId26"/>
    <p:sldLayoutId id="2147483762" r:id="rId27"/>
    <p:sldLayoutId id="2147483763" r:id="rId28"/>
    <p:sldLayoutId id="2147483764" r:id="rId29"/>
    <p:sldLayoutId id="2147483765" r:id="rId30"/>
    <p:sldLayoutId id="2147483766" r:id="rId3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182870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20000" algn="l" defTabSz="1908000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2000" indent="-720000" algn="l" defTabSz="182870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709" rtl="0" eaLnBrk="1" latinLnBrk="0" hangingPunct="1">
        <a:lnSpc>
          <a:spcPct val="90000"/>
        </a:lnSpc>
        <a:spcBef>
          <a:spcPts val="1000"/>
        </a:spcBef>
        <a:buFontTx/>
        <a:buNone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yadi.sk/d/YqwObUZxxesAJ" TargetMode="External"/><Relationship Id="rId3" Type="http://schemas.openxmlformats.org/officeDocument/2006/relationships/hyperlink" Target="https://wiki.yandex-team.ru/presentation/Kak-sdelat-krasivo/" TargetMode="External"/><Relationship Id="rId7" Type="http://schemas.openxmlformats.org/officeDocument/2006/relationships/hyperlink" Target="https://yadi.sk/d/ZpB_978TwmoNY" TargetMode="External"/><Relationship Id="rId2" Type="http://schemas.openxmlformats.org/officeDocument/2006/relationships/hyperlink" Target="mailto:http://www.istockphoto.com/ru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patterns.yandex-team.ru/presentation/" TargetMode="External"/><Relationship Id="rId5" Type="http://schemas.openxmlformats.org/officeDocument/2006/relationships/hyperlink" Target="mailto:presentation@yandex-team.ru" TargetMode="External"/><Relationship Id="rId4" Type="http://schemas.openxmlformats.org/officeDocument/2006/relationships/hyperlink" Target="https://yadi.sk/d/GPDyRyOPxejm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238"/>
          <p:cNvSpPr/>
          <p:nvPr/>
        </p:nvSpPr>
        <p:spPr>
          <a:xfrm>
            <a:off x="16007207" y="5681620"/>
            <a:ext cx="2671199" cy="472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>
              <a:tabLst>
                <a:tab pos="5524500" algn="l"/>
              </a:tabLst>
              <a:defRPr sz="2400" baseline="0"/>
            </a:pPr>
            <a:r>
              <a:rPr lang="en-US" dirty="0" smtClean="0">
                <a:solidFill>
                  <a:srgbClr val="3878BE"/>
                </a:solidFill>
                <a:hlinkClick r:id="rId2"/>
              </a:rPr>
              <a:t>iStockphoto.com</a:t>
            </a:r>
            <a:r>
              <a:rPr lang="ru-RU" dirty="0" smtClean="0">
                <a:solidFill>
                  <a:srgbClr val="3878BE"/>
                </a:solidFill>
              </a:rPr>
              <a:t> </a:t>
            </a:r>
            <a:endParaRPr lang="ru-RU" dirty="0">
              <a:solidFill>
                <a:schemeClr val="accent1"/>
              </a:solidFill>
            </a:endParaRPr>
          </a:p>
        </p:txBody>
      </p:sp>
      <p:grpSp>
        <p:nvGrpSpPr>
          <p:cNvPr id="16" name="Группа 15"/>
          <p:cNvGrpSpPr/>
          <p:nvPr/>
        </p:nvGrpSpPr>
        <p:grpSpPr>
          <a:xfrm>
            <a:off x="1889206" y="3323550"/>
            <a:ext cx="22046066" cy="6323545"/>
            <a:chOff x="1889206" y="3323550"/>
            <a:chExt cx="22046066" cy="6323545"/>
          </a:xfrm>
        </p:grpSpPr>
        <p:sp>
          <p:nvSpPr>
            <p:cNvPr id="4" name="Shape 238"/>
            <p:cNvSpPr/>
            <p:nvPr/>
          </p:nvSpPr>
          <p:spPr>
            <a:xfrm>
              <a:off x="16034400" y="6983208"/>
              <a:ext cx="6868799" cy="9569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3"/>
                </a:rPr>
                <a:t>https://wiki.yandex-team.ru/presentation</a:t>
              </a:r>
              <a:r>
                <a:rPr lang="en-US" dirty="0" smtClean="0">
                  <a:hlinkClick r:id="rId3"/>
                </a:rPr>
                <a:t>/</a:t>
              </a:r>
              <a:r>
                <a:rPr lang="ru-RU" dirty="0" smtClean="0">
                  <a:hlinkClick r:id="rId3"/>
                </a:rPr>
                <a:t/>
              </a:r>
              <a:br>
                <a:rPr lang="ru-RU" dirty="0" smtClean="0">
                  <a:hlinkClick r:id="rId3"/>
                </a:rPr>
              </a:br>
              <a:r>
                <a:rPr lang="en-US" dirty="0" smtClean="0">
                  <a:hlinkClick r:id="rId3"/>
                </a:rPr>
                <a:t>Kak-sdelat-krasivo</a:t>
              </a:r>
              <a:r>
                <a:rPr lang="en-US" dirty="0">
                  <a:hlinkClick r:id="rId3"/>
                </a:rPr>
                <a:t>/</a:t>
              </a:r>
              <a:endParaRPr lang="en-US" dirty="0"/>
            </a:p>
          </p:txBody>
        </p:sp>
        <p:sp>
          <p:nvSpPr>
            <p:cNvPr id="5" name="Shape 250"/>
            <p:cNvSpPr/>
            <p:nvPr/>
          </p:nvSpPr>
          <p:spPr>
            <a:xfrm>
              <a:off x="1889206" y="6701401"/>
              <a:ext cx="5342400" cy="7329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1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>
                  <a:latin typeface="Yandex Sans Text Regular"/>
                  <a:ea typeface="Yandex Sans Text Regular"/>
                  <a:cs typeface="Yandex Sans Text Regular"/>
                  <a:sym typeface="Yandex Sans Text Regular"/>
                </a:defRPr>
              </a:pPr>
              <a:r>
                <a:rPr lang="en-US" dirty="0">
                  <a:solidFill>
                    <a:srgbClr val="3878BE"/>
                  </a:solidFill>
                  <a:hlinkClick r:id="rId4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4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4"/>
                </a:rPr>
                <a:t>GPDyRyOPxejmK</a:t>
              </a:r>
              <a:endParaRPr dirty="0">
                <a:solidFill>
                  <a:srgbClr val="3878BE"/>
                </a:solidFill>
              </a:endParaRPr>
            </a:p>
          </p:txBody>
        </p:sp>
        <p:sp>
          <p:nvSpPr>
            <p:cNvPr id="9" name="Shape 238"/>
            <p:cNvSpPr/>
            <p:nvPr/>
          </p:nvSpPr>
          <p:spPr>
            <a:xfrm>
              <a:off x="16416101" y="8265580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presentation</a:t>
              </a:r>
              <a:r>
                <a:rPr lang="en-US" dirty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  <a:p>
              <a:pPr>
                <a:tabLst>
                  <a:tab pos="5524500" algn="l"/>
                </a:tabLst>
                <a:defRPr sz="2400" baseline="0"/>
              </a:pPr>
              <a:r>
                <a:rPr lang="ru-RU" dirty="0" smtClean="0">
                  <a:solidFill>
                    <a:srgbClr val="3878BE"/>
                  </a:solidFill>
                </a:rPr>
                <a:t>  </a:t>
              </a: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0" name="Shape 238"/>
            <p:cNvSpPr/>
            <p:nvPr/>
          </p:nvSpPr>
          <p:spPr>
            <a:xfrm>
              <a:off x="18338400" y="9174896"/>
              <a:ext cx="2671199" cy="4721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5"/>
                </a:rPr>
                <a:t>prescheck</a:t>
              </a:r>
              <a:r>
                <a:rPr lang="en-US" dirty="0" smtClean="0">
                  <a:solidFill>
                    <a:srgbClr val="3878BE"/>
                  </a:solidFill>
                  <a:hlinkClick r:id="rId5"/>
                </a:rPr>
                <a:t>@</a:t>
              </a:r>
              <a:endParaRPr lang="en-US" dirty="0">
                <a:solidFill>
                  <a:srgbClr val="3878BE"/>
                </a:solidFill>
              </a:endParaRPr>
            </a:p>
          </p:txBody>
        </p:sp>
        <p:sp>
          <p:nvSpPr>
            <p:cNvPr id="12" name="Shape 238"/>
            <p:cNvSpPr/>
            <p:nvPr/>
          </p:nvSpPr>
          <p:spPr>
            <a:xfrm>
              <a:off x="16414862" y="3323550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tabLst>
                  <a:tab pos="5524500" algn="l"/>
                </a:tabLst>
                <a:defRPr sz="2400" baseline="0"/>
              </a:pPr>
              <a:r>
                <a:rPr lang="en-US" dirty="0">
                  <a:hlinkClick r:id="rId6"/>
                </a:rPr>
                <a:t>patterns.yandex-team.ru/presentation</a:t>
              </a:r>
              <a:endParaRPr lang="en-US" dirty="0"/>
            </a:p>
            <a:p>
              <a:pPr>
                <a:tabLst>
                  <a:tab pos="5524500" algn="l"/>
                </a:tabLst>
                <a:defRPr sz="2400" baseline="0"/>
              </a:pPr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3" name="Shape 238"/>
            <p:cNvSpPr/>
            <p:nvPr/>
          </p:nvSpPr>
          <p:spPr>
            <a:xfrm>
              <a:off x="16007207" y="4234173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7"/>
                </a:rPr>
                <a:t>https://</a:t>
              </a:r>
              <a:r>
                <a:rPr lang="en-US" dirty="0" smtClean="0">
                  <a:solidFill>
                    <a:srgbClr val="3878BE"/>
                  </a:solidFill>
                  <a:hlinkClick r:id="rId7"/>
                </a:rPr>
                <a:t>yadi.sk/d/ZpB_978TwmoNY</a:t>
              </a:r>
              <a:endParaRPr lang="ru-RU" dirty="0">
                <a:solidFill>
                  <a:srgbClr val="3878BE"/>
                </a:solidFill>
              </a:endParaRPr>
            </a:p>
          </p:txBody>
        </p:sp>
        <p:sp>
          <p:nvSpPr>
            <p:cNvPr id="14" name="Shape 238"/>
            <p:cNvSpPr/>
            <p:nvPr/>
          </p:nvSpPr>
          <p:spPr>
            <a:xfrm>
              <a:off x="18423584" y="4786258"/>
              <a:ext cx="5511688" cy="56265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50800" tIns="50800" rIns="50800" bIns="50800"/>
            <a:lstStyle/>
            <a:p>
              <a:pPr>
                <a:lnSpc>
                  <a:spcPct val="100000"/>
                </a:lnSpc>
                <a:spcBef>
                  <a:spcPts val="0"/>
                </a:spcBef>
                <a:tabLst>
                  <a:tab pos="5524500" algn="l"/>
                </a:tabLst>
                <a:defRPr sz="2400" baseline="0"/>
              </a:pPr>
              <a:r>
                <a:rPr lang="en-US" dirty="0">
                  <a:solidFill>
                    <a:srgbClr val="3878BE"/>
                  </a:solidFill>
                  <a:hlinkClick r:id="rId8"/>
                </a:rPr>
                <a:t>https://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yadi.sk</a:t>
              </a:r>
              <a:r>
                <a:rPr lang="en-US" dirty="0">
                  <a:solidFill>
                    <a:srgbClr val="3878BE"/>
                  </a:solidFill>
                  <a:hlinkClick r:id="rId8"/>
                </a:rPr>
                <a:t>/d/</a:t>
              </a:r>
              <a:r>
                <a:rPr lang="en-US" dirty="0" err="1">
                  <a:solidFill>
                    <a:srgbClr val="3878BE"/>
                  </a:solidFill>
                  <a:hlinkClick r:id="rId8"/>
                </a:rPr>
                <a:t>YqwObUZxxesAJ</a:t>
              </a:r>
              <a:endParaRPr lang="ru-RU" dirty="0">
                <a:solidFill>
                  <a:srgbClr val="3878B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7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Прямоугольник 48"/>
          <p:cNvSpPr/>
          <p:nvPr/>
        </p:nvSpPr>
        <p:spPr>
          <a:xfrm>
            <a:off x="10664747" y="9530401"/>
            <a:ext cx="4579259" cy="228839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10289130" y="3042000"/>
            <a:ext cx="2275200" cy="22752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990191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446744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10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9901547" y="76068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1428006" y="5331213"/>
            <a:ext cx="2289600" cy="228998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901606" y="7621200"/>
            <a:ext cx="4579259" cy="15264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10283206" y="9910800"/>
            <a:ext cx="2289600" cy="15264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10283206" y="3042000"/>
            <a:ext cx="2289600" cy="22896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809606" y="3805200"/>
            <a:ext cx="2289369" cy="228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2191206" y="7239213"/>
            <a:ext cx="2289600" cy="228998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9901606" y="9910763"/>
            <a:ext cx="4579259" cy="22883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756650" y="8766000"/>
            <a:ext cx="6850063" cy="1526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>
              <a:solidFill>
                <a:schemeClr val="tx1"/>
              </a:solidFill>
            </a:endParaRPr>
          </a:p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6407543" y="8384400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инструментов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6388806" y="3043237"/>
            <a:ext cx="6850063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мониторингов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142998" y="8385174"/>
            <a:ext cx="6868800" cy="38147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 тестов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24805" y="3042000"/>
            <a:ext cx="6868257" cy="3816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5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0.00336 L -0.2504 -0.0560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20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1.48148E-6 L 0.36005 -0.5008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2" y="-2504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0464E-6 4.07407E-6 L 0.31343 -0.25139 " pathEditMode="relative" rAng="0" ptsTypes="AA">
                                      <p:cBhvr>
                                        <p:cTn id="68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72" y="-1256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884E-6 -7.40741E-7 L 0.32867 -0.08345 " pathEditMode="relative" rAng="0" ptsTypes="AA">
                                      <p:cBhvr>
                                        <p:cTn id="70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33" y="-4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3938E-5 0.00011 L -0.26597 0.08356 " pathEditMode="relative" rAng="0" ptsTypes="AA">
                                      <p:cBhvr>
                                        <p:cTn id="74" dur="1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2848E-6 0.00011 L -0.32867 -0.16736 " pathEditMode="relative" rAng="0" ptsTypes="AA">
                                      <p:cBhvr>
                                        <p:cTn id="78" dur="1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33" y="-83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7612E-7 0.00011 L -0.32945 0.22257 " pathEditMode="relative" rAng="0" ptsTypes="AA">
                                      <p:cBhvr>
                                        <p:cTn id="8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2" y="11123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-0.37561 1.66667E-6 " pathEditMode="relative" rAng="0" ptsTypes="AA">
                                      <p:cBhvr>
                                        <p:cTn id="8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-0.00058 " pathEditMode="relative" rAng="0" ptsTypes="AA">
                                      <p:cBhvr>
                                        <p:cTn id="84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-3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1.66667E-6 L 0.2504 0.38958 " pathEditMode="relative" rAng="0" ptsTypes="AA">
                                      <p:cBhvr>
                                        <p:cTn id="86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0" y="1947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754E-7 3.7037E-7 L -0.37554 0.39016 " pathEditMode="relative" rAng="0" ptsTypes="AA">
                                      <p:cBhvr>
                                        <p:cTn id="88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77" y="1950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0.2661 0.22268 " pathEditMode="relative" rAng="0" ptsTypes="AA">
                                      <p:cBhvr>
                                        <p:cTn id="90" dur="1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4.81481E-6 L -0.26604 0.22268 " pathEditMode="relative" rAng="0" ptsTypes="AA">
                                      <p:cBhvr>
                                        <p:cTn id="92" dur="1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02" y="11134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37561 0.05567 " pathEditMode="relative" rAng="0" ptsTypes="AA">
                                      <p:cBhvr>
                                        <p:cTn id="94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84" y="2778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0.43811 0.05532 " pathEditMode="relative" rAng="0" ptsTypes="AA">
                                      <p:cBhvr>
                                        <p:cTn id="96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02" y="2766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884E-6 -7.40741E-7 L -0.18784 -0.33391 " pathEditMode="relative" rAng="0" ptsTypes="AA">
                                      <p:cBhvr>
                                        <p:cTn id="9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95" y="-1670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3.14815E-6 L -0.35992 -0.16586 " pathEditMode="relative" rAng="0" ptsTypes="AA">
                                      <p:cBhvr>
                                        <p:cTn id="100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96" y="-8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30" grpId="0" animBg="1"/>
      <p:bldP spid="30" grpId="1" animBg="1"/>
      <p:bldP spid="25" grpId="0" animBg="1"/>
      <p:bldP spid="25" grpId="1" animBg="1"/>
      <p:bldP spid="26" grpId="0" animBg="1"/>
      <p:bldP spid="26" grpId="1" animBg="1"/>
      <p:bldP spid="7" grpId="0" animBg="1"/>
      <p:bldP spid="7" grpId="1" animBg="1"/>
      <p:bldP spid="3" grpId="0" animBg="1"/>
      <p:bldP spid="3" grpId="1" animBg="1"/>
      <p:bldP spid="3" grpId="2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24" grpId="0" animBg="1"/>
      <p:bldP spid="24" grpId="1" animBg="1"/>
      <p:bldP spid="42" grpId="0" animBg="1"/>
      <p:bldP spid="42" grpId="1" animBg="1"/>
      <p:bldP spid="47" grpId="0" animBg="1"/>
      <p:bldP spid="47" grpId="1" animBg="1"/>
      <p:bldP spid="48" grpId="0" animBg="1"/>
      <p:bldP spid="48" grpId="1" animBg="1"/>
      <p:bldP spid="21" grpId="0" animBg="1"/>
      <p:bldP spid="22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/>
              <a:t>Production – </a:t>
            </a:r>
            <a:r>
              <a:rPr lang="ru-RU" dirty="0" smtClean="0"/>
              <a:t>лишь один из сценариев использования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241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Большая картина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r>
              <a:rPr lang="ru-RU" dirty="0" smtClean="0"/>
              <a:t>При проектировании и написании кода следует думать о большой картине</a:t>
            </a:r>
          </a:p>
          <a:p>
            <a:pPr lvl="1"/>
            <a:r>
              <a:rPr lang="ru-RU" dirty="0" smtClean="0"/>
              <a:t>Как я буду это тестировать?</a:t>
            </a:r>
          </a:p>
          <a:p>
            <a:pPr lvl="1"/>
            <a:r>
              <a:rPr lang="ru-RU" dirty="0" smtClean="0"/>
              <a:t>Какие параметры мне надо будет </a:t>
            </a:r>
            <a:r>
              <a:rPr lang="ru-RU" dirty="0" err="1" smtClean="0"/>
              <a:t>мониторить</a:t>
            </a:r>
            <a:r>
              <a:rPr lang="ru-RU" dirty="0" smtClean="0"/>
              <a:t>?</a:t>
            </a:r>
          </a:p>
          <a:p>
            <a:pPr lvl="1"/>
            <a:r>
              <a:rPr lang="ru-RU" dirty="0" smtClean="0"/>
              <a:t>Какие инструменты мне могут понадобиться?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/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15722710"/>
              </p:ext>
            </p:extLst>
          </p:nvPr>
        </p:nvGraphicFramePr>
        <p:xfrm>
          <a:off x="12954000" y="4574400"/>
          <a:ext cx="10302876" cy="64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438"/>
                <a:gridCol w="5151438"/>
              </a:tblGrid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 smtClean="0">
                          <a:solidFill>
                            <a:schemeClr val="tx1"/>
                          </a:solidFill>
                        </a:rPr>
                        <a:t>Production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0" dirty="0" smtClean="0">
                          <a:solidFill>
                            <a:schemeClr val="tx1"/>
                          </a:solidFill>
                        </a:rPr>
                        <a:t>Мониторинг</a:t>
                      </a:r>
                      <a:endParaRPr lang="ru-RU" sz="4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600"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Тесты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 smtClean="0">
                          <a:solidFill>
                            <a:schemeClr val="tx1"/>
                          </a:solidFill>
                        </a:rPr>
                        <a:t>Инструменты</a:t>
                      </a:r>
                      <a:endParaRPr lang="ru-RU" sz="4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4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Условия неопределённости</a:t>
            </a:r>
          </a:p>
          <a:p>
            <a:pPr lvl="1"/>
            <a:r>
              <a:rPr lang="ru-RU" dirty="0" smtClean="0"/>
              <a:t>Неизвестно, какие инструменты будут нужны</a:t>
            </a:r>
          </a:p>
          <a:p>
            <a:pPr lvl="1"/>
            <a:r>
              <a:rPr lang="ru-RU" dirty="0"/>
              <a:t>Неизвестно, какие возможности надо будет добавить в </a:t>
            </a:r>
            <a:r>
              <a:rPr lang="en-US" dirty="0"/>
              <a:t>production</a:t>
            </a:r>
            <a:endParaRPr lang="ru-RU" dirty="0"/>
          </a:p>
          <a:p>
            <a:pPr lvl="1"/>
            <a:r>
              <a:rPr lang="ru-RU" dirty="0" smtClean="0"/>
              <a:t>Неизвестно, что надо будет </a:t>
            </a:r>
            <a:r>
              <a:rPr lang="ru-RU" dirty="0" err="1" smtClean="0"/>
              <a:t>мониторить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13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5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«большой картины»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 всегда </a:t>
            </a:r>
            <a:r>
              <a:rPr lang="ru-RU" dirty="0"/>
              <a:t>стремлюсь держать код в таком состоянии, чтобы было </a:t>
            </a:r>
            <a:r>
              <a:rPr lang="ru-RU" dirty="0" smtClean="0"/>
              <a:t>нетрудно</a:t>
            </a:r>
          </a:p>
          <a:p>
            <a:pPr lvl="1"/>
            <a:r>
              <a:rPr lang="ru-RU" dirty="0" smtClean="0"/>
              <a:t>покрыть </a:t>
            </a:r>
            <a:r>
              <a:rPr lang="ru-RU" dirty="0"/>
              <a:t>тестами любой компонент</a:t>
            </a:r>
          </a:p>
          <a:p>
            <a:pPr lvl="1"/>
            <a:r>
              <a:rPr lang="ru-RU" dirty="0" err="1"/>
              <a:t>переиспользовать</a:t>
            </a:r>
            <a:r>
              <a:rPr lang="ru-RU" dirty="0"/>
              <a:t> компоненты </a:t>
            </a:r>
            <a:r>
              <a:rPr lang="en-US" dirty="0" smtClean="0"/>
              <a:t>production’</a:t>
            </a:r>
            <a:r>
              <a:rPr lang="ru-RU" dirty="0" smtClean="0"/>
              <a:t>а в </a:t>
            </a:r>
            <a:r>
              <a:rPr lang="ru-RU" dirty="0"/>
              <a:t>служебной утилите</a:t>
            </a:r>
          </a:p>
          <a:p>
            <a:pPr lvl="1"/>
            <a:r>
              <a:rPr lang="ru-RU" dirty="0"/>
              <a:t>добавить мониторинг в любой компонент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03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 smtClean="0">
                <a:latin typeface="Times New Roman"/>
                <a:cs typeface="Times New Roman"/>
              </a:rPr>
              <a:t>−</a:t>
            </a:r>
            <a:r>
              <a:rPr lang="ru-RU" dirty="0" smtClean="0"/>
              <a:t> Как?</a:t>
            </a:r>
          </a:p>
          <a:p>
            <a:r>
              <a:rPr lang="en-US" dirty="0">
                <a:latin typeface="Times New Roman"/>
                <a:cs typeface="Times New Roman"/>
              </a:rPr>
              <a:t>−</a:t>
            </a:r>
            <a:r>
              <a:rPr lang="ru-RU" dirty="0" smtClean="0"/>
              <a:t> </a:t>
            </a:r>
            <a:r>
              <a:rPr lang="en-US" dirty="0" smtClean="0"/>
              <a:t>Minimize coupling, maximize 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74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37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</a:t>
            </a:r>
            <a:r>
              <a:rPr lang="ru-RU" dirty="0" smtClean="0"/>
              <a:t>и </a:t>
            </a:r>
            <a:r>
              <a:rPr lang="en-US" dirty="0" smtClean="0"/>
              <a:t>cohesion </a:t>
            </a:r>
            <a:r>
              <a:rPr lang="ru-RU" dirty="0" smtClean="0"/>
              <a:t>в жизни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17</a:t>
            </a:fld>
            <a:endParaRPr lang="ru-RU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Рисунок 7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Текст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Cohesion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64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</a:t>
            </a:r>
            <a:r>
              <a:rPr lang="ru-RU" dirty="0"/>
              <a:t>и </a:t>
            </a:r>
            <a:r>
              <a:rPr lang="en-US" dirty="0"/>
              <a:t>cohesion </a:t>
            </a:r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ru-RU" dirty="0" smtClean="0"/>
              <a:t>коде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18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8013951"/>
          </a:xfrm>
        </p:spPr>
        <p:txBody>
          <a:bodyPr/>
          <a:lstStyle/>
          <a:p>
            <a:r>
              <a:rPr lang="en-US" dirty="0"/>
              <a:t>void </a:t>
            </a:r>
            <a:r>
              <a:rPr lang="en-US" dirty="0" err="1" smtClean="0"/>
              <a:t>UpdateVector</a:t>
            </a:r>
            <a:r>
              <a:rPr lang="en-US" dirty="0" smtClean="0"/>
              <a:t>(vector&lt;</a:t>
            </a:r>
            <a:r>
              <a:rPr lang="en-US" dirty="0" err="1" smtClean="0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x;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Объект 5"/>
          <p:cNvSpPr txBox="1">
            <a:spLocks/>
          </p:cNvSpPr>
          <p:nvPr/>
        </p:nvSpPr>
        <p:spPr>
          <a:xfrm>
            <a:off x="11809606" y="3042001"/>
            <a:ext cx="12572806" cy="8013600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70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8000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70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5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949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303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657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011" indent="-457177" algn="l" defTabSz="18287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istream</a:t>
            </a:r>
            <a:r>
              <a:rPr lang="en-US" dirty="0"/>
              <a:t>&amp; is)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x;  is </a:t>
            </a:r>
            <a:r>
              <a:rPr lang="en-US" dirty="0"/>
              <a:t>&gt;&gt; x</a:t>
            </a:r>
            <a:r>
              <a:rPr lang="en-US" dirty="0" smtClean="0"/>
              <a:t>;  </a:t>
            </a:r>
            <a:r>
              <a:rPr lang="en-US" dirty="0"/>
              <a:t>return x;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v, </a:t>
            </a:r>
            <a:r>
              <a:rPr lang="en-US" dirty="0" err="1"/>
              <a:t>int</a:t>
            </a:r>
            <a:r>
              <a:rPr lang="en-US" dirty="0"/>
              <a:t> x) {</a:t>
            </a:r>
          </a:p>
          <a:p>
            <a:r>
              <a:rPr lang="en-US" dirty="0"/>
              <a:t>    </a:t>
            </a:r>
            <a:r>
              <a:rPr lang="en-US" dirty="0" err="1"/>
              <a:t>v.push_back</a:t>
            </a:r>
            <a:r>
              <a:rPr lang="en-US" dirty="0"/>
              <a:t>(x);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void </a:t>
            </a:r>
            <a:r>
              <a:rPr lang="en-US" dirty="0" err="1"/>
              <a:t>UpdateVector</a:t>
            </a:r>
            <a:r>
              <a:rPr lang="en-US" dirty="0"/>
              <a:t>(vector&lt;</a:t>
            </a:r>
            <a:r>
              <a:rPr lang="en-US" dirty="0" err="1"/>
              <a:t>int</a:t>
            </a:r>
            <a:r>
              <a:rPr lang="en-US" dirty="0"/>
              <a:t>&gt;&amp; v) {</a:t>
            </a:r>
          </a:p>
          <a:p>
            <a:r>
              <a:rPr lang="en-US" dirty="0"/>
              <a:t>    </a:t>
            </a:r>
            <a:r>
              <a:rPr lang="en-US" dirty="0" err="1"/>
              <a:t>UpdateVector</a:t>
            </a:r>
            <a:r>
              <a:rPr lang="en-US" dirty="0"/>
              <a:t>(v, </a:t>
            </a:r>
            <a:r>
              <a:rPr lang="en-US" dirty="0" err="1"/>
              <a:t>ReadInt</a:t>
            </a:r>
            <a:r>
              <a:rPr lang="en-US" dirty="0"/>
              <a:t>(</a:t>
            </a:r>
            <a:r>
              <a:rPr lang="en-US" dirty="0" err="1"/>
              <a:t>cin</a:t>
            </a:r>
            <a:r>
              <a:rPr lang="en-US" dirty="0"/>
              <a:t>));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96006" y="11437200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Coupling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64662" y="11437200"/>
            <a:ext cx="28953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>
                <a:solidFill>
                  <a:sysClr val="windowText" lastClr="000000"/>
                </a:solidFill>
              </a:rPr>
              <a:t>Cohesion</a:t>
            </a:r>
            <a:endParaRPr lang="ru-RU" sz="50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117589" y="-1366626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telegram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3075896" y="-4783873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vkontakte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27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20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 smtClean="0"/>
              <a:t>#coding=utf-8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smtClean="0">
                <a:solidFill>
                  <a:schemeClr val="tx2"/>
                </a:solidFill>
              </a:rPr>
              <a:t>vanilla</a:t>
            </a:r>
            <a:r>
              <a:rPr lang="en-US" dirty="0" smtClean="0"/>
              <a:t> import *</a:t>
            </a:r>
            <a:br>
              <a:rPr lang="en-US" dirty="0" smtClean="0"/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defconAppKit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windows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baseWindow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BaseWindowController</a:t>
            </a: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/>
              <a:t>from </a:t>
            </a:r>
            <a:r>
              <a:rPr lang="en-US" dirty="0" err="1" smtClean="0">
                <a:solidFill>
                  <a:schemeClr val="tx2"/>
                </a:solidFill>
              </a:rPr>
              <a:t>mojo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tx2"/>
                </a:solidFill>
              </a:rPr>
              <a:t>events</a:t>
            </a:r>
            <a:r>
              <a:rPr lang="en-US" dirty="0" smtClean="0"/>
              <a:t> import </a:t>
            </a:r>
            <a:r>
              <a:rPr lang="en-US" dirty="0" err="1" smtClean="0">
                <a:solidFill>
                  <a:schemeClr val="tx2"/>
                </a:solidFill>
              </a:rPr>
              <a:t>addObserver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tx2"/>
                </a:solidFill>
              </a:rPr>
              <a:t>removeObserver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>
                <a:solidFill>
                  <a:srgbClr val="5BCD9D"/>
                </a:solidFill>
              </a:rPr>
              <a:t>ShowMouseCoordinatesTextBox</a:t>
            </a:r>
            <a:r>
              <a:rPr lang="en-US" dirty="0" smtClean="0"/>
              <a:t>(</a:t>
            </a:r>
            <a:r>
              <a:rPr lang="en-US" dirty="0" err="1" smtClean="0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7614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Пишем код большого проекта: быстро, надёжно, удобно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4477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Вместо введения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Мои советы - это</a:t>
            </a:r>
          </a:p>
          <a:p>
            <a:pPr lvl="1"/>
            <a:r>
              <a:rPr lang="ru-RU" dirty="0" smtClean="0"/>
              <a:t>мой личный опыт работы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над </a:t>
            </a:r>
            <a:r>
              <a:rPr lang="en-US" dirty="0" err="1" smtClean="0"/>
              <a:t>realtime</a:t>
            </a:r>
            <a:r>
              <a:rPr lang="en-US" dirty="0" smtClean="0"/>
              <a:t> backend’</a:t>
            </a:r>
            <a:r>
              <a:rPr lang="ru-RU" dirty="0" smtClean="0"/>
              <a:t>ом</a:t>
            </a:r>
            <a:r>
              <a:rPr lang="en-US" dirty="0" smtClean="0"/>
              <a:t>, </a:t>
            </a:r>
            <a:r>
              <a:rPr lang="ru-RU" dirty="0" smtClean="0"/>
              <a:t>который работает 24/7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существует, развивается и поддерживается в течение многих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47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такое код нашего проекта?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97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idx="13"/>
          </p:nvPr>
        </p:nvSpPr>
        <p:spPr/>
        <p:txBody>
          <a:bodyPr anchor="t" anchorCtr="0"/>
          <a:lstStyle/>
          <a:p>
            <a:pPr algn="ctr"/>
            <a:r>
              <a:rPr lang="ru-RU" dirty="0" smtClean="0"/>
              <a:t>Код нашего проекта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862175" y="4235228"/>
            <a:ext cx="3052106" cy="305241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6755269" y="5343486"/>
            <a:ext cx="3052762" cy="3050723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0220918" y="3805238"/>
            <a:ext cx="3053419" cy="6127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16016781" y="6115509"/>
            <a:ext cx="3030717" cy="610559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6448572" y="6144896"/>
            <a:ext cx="3053226" cy="9140824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124805" y="3042000"/>
            <a:ext cx="9159019" cy="9157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Код, который работает в </a:t>
            </a:r>
            <a:r>
              <a:rPr lang="en-US" sz="4800" dirty="0" smtClean="0">
                <a:solidFill>
                  <a:schemeClr val="tx1"/>
                </a:solidFill>
              </a:rPr>
              <a:t>production</a:t>
            </a:r>
            <a:endParaRPr lang="ru-RU" sz="48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0232E-6 -1.85185E-7 L -0.64106 -0.16667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53" y="-8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6993E-6 -3.14815E-6 L -0.43818 -0.08692 " pathEditMode="relative" rAng="0" ptsTypes="AA">
                                      <p:cBhvr>
                                        <p:cTn id="2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09" y="-435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781E-8 -1.85185E-7 L -0.53278 -0.05382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42" y="-269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12188E-6 -2.77778E-6 L -0.54762 -0.11273 " pathEditMode="relative" rAng="0" ptsTypes="AA">
                                      <p:cBhvr>
                                        <p:cTn id="26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85" y="-563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47542E-6 -0.00208 L -0.50329 -0.00301 " pathEditMode="relative" rAng="0" ptsTypes="AA">
                                      <p:cBhvr>
                                        <p:cTn id="28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6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9" grpId="0" animBg="1"/>
      <p:bldP spid="9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 что нам платят деньги?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24806" y="8766000"/>
            <a:ext cx="213696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0204806" y="9113701"/>
            <a:ext cx="2018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solidFill>
                  <a:sysClr val="windowText" lastClr="000000"/>
                </a:solidFill>
              </a:rPr>
              <a:t>Время</a:t>
            </a:r>
          </a:p>
        </p:txBody>
      </p:sp>
      <p:sp>
        <p:nvSpPr>
          <p:cNvPr id="11" name="Овал 10"/>
          <p:cNvSpPr>
            <a:spLocks noChangeAspect="1"/>
          </p:cNvSpPr>
          <p:nvPr/>
        </p:nvSpPr>
        <p:spPr>
          <a:xfrm>
            <a:off x="5322406" y="6858000"/>
            <a:ext cx="540000" cy="540000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325812" y="6858000"/>
            <a:ext cx="17168594" cy="5400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Production </a:t>
            </a:r>
            <a:r>
              <a:rPr lang="ru-RU" dirty="0" smtClean="0"/>
              <a:t>надо поддерживать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Мониторинги</a:t>
            </a:r>
          </a:p>
          <a:p>
            <a:pPr lvl="1"/>
            <a:r>
              <a:rPr lang="ru-RU" dirty="0" smtClean="0"/>
              <a:t>Тесты</a:t>
            </a:r>
          </a:p>
          <a:p>
            <a:pPr lvl="1"/>
            <a:r>
              <a:rPr lang="ru-RU" dirty="0" smtClean="0"/>
              <a:t>Специальные отладочные инструменты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60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Гиперссылка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Цвет 3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767"/>
      </a:accent4>
      <a:accent5>
        <a:srgbClr val="FB76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50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34157</TotalTime>
  <Words>348</Words>
  <Application>Microsoft Office PowerPoint</Application>
  <PresentationFormat>Произвольный</PresentationFormat>
  <Paragraphs>101</Paragraphs>
  <Slides>20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31" baseType="lpstr">
      <vt:lpstr>Arial</vt:lpstr>
      <vt:lpstr>Calibri</vt:lpstr>
      <vt:lpstr>Impact</vt:lpstr>
      <vt:lpstr>InputMono</vt:lpstr>
      <vt:lpstr>Times New Roman</vt:lpstr>
      <vt:lpstr>Verdana</vt:lpstr>
      <vt:lpstr>Yandex Sans Text Light</vt:lpstr>
      <vt:lpstr>Yandex Sans Text Regular</vt:lpstr>
      <vt:lpstr>Yandex Sans Text Thin</vt:lpstr>
      <vt:lpstr>Yandex_show_2016</vt:lpstr>
      <vt:lpstr>Office Theme</vt:lpstr>
      <vt:lpstr>Презентация PowerPoint</vt:lpstr>
      <vt:lpstr>Презентация PowerPoint</vt:lpstr>
      <vt:lpstr>Пишем код большого проекта: быстро, надёжно, удобно</vt:lpstr>
      <vt:lpstr>Вместо введения</vt:lpstr>
      <vt:lpstr>Что такое код нашего проекта?</vt:lpstr>
      <vt:lpstr>За что нам платят деньги?</vt:lpstr>
      <vt:lpstr>За что нам платят деньги?</vt:lpstr>
      <vt:lpstr>За что нам платят деньги?</vt:lpstr>
      <vt:lpstr>Production надо поддерживать</vt:lpstr>
      <vt:lpstr>Что такое код нашего проекта?</vt:lpstr>
      <vt:lpstr>Презентация PowerPoint</vt:lpstr>
      <vt:lpstr>Большая картина</vt:lpstr>
      <vt:lpstr>Особенности «большой картины»</vt:lpstr>
      <vt:lpstr>Особенности «большой картины»</vt:lpstr>
      <vt:lpstr>Презентация PowerPoint</vt:lpstr>
      <vt:lpstr>Coupling и cohesion</vt:lpstr>
      <vt:lpstr>Coupling и cohesion в жизни</vt:lpstr>
      <vt:lpstr>Coupling и cohesion в коде</vt:lpstr>
      <vt:lpstr>Презентация PowerPoint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Илья</cp:lastModifiedBy>
  <cp:revision>877</cp:revision>
  <dcterms:created xsi:type="dcterms:W3CDTF">2014-09-09T08:22:07Z</dcterms:created>
  <dcterms:modified xsi:type="dcterms:W3CDTF">2017-02-07T18:55:53Z</dcterms:modified>
  <cp:category>presentation technology</cp:category>
</cp:coreProperties>
</file>