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9" r:id="rId34"/>
    <p:sldId id="850" r:id="rId35"/>
    <p:sldId id="819" r:id="rId36"/>
    <p:sldId id="820" r:id="rId37"/>
    <p:sldId id="821" r:id="rId38"/>
    <p:sldId id="822" r:id="rId39"/>
    <p:sldId id="814" r:id="rId40"/>
    <p:sldId id="816" r:id="rId41"/>
    <p:sldId id="796" r:id="rId42"/>
    <p:sldId id="792" r:id="rId43"/>
    <p:sldId id="783" r:id="rId44"/>
    <p:sldId id="785" r:id="rId45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9"/>
            <p14:sldId id="850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41" d="100"/>
          <a:sy n="41" d="100"/>
        </p:scale>
        <p:origin x="10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28.10.2018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реализации интерфейса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4" name="Binary"/>
          <p:cNvSpPr/>
          <p:nvPr/>
        </p:nvSpPr>
        <p:spPr>
          <a:xfrm>
            <a:off x="11428006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10283206" y="7239688"/>
            <a:ext cx="763200" cy="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110464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8471552" y="6476085"/>
            <a:ext cx="1908154" cy="1525829"/>
            <a:chOff x="1887559" y="4568760"/>
            <a:chExt cx="3816175" cy="4578482"/>
          </a:xfrm>
        </p:grpSpPr>
        <p:sp>
          <p:nvSpPr>
            <p:cNvPr id="36" name="Волна 3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UT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C++"/>
          <p:cNvSpPr/>
          <p:nvPr/>
        </p:nvSpPr>
        <p:spPr>
          <a:xfrm>
            <a:off x="17533938" y="4186237"/>
            <a:ext cx="4576764" cy="572452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C++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22222E-6 L -0.41624 2.22222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2.22222E-6 L 0.10957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функцией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2001"/>
            <a:ext cx="24382412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5"/>
          <p:cNvSpPr>
            <a:spLocks noGrp="1"/>
          </p:cNvSpPr>
          <p:nvPr>
            <p:ph idx="13"/>
          </p:nvPr>
        </p:nvSpPr>
        <p:spPr>
          <a:xfrm>
            <a:off x="11447076" y="3056289"/>
            <a:ext cx="11809799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4066162" y="3537995"/>
            <a:ext cx="8307421" cy="7946745"/>
          </a:xfrm>
          <a:custGeom>
            <a:avLst/>
            <a:gdLst>
              <a:gd name="connsiteX0" fmla="*/ 8307421 w 8307421"/>
              <a:gd name="connsiteY0" fmla="*/ 294703 h 7946745"/>
              <a:gd name="connsiteX1" fmla="*/ 6322978 w 8307421"/>
              <a:gd name="connsiteY1" fmla="*/ 508711 h 7946745"/>
              <a:gd name="connsiteX2" fmla="*/ 6128425 w 8307421"/>
              <a:gd name="connsiteY2" fmla="*/ 5002890 h 7946745"/>
              <a:gd name="connsiteX3" fmla="*/ 5330757 w 8307421"/>
              <a:gd name="connsiteY3" fmla="*/ 7648814 h 7946745"/>
              <a:gd name="connsiteX4" fmla="*/ 0 w 8307421"/>
              <a:gd name="connsiteY4" fmla="*/ 7940643 h 794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421" h="7946745">
                <a:moveTo>
                  <a:pt x="8307421" y="294703"/>
                </a:moveTo>
                <a:cubicBezTo>
                  <a:pt x="7496782" y="9358"/>
                  <a:pt x="6686144" y="-275987"/>
                  <a:pt x="6322978" y="508711"/>
                </a:cubicBezTo>
                <a:cubicBezTo>
                  <a:pt x="5959812" y="1293409"/>
                  <a:pt x="6293795" y="3812873"/>
                  <a:pt x="6128425" y="5002890"/>
                </a:cubicBezTo>
                <a:cubicBezTo>
                  <a:pt x="5963055" y="6192907"/>
                  <a:pt x="6352161" y="7159189"/>
                  <a:pt x="5330757" y="7648814"/>
                </a:cubicBezTo>
                <a:cubicBezTo>
                  <a:pt x="4309353" y="8138440"/>
                  <a:pt x="881974" y="7856337"/>
                  <a:pt x="0" y="7940643"/>
                </a:cubicBezTo>
              </a:path>
            </a:pathLst>
          </a:custGeom>
          <a:noFill/>
          <a:ln w="7620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Просить участников удалять её из своих файлов перед посылкой</a:t>
            </a:r>
            <a:endParaRPr lang="en-US" dirty="0" smtClean="0"/>
          </a:p>
          <a:p>
            <a:pPr lvl="2"/>
            <a:r>
              <a:rPr lang="en-US" dirty="0" smtClean="0"/>
              <a:t>«</a:t>
            </a:r>
            <a:r>
              <a:rPr lang="ru-RU" dirty="0" smtClean="0"/>
              <a:t>Файл, присланный на проверку, не должен содержать функцию </a:t>
            </a:r>
            <a:r>
              <a:rPr lang="en-US" dirty="0" smtClean="0"/>
              <a:t>main. </a:t>
            </a:r>
            <a:r>
              <a:rPr lang="ru-RU" dirty="0" smtClean="0"/>
              <a:t>Если в нём будет функция </a:t>
            </a:r>
            <a:r>
              <a:rPr lang="en-US" dirty="0" smtClean="0"/>
              <a:t>main, </a:t>
            </a:r>
            <a:r>
              <a:rPr lang="ru-RU" dirty="0" smtClean="0"/>
              <a:t>вы получите ошибку компиляции</a:t>
            </a:r>
            <a:r>
              <a:rPr lang="en-US" dirty="0" smtClean="0"/>
              <a:t>»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Неудобно!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6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6099175"/>
          </a:xfrm>
        </p:spPr>
        <p:txBody>
          <a:bodyPr/>
          <a:lstStyle/>
          <a:p>
            <a:pPr lvl="1"/>
            <a:r>
              <a:rPr lang="ru-RU" dirty="0" smtClean="0"/>
              <a:t>Автоматически удалять из присланного файла</a:t>
            </a:r>
            <a:endParaRPr lang="en-US" dirty="0" smtClean="0"/>
          </a:p>
          <a:p>
            <a:pPr lvl="2"/>
            <a:r>
              <a:rPr lang="ru-RU" dirty="0" err="1" smtClean="0"/>
              <a:t>Регуляркой</a:t>
            </a:r>
            <a:r>
              <a:rPr lang="ru-RU" dirty="0" smtClean="0"/>
              <a:t> находим строку «</a:t>
            </a: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ru-RU" dirty="0" smtClean="0"/>
              <a:t>Двигаемся дальше, считая баланс фигурных скобок</a:t>
            </a:r>
          </a:p>
          <a:p>
            <a:pPr lvl="2"/>
            <a:r>
              <a:rPr lang="ru-RU" dirty="0" smtClean="0"/>
              <a:t>Как только он стал нулевым, удаляем выбранный фрагмент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Хрупкое решение</a:t>
            </a:r>
            <a:r>
              <a:rPr lang="en-US" dirty="0" smtClean="0"/>
              <a:t> — </a:t>
            </a:r>
            <a:r>
              <a:rPr lang="ru-RU" dirty="0"/>
              <a:t>баланс скобок не учитывает комментарии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9147175"/>
            <a:ext cx="24382412" cy="4568825"/>
          </a:xfrm>
        </p:spPr>
        <p:txBody>
          <a:bodyPr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(x &gt; 0) {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удалить функцию </a:t>
            </a:r>
            <a:r>
              <a:rPr lang="en-US" dirty="0"/>
              <a:t>main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428999"/>
          </a:xfrm>
        </p:spPr>
        <p:txBody>
          <a:bodyPr/>
          <a:lstStyle/>
          <a:p>
            <a:pPr lvl="1"/>
            <a:r>
              <a:rPr lang="ru-RU" dirty="0" smtClean="0"/>
              <a:t>Её не надо удалять — её достаточно переименовать!</a:t>
            </a:r>
          </a:p>
          <a:p>
            <a:pPr lvl="2"/>
            <a:r>
              <a:rPr lang="ru-RU" dirty="0" smtClean="0"/>
              <a:t>Это решение работает как часы уже 1,5 года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 …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44341" y="1111477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8645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4341" y="11087536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9763" y="7284463"/>
            <a:ext cx="87767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824700" cy="9158288"/>
          </a:xfrm>
        </p:spPr>
        <p:txBody>
          <a:bodyPr/>
          <a:lstStyle/>
          <a:p>
            <a:pPr lvl="1"/>
            <a:r>
              <a:rPr lang="en-US" dirty="0" smtClean="0"/>
              <a:t>«</a:t>
            </a:r>
            <a:r>
              <a:rPr lang="ru-RU" dirty="0" smtClean="0"/>
              <a:t>Удаление</a:t>
            </a:r>
            <a:r>
              <a:rPr lang="en-US" dirty="0" smtClean="0"/>
              <a:t>»</a:t>
            </a:r>
            <a:r>
              <a:rPr lang="ru-RU" dirty="0" smtClean="0"/>
              <a:t> функции </a:t>
            </a:r>
            <a:r>
              <a:rPr lang="en-US" dirty="0" smtClean="0"/>
              <a:t>main </a:t>
            </a:r>
            <a:r>
              <a:rPr lang="ru-RU" dirty="0" smtClean="0"/>
              <a:t>делает работу с тестирующей</a:t>
            </a:r>
          </a:p>
          <a:p>
            <a:pPr lvl="1"/>
            <a:r>
              <a:rPr lang="ru-RU" dirty="0" smtClean="0"/>
              <a:t>системой удобнее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Трюк с переименованием функции помог нам сэкономить время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простое решение, которое надёжно работает более 1,5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9064288" cy="7249764"/>
          </a:xfrm>
        </p:spPr>
        <p:txBody>
          <a:bodyPr/>
          <a:lstStyle/>
          <a:p>
            <a:r>
              <a:rPr lang="ru-RU" dirty="0" smtClean="0"/>
              <a:t>Ограничение использования</a:t>
            </a:r>
            <a:br>
              <a:rPr lang="ru-RU" dirty="0" smtClean="0"/>
            </a:br>
            <a:r>
              <a:rPr lang="ru-RU" dirty="0" smtClean="0"/>
              <a:t>стандартных контейнеров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2665413"/>
          </a:xfrm>
        </p:spPr>
        <p:txBody>
          <a:bodyPr/>
          <a:lstStyle/>
          <a:p>
            <a:pPr lvl="1"/>
            <a:r>
              <a:rPr lang="ru-RU" dirty="0" smtClean="0"/>
              <a:t>В задаче надо реализовать сильно упрощённый вектор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Простейший способ —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::vector&lt;T&gt;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4.8</a:t>
            </a:r>
            <a:r>
              <a:rPr lang="en-US" sz="4800" dirty="0" smtClean="0">
                <a:solidFill>
                  <a:sysClr val="windowText" lastClr="000000"/>
                </a:solidFill>
              </a:rPr>
              <a:t>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err="1" smtClean="0"/>
              <a:t>Парсить</a:t>
            </a:r>
            <a:r>
              <a:rPr lang="ru-RU" dirty="0" smtClean="0"/>
              <a:t> решение участника и анализировать секцию </a:t>
            </a:r>
            <a:r>
              <a:rPr lang="en-US" dirty="0" smtClean="0"/>
              <a:t>private</a:t>
            </a:r>
            <a:endParaRPr lang="ru-RU" dirty="0" smtClean="0"/>
          </a:p>
          <a:p>
            <a:pPr lvl="1"/>
            <a:r>
              <a:rPr lang="ru-RU" dirty="0" smtClean="0"/>
              <a:t>шаблона </a:t>
            </a:r>
            <a:r>
              <a:rPr lang="en-US" dirty="0" err="1" smtClean="0"/>
              <a:t>SimpleVector</a:t>
            </a:r>
            <a:endParaRPr lang="ru-RU" dirty="0" smtClean="0"/>
          </a:p>
          <a:p>
            <a:pPr lvl="2"/>
            <a:r>
              <a:rPr lang="ru-RU" dirty="0" smtClean="0"/>
              <a:t>Сложно</a:t>
            </a:r>
          </a:p>
          <a:p>
            <a:pPr lvl="2"/>
            <a:r>
              <a:rPr lang="ru-RU" dirty="0" smtClean="0"/>
              <a:t>Хрупко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запретить использовать </a:t>
            </a:r>
            <a:r>
              <a:rPr lang="en-US" dirty="0" err="1"/>
              <a:t>std</a:t>
            </a:r>
            <a:r>
              <a:rPr lang="en-US" dirty="0"/>
              <a:t>::vector?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31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4191000"/>
          </a:xfrm>
        </p:spPr>
        <p:txBody>
          <a:bodyPr/>
          <a:lstStyle/>
          <a:p>
            <a:pPr lvl="1"/>
            <a:r>
              <a:rPr lang="ru-RU" dirty="0" smtClean="0"/>
              <a:t>У нас фиксирована версия компилятора!</a:t>
            </a:r>
          </a:p>
          <a:p>
            <a:pPr lvl="2"/>
            <a:r>
              <a:rPr lang="ru-RU" dirty="0" smtClean="0"/>
              <a:t>Смотрим на имена </a:t>
            </a:r>
            <a:r>
              <a:rPr lang="en-US" dirty="0" smtClean="0"/>
              <a:t>include-guard’</a:t>
            </a:r>
            <a:r>
              <a:rPr lang="ru-RU" dirty="0" err="1" smtClean="0"/>
              <a:t>ов</a:t>
            </a:r>
            <a:r>
              <a:rPr lang="ru-RU" dirty="0" smtClean="0"/>
              <a:t> в нашей реализации стандартной библиотеки</a:t>
            </a:r>
          </a:p>
          <a:p>
            <a:pPr lvl="2"/>
            <a:r>
              <a:rPr lang="ru-RU" dirty="0" smtClean="0"/>
              <a:t>Вызываем </a:t>
            </a:r>
            <a:r>
              <a:rPr lang="en-US" dirty="0" smtClean="0"/>
              <a:t>#error, </a:t>
            </a:r>
            <a:r>
              <a:rPr lang="ru-RU" dirty="0" smtClean="0"/>
              <a:t>если они видны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7239000"/>
            <a:ext cx="24382412" cy="6477000"/>
          </a:xfrm>
        </p:spPr>
        <p:txBody>
          <a:bodyPr/>
          <a:lstStyle/>
          <a:p>
            <a:r>
              <a:rPr lang="en-US" dirty="0" smtClean="0"/>
              <a:t>__SUBMISSION__</a:t>
            </a:r>
            <a:r>
              <a:rPr lang="ru-RU" dirty="0" smtClean="0"/>
              <a:t>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участника</a:t>
            </a:r>
            <a:endParaRPr lang="en-US" dirty="0" smtClean="0"/>
          </a:p>
          <a:p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_GLIBCXX_VECTOR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pPr lvl="0"/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GLIBCXX_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&lt;</a:t>
            </a:r>
            <a:r>
              <a:rPr lang="en-US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ru-RU" altLang="ru-RU" sz="6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5u);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 123;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== 123);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551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Ограничиваем использование стандартных контейнеров,</a:t>
            </a:r>
          </a:p>
          <a:p>
            <a:pPr lvl="1"/>
            <a:r>
              <a:rPr lang="ru-RU" dirty="0" smtClean="0"/>
              <a:t>анализируя видимые </a:t>
            </a:r>
            <a:r>
              <a:rPr lang="en-US" dirty="0" smtClean="0"/>
              <a:t>include-guard’</a:t>
            </a:r>
            <a:r>
              <a:rPr lang="ru-RU" dirty="0" smtClean="0"/>
              <a:t>ы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Переход от общей задачи к её частному случаю позволил </a:t>
            </a:r>
          </a:p>
          <a:p>
            <a:pPr lvl="1"/>
            <a:r>
              <a:rPr lang="ru-RU" dirty="0" smtClean="0"/>
              <a:t>создать простое решение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Оно сэкономило нам массу времени и </a:t>
            </a:r>
            <a:r>
              <a:rPr lang="ru-RU" smtClean="0"/>
              <a:t>надёжно работает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39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44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61734</TotalTime>
  <Words>1182</Words>
  <Application>Microsoft Office PowerPoint</Application>
  <PresentationFormat>Произвольный</PresentationFormat>
  <Paragraphs>397</Paragraphs>
  <Slides>44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Тестирование реализации интерфейса</vt:lpstr>
      <vt:lpstr>Проблема с функцией main</vt:lpstr>
      <vt:lpstr>Как удалить функцию main?</vt:lpstr>
      <vt:lpstr>Как удалить функцию main?</vt:lpstr>
      <vt:lpstr>Как удалить функцию main?</vt:lpstr>
      <vt:lpstr>Тестирование интерфейса. Итоги</vt:lpstr>
      <vt:lpstr>Ограничение использования стандартных контейнеров</vt:lpstr>
      <vt:lpstr>Задача SimpleVector</vt:lpstr>
      <vt:lpstr>Как запретить использовать std::vector?</vt:lpstr>
      <vt:lpstr>Как запретить использовать std::vector?</vt:lpstr>
      <vt:lpstr>Как запретить использовать std::vector?</vt:lpstr>
      <vt:lpstr>Презентация PowerPoint</vt:lpstr>
      <vt:lpstr>Краткий итог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1590</cp:revision>
  <dcterms:created xsi:type="dcterms:W3CDTF">2014-09-09T08:22:07Z</dcterms:created>
  <dcterms:modified xsi:type="dcterms:W3CDTF">2018-10-28T11:09:35Z</dcterms:modified>
  <cp:category>presentation technology</cp:category>
</cp:coreProperties>
</file>