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4"/>
  </p:notesMasterIdLst>
  <p:handoutMasterIdLst>
    <p:handoutMasterId r:id="rId55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35" r:id="rId21"/>
    <p:sldId id="836" r:id="rId22"/>
    <p:sldId id="837" r:id="rId23"/>
    <p:sldId id="838" r:id="rId24"/>
    <p:sldId id="839" r:id="rId25"/>
    <p:sldId id="840" r:id="rId26"/>
    <p:sldId id="841" r:id="rId27"/>
    <p:sldId id="842" r:id="rId28"/>
    <p:sldId id="843" r:id="rId29"/>
    <p:sldId id="844" r:id="rId30"/>
    <p:sldId id="845" r:id="rId31"/>
    <p:sldId id="846" r:id="rId32"/>
    <p:sldId id="847" r:id="rId33"/>
    <p:sldId id="849" r:id="rId34"/>
    <p:sldId id="850" r:id="rId35"/>
    <p:sldId id="851" r:id="rId36"/>
    <p:sldId id="852" r:id="rId37"/>
    <p:sldId id="853" r:id="rId38"/>
    <p:sldId id="854" r:id="rId39"/>
    <p:sldId id="855" r:id="rId40"/>
    <p:sldId id="856" r:id="rId41"/>
    <p:sldId id="857" r:id="rId42"/>
    <p:sldId id="858" r:id="rId43"/>
    <p:sldId id="819" r:id="rId44"/>
    <p:sldId id="820" r:id="rId45"/>
    <p:sldId id="821" r:id="rId46"/>
    <p:sldId id="822" r:id="rId47"/>
    <p:sldId id="816" r:id="rId48"/>
    <p:sldId id="859" r:id="rId49"/>
    <p:sldId id="796" r:id="rId50"/>
    <p:sldId id="792" r:id="rId51"/>
    <p:sldId id="783" r:id="rId52"/>
    <p:sldId id="785" r:id="rId53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19"/>
            <p14:sldId id="820"/>
            <p14:sldId id="821"/>
            <p14:sldId id="822"/>
            <p14:sldId id="816"/>
            <p14:sldId id="859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 snapToGrid="0">
      <p:cViewPr varScale="1">
        <p:scale>
          <a:sx n="44" d="100"/>
          <a:sy n="44" d="100"/>
        </p:scale>
        <p:origin x="96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  <p:sldLayoutId id="2147483769" r:id="rId29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тестирующей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37650" y="4950425"/>
            <a:ext cx="5343525" cy="5341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887559" y="5332171"/>
            <a:ext cx="3816175" cy="4578482"/>
            <a:chOff x="1887559" y="4568760"/>
            <a:chExt cx="3816175" cy="4578482"/>
          </a:xfrm>
        </p:grpSpPr>
        <p:sp>
          <p:nvSpPr>
            <p:cNvPr id="9" name="Волна 8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0125" y="6442502"/>
              <a:ext cx="3052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 smtClean="0">
                  <a:solidFill>
                    <a:sysClr val="windowText" lastClr="000000"/>
                  </a:solidFill>
                </a:rPr>
                <a:t>cpp</a:t>
              </a:r>
              <a:r>
                <a:rPr lang="en-US" sz="4800" dirty="0" smtClean="0">
                  <a:solidFill>
                    <a:sysClr val="windowText" lastClr="000000"/>
                  </a:solidFill>
                </a:rPr>
                <a:t>-</a:t>
              </a:r>
              <a:r>
                <a:rPr lang="ru-RU" sz="4800" dirty="0" smtClean="0">
                  <a:solidFill>
                    <a:sysClr val="windowText" lastClr="000000"/>
                  </a:solidFill>
                </a:rPr>
                <a:t>файл</a:t>
              </a: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16770350" y="5914539"/>
            <a:ext cx="6486525" cy="34137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JSON:</a:t>
            </a: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fractionalScore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": 1.0,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“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feedback":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“Good job!"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Прямая со стрелкой 13"/>
          <p:cNvCxnSpPr>
            <a:stCxn id="10" idx="3"/>
            <a:endCxn id="5" idx="1"/>
          </p:cNvCxnSpPr>
          <p:nvPr/>
        </p:nvCxnSpPr>
        <p:spPr>
          <a:xfrm>
            <a:off x="5322888" y="7621412"/>
            <a:ext cx="381476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12" idx="1"/>
          </p:cNvCxnSpPr>
          <p:nvPr/>
        </p:nvCxnSpPr>
        <p:spPr>
          <a:xfrm>
            <a:off x="14481175" y="7621413"/>
            <a:ext cx="22891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9" name="Тестирующая система"/>
          <p:cNvSpPr/>
          <p:nvPr/>
        </p:nvSpPr>
        <p:spPr>
          <a:xfrm>
            <a:off x="1143000" y="3042425"/>
            <a:ext cx="22131338" cy="91575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8860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 </a:t>
            </a:r>
            <a:r>
              <a:rPr lang="ru-RU" dirty="0" err="1" smtClean="0"/>
              <a:t>видеолекциях</a:t>
            </a:r>
            <a:r>
              <a:rPr lang="ru-RU" dirty="0" smtClean="0"/>
              <a:t> мы разработали свой юнит-тест </a:t>
            </a:r>
            <a:r>
              <a:rPr lang="ru-RU" dirty="0" err="1" smtClean="0"/>
              <a:t>фреймворк</a:t>
            </a:r>
            <a:endParaRPr lang="ru-RU" dirty="0" smtClean="0"/>
          </a:p>
          <a:p>
            <a:pPr lvl="2"/>
            <a:r>
              <a:rPr lang="ru-RU" dirty="0" smtClean="0"/>
              <a:t>чтобы показать, что текущих знаний уже достаточно, чтобы сделать что-то полезное</a:t>
            </a:r>
          </a:p>
          <a:p>
            <a:pPr lvl="2"/>
            <a:r>
              <a:rPr lang="ru-RU" dirty="0"/>
              <a:t>чтобы люди понимали, как он работает и как устроен </a:t>
            </a:r>
            <a:r>
              <a:rPr lang="ru-RU" dirty="0" smtClean="0"/>
              <a:t>внутри</a:t>
            </a:r>
          </a:p>
          <a:p>
            <a:pPr lvl="2"/>
            <a:r>
              <a:rPr lang="ru-RU" dirty="0" smtClean="0"/>
              <a:t>чтобы они могли вносить в него изменения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применения юнит-тест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include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test_runner.h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(-5),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12186047" y="3045618"/>
            <a:ext cx="12191206" cy="1067911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61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TestPositive</a:t>
            </a:r>
            <a:r>
              <a:rPr lang="en-US" altLang="ru-RU" dirty="0"/>
              <a:t> fail: Assertion failed: -5 != 5 hint: Abs(5) != 5, main.cpp:5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TestNegative</a:t>
            </a:r>
            <a:r>
              <a:rPr lang="en-US" altLang="ru-RU" dirty="0"/>
              <a:t> OK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1 unit tests failed. Terminate</a:t>
            </a:r>
          </a:p>
        </p:txBody>
      </p:sp>
    </p:spTree>
    <p:extLst>
      <p:ext uri="{BB962C8B-B14F-4D97-AF65-F5344CB8AC3E}">
        <p14:creationId xmlns:p14="http://schemas.microsoft.com/office/powerpoint/2010/main" val="18885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TestRunner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24382412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0;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RunTest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try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OK"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what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(...)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Unknown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caught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unit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.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Terminate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597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Стимулируем писать юнит-тесты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1"/>
            <a:ext cx="19461162" cy="1138238"/>
          </a:xfrm>
        </p:spPr>
        <p:txBody>
          <a:bodyPr/>
          <a:lstStyle/>
          <a:p>
            <a:pPr lvl="1"/>
            <a:r>
              <a:rPr lang="ru-RU" dirty="0" smtClean="0"/>
              <a:t>К каждой задаче выдаём заготовку решения с юнит-тестами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4568825"/>
            <a:ext cx="24382412" cy="9147175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 решений участников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1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 smtClean="0"/>
              <a:t>Заглядываем под капот «Поясов по</a:t>
            </a:r>
            <a:r>
              <a:rPr lang="en-US" dirty="0" smtClean="0"/>
              <a:t> 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на курсах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Большинство задач относится к одной из двух категорий</a:t>
            </a:r>
            <a:r>
              <a:rPr lang="en-US" dirty="0" smtClean="0"/>
              <a:t>:</a:t>
            </a:r>
            <a:endParaRPr lang="ru-RU" dirty="0" smtClean="0"/>
          </a:p>
          <a:p>
            <a:pPr lvl="2"/>
            <a:r>
              <a:rPr lang="ru-RU" dirty="0" smtClean="0"/>
              <a:t>Написать программу </a:t>
            </a:r>
            <a:r>
              <a:rPr lang="en-US" dirty="0" err="1" smtClean="0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2"/>
            <a:r>
              <a:rPr lang="ru-RU" dirty="0" smtClean="0"/>
              <a:t>Реализовать функцию/класс/шаблон с заданным интерфейсом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задач </a:t>
            </a:r>
            <a:r>
              <a:rPr lang="en-US" dirty="0" err="1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 dirty="0"/>
          </a:p>
        </p:txBody>
      </p:sp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4671686" y="4186800"/>
            <a:ext cx="1908154" cy="1525829"/>
            <a:chOff x="1887559" y="4568760"/>
            <a:chExt cx="3816175" cy="4578482"/>
          </a:xfrm>
        </p:grpSpPr>
        <p:sp>
          <p:nvSpPr>
            <p:cNvPr id="7" name="Волна 6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1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12290551" y="6519491"/>
            <a:ext cx="1908153" cy="1525829"/>
            <a:chOff x="1887561" y="4568758"/>
            <a:chExt cx="3816176" cy="4578481"/>
          </a:xfrm>
        </p:grpSpPr>
        <p:sp>
          <p:nvSpPr>
            <p:cNvPr id="19" name="Волна 18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1</a:t>
              </a:r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9901830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17533606" y="8766037"/>
            <a:ext cx="2288381" cy="15263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8756650" y="7239688"/>
            <a:ext cx="763356" cy="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95200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7" name="Прямая со стрелкой 26"/>
          <p:cNvCxnSpPr>
            <a:stCxn id="7" idx="3"/>
          </p:cNvCxnSpPr>
          <p:nvPr/>
        </p:nvCxnSpPr>
        <p:spPr>
          <a:xfrm flipH="1">
            <a:off x="14098588" y="5712629"/>
            <a:ext cx="1527176" cy="15501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1" idx="1"/>
          </p:cNvCxnSpPr>
          <p:nvPr/>
        </p:nvCxnSpPr>
        <p:spPr>
          <a:xfrm>
            <a:off x="16740454" y="9529219"/>
            <a:ext cx="7931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7" idx="3"/>
            <a:endCxn id="21" idx="0"/>
          </p:cNvCxnSpPr>
          <p:nvPr/>
        </p:nvCxnSpPr>
        <p:spPr>
          <a:xfrm>
            <a:off x="15625764" y="5712629"/>
            <a:ext cx="3052033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49"/>
          <p:cNvGrpSpPr/>
          <p:nvPr/>
        </p:nvGrpSpPr>
        <p:grpSpPr>
          <a:xfrm>
            <a:off x="17725095" y="4186800"/>
            <a:ext cx="1908154" cy="1525829"/>
            <a:chOff x="1887559" y="4568760"/>
            <a:chExt cx="3816175" cy="4578482"/>
          </a:xfrm>
        </p:grpSpPr>
        <p:sp>
          <p:nvSpPr>
            <p:cNvPr id="51" name="Волна 50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3" name="Прямая со стрелкой 52"/>
          <p:cNvCxnSpPr>
            <a:stCxn id="51" idx="3"/>
          </p:cNvCxnSpPr>
          <p:nvPr/>
        </p:nvCxnSpPr>
        <p:spPr>
          <a:xfrm flipH="1">
            <a:off x="14097212" y="5712629"/>
            <a:ext cx="4581961" cy="145971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1" idx="3"/>
            <a:endCxn id="21" idx="0"/>
          </p:cNvCxnSpPr>
          <p:nvPr/>
        </p:nvCxnSpPr>
        <p:spPr>
          <a:xfrm flipH="1">
            <a:off x="18677797" y="5712629"/>
            <a:ext cx="1376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12286152" y="6505252"/>
            <a:ext cx="1908153" cy="1525829"/>
            <a:chOff x="1887561" y="4568758"/>
            <a:chExt cx="3816176" cy="4578481"/>
          </a:xfrm>
        </p:grpSpPr>
        <p:sp>
          <p:nvSpPr>
            <p:cNvPr id="57" name="Волна 56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188E-6 2.22222E-6 L 0.10958 2.22222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2954E-7 -2.77778E-6 L 0.09766 0.16389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183E-6 -1.11111E-6 L 0.09767 0.16389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реализации интерфейса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 dirty="0"/>
          </a:p>
        </p:txBody>
      </p:sp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4" name="Binary"/>
          <p:cNvSpPr/>
          <p:nvPr/>
        </p:nvSpPr>
        <p:spPr>
          <a:xfrm>
            <a:off x="11428006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10283206" y="7239688"/>
            <a:ext cx="763200" cy="3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110464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18471552" y="6476085"/>
            <a:ext cx="1908154" cy="1525829"/>
            <a:chOff x="1887559" y="4568760"/>
            <a:chExt cx="3816175" cy="4578482"/>
          </a:xfrm>
        </p:grpSpPr>
        <p:sp>
          <p:nvSpPr>
            <p:cNvPr id="36" name="Волна 3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UT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C++"/>
          <p:cNvSpPr/>
          <p:nvPr/>
        </p:nvSpPr>
        <p:spPr>
          <a:xfrm>
            <a:off x="17533938" y="4186237"/>
            <a:ext cx="4576764" cy="572452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C++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2.22222E-6 L -0.41624 2.22222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2.22222E-6 L 0.10957 2.22222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3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 функцией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2001"/>
            <a:ext cx="24382412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std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iter_swap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Объект 5"/>
          <p:cNvSpPr>
            <a:spLocks noGrp="1"/>
          </p:cNvSpPr>
          <p:nvPr>
            <p:ph idx="13"/>
          </p:nvPr>
        </p:nvSpPr>
        <p:spPr>
          <a:xfrm>
            <a:off x="11447076" y="3056289"/>
            <a:ext cx="11809799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4066162" y="3537995"/>
            <a:ext cx="8307421" cy="7946745"/>
          </a:xfrm>
          <a:custGeom>
            <a:avLst/>
            <a:gdLst>
              <a:gd name="connsiteX0" fmla="*/ 8307421 w 8307421"/>
              <a:gd name="connsiteY0" fmla="*/ 294703 h 7946745"/>
              <a:gd name="connsiteX1" fmla="*/ 6322978 w 8307421"/>
              <a:gd name="connsiteY1" fmla="*/ 508711 h 7946745"/>
              <a:gd name="connsiteX2" fmla="*/ 6128425 w 8307421"/>
              <a:gd name="connsiteY2" fmla="*/ 5002890 h 7946745"/>
              <a:gd name="connsiteX3" fmla="*/ 5330757 w 8307421"/>
              <a:gd name="connsiteY3" fmla="*/ 7648814 h 7946745"/>
              <a:gd name="connsiteX4" fmla="*/ 0 w 8307421"/>
              <a:gd name="connsiteY4" fmla="*/ 7940643 h 794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421" h="7946745">
                <a:moveTo>
                  <a:pt x="8307421" y="294703"/>
                </a:moveTo>
                <a:cubicBezTo>
                  <a:pt x="7496782" y="9358"/>
                  <a:pt x="6686144" y="-275987"/>
                  <a:pt x="6322978" y="508711"/>
                </a:cubicBezTo>
                <a:cubicBezTo>
                  <a:pt x="5959812" y="1293409"/>
                  <a:pt x="6293795" y="3812873"/>
                  <a:pt x="6128425" y="5002890"/>
                </a:cubicBezTo>
                <a:cubicBezTo>
                  <a:pt x="5963055" y="6192907"/>
                  <a:pt x="6352161" y="7159189"/>
                  <a:pt x="5330757" y="7648814"/>
                </a:cubicBezTo>
                <a:cubicBezTo>
                  <a:pt x="4309353" y="8138440"/>
                  <a:pt x="881974" y="7856337"/>
                  <a:pt x="0" y="7940643"/>
                </a:cubicBezTo>
              </a:path>
            </a:pathLst>
          </a:custGeom>
          <a:noFill/>
          <a:ln w="7620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удалить функцию </a:t>
            </a:r>
            <a:r>
              <a:rPr lang="en-US" dirty="0" smtClean="0"/>
              <a:t>main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Просить участников удалять её из своих файлов перед посылкой</a:t>
            </a:r>
            <a:endParaRPr lang="en-US" dirty="0" smtClean="0"/>
          </a:p>
          <a:p>
            <a:pPr lvl="2"/>
            <a:r>
              <a:rPr lang="en-US" dirty="0" smtClean="0"/>
              <a:t>«</a:t>
            </a:r>
            <a:r>
              <a:rPr lang="ru-RU" dirty="0" smtClean="0"/>
              <a:t>Файл, присланный на проверку, не должен содержать функцию </a:t>
            </a:r>
            <a:r>
              <a:rPr lang="en-US" dirty="0" smtClean="0"/>
              <a:t>main. </a:t>
            </a:r>
            <a:r>
              <a:rPr lang="ru-RU" dirty="0" smtClean="0"/>
              <a:t>Если в нём будет функция </a:t>
            </a:r>
            <a:r>
              <a:rPr lang="en-US" dirty="0" smtClean="0"/>
              <a:t>main, </a:t>
            </a:r>
            <a:r>
              <a:rPr lang="ru-RU" dirty="0" smtClean="0"/>
              <a:t>вы получите ошибку компиляции</a:t>
            </a:r>
            <a:r>
              <a:rPr lang="en-US" dirty="0" smtClean="0"/>
              <a:t>»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Неудобно!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6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удалить функцию </a:t>
            </a:r>
            <a:r>
              <a:rPr lang="en-US" dirty="0" smtClean="0"/>
              <a:t>main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6099175"/>
          </a:xfrm>
        </p:spPr>
        <p:txBody>
          <a:bodyPr/>
          <a:lstStyle/>
          <a:p>
            <a:pPr lvl="1"/>
            <a:r>
              <a:rPr lang="ru-RU" dirty="0" smtClean="0"/>
              <a:t>Автоматически удалять из присланного файла</a:t>
            </a:r>
            <a:endParaRPr lang="en-US" dirty="0" smtClean="0"/>
          </a:p>
          <a:p>
            <a:pPr lvl="2"/>
            <a:r>
              <a:rPr lang="ru-RU" dirty="0" err="1" smtClean="0"/>
              <a:t>Регуляркой</a:t>
            </a:r>
            <a:r>
              <a:rPr lang="ru-RU" dirty="0" smtClean="0"/>
              <a:t> находим строку «</a:t>
            </a: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ru-RU" dirty="0" smtClean="0"/>
              <a:t>»</a:t>
            </a:r>
            <a:endParaRPr lang="en-US" dirty="0" smtClean="0"/>
          </a:p>
          <a:p>
            <a:pPr lvl="2"/>
            <a:r>
              <a:rPr lang="ru-RU" dirty="0" smtClean="0"/>
              <a:t>Двигаемся дальше, считая баланс фигурных скобок</a:t>
            </a:r>
          </a:p>
          <a:p>
            <a:pPr lvl="2"/>
            <a:r>
              <a:rPr lang="ru-RU" dirty="0" smtClean="0"/>
              <a:t>Как только он стал нулевым, удаляем выбранный фрагмент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Хрупкое решение</a:t>
            </a:r>
            <a:r>
              <a:rPr lang="en-US" dirty="0" smtClean="0"/>
              <a:t> — </a:t>
            </a:r>
            <a:r>
              <a:rPr lang="ru-RU" dirty="0"/>
              <a:t>баланс скобок не учитывает комментарии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25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9147175"/>
            <a:ext cx="24382412" cy="4568825"/>
          </a:xfrm>
        </p:spPr>
        <p:txBody>
          <a:bodyPr/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(x &gt; 0) {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3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удалить функцию </a:t>
            </a:r>
            <a:r>
              <a:rPr lang="en-US" dirty="0"/>
              <a:t>main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428999"/>
          </a:xfrm>
        </p:spPr>
        <p:txBody>
          <a:bodyPr/>
          <a:lstStyle/>
          <a:p>
            <a:pPr lvl="1"/>
            <a:r>
              <a:rPr lang="ru-RU" dirty="0" smtClean="0"/>
              <a:t>Её не надо удалять — её достаточно переименовать!</a:t>
            </a:r>
          </a:p>
          <a:p>
            <a:pPr lvl="2"/>
            <a:r>
              <a:rPr lang="ru-RU" dirty="0" smtClean="0"/>
              <a:t>Это решение работает как часы уже 1,5 года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en-US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iter_swap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 … 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44341" y="11114772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8645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  <a:endParaRPr lang="ru-RU" dirty="0" err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4341" y="11087536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  <a:endParaRPr lang="ru-RU" dirty="0" err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79763" y="7284463"/>
            <a:ext cx="87767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интерфейса.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824700" cy="9158288"/>
          </a:xfrm>
        </p:spPr>
        <p:txBody>
          <a:bodyPr/>
          <a:lstStyle/>
          <a:p>
            <a:pPr lvl="1"/>
            <a:r>
              <a:rPr lang="en-US" dirty="0" smtClean="0"/>
              <a:t>«</a:t>
            </a:r>
            <a:r>
              <a:rPr lang="ru-RU" dirty="0" smtClean="0"/>
              <a:t>Удаление</a:t>
            </a:r>
            <a:r>
              <a:rPr lang="en-US" dirty="0" smtClean="0"/>
              <a:t>»</a:t>
            </a:r>
            <a:r>
              <a:rPr lang="ru-RU" dirty="0" smtClean="0"/>
              <a:t> функции </a:t>
            </a:r>
            <a:r>
              <a:rPr lang="en-US" dirty="0" smtClean="0"/>
              <a:t>main </a:t>
            </a:r>
            <a:r>
              <a:rPr lang="ru-RU" dirty="0" smtClean="0"/>
              <a:t>делает работу с тестирующей</a:t>
            </a:r>
          </a:p>
          <a:p>
            <a:pPr lvl="1"/>
            <a:r>
              <a:rPr lang="ru-RU" dirty="0" smtClean="0"/>
              <a:t>системой удобнее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Трюк с переименованием функции помог нам сэкономить время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простое решение, которое надёжно работает более 1,5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9064288" cy="7249764"/>
          </a:xfrm>
        </p:spPr>
        <p:txBody>
          <a:bodyPr/>
          <a:lstStyle/>
          <a:p>
            <a:r>
              <a:rPr lang="ru-RU" dirty="0" smtClean="0"/>
              <a:t>Ограничение использования</a:t>
            </a:r>
            <a:br>
              <a:rPr lang="ru-RU" dirty="0" smtClean="0"/>
            </a:br>
            <a:r>
              <a:rPr lang="ru-RU" dirty="0" smtClean="0"/>
              <a:t>стандартных контейнеров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SimpleVector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2665413"/>
          </a:xfrm>
        </p:spPr>
        <p:txBody>
          <a:bodyPr/>
          <a:lstStyle/>
          <a:p>
            <a:pPr lvl="1"/>
            <a:r>
              <a:rPr lang="ru-RU" dirty="0" smtClean="0"/>
              <a:t>В задаче надо реализовать сильно упрощённый вектор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Простейший способ —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::vector&lt;T&gt;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29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6094413"/>
            <a:ext cx="24382412" cy="76215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default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[](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index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begin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Capacity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4.8</a:t>
            </a:r>
            <a:r>
              <a:rPr lang="en-US" sz="4800" dirty="0" smtClean="0">
                <a:solidFill>
                  <a:sysClr val="windowText" lastClr="000000"/>
                </a:solidFill>
              </a:rPr>
              <a:t>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запретить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err="1" smtClean="0"/>
              <a:t>Парсить</a:t>
            </a:r>
            <a:r>
              <a:rPr lang="ru-RU" dirty="0" smtClean="0"/>
              <a:t> решение участника и анализировать секцию </a:t>
            </a:r>
            <a:r>
              <a:rPr lang="en-US" dirty="0" smtClean="0"/>
              <a:t>private</a:t>
            </a:r>
            <a:endParaRPr lang="ru-RU" dirty="0" smtClean="0"/>
          </a:p>
          <a:p>
            <a:pPr lvl="1"/>
            <a:r>
              <a:rPr lang="ru-RU" dirty="0" smtClean="0"/>
              <a:t>шаблона </a:t>
            </a:r>
            <a:r>
              <a:rPr lang="en-US" dirty="0" err="1" smtClean="0"/>
              <a:t>SimpleVector</a:t>
            </a:r>
            <a:endParaRPr lang="ru-RU" dirty="0" smtClean="0"/>
          </a:p>
          <a:p>
            <a:pPr lvl="2"/>
            <a:r>
              <a:rPr lang="ru-RU" dirty="0" smtClean="0"/>
              <a:t>Сложно</a:t>
            </a:r>
          </a:p>
          <a:p>
            <a:pPr lvl="2"/>
            <a:r>
              <a:rPr lang="ru-RU" dirty="0" smtClean="0"/>
              <a:t>Хрупко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запретить использовать </a:t>
            </a:r>
            <a:r>
              <a:rPr lang="en-US" dirty="0" err="1"/>
              <a:t>std</a:t>
            </a:r>
            <a:r>
              <a:rPr lang="en-US" dirty="0"/>
              <a:t>::vector?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31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запретить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4191000"/>
          </a:xfrm>
        </p:spPr>
        <p:txBody>
          <a:bodyPr/>
          <a:lstStyle/>
          <a:p>
            <a:pPr lvl="1"/>
            <a:r>
              <a:rPr lang="ru-RU" dirty="0" smtClean="0"/>
              <a:t>У нас фиксирована версия компилятора!</a:t>
            </a:r>
          </a:p>
          <a:p>
            <a:pPr lvl="2"/>
            <a:r>
              <a:rPr lang="ru-RU" dirty="0" smtClean="0"/>
              <a:t>Смотрим на имена </a:t>
            </a:r>
            <a:r>
              <a:rPr lang="en-US" dirty="0" smtClean="0"/>
              <a:t>include-guard’</a:t>
            </a:r>
            <a:r>
              <a:rPr lang="ru-RU" dirty="0" err="1" smtClean="0"/>
              <a:t>ов</a:t>
            </a:r>
            <a:r>
              <a:rPr lang="ru-RU" dirty="0" smtClean="0"/>
              <a:t> в нашей реализации стандартной библиотеки</a:t>
            </a:r>
          </a:p>
          <a:p>
            <a:pPr lvl="2"/>
            <a:r>
              <a:rPr lang="ru-RU" dirty="0" smtClean="0"/>
              <a:t>Вызываем </a:t>
            </a:r>
            <a:r>
              <a:rPr lang="en-US" dirty="0" smtClean="0"/>
              <a:t>#error, </a:t>
            </a:r>
            <a:r>
              <a:rPr lang="ru-RU" dirty="0" smtClean="0"/>
              <a:t>если они видны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32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7239000"/>
            <a:ext cx="24382412" cy="6477000"/>
          </a:xfrm>
        </p:spPr>
        <p:txBody>
          <a:bodyPr/>
          <a:lstStyle/>
          <a:p>
            <a:r>
              <a:rPr lang="en-US" dirty="0" smtClean="0"/>
              <a:t>__SUBMISSION__</a:t>
            </a:r>
            <a:r>
              <a:rPr lang="ru-RU" dirty="0" smtClean="0"/>
              <a:t>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Заменяется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Python'ом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на содержимое файла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участника</a:t>
            </a:r>
            <a:endParaRPr lang="en-US" dirty="0" smtClean="0"/>
          </a:p>
          <a:p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ifdef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_GLIBCXX_VECTOR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error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are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allowed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to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use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header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file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problem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endif</a:t>
            </a: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</a:endParaRPr>
          </a:p>
          <a:p>
            <a:pPr lvl="0"/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ifdef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_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GLIBCXX_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DEQUE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error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are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allowed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to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use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header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file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&lt;</a:t>
            </a:r>
            <a:r>
              <a:rPr lang="en-US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deque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problem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endif</a:t>
            </a:r>
            <a:endParaRPr lang="ru-RU" altLang="ru-RU" sz="6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5u);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Capacity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[2] = 123;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[2] == 123);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551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Краткий 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Ограничиваем использование стандартных контейнеров,</a:t>
            </a:r>
          </a:p>
          <a:p>
            <a:pPr lvl="1"/>
            <a:r>
              <a:rPr lang="ru-RU" dirty="0" smtClean="0"/>
              <a:t>анализируя видимые </a:t>
            </a:r>
            <a:r>
              <a:rPr lang="en-US" dirty="0" smtClean="0"/>
              <a:t>include-guard’</a:t>
            </a:r>
            <a:r>
              <a:rPr lang="ru-RU" dirty="0" smtClean="0"/>
              <a:t>ы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Переход от общей задачи к её частному случаю позволил </a:t>
            </a:r>
          </a:p>
          <a:p>
            <a:pPr lvl="1"/>
            <a:r>
              <a:rPr lang="ru-RU" dirty="0" smtClean="0"/>
              <a:t>создать простое решение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Оно сэкономило нам массу времени и </a:t>
            </a:r>
            <a:r>
              <a:rPr lang="ru-RU" smtClean="0"/>
              <a:t>надёжно работает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ru-RU" dirty="0" smtClean="0"/>
              <a:t>проверка интерфейса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SimpleVector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43000" y="3048000"/>
            <a:ext cx="22112290" cy="2665413"/>
          </a:xfrm>
        </p:spPr>
        <p:txBody>
          <a:bodyPr/>
          <a:lstStyle/>
          <a:p>
            <a:pPr lvl="1"/>
            <a:r>
              <a:rPr lang="ru-RU" dirty="0" smtClean="0"/>
              <a:t>Как проверить, что присланный шаблон имеет требуемый интерфейс?</a:t>
            </a:r>
          </a:p>
          <a:p>
            <a:pPr lvl="2"/>
            <a:r>
              <a:rPr lang="ru-RU" dirty="0" smtClean="0"/>
              <a:t>Например, что </a:t>
            </a:r>
            <a:r>
              <a:rPr lang="en-US" dirty="0" smtClean="0"/>
              <a:t>operator[] </a:t>
            </a:r>
            <a:r>
              <a:rPr lang="ru-RU" dirty="0" smtClean="0"/>
              <a:t>возвращает </a:t>
            </a:r>
            <a:r>
              <a:rPr lang="en-US" dirty="0" smtClean="0"/>
              <a:t>T&amp;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6094413"/>
            <a:ext cx="24382412" cy="76215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default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[](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index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begin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Capacity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интерфейса </a:t>
            </a:r>
            <a:r>
              <a:rPr lang="en-US" dirty="0" err="1" smtClean="0"/>
              <a:t>SimpleVector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43000" y="3048000"/>
            <a:ext cx="22112290" cy="2665413"/>
          </a:xfrm>
        </p:spPr>
        <p:txBody>
          <a:bodyPr/>
          <a:lstStyle/>
          <a:p>
            <a:pPr lvl="1"/>
            <a:r>
              <a:rPr lang="ru-RU" dirty="0" smtClean="0"/>
              <a:t>Можно запускать компиляцию и возвращать сообщение компилятора,</a:t>
            </a:r>
          </a:p>
          <a:p>
            <a:pPr lvl="1"/>
            <a:r>
              <a:rPr lang="ru-RU" dirty="0" smtClean="0"/>
              <a:t>если она не удалась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37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6094413"/>
            <a:ext cx="24382412" cy="7621587"/>
          </a:xfrm>
        </p:spPr>
        <p:txBody>
          <a:bodyPr/>
          <a:lstStyle/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__SUBMISSION__</a:t>
            </a:r>
            <a:r>
              <a:rPr lang="ru-RU" dirty="0"/>
              <a:t>   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Заменяется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Python'ом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на содержимое файла участника</a:t>
            </a:r>
            <a:endParaRPr lang="en-US" dirty="0"/>
          </a:p>
          <a:p>
            <a:pPr lvl="0"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(1);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x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[0];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Проверяем, что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operator[]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возвращает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T&amp;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25000"/>
              </a:lnSpc>
            </a:pPr>
            <a:r>
              <a:rPr lang="en-US" dirty="0" smtClean="0">
                <a:solidFill>
                  <a:srgbClr val="FFFFFF"/>
                </a:solidFill>
              </a:rPr>
              <a:t>error</a:t>
            </a:r>
            <a:r>
              <a:rPr lang="en-US" dirty="0">
                <a:solidFill>
                  <a:srgbClr val="FFFFFF"/>
                </a:solidFill>
              </a:rPr>
              <a:t>: cannot bind non-</a:t>
            </a:r>
            <a:r>
              <a:rPr lang="en-US" dirty="0" err="1">
                <a:solidFill>
                  <a:srgbClr val="FFFFFF"/>
                </a:solidFill>
              </a:rPr>
              <a:t>const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lvalue</a:t>
            </a:r>
            <a:r>
              <a:rPr lang="en-US" dirty="0">
                <a:solidFill>
                  <a:srgbClr val="FFFFFF"/>
                </a:solidFill>
              </a:rPr>
              <a:t> reference of type '</a:t>
            </a:r>
            <a:r>
              <a:rPr lang="en-US" dirty="0" err="1">
                <a:solidFill>
                  <a:srgbClr val="FFFFFF"/>
                </a:solidFill>
              </a:rPr>
              <a:t>int</a:t>
            </a:r>
            <a:r>
              <a:rPr lang="en-US" dirty="0">
                <a:solidFill>
                  <a:srgbClr val="FFFFFF"/>
                </a:solidFill>
              </a:rPr>
              <a:t>&amp;' to an </a:t>
            </a:r>
            <a:r>
              <a:rPr lang="en-US" dirty="0" err="1">
                <a:solidFill>
                  <a:srgbClr val="FFFFFF"/>
                </a:solidFill>
              </a:rPr>
              <a:t>rvalue</a:t>
            </a:r>
            <a:r>
              <a:rPr lang="en-US" dirty="0">
                <a:solidFill>
                  <a:srgbClr val="FFFFFF"/>
                </a:solidFill>
              </a:rPr>
              <a:t> of type </a:t>
            </a:r>
            <a:r>
              <a:rPr lang="en-US" dirty="0" smtClean="0">
                <a:solidFill>
                  <a:srgbClr val="FFFFFF"/>
                </a:solidFill>
              </a:rPr>
              <a:t>'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‘</a:t>
            </a:r>
            <a:endParaRPr lang="ru-RU" dirty="0" smtClean="0">
              <a:solidFill>
                <a:srgbClr val="FFFFFF"/>
              </a:solidFill>
            </a:endParaRPr>
          </a:p>
          <a:p>
            <a:pPr lvl="0">
              <a:lnSpc>
                <a:spcPct val="125000"/>
              </a:lnSpc>
            </a:pP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>
                <a:solidFill>
                  <a:srgbClr val="FFFFFF"/>
                </a:solidFill>
              </a:rPr>
              <a:t>&amp; x = v[0</a:t>
            </a:r>
            <a:r>
              <a:rPr lang="en-US" dirty="0" smtClean="0">
                <a:solidFill>
                  <a:srgbClr val="FFFFFF"/>
                </a:solidFill>
              </a:rPr>
              <a:t>];</a:t>
            </a:r>
            <a:endParaRPr lang="ru-RU" dirty="0" smtClean="0">
              <a:solidFill>
                <a:srgbClr val="FFFFFF"/>
              </a:solidFill>
            </a:endParaRPr>
          </a:p>
          <a:p>
            <a:pPr lvl="0">
              <a:lnSpc>
                <a:spcPct val="125000"/>
              </a:lnSpc>
            </a:pPr>
            <a:r>
              <a:rPr lang="en-US" dirty="0" smtClean="0">
                <a:solidFill>
                  <a:srgbClr val="FFFFFF"/>
                </a:solidFill>
              </a:rPr>
              <a:t>  ~~~^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5704681" y="10598396"/>
            <a:ext cx="9158287" cy="2441083"/>
          </a:xfrm>
          <a:prstGeom prst="wedgeEllipseCallout">
            <a:avLst>
              <a:gd name="adj1" fmla="val -74928"/>
              <a:gd name="adj2" fmla="val -112308"/>
            </a:avLst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Если </a:t>
            </a:r>
            <a:r>
              <a:rPr lang="en-US" dirty="0">
                <a:solidFill>
                  <a:schemeClr val="tx1"/>
                </a:solidFill>
              </a:rPr>
              <a:t>v[0] </a:t>
            </a:r>
            <a:r>
              <a:rPr lang="ru-RU" dirty="0" smtClean="0">
                <a:solidFill>
                  <a:schemeClr val="tx1"/>
                </a:solidFill>
              </a:rPr>
              <a:t>возвращает не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&amp;, </a:t>
            </a:r>
            <a:r>
              <a:rPr lang="ru-RU" dirty="0" smtClean="0">
                <a:solidFill>
                  <a:schemeClr val="tx1"/>
                </a:solidFill>
              </a:rPr>
              <a:t>это не скомпилируется</a:t>
            </a:r>
          </a:p>
        </p:txBody>
      </p:sp>
      <p:sp>
        <p:nvSpPr>
          <p:cNvPr id="9" name="Овальная выноска 8"/>
          <p:cNvSpPr/>
          <p:nvPr/>
        </p:nvSpPr>
        <p:spPr>
          <a:xfrm>
            <a:off x="10049156" y="8337457"/>
            <a:ext cx="3287432" cy="1294093"/>
          </a:xfrm>
          <a:prstGeom prst="wedgeEllipseCallout">
            <a:avLst>
              <a:gd name="adj1" fmla="val -64042"/>
              <a:gd name="adj2" fmla="val 138080"/>
            </a:avLst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</a:t>
            </a:r>
            <a:r>
              <a:rPr lang="ru-RU" dirty="0" smtClean="0">
                <a:solidFill>
                  <a:schemeClr val="tx1"/>
                </a:solidFill>
              </a:rPr>
              <a:t>??</a:t>
            </a:r>
          </a:p>
        </p:txBody>
      </p:sp>
      <p:sp>
        <p:nvSpPr>
          <p:cNvPr id="10" name="Овальная выноска 9"/>
          <p:cNvSpPr/>
          <p:nvPr/>
        </p:nvSpPr>
        <p:spPr>
          <a:xfrm>
            <a:off x="8077525" y="11437938"/>
            <a:ext cx="5592109" cy="1689240"/>
          </a:xfrm>
          <a:prstGeom prst="wedgeEllipseCallout">
            <a:avLst>
              <a:gd name="adj1" fmla="val -117746"/>
              <a:gd name="adj2" fmla="val -35191"/>
            </a:avLst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 меня такого кода нет…</a:t>
            </a:r>
          </a:p>
        </p:txBody>
      </p:sp>
    </p:spTree>
    <p:extLst>
      <p:ext uri="{BB962C8B-B14F-4D97-AF65-F5344CB8AC3E}">
        <p14:creationId xmlns:p14="http://schemas.microsoft.com/office/powerpoint/2010/main" val="23816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ru-RU" dirty="0" smtClean="0"/>
              <a:t>проверка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Если человек ошибся в интерфейсе, не стоит</a:t>
            </a:r>
            <a:r>
              <a:rPr lang="en-US" dirty="0" smtClean="0"/>
              <a:t> </a:t>
            </a:r>
            <a:r>
              <a:rPr lang="ru-RU" dirty="0" smtClean="0"/>
              <a:t>отдавать ему</a:t>
            </a:r>
          </a:p>
          <a:p>
            <a:pPr lvl="1"/>
            <a:r>
              <a:rPr lang="ru-RU" dirty="0" smtClean="0"/>
              <a:t>сообщения компилятора:</a:t>
            </a:r>
          </a:p>
          <a:p>
            <a:pPr lvl="2"/>
            <a:r>
              <a:rPr lang="ru-RU" dirty="0" smtClean="0"/>
              <a:t>они могут быть громоздкими</a:t>
            </a:r>
          </a:p>
          <a:p>
            <a:pPr lvl="2"/>
            <a:r>
              <a:rPr lang="ru-RU" dirty="0" smtClean="0"/>
              <a:t>могут сбивать с толку</a:t>
            </a:r>
          </a:p>
          <a:p>
            <a:pPr lvl="2"/>
            <a:endParaRPr lang="ru-RU" dirty="0"/>
          </a:p>
          <a:p>
            <a:pPr lvl="1"/>
            <a:r>
              <a:rPr lang="ru-RU" dirty="0" smtClean="0"/>
              <a:t>Нужен способ проверять интерфейс в </a:t>
            </a:r>
            <a:r>
              <a:rPr lang="en-US" dirty="0" smtClean="0"/>
              <a:t>compile time </a:t>
            </a:r>
            <a:r>
              <a:rPr lang="ru-RU" dirty="0" smtClean="0"/>
              <a:t>и отдавать</a:t>
            </a:r>
          </a:p>
          <a:p>
            <a:pPr lvl="1"/>
            <a:r>
              <a:rPr lang="ru-RU" dirty="0" smtClean="0"/>
              <a:t>внятные сообщения</a:t>
            </a:r>
          </a:p>
          <a:p>
            <a:pPr lvl="2"/>
            <a:r>
              <a:rPr lang="ru-RU" dirty="0" smtClean="0"/>
              <a:t>И мы нашли такой способ — </a:t>
            </a:r>
            <a:r>
              <a:rPr lang="en-US" dirty="0" smtClean="0"/>
              <a:t>Detector idiom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idiom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Walter E. Brown «Modern Template Metaprogramming:</a:t>
            </a:r>
          </a:p>
          <a:p>
            <a:pPr lvl="1"/>
            <a:r>
              <a:rPr lang="en-US" dirty="0" smtClean="0"/>
              <a:t>A Compendium», </a:t>
            </a:r>
            <a:r>
              <a:rPr lang="en-US" dirty="0" err="1" smtClean="0"/>
              <a:t>CppCon</a:t>
            </a:r>
            <a:r>
              <a:rPr lang="en-US" dirty="0" smtClean="0"/>
              <a:t> 2014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Marshall </a:t>
            </a:r>
            <a:r>
              <a:rPr lang="en-US" dirty="0" err="1"/>
              <a:t>Clow</a:t>
            </a:r>
            <a:r>
              <a:rPr lang="en-US" dirty="0"/>
              <a:t> </a:t>
            </a:r>
            <a:r>
              <a:rPr lang="en-US" dirty="0" smtClean="0"/>
              <a:t>«The </a:t>
            </a:r>
            <a:r>
              <a:rPr lang="en-US" dirty="0"/>
              <a:t>'Detection idiom:' A Better Way to </a:t>
            </a:r>
            <a:r>
              <a:rPr lang="en-US" dirty="0" smtClean="0"/>
              <a:t>SFINAE»,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++Now 2017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Ivan </a:t>
            </a:r>
            <a:r>
              <a:rPr lang="en-US" dirty="0" err="1" smtClean="0"/>
              <a:t>Čukić</a:t>
            </a:r>
            <a:r>
              <a:rPr lang="en-US" dirty="0" smtClean="0"/>
              <a:t> «</a:t>
            </a:r>
            <a:r>
              <a:rPr lang="en-US" dirty="0"/>
              <a:t>2020: A </a:t>
            </a:r>
            <a:r>
              <a:rPr lang="en-US" dirty="0" err="1"/>
              <a:t>void_t</a:t>
            </a:r>
            <a:r>
              <a:rPr lang="en-US" dirty="0"/>
              <a:t> </a:t>
            </a:r>
            <a:r>
              <a:rPr lang="en-US" dirty="0" smtClean="0"/>
              <a:t>odyssey», C++ Russia 2018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принципах объектно-ориентированного программирования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idiom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include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detector.h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“ </a:t>
            </a:r>
            <a:r>
              <a:rPr lang="en-US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Реализация 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Detector idiom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using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HasIndexOperator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decltype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declval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&gt;()[0]);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static_assert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is_same_v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detected_t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HasIndexOperator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&gt;&gt;,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&gt;,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Member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function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T&amp;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[](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&lt;T&gt;"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idiom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Если слушатель будет возвращать не ссылку из </a:t>
            </a:r>
            <a:r>
              <a:rPr lang="en-US" dirty="0" smtClean="0"/>
              <a:t>operator[], </a:t>
            </a:r>
            <a:r>
              <a:rPr lang="ru-RU" dirty="0" smtClean="0"/>
              <a:t>он </a:t>
            </a:r>
          </a:p>
          <a:p>
            <a:pPr lvl="1"/>
            <a:r>
              <a:rPr lang="ru-RU" dirty="0" smtClean="0"/>
              <a:t>получит внятное сообщение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41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error: static assertion failed: Member function T&amp; operator[](</a:t>
            </a:r>
            <a:r>
              <a:rPr lang="en-US" dirty="0" err="1"/>
              <a:t>size_t</a:t>
            </a:r>
            <a:r>
              <a:rPr lang="en-US" dirty="0"/>
              <a:t>) not found in </a:t>
            </a:r>
            <a:r>
              <a:rPr lang="en-US" dirty="0" err="1"/>
              <a:t>SimpleVector</a:t>
            </a:r>
            <a:r>
              <a:rPr lang="en-US" dirty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6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</a:t>
            </a:r>
            <a:r>
              <a:rPr lang="ru-RU" dirty="0"/>
              <a:t>проверка </a:t>
            </a:r>
            <a:r>
              <a:rPr lang="ru-RU" dirty="0" smtClean="0"/>
              <a:t>интерфейса.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Сообщения компилятора могут сбивать с толку начинающих</a:t>
            </a:r>
            <a:endParaRPr lang="en-US" dirty="0" smtClean="0"/>
          </a:p>
          <a:p>
            <a:pPr lvl="1"/>
            <a:r>
              <a:rPr lang="ru-RU" dirty="0" smtClean="0"/>
              <a:t>программистов на </a:t>
            </a:r>
            <a:r>
              <a:rPr lang="en-US" dirty="0" smtClean="0"/>
              <a:t>C++</a:t>
            </a:r>
          </a:p>
          <a:p>
            <a:pPr lvl="1"/>
            <a:endParaRPr lang="en-US" dirty="0"/>
          </a:p>
          <a:p>
            <a:pPr lvl="1"/>
            <a:r>
              <a:rPr lang="ru-RU" dirty="0" smtClean="0"/>
              <a:t>Мы стараемся более внятно сообщать участникам, что не так</a:t>
            </a:r>
          </a:p>
          <a:p>
            <a:pPr lvl="1"/>
            <a:r>
              <a:rPr lang="ru-RU" dirty="0" smtClean="0"/>
              <a:t>в их коде</a:t>
            </a:r>
          </a:p>
          <a:p>
            <a:pPr lvl="1"/>
            <a:endParaRPr lang="ru-RU" dirty="0"/>
          </a:p>
          <a:p>
            <a:pPr lvl="1"/>
            <a:r>
              <a:rPr lang="en-US" dirty="0" smtClean="0"/>
              <a:t>Detector idiom </a:t>
            </a:r>
            <a:r>
              <a:rPr lang="ru-RU" dirty="0" smtClean="0"/>
              <a:t>сильно упрощает исследование интерфейса</a:t>
            </a:r>
            <a:endParaRPr lang="en-US" dirty="0" smtClean="0"/>
          </a:p>
          <a:p>
            <a:pPr lvl="1"/>
            <a:r>
              <a:rPr lang="ru-RU" dirty="0" smtClean="0"/>
              <a:t>класса в </a:t>
            </a:r>
            <a:r>
              <a:rPr lang="en-US" dirty="0" smtClean="0"/>
              <a:t>compile time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508786"/>
              </p:ext>
            </p:extLst>
          </p:nvPr>
        </p:nvGraphicFramePr>
        <p:xfrm>
          <a:off x="1135062" y="4495800"/>
          <a:ext cx="22112288" cy="590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Дата запуска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Июнь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Декабрь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Июль 2018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17 529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2590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582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1 061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269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28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47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Простота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17" y="3041649"/>
            <a:ext cx="19672979" cy="9205945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51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52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815049" y="4599676"/>
            <a:ext cx="437039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задача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61947</TotalTime>
  <Words>1433</Words>
  <Application>Microsoft Office PowerPoint</Application>
  <PresentationFormat>Произвольный</PresentationFormat>
  <Paragraphs>454</Paragraphs>
  <Slides>52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62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Заглядываем под капот «Поясов по C++»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Описание тестирующей системы</vt:lpstr>
      <vt:lpstr>Устройство тестирующей системы</vt:lpstr>
      <vt:lpstr>Устройство тестирующей системы</vt:lpstr>
      <vt:lpstr>Юнит-тест фреймворк</vt:lpstr>
      <vt:lpstr>Юнит-тест фреймворк</vt:lpstr>
      <vt:lpstr>Пример применения юнит-тест фреймворка</vt:lpstr>
      <vt:lpstr>Класс TestRunner</vt:lpstr>
      <vt:lpstr>Презентация PowerPoint</vt:lpstr>
      <vt:lpstr>Стимулируем писать юнит-тесты</vt:lpstr>
      <vt:lpstr>Тестирование решений участников</vt:lpstr>
      <vt:lpstr>Типы задач на курсах</vt:lpstr>
      <vt:lpstr>Тестирование задач stdin → stdout</vt:lpstr>
      <vt:lpstr>Тестирование реализации интерфейса</vt:lpstr>
      <vt:lpstr>Проблема с функцией main</vt:lpstr>
      <vt:lpstr>Как удалить функцию main?</vt:lpstr>
      <vt:lpstr>Как удалить функцию main?</vt:lpstr>
      <vt:lpstr>Как удалить функцию main?</vt:lpstr>
      <vt:lpstr>Тестирование интерфейса. Итоги</vt:lpstr>
      <vt:lpstr>Ограничение использования стандартных контейнеров</vt:lpstr>
      <vt:lpstr>Задача SimpleVector</vt:lpstr>
      <vt:lpstr>Как запретить использовать std::vector?</vt:lpstr>
      <vt:lpstr>Как запретить использовать std::vector?</vt:lpstr>
      <vt:lpstr>Как запретить использовать std::vector?</vt:lpstr>
      <vt:lpstr>Презентация PowerPoint</vt:lpstr>
      <vt:lpstr>Краткий итог</vt:lpstr>
      <vt:lpstr>Compile-time проверка интерфейса</vt:lpstr>
      <vt:lpstr>Задача SimpleVector</vt:lpstr>
      <vt:lpstr>Тестирование интерфейса SimpleVector</vt:lpstr>
      <vt:lpstr>Compile-time проверка интерфейса</vt:lpstr>
      <vt:lpstr>Detector idiom</vt:lpstr>
      <vt:lpstr>Detector idiom</vt:lpstr>
      <vt:lpstr>Detector idiom</vt:lpstr>
      <vt:lpstr>Compile-time проверка интерфейса. Итоги</vt:lpstr>
      <vt:lpstr>Результаты</vt:lpstr>
      <vt:lpstr>Презентация PowerPoint</vt:lpstr>
      <vt:lpstr>Презентация PowerPoint</vt:lpstr>
      <vt:lpstr>Презентация PowerPoint</vt:lpstr>
      <vt:lpstr>Практичность</vt:lpstr>
      <vt:lpstr>Простота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1610</cp:revision>
  <dcterms:created xsi:type="dcterms:W3CDTF">2014-09-09T08:22:07Z</dcterms:created>
  <dcterms:modified xsi:type="dcterms:W3CDTF">2018-10-31T10:09:08Z</dcterms:modified>
  <cp:category>presentation technology</cp:category>
</cp:coreProperties>
</file>