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7" r:id="rId23"/>
    <p:sldId id="838" r:id="rId24"/>
    <p:sldId id="819" r:id="rId25"/>
    <p:sldId id="820" r:id="rId26"/>
    <p:sldId id="821" r:id="rId27"/>
    <p:sldId id="822" r:id="rId28"/>
    <p:sldId id="814" r:id="rId29"/>
    <p:sldId id="816" r:id="rId30"/>
    <p:sldId id="796" r:id="rId31"/>
    <p:sldId id="792" r:id="rId32"/>
    <p:sldId id="783" r:id="rId33"/>
    <p:sldId id="785" r:id="rId34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9" d="100"/>
          <a:sy n="49" d="100"/>
        </p:scale>
        <p:origin x="96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  <p:sldLayoutId id="2147483769" r:id="rId29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 hidden="1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err="1" smtClean="0"/>
              <a:t>видеолекциях</a:t>
            </a:r>
            <a:r>
              <a:rPr lang="ru-RU" dirty="0" smtClean="0"/>
              <a:t> мы разработали свой юнит-тест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pPr lvl="2"/>
            <a:r>
              <a:rPr lang="ru-RU" dirty="0" smtClean="0"/>
              <a:t>чтобы показать, что текущих знаний уже достаточно, чтобы сделать что-то полезное</a:t>
            </a:r>
          </a:p>
          <a:p>
            <a:pPr lvl="2"/>
            <a:r>
              <a:rPr lang="ru-RU" dirty="0"/>
              <a:t>чтобы люди понимали, как он работает и как устроен </a:t>
            </a:r>
            <a:r>
              <a:rPr lang="ru-RU" dirty="0" smtClean="0"/>
              <a:t>внутри</a:t>
            </a:r>
          </a:p>
          <a:p>
            <a:pPr lvl="2"/>
            <a:r>
              <a:rPr lang="ru-RU" dirty="0" smtClean="0"/>
              <a:t>чтобы они могли вносить в него изменения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юнит-тест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test_runner.h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(-5),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12186047" y="3045618"/>
            <a:ext cx="12191206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61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TestPositive</a:t>
            </a:r>
            <a:r>
              <a:rPr lang="en-US" altLang="ru-RU" dirty="0"/>
              <a:t> fail: Assertion failed: -5 != 5 hint: Abs(5) != 5, main.cpp:5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TestNegative</a:t>
            </a:r>
            <a:r>
              <a:rPr lang="en-US" altLang="ru-RU" dirty="0"/>
              <a:t> 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1 unit tests failed. Terminate</a:t>
            </a:r>
          </a:p>
        </p:txBody>
      </p:sp>
    </p:spTree>
    <p:extLst>
      <p:ext uri="{BB962C8B-B14F-4D97-AF65-F5344CB8AC3E}">
        <p14:creationId xmlns:p14="http://schemas.microsoft.com/office/powerpoint/2010/main" val="18885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TestRunner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24382412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RunTest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OK"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what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(...)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Unknown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caught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unit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.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Terminate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Стимулируем писать юнит-тесты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1"/>
            <a:ext cx="19461162" cy="1138238"/>
          </a:xfrm>
        </p:spPr>
        <p:txBody>
          <a:bodyPr/>
          <a:lstStyle/>
          <a:p>
            <a:pPr lvl="1"/>
            <a:r>
              <a:rPr lang="ru-RU" dirty="0" smtClean="0"/>
              <a:t>К каждой задаче выдаём заготовку решения с юнит-тестами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4568825"/>
            <a:ext cx="24382412" cy="9147175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решений участников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8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на курсах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Большинство задач относится к одной из двух категорий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Написать программу </a:t>
            </a:r>
            <a:r>
              <a:rPr lang="en-US" dirty="0" err="1" smtClean="0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2"/>
            <a:r>
              <a:rPr lang="ru-RU" dirty="0" smtClean="0"/>
              <a:t>Реализовать функцию/класс/шаблон с заданным интерфейсом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задач </a:t>
            </a:r>
            <a:r>
              <a:rPr lang="en-US" dirty="0" err="1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4671686" y="4186800"/>
            <a:ext cx="1908154" cy="1525829"/>
            <a:chOff x="1887559" y="4568760"/>
            <a:chExt cx="3816175" cy="4578482"/>
          </a:xfrm>
        </p:grpSpPr>
        <p:sp>
          <p:nvSpPr>
            <p:cNvPr id="7" name="Волна 6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1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2290551" y="6519491"/>
            <a:ext cx="1908153" cy="1525829"/>
            <a:chOff x="1887561" y="4568758"/>
            <a:chExt cx="3816176" cy="4578481"/>
          </a:xfrm>
        </p:grpSpPr>
        <p:sp>
          <p:nvSpPr>
            <p:cNvPr id="19" name="Волна 18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1</a:t>
              </a: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901830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17533606" y="8766037"/>
            <a:ext cx="2288381" cy="15263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8756650" y="7239688"/>
            <a:ext cx="763356" cy="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95200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>
            <a:stCxn id="7" idx="3"/>
          </p:cNvCxnSpPr>
          <p:nvPr/>
        </p:nvCxnSpPr>
        <p:spPr>
          <a:xfrm flipH="1">
            <a:off x="14098588" y="5712629"/>
            <a:ext cx="1527176" cy="1550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1" idx="1"/>
          </p:cNvCxnSpPr>
          <p:nvPr/>
        </p:nvCxnSpPr>
        <p:spPr>
          <a:xfrm>
            <a:off x="16740454" y="9529219"/>
            <a:ext cx="7931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3"/>
            <a:endCxn id="21" idx="0"/>
          </p:cNvCxnSpPr>
          <p:nvPr/>
        </p:nvCxnSpPr>
        <p:spPr>
          <a:xfrm>
            <a:off x="15625764" y="5712629"/>
            <a:ext cx="3052033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17725095" y="4186800"/>
            <a:ext cx="1908154" cy="1525829"/>
            <a:chOff x="1887559" y="4568760"/>
            <a:chExt cx="3816175" cy="4578482"/>
          </a:xfrm>
        </p:grpSpPr>
        <p:sp>
          <p:nvSpPr>
            <p:cNvPr id="51" name="Волна 50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3" name="Прямая со стрелкой 52"/>
          <p:cNvCxnSpPr>
            <a:stCxn id="51" idx="3"/>
          </p:cNvCxnSpPr>
          <p:nvPr/>
        </p:nvCxnSpPr>
        <p:spPr>
          <a:xfrm flipH="1">
            <a:off x="14097212" y="5712629"/>
            <a:ext cx="4581961" cy="1459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1" idx="3"/>
            <a:endCxn id="21" idx="0"/>
          </p:cNvCxnSpPr>
          <p:nvPr/>
        </p:nvCxnSpPr>
        <p:spPr>
          <a:xfrm flipH="1">
            <a:off x="18677797" y="5712629"/>
            <a:ext cx="1376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2286152" y="6505252"/>
            <a:ext cx="1908153" cy="1525829"/>
            <a:chOff x="1887561" y="4568758"/>
            <a:chExt cx="3816176" cy="4578481"/>
          </a:xfrm>
        </p:grpSpPr>
        <p:sp>
          <p:nvSpPr>
            <p:cNvPr id="57" name="Волна 56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7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88E-6 2.22222E-6 L 0.10958 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954E-7 -2.77778E-6 L 0.09766 0.16389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83E-6 -1.11111E-6 L 0.09767 0.1638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ru-RU" dirty="0" smtClean="0"/>
              <a:t>реализации интерфейса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4" name="Binary"/>
          <p:cNvSpPr/>
          <p:nvPr/>
        </p:nvSpPr>
        <p:spPr>
          <a:xfrm>
            <a:off x="11428006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10283206" y="7239688"/>
            <a:ext cx="763200" cy="3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110464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8471552" y="6476085"/>
            <a:ext cx="1908154" cy="1525829"/>
            <a:chOff x="1887559" y="4568760"/>
            <a:chExt cx="3816175" cy="4578482"/>
          </a:xfrm>
        </p:grpSpPr>
        <p:sp>
          <p:nvSpPr>
            <p:cNvPr id="36" name="Волна 3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UT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C++"/>
          <p:cNvSpPr/>
          <p:nvPr/>
        </p:nvSpPr>
        <p:spPr>
          <a:xfrm>
            <a:off x="17533938" y="4186237"/>
            <a:ext cx="4576764" cy="572452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C++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22222E-6 L -0.41624 2.22222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2.22222E-6 L 0.10957 2.22222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функцией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2001"/>
            <a:ext cx="24382412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5"/>
          <p:cNvSpPr>
            <a:spLocks noGrp="1"/>
          </p:cNvSpPr>
          <p:nvPr>
            <p:ph idx="13"/>
          </p:nvPr>
        </p:nvSpPr>
        <p:spPr>
          <a:xfrm>
            <a:off x="11447076" y="3056289"/>
            <a:ext cx="11809799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4066162" y="3537995"/>
            <a:ext cx="8307421" cy="7946745"/>
          </a:xfrm>
          <a:custGeom>
            <a:avLst/>
            <a:gdLst>
              <a:gd name="connsiteX0" fmla="*/ 8307421 w 8307421"/>
              <a:gd name="connsiteY0" fmla="*/ 294703 h 7946745"/>
              <a:gd name="connsiteX1" fmla="*/ 6322978 w 8307421"/>
              <a:gd name="connsiteY1" fmla="*/ 508711 h 7946745"/>
              <a:gd name="connsiteX2" fmla="*/ 6128425 w 8307421"/>
              <a:gd name="connsiteY2" fmla="*/ 5002890 h 7946745"/>
              <a:gd name="connsiteX3" fmla="*/ 5330757 w 8307421"/>
              <a:gd name="connsiteY3" fmla="*/ 7648814 h 7946745"/>
              <a:gd name="connsiteX4" fmla="*/ 0 w 8307421"/>
              <a:gd name="connsiteY4" fmla="*/ 7940643 h 794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421" h="7946745">
                <a:moveTo>
                  <a:pt x="8307421" y="294703"/>
                </a:moveTo>
                <a:cubicBezTo>
                  <a:pt x="7496782" y="9358"/>
                  <a:pt x="6686144" y="-275987"/>
                  <a:pt x="6322978" y="508711"/>
                </a:cubicBezTo>
                <a:cubicBezTo>
                  <a:pt x="5959812" y="1293409"/>
                  <a:pt x="6293795" y="3812873"/>
                  <a:pt x="6128425" y="5002890"/>
                </a:cubicBezTo>
                <a:cubicBezTo>
                  <a:pt x="5963055" y="6192907"/>
                  <a:pt x="6352161" y="7159189"/>
                  <a:pt x="5330757" y="7648814"/>
                </a:cubicBezTo>
                <a:cubicBezTo>
                  <a:pt x="4309353" y="8138440"/>
                  <a:pt x="881974" y="7856337"/>
                  <a:pt x="0" y="7940643"/>
                </a:cubicBezTo>
              </a:path>
            </a:pathLst>
          </a:custGeom>
          <a:noFill/>
          <a:ln w="7620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3321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16 943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2440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464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223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28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33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61602</TotalTime>
  <Words>855</Words>
  <Application>Microsoft Office PowerPoint</Application>
  <PresentationFormat>Произвольный</PresentationFormat>
  <Paragraphs>321</Paragraphs>
  <Slides>33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Юнит-тест фреймворк</vt:lpstr>
      <vt:lpstr>Пример применения юнит-тест фреймворка</vt:lpstr>
      <vt:lpstr>Класс TestRunner</vt:lpstr>
      <vt:lpstr>Презентация PowerPoint</vt:lpstr>
      <vt:lpstr>Стимулируем писать юнит-тесты</vt:lpstr>
      <vt:lpstr>Тестирование решений участников</vt:lpstr>
      <vt:lpstr>Типы задач на курсах</vt:lpstr>
      <vt:lpstr>Тестирование задач stdin → stdout</vt:lpstr>
      <vt:lpstr>Тестирование реализации интерфейса</vt:lpstr>
      <vt:lpstr>Проблема с функцией main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1565</cp:revision>
  <dcterms:created xsi:type="dcterms:W3CDTF">2014-09-09T08:22:07Z</dcterms:created>
  <dcterms:modified xsi:type="dcterms:W3CDTF">2018-10-26T13:59:47Z</dcterms:modified>
  <cp:category>presentation technology</cp:category>
</cp:coreProperties>
</file>