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76" r:id="rId6"/>
    <p:sldId id="260" r:id="rId7"/>
    <p:sldId id="261" r:id="rId8"/>
    <p:sldId id="262" r:id="rId9"/>
    <p:sldId id="263" r:id="rId10"/>
    <p:sldId id="264" r:id="rId11"/>
    <p:sldId id="283" r:id="rId12"/>
    <p:sldId id="265" r:id="rId13"/>
    <p:sldId id="266" r:id="rId14"/>
    <p:sldId id="267" r:id="rId15"/>
    <p:sldId id="268" r:id="rId16"/>
    <p:sldId id="269" r:id="rId17"/>
    <p:sldId id="270" r:id="rId18"/>
    <p:sldId id="271" r:id="rId19"/>
    <p:sldId id="272" r:id="rId20"/>
    <p:sldId id="273" r:id="rId21"/>
    <p:sldId id="274" r:id="rId22"/>
    <p:sldId id="275" r:id="rId23"/>
    <p:sldId id="279" r:id="rId24"/>
    <p:sldId id="277" r:id="rId25"/>
    <p:sldId id="278"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7" autoAdjust="0"/>
    <p:restoredTop sz="84669" autoAdjust="0"/>
  </p:normalViewPr>
  <p:slideViewPr>
    <p:cSldViewPr snapToGrid="0">
      <p:cViewPr varScale="1">
        <p:scale>
          <a:sx n="75" d="100"/>
          <a:sy n="75"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B1B92-FD86-4DEA-9275-CF385BA8FE6E}" type="datetimeFigureOut">
              <a:rPr lang="en-CA" smtClean="0"/>
              <a:t>2015-09-25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09C06-186F-49FE-B55E-2B44B0884EC5}" type="slidenum">
              <a:rPr lang="en-CA" smtClean="0"/>
              <a:t>‹#›</a:t>
            </a:fld>
            <a:endParaRPr lang="en-CA"/>
          </a:p>
        </p:txBody>
      </p:sp>
    </p:spTree>
    <p:extLst>
      <p:ext uri="{BB962C8B-B14F-4D97-AF65-F5344CB8AC3E}">
        <p14:creationId xmlns:p14="http://schemas.microsoft.com/office/powerpoint/2010/main" val="250355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 beginners. On Day 1. When you’re actually teaching C++.</a:t>
            </a:r>
            <a:endParaRPr lang="en-CA" dirty="0"/>
          </a:p>
        </p:txBody>
      </p:sp>
      <p:sp>
        <p:nvSpPr>
          <p:cNvPr id="4" name="Slide Number Placeholder 3"/>
          <p:cNvSpPr>
            <a:spLocks noGrp="1"/>
          </p:cNvSpPr>
          <p:nvPr>
            <p:ph type="sldNum" sz="quarter" idx="10"/>
          </p:nvPr>
        </p:nvSpPr>
        <p:spPr/>
        <p:txBody>
          <a:bodyPr/>
          <a:lstStyle/>
          <a:p>
            <a:fld id="{67209C06-186F-49FE-B55E-2B44B0884EC5}" type="slidenum">
              <a:rPr lang="en-CA" smtClean="0"/>
              <a:t>1</a:t>
            </a:fld>
            <a:endParaRPr lang="en-CA"/>
          </a:p>
        </p:txBody>
      </p:sp>
    </p:spTree>
    <p:extLst>
      <p:ext uri="{BB962C8B-B14F-4D97-AF65-F5344CB8AC3E}">
        <p14:creationId xmlns:p14="http://schemas.microsoft.com/office/powerpoint/2010/main" val="127653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Wastepaper</a:t>
            </a:r>
            <a:r>
              <a:rPr lang="en-CA" baseline="0" dirty="0" smtClean="0"/>
              <a:t> basket on fire</a:t>
            </a:r>
            <a:endParaRPr lang="en-CA" dirty="0"/>
          </a:p>
        </p:txBody>
      </p:sp>
      <p:sp>
        <p:nvSpPr>
          <p:cNvPr id="4" name="Slide Number Placeholder 3"/>
          <p:cNvSpPr>
            <a:spLocks noGrp="1"/>
          </p:cNvSpPr>
          <p:nvPr>
            <p:ph type="sldNum" sz="quarter" idx="10"/>
          </p:nvPr>
        </p:nvSpPr>
        <p:spPr/>
        <p:txBody>
          <a:bodyPr/>
          <a:lstStyle/>
          <a:p>
            <a:fld id="{67209C06-186F-49FE-B55E-2B44B0884EC5}" type="slidenum">
              <a:rPr lang="en-CA" smtClean="0"/>
              <a:t>4</a:t>
            </a:fld>
            <a:endParaRPr lang="en-CA"/>
          </a:p>
        </p:txBody>
      </p:sp>
    </p:spTree>
    <p:extLst>
      <p:ext uri="{BB962C8B-B14F-4D97-AF65-F5344CB8AC3E}">
        <p14:creationId xmlns:p14="http://schemas.microsoft.com/office/powerpoint/2010/main" val="414159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One cause of</a:t>
            </a:r>
            <a:r>
              <a:rPr lang="en-CA" baseline="0" dirty="0" smtClean="0"/>
              <a:t> this is instructors adding new stuff at the end. But it leads people astray because they assume courses start simple and get harder</a:t>
            </a:r>
            <a:endParaRPr lang="en-CA" dirty="0"/>
          </a:p>
        </p:txBody>
      </p:sp>
      <p:sp>
        <p:nvSpPr>
          <p:cNvPr id="4" name="Slide Number Placeholder 3"/>
          <p:cNvSpPr>
            <a:spLocks noGrp="1"/>
          </p:cNvSpPr>
          <p:nvPr>
            <p:ph type="sldNum" sz="quarter" idx="10"/>
          </p:nvPr>
        </p:nvSpPr>
        <p:spPr/>
        <p:txBody>
          <a:bodyPr/>
          <a:lstStyle/>
          <a:p>
            <a:fld id="{67209C06-186F-49FE-B55E-2B44B0884EC5}" type="slidenum">
              <a:rPr lang="en-CA" smtClean="0"/>
              <a:t>5</a:t>
            </a:fld>
            <a:endParaRPr lang="en-CA"/>
          </a:p>
        </p:txBody>
      </p:sp>
    </p:spTree>
    <p:extLst>
      <p:ext uri="{BB962C8B-B14F-4D97-AF65-F5344CB8AC3E}">
        <p14:creationId xmlns:p14="http://schemas.microsoft.com/office/powerpoint/2010/main" val="2170868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 be clear,</a:t>
            </a:r>
            <a:r>
              <a:rPr lang="en-CA" baseline="0" dirty="0" smtClean="0"/>
              <a:t> I’m not saying don’t use these in your mainline working code. I’m not even saying never cover these when you teach C++. But I am saying please, keep them out of your Day 1 code, don’t teach them first, don’t use them in your samples and quickies that newbies use as templates. </a:t>
            </a:r>
            <a:r>
              <a:rPr lang="en-CA" baseline="0" smtClean="0"/>
              <a:t>Just don’t.</a:t>
            </a:r>
            <a:endParaRPr lang="en-CA" dirty="0"/>
          </a:p>
        </p:txBody>
      </p:sp>
      <p:sp>
        <p:nvSpPr>
          <p:cNvPr id="4" name="Slide Number Placeholder 3"/>
          <p:cNvSpPr>
            <a:spLocks noGrp="1"/>
          </p:cNvSpPr>
          <p:nvPr>
            <p:ph type="sldNum" sz="quarter" idx="10"/>
          </p:nvPr>
        </p:nvSpPr>
        <p:spPr/>
        <p:txBody>
          <a:bodyPr/>
          <a:lstStyle/>
          <a:p>
            <a:fld id="{67209C06-186F-49FE-B55E-2B44B0884EC5}" type="slidenum">
              <a:rPr lang="en-CA" smtClean="0"/>
              <a:t>7</a:t>
            </a:fld>
            <a:endParaRPr lang="en-CA"/>
          </a:p>
        </p:txBody>
      </p:sp>
    </p:spTree>
    <p:extLst>
      <p:ext uri="{BB962C8B-B14F-4D97-AF65-F5344CB8AC3E}">
        <p14:creationId xmlns:p14="http://schemas.microsoft.com/office/powerpoint/2010/main" val="3781499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7209C06-186F-49FE-B55E-2B44B0884EC5}" type="slidenum">
              <a:rPr lang="en-CA" smtClean="0"/>
              <a:t>14</a:t>
            </a:fld>
            <a:endParaRPr lang="en-CA"/>
          </a:p>
        </p:txBody>
      </p:sp>
    </p:spTree>
    <p:extLst>
      <p:ext uri="{BB962C8B-B14F-4D97-AF65-F5344CB8AC3E}">
        <p14:creationId xmlns:p14="http://schemas.microsoft.com/office/powerpoint/2010/main" val="3493457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Throw away</a:t>
            </a:r>
            <a:r>
              <a:rPr lang="en-CA" baseline="0" dirty="0" smtClean="0"/>
              <a:t> char*, teach string from day 1. Throw away </a:t>
            </a:r>
            <a:r>
              <a:rPr lang="en-CA" baseline="0" dirty="0" err="1" smtClean="0"/>
              <a:t>printf</a:t>
            </a:r>
            <a:r>
              <a:rPr lang="en-CA" baseline="0" dirty="0" smtClean="0"/>
              <a:t>, teach </a:t>
            </a:r>
            <a:r>
              <a:rPr lang="en-CA" baseline="0" dirty="0" err="1" smtClean="0"/>
              <a:t>cout</a:t>
            </a:r>
            <a:r>
              <a:rPr lang="en-CA" baseline="0" dirty="0" smtClean="0"/>
              <a:t> or use the debugger from day 1. throw away [] arrays, teach vector from day 1, and do whatever takes not to use any pointers until after polymorphism.</a:t>
            </a:r>
          </a:p>
          <a:p>
            <a:endParaRPr lang="en-CA" baseline="0" dirty="0" smtClean="0"/>
          </a:p>
          <a:p>
            <a:r>
              <a:rPr lang="en-CA" baseline="0" dirty="0" smtClean="0"/>
              <a:t>Learners think in objects by default. They think a string or an array is a thing. Our use of the C constructs drags us into the marsh of “a isn’t the whole array it’s the address of the first element of the array” – which is hard and confusing and all has to be undone when we finally introduce some sort of collection class</a:t>
            </a:r>
            <a:endParaRPr lang="en-CA" dirty="0"/>
          </a:p>
        </p:txBody>
      </p:sp>
      <p:sp>
        <p:nvSpPr>
          <p:cNvPr id="4" name="Slide Number Placeholder 3"/>
          <p:cNvSpPr>
            <a:spLocks noGrp="1"/>
          </p:cNvSpPr>
          <p:nvPr>
            <p:ph type="sldNum" sz="quarter" idx="10"/>
          </p:nvPr>
        </p:nvSpPr>
        <p:spPr/>
        <p:txBody>
          <a:bodyPr/>
          <a:lstStyle/>
          <a:p>
            <a:fld id="{67209C06-186F-49FE-B55E-2B44B0884EC5}" type="slidenum">
              <a:rPr lang="en-CA" smtClean="0"/>
              <a:t>17</a:t>
            </a:fld>
            <a:endParaRPr lang="en-CA"/>
          </a:p>
        </p:txBody>
      </p:sp>
    </p:spTree>
    <p:extLst>
      <p:ext uri="{BB962C8B-B14F-4D97-AF65-F5344CB8AC3E}">
        <p14:creationId xmlns:p14="http://schemas.microsoft.com/office/powerpoint/2010/main" val="818149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7209C06-186F-49FE-B55E-2B44B0884EC5}" type="slidenum">
              <a:rPr lang="en-CA" smtClean="0"/>
              <a:t>21</a:t>
            </a:fld>
            <a:endParaRPr lang="en-CA"/>
          </a:p>
        </p:txBody>
      </p:sp>
    </p:spTree>
    <p:extLst>
      <p:ext uri="{BB962C8B-B14F-4D97-AF65-F5344CB8AC3E}">
        <p14:creationId xmlns:p14="http://schemas.microsoft.com/office/powerpoint/2010/main" val="4014183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a good time</a:t>
            </a:r>
            <a:r>
              <a:rPr lang="en-CA" baseline="0" dirty="0" smtClean="0"/>
              <a:t> to talk about intent in general – using a range for instead of a traditional for, or calling count() instead of using a hand rolled loop. You should be teaching them how to show intent all the time, and </a:t>
            </a:r>
            <a:r>
              <a:rPr lang="en-CA" baseline="0" dirty="0" err="1" smtClean="0"/>
              <a:t>const</a:t>
            </a:r>
            <a:r>
              <a:rPr lang="en-CA" baseline="0" dirty="0" smtClean="0"/>
              <a:t> is part of that.</a:t>
            </a:r>
            <a:endParaRPr lang="en-CA" dirty="0"/>
          </a:p>
        </p:txBody>
      </p:sp>
      <p:sp>
        <p:nvSpPr>
          <p:cNvPr id="4" name="Slide Number Placeholder 3"/>
          <p:cNvSpPr>
            <a:spLocks noGrp="1"/>
          </p:cNvSpPr>
          <p:nvPr>
            <p:ph type="sldNum" sz="quarter" idx="10"/>
          </p:nvPr>
        </p:nvSpPr>
        <p:spPr/>
        <p:txBody>
          <a:bodyPr/>
          <a:lstStyle/>
          <a:p>
            <a:fld id="{67209C06-186F-49FE-B55E-2B44B0884EC5}" type="slidenum">
              <a:rPr lang="en-CA" smtClean="0"/>
              <a:t>22</a:t>
            </a:fld>
            <a:endParaRPr lang="en-CA"/>
          </a:p>
        </p:txBody>
      </p:sp>
    </p:spTree>
    <p:extLst>
      <p:ext uri="{BB962C8B-B14F-4D97-AF65-F5344CB8AC3E}">
        <p14:creationId xmlns:p14="http://schemas.microsoft.com/office/powerpoint/2010/main" val="1251186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CFBAFB-39FB-4B0A-9AFB-4D6D645A8BE6}" type="datetimeFigureOut">
              <a:rPr lang="en-CA" smtClean="0"/>
              <a:t>2015-09-25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F921BD-4F78-4387-ACBF-F4A0A1250481}"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2"/>
          <a:srcRect r="3642"/>
          <a:stretch/>
        </p:blipFill>
        <p:spPr>
          <a:xfrm>
            <a:off x="10180320" y="0"/>
            <a:ext cx="2011680" cy="503510"/>
          </a:xfrm>
          <a:prstGeom prst="rect">
            <a:avLst/>
          </a:prstGeom>
        </p:spPr>
      </p:pic>
    </p:spTree>
    <p:extLst>
      <p:ext uri="{BB962C8B-B14F-4D97-AF65-F5344CB8AC3E}">
        <p14:creationId xmlns:p14="http://schemas.microsoft.com/office/powerpoint/2010/main" val="2725387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40037784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202141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3232385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174760653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34169534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79241667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36502774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301167861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317888201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34685726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CFBAFB-39FB-4B0A-9AFB-4D6D645A8BE6}" type="datetimeFigureOut">
              <a:rPr lang="en-CA" smtClean="0"/>
              <a:t>2015-09-25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F921BD-4F78-4387-ACBF-F4A0A1250481}" type="slidenum">
              <a:rPr lang="en-CA" smtClean="0"/>
              <a:t>‹#›</a:t>
            </a:fld>
            <a:endParaRPr lang="en-CA"/>
          </a:p>
        </p:txBody>
      </p:sp>
    </p:spTree>
    <p:extLst>
      <p:ext uri="{BB962C8B-B14F-4D97-AF65-F5344CB8AC3E}">
        <p14:creationId xmlns:p14="http://schemas.microsoft.com/office/powerpoint/2010/main" val="85449839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11319638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90099006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21220906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18788885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138405602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427551696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smtClean="0"/>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smtClean="0"/>
              <a:t>Click to edit Master text styles</a:t>
            </a:r>
          </a:p>
        </p:txBody>
      </p:sp>
    </p:spTree>
    <p:extLst>
      <p:ext uri="{BB962C8B-B14F-4D97-AF65-F5344CB8AC3E}">
        <p14:creationId xmlns:p14="http://schemas.microsoft.com/office/powerpoint/2010/main" val="26710569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gn="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CFBAFB-39FB-4B0A-9AFB-4D6D645A8BE6}" type="datetimeFigureOut">
              <a:rPr lang="en-CA" smtClean="0"/>
              <a:t>2015-09-25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F921BD-4F78-4387-ACBF-F4A0A1250481}"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2"/>
          <a:srcRect r="3642"/>
          <a:stretch/>
        </p:blipFill>
        <p:spPr>
          <a:xfrm>
            <a:off x="10180320" y="0"/>
            <a:ext cx="2011680" cy="503510"/>
          </a:xfrm>
          <a:prstGeom prst="rect">
            <a:avLst/>
          </a:prstGeom>
        </p:spPr>
      </p:pic>
    </p:spTree>
    <p:extLst>
      <p:ext uri="{BB962C8B-B14F-4D97-AF65-F5344CB8AC3E}">
        <p14:creationId xmlns:p14="http://schemas.microsoft.com/office/powerpoint/2010/main" val="27192279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CFBAFB-39FB-4B0A-9AFB-4D6D645A8BE6}" type="datetimeFigureOut">
              <a:rPr lang="en-CA" smtClean="0"/>
              <a:t>2015-09-25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EF921BD-4F78-4387-ACBF-F4A0A1250481}" type="slidenum">
              <a:rPr lang="en-CA" smtClean="0"/>
              <a:t>‹#›</a:t>
            </a:fld>
            <a:endParaRPr lang="en-CA"/>
          </a:p>
        </p:txBody>
      </p:sp>
    </p:spTree>
    <p:extLst>
      <p:ext uri="{BB962C8B-B14F-4D97-AF65-F5344CB8AC3E}">
        <p14:creationId xmlns:p14="http://schemas.microsoft.com/office/powerpoint/2010/main" val="28511614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CFBAFB-39FB-4B0A-9AFB-4D6D645A8BE6}" type="datetimeFigureOut">
              <a:rPr lang="en-CA" smtClean="0"/>
              <a:t>2015-09-25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EF921BD-4F78-4387-ACBF-F4A0A1250481}" type="slidenum">
              <a:rPr lang="en-CA" smtClean="0"/>
              <a:t>‹#›</a:t>
            </a:fld>
            <a:endParaRPr lang="en-CA"/>
          </a:p>
        </p:txBody>
      </p:sp>
    </p:spTree>
    <p:extLst>
      <p:ext uri="{BB962C8B-B14F-4D97-AF65-F5344CB8AC3E}">
        <p14:creationId xmlns:p14="http://schemas.microsoft.com/office/powerpoint/2010/main" val="9311982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CFBAFB-39FB-4B0A-9AFB-4D6D645A8BE6}" type="datetimeFigureOut">
              <a:rPr lang="en-CA" smtClean="0"/>
              <a:t>2015-09-25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EF921BD-4F78-4387-ACBF-F4A0A1250481}" type="slidenum">
              <a:rPr lang="en-CA" smtClean="0"/>
              <a:t>‹#›</a:t>
            </a:fld>
            <a:endParaRPr lang="en-CA"/>
          </a:p>
        </p:txBody>
      </p:sp>
    </p:spTree>
    <p:extLst>
      <p:ext uri="{BB962C8B-B14F-4D97-AF65-F5344CB8AC3E}">
        <p14:creationId xmlns:p14="http://schemas.microsoft.com/office/powerpoint/2010/main" val="11499785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Code">
    <p:spTree>
      <p:nvGrpSpPr>
        <p:cNvPr id="1" name=""/>
        <p:cNvGrpSpPr/>
        <p:nvPr/>
      </p:nvGrpSpPr>
      <p:grpSpPr>
        <a:xfrm>
          <a:off x="0" y="0"/>
          <a:ext cx="0" cy="0"/>
          <a:chOff x="0" y="0"/>
          <a:chExt cx="0" cy="0"/>
        </a:xfrm>
      </p:grpSpPr>
      <p:sp>
        <p:nvSpPr>
          <p:cNvPr id="7" name="Rectangle 6"/>
          <p:cNvSpPr/>
          <p:nvPr/>
        </p:nvSpPr>
        <p:spPr>
          <a:xfrm>
            <a:off x="1097280" y="1632857"/>
            <a:ext cx="10696614" cy="345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272" y="233265"/>
            <a:ext cx="11906173" cy="6055568"/>
          </a:xfrm>
        </p:spPr>
        <p:txBody>
          <a:bodyPr>
            <a:normAutofit/>
          </a:bodyPr>
          <a:lstStyle>
            <a:lvl1pPr>
              <a:lnSpc>
                <a:spcPct val="50000"/>
              </a:lnSpc>
              <a:defRPr sz="1800">
                <a:latin typeface="Consolas" panose="020B0609020204030204" pitchFamily="49" charset="0"/>
                <a:cs typeface="Consolas" panose="020B0609020204030204" pitchFamily="49" charset="0"/>
              </a:defRPr>
            </a:lvl1pPr>
            <a:lvl2pPr>
              <a:defRPr sz="1800">
                <a:latin typeface="Consolas" panose="020B0609020204030204" pitchFamily="49" charset="0"/>
                <a:cs typeface="Consolas" panose="020B0609020204030204" pitchFamily="49" charset="0"/>
              </a:defRPr>
            </a:lvl2pPr>
            <a:lvl3pPr>
              <a:defRPr sz="1800">
                <a:latin typeface="Consolas" panose="020B0609020204030204" pitchFamily="49" charset="0"/>
                <a:cs typeface="Consolas" panose="020B0609020204030204" pitchFamily="49" charset="0"/>
              </a:defRPr>
            </a:lvl3pPr>
            <a:lvl4pPr>
              <a:defRPr sz="1800">
                <a:latin typeface="Consolas" panose="020B0609020204030204" pitchFamily="49" charset="0"/>
                <a:cs typeface="Consolas" panose="020B0609020204030204" pitchFamily="49" charset="0"/>
              </a:defRPr>
            </a:lvl4pPr>
            <a:lvl5pPr>
              <a:defRPr sz="1800">
                <a:latin typeface="Consolas" panose="020B0609020204030204" pitchFamily="49" charset="0"/>
                <a:cs typeface="Consolas" panose="020B0609020204030204" pitchFamily="49" charset="0"/>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p>
            <a:fld id="{EACFBAFB-39FB-4B0A-9AFB-4D6D645A8BE6}" type="datetimeFigureOut">
              <a:rPr lang="en-CA" smtClean="0"/>
              <a:t>2015-09-25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F921BD-4F78-4387-ACBF-F4A0A1250481}" type="slidenum">
              <a:rPr lang="en-CA" smtClean="0"/>
              <a:t>‹#›</a:t>
            </a:fld>
            <a:endParaRPr lang="en-CA"/>
          </a:p>
        </p:txBody>
      </p:sp>
    </p:spTree>
    <p:extLst>
      <p:ext uri="{BB962C8B-B14F-4D97-AF65-F5344CB8AC3E}">
        <p14:creationId xmlns:p14="http://schemas.microsoft.com/office/powerpoint/2010/main" val="32928001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CFBAFB-39FB-4B0A-9AFB-4D6D645A8BE6}" type="datetimeFigureOut">
              <a:rPr lang="en-CA" smtClean="0"/>
              <a:t>2015-09-25</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FEF921BD-4F78-4387-ACBF-F4A0A1250481}" type="slidenum">
              <a:rPr lang="en-CA" smtClean="0"/>
              <a:t>‹#›</a:t>
            </a:fld>
            <a:endParaRPr lang="en-CA"/>
          </a:p>
        </p:txBody>
      </p:sp>
      <p:pic>
        <p:nvPicPr>
          <p:cNvPr id="10" name="Picture 9"/>
          <p:cNvPicPr>
            <a:picLocks noChangeAspect="1"/>
          </p:cNvPicPr>
          <p:nvPr/>
        </p:nvPicPr>
        <p:blipFill rotWithShape="1">
          <a:blip r:embed="rId2"/>
          <a:srcRect r="3642"/>
          <a:stretch/>
        </p:blipFill>
        <p:spPr>
          <a:xfrm>
            <a:off x="10180320" y="0"/>
            <a:ext cx="2011680" cy="503510"/>
          </a:xfrm>
          <a:prstGeom prst="rect">
            <a:avLst/>
          </a:prstGeom>
        </p:spPr>
      </p:pic>
    </p:spTree>
    <p:extLst>
      <p:ext uri="{BB962C8B-B14F-4D97-AF65-F5344CB8AC3E}">
        <p14:creationId xmlns:p14="http://schemas.microsoft.com/office/powerpoint/2010/main" val="41460513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CFBAFB-39FB-4B0A-9AFB-4D6D645A8BE6}" type="datetimeFigureOut">
              <a:rPr lang="en-CA" smtClean="0"/>
              <a:t>2015-09-25</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EF921BD-4F78-4387-ACBF-F4A0A1250481}" type="slidenum">
              <a:rPr lang="en-CA" smtClean="0"/>
              <a:t>‹#›</a:t>
            </a:fld>
            <a:endParaRPr lang="en-CA"/>
          </a:p>
        </p:txBody>
      </p:sp>
      <p:pic>
        <p:nvPicPr>
          <p:cNvPr id="10" name="Picture 9"/>
          <p:cNvPicPr>
            <a:picLocks noChangeAspect="1"/>
          </p:cNvPicPr>
          <p:nvPr/>
        </p:nvPicPr>
        <p:blipFill rotWithShape="1">
          <a:blip r:embed="rId2"/>
          <a:srcRect r="3642"/>
          <a:stretch/>
        </p:blipFill>
        <p:spPr>
          <a:xfrm>
            <a:off x="10180320" y="0"/>
            <a:ext cx="2011680" cy="503510"/>
          </a:xfrm>
          <a:prstGeom prst="rect">
            <a:avLst/>
          </a:prstGeom>
        </p:spPr>
      </p:pic>
    </p:spTree>
    <p:extLst>
      <p:ext uri="{BB962C8B-B14F-4D97-AF65-F5344CB8AC3E}">
        <p14:creationId xmlns:p14="http://schemas.microsoft.com/office/powerpoint/2010/main" val="41211248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8"/>
          <a:srcRect r="3642"/>
          <a:stretch/>
        </p:blipFill>
        <p:spPr>
          <a:xfrm>
            <a:off x="10180320" y="0"/>
            <a:ext cx="2011680" cy="503510"/>
          </a:xfrm>
          <a:prstGeom prst="rect">
            <a:avLst/>
          </a:prstGeom>
        </p:spPr>
      </p:pic>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CFBAFB-39FB-4B0A-9AFB-4D6D645A8BE6}" type="datetimeFigureOut">
              <a:rPr lang="en-CA" smtClean="0"/>
              <a:t>2015-09-25</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EF921BD-4F78-4387-ACBF-F4A0A1250481}"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00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Stop Teaching C</a:t>
            </a:r>
            <a:endParaRPr lang="en-CA" dirty="0"/>
          </a:p>
        </p:txBody>
      </p:sp>
      <p:sp>
        <p:nvSpPr>
          <p:cNvPr id="3" name="Subtitle 2"/>
          <p:cNvSpPr>
            <a:spLocks noGrp="1"/>
          </p:cNvSpPr>
          <p:nvPr>
            <p:ph type="subTitle" idx="1"/>
          </p:nvPr>
        </p:nvSpPr>
        <p:spPr/>
        <p:txBody>
          <a:bodyPr>
            <a:normAutofit fontScale="85000" lnSpcReduction="20000"/>
          </a:bodyPr>
          <a:lstStyle/>
          <a:p>
            <a:r>
              <a:rPr lang="en-CA" dirty="0" smtClean="0"/>
              <a:t>Kate Gregory</a:t>
            </a:r>
          </a:p>
          <a:p>
            <a:r>
              <a:rPr lang="en-CA" dirty="0" smtClean="0"/>
              <a:t>kate@gregcons.com</a:t>
            </a:r>
          </a:p>
          <a:p>
            <a:r>
              <a:rPr lang="en-CA" dirty="0" smtClean="0"/>
              <a:t>@</a:t>
            </a:r>
            <a:r>
              <a:rPr lang="en-CA" dirty="0" err="1" smtClean="0"/>
              <a:t>gregcons</a:t>
            </a:r>
            <a:endParaRPr lang="en-CA" dirty="0"/>
          </a:p>
        </p:txBody>
      </p:sp>
    </p:spTree>
    <p:extLst>
      <p:ext uri="{BB962C8B-B14F-4D97-AF65-F5344CB8AC3E}">
        <p14:creationId xmlns:p14="http://schemas.microsoft.com/office/powerpoint/2010/main" val="2336077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printf</a:t>
            </a:r>
            <a:r>
              <a:rPr lang="en-CA" dirty="0" smtClean="0"/>
              <a:t>()</a:t>
            </a:r>
            <a:endParaRPr lang="en-CA" dirty="0"/>
          </a:p>
        </p:txBody>
      </p:sp>
      <p:sp>
        <p:nvSpPr>
          <p:cNvPr id="3" name="Content Placeholder 2"/>
          <p:cNvSpPr>
            <a:spLocks noGrp="1"/>
          </p:cNvSpPr>
          <p:nvPr>
            <p:ph idx="1"/>
          </p:nvPr>
        </p:nvSpPr>
        <p:spPr/>
        <p:txBody>
          <a:bodyPr/>
          <a:lstStyle/>
          <a:p>
            <a:r>
              <a:rPr lang="en-CA" dirty="0" smtClean="0"/>
              <a:t>Requires memorizing format specifiers</a:t>
            </a:r>
          </a:p>
          <a:p>
            <a:pPr lvl="1"/>
            <a:r>
              <a:rPr lang="en-CA" dirty="0" smtClean="0"/>
              <a:t>Increases difficulty perception</a:t>
            </a:r>
          </a:p>
          <a:p>
            <a:r>
              <a:rPr lang="en-CA" dirty="0" smtClean="0"/>
              <a:t>Leads learners into error (</a:t>
            </a:r>
            <a:r>
              <a:rPr lang="en-CA" dirty="0" err="1" smtClean="0"/>
              <a:t>eg</a:t>
            </a:r>
            <a:r>
              <a:rPr lang="en-CA" dirty="0" smtClean="0"/>
              <a:t> %c vs %s)</a:t>
            </a:r>
          </a:p>
          <a:p>
            <a:r>
              <a:rPr lang="en-CA" dirty="0" smtClean="0"/>
              <a:t>Misses a great opportunity to demonstrate value of a type syste</a:t>
            </a:r>
            <a:r>
              <a:rPr lang="en-CA" dirty="0"/>
              <a:t>m</a:t>
            </a:r>
          </a:p>
        </p:txBody>
      </p:sp>
    </p:spTree>
    <p:extLst>
      <p:ext uri="{BB962C8B-B14F-4D97-AF65-F5344CB8AC3E}">
        <p14:creationId xmlns:p14="http://schemas.microsoft.com/office/powerpoint/2010/main" val="780470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Instead: Use the debugger</a:t>
            </a:r>
            <a:endParaRPr lang="en-CA" dirty="0"/>
          </a:p>
        </p:txBody>
      </p:sp>
      <p:sp>
        <p:nvSpPr>
          <p:cNvPr id="3" name="Content Placeholder 2"/>
          <p:cNvSpPr>
            <a:spLocks noGrp="1"/>
          </p:cNvSpPr>
          <p:nvPr>
            <p:ph idx="1"/>
          </p:nvPr>
        </p:nvSpPr>
        <p:spPr/>
        <p:txBody>
          <a:bodyPr/>
          <a:lstStyle/>
          <a:p>
            <a:r>
              <a:rPr lang="en-CA" dirty="0" smtClean="0"/>
              <a:t>Let learners see the value of their variables while the program runs</a:t>
            </a:r>
          </a:p>
          <a:p>
            <a:r>
              <a:rPr lang="en-CA" dirty="0" smtClean="0"/>
              <a:t>Simplifies sample code by removing multiple output statements</a:t>
            </a:r>
          </a:p>
          <a:p>
            <a:r>
              <a:rPr lang="en-CA" dirty="0" smtClean="0"/>
              <a:t>Keeps learners connected to their code in one environment rather than flipping between code and output</a:t>
            </a:r>
            <a:endParaRPr lang="en-CA" dirty="0"/>
          </a:p>
        </p:txBody>
      </p:sp>
    </p:spTree>
    <p:extLst>
      <p:ext uri="{BB962C8B-B14F-4D97-AF65-F5344CB8AC3E}">
        <p14:creationId xmlns:p14="http://schemas.microsoft.com/office/powerpoint/2010/main" val="942474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Instead: </a:t>
            </a:r>
            <a:r>
              <a:rPr lang="en-CA" dirty="0" err="1" smtClean="0"/>
              <a:t>cout</a:t>
            </a:r>
            <a:r>
              <a:rPr lang="en-CA" dirty="0" smtClean="0"/>
              <a:t>, </a:t>
            </a:r>
            <a:r>
              <a:rPr lang="en-CA" dirty="0" err="1" smtClean="0"/>
              <a:t>cin</a:t>
            </a:r>
            <a:r>
              <a:rPr lang="en-CA" dirty="0" smtClean="0"/>
              <a:t>, </a:t>
            </a:r>
            <a:r>
              <a:rPr lang="en-CA" dirty="0" err="1" smtClean="0"/>
              <a:t>cerr</a:t>
            </a:r>
            <a:endParaRPr lang="en-CA" dirty="0"/>
          </a:p>
        </p:txBody>
      </p:sp>
      <p:sp>
        <p:nvSpPr>
          <p:cNvPr id="3" name="Content Placeholder 2"/>
          <p:cNvSpPr>
            <a:spLocks noGrp="1"/>
          </p:cNvSpPr>
          <p:nvPr>
            <p:ph idx="1"/>
          </p:nvPr>
        </p:nvSpPr>
        <p:spPr/>
        <p:txBody>
          <a:bodyPr/>
          <a:lstStyle/>
          <a:p>
            <a:r>
              <a:rPr lang="en-CA" dirty="0" smtClean="0"/>
              <a:t>Performance of </a:t>
            </a:r>
            <a:r>
              <a:rPr lang="en-CA" dirty="0" err="1" smtClean="0"/>
              <a:t>iostreams</a:t>
            </a:r>
            <a:r>
              <a:rPr lang="en-CA" dirty="0" smtClean="0"/>
              <a:t> is irrelevant for a beginner</a:t>
            </a:r>
          </a:p>
          <a:p>
            <a:r>
              <a:rPr lang="en-CA" dirty="0" smtClean="0"/>
              <a:t>Readability rules</a:t>
            </a:r>
          </a:p>
          <a:p>
            <a:r>
              <a:rPr lang="en-CA" sz="1800" dirty="0">
                <a:latin typeface="Lucida Console" panose="020B0609040504020204" pitchFamily="49" charset="0"/>
              </a:rPr>
              <a:t>	</a:t>
            </a:r>
            <a:r>
              <a:rPr lang="en-CA" sz="1800" dirty="0" err="1">
                <a:latin typeface="Lucida Console" panose="020B0609040504020204" pitchFamily="49" charset="0"/>
              </a:rPr>
              <a:t>cout</a:t>
            </a:r>
            <a:r>
              <a:rPr lang="en-CA" sz="1800" dirty="0">
                <a:latin typeface="Lucida Console" panose="020B0609040504020204" pitchFamily="49" charset="0"/>
              </a:rPr>
              <a:t> &lt;&lt; name &lt;&lt;  " has " &lt;&lt; </a:t>
            </a:r>
            <a:r>
              <a:rPr lang="en-CA" sz="1800" dirty="0" err="1">
                <a:latin typeface="Lucida Console" panose="020B0609040504020204" pitchFamily="49" charset="0"/>
              </a:rPr>
              <a:t>numEs</a:t>
            </a:r>
            <a:r>
              <a:rPr lang="en-CA" sz="1800" dirty="0">
                <a:latin typeface="Lucida Console" panose="020B0609040504020204" pitchFamily="49" charset="0"/>
              </a:rPr>
              <a:t> &lt;&lt; " occurrences of e" &lt;&lt; </a:t>
            </a:r>
            <a:r>
              <a:rPr lang="en-CA" sz="1800" dirty="0" err="1">
                <a:latin typeface="Lucida Console" panose="020B0609040504020204" pitchFamily="49" charset="0"/>
              </a:rPr>
              <a:t>endl</a:t>
            </a:r>
            <a:r>
              <a:rPr lang="en-CA" sz="1800" dirty="0">
                <a:latin typeface="Lucida Console" panose="020B0609040504020204" pitchFamily="49" charset="0"/>
              </a:rPr>
              <a:t>;</a:t>
            </a:r>
          </a:p>
          <a:p>
            <a:endParaRPr lang="en-CA" dirty="0" smtClean="0"/>
          </a:p>
          <a:p>
            <a:r>
              <a:rPr lang="en-CA" dirty="0" smtClean="0"/>
              <a:t>A caveat that </a:t>
            </a:r>
            <a:r>
              <a:rPr lang="en-CA" i="1" dirty="0" smtClean="0"/>
              <a:t>processing large files under performance-sensitive conditions may require a different technique</a:t>
            </a:r>
            <a:r>
              <a:rPr lang="en-CA" dirty="0" smtClean="0"/>
              <a:t> is as far as you should go here</a:t>
            </a:r>
          </a:p>
          <a:p>
            <a:endParaRPr lang="en-CA" dirty="0"/>
          </a:p>
        </p:txBody>
      </p:sp>
    </p:spTree>
    <p:extLst>
      <p:ext uri="{BB962C8B-B14F-4D97-AF65-F5344CB8AC3E}">
        <p14:creationId xmlns:p14="http://schemas.microsoft.com/office/powerpoint/2010/main" val="1171922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Another possibility</a:t>
            </a:r>
            <a:endParaRPr lang="en-CA" dirty="0"/>
          </a:p>
        </p:txBody>
      </p:sp>
      <p:sp>
        <p:nvSpPr>
          <p:cNvPr id="3" name="Content Placeholder 2"/>
          <p:cNvSpPr>
            <a:spLocks noGrp="1"/>
          </p:cNvSpPr>
          <p:nvPr>
            <p:ph idx="1"/>
          </p:nvPr>
        </p:nvSpPr>
        <p:spPr/>
        <p:txBody>
          <a:bodyPr/>
          <a:lstStyle/>
          <a:p>
            <a:r>
              <a:rPr lang="en-CA" dirty="0" smtClean="0"/>
              <a:t>Teach them some sort of GUI interface from the very beginning, using a framework and an IDE that makes them easy to create</a:t>
            </a:r>
          </a:p>
          <a:p>
            <a:r>
              <a:rPr lang="en-CA" dirty="0" smtClean="0"/>
              <a:t>Getting output onto the screen then becomes a matter of getting a value into some object that represents a part of the UI</a:t>
            </a:r>
          </a:p>
          <a:p>
            <a:r>
              <a:rPr lang="en-CA" dirty="0" smtClean="0"/>
              <a:t>If you’re teaching C++ in the context of some larger work, this is a good plan</a:t>
            </a:r>
            <a:endParaRPr lang="en-CA" dirty="0"/>
          </a:p>
        </p:txBody>
      </p:sp>
    </p:spTree>
    <p:extLst>
      <p:ext uri="{BB962C8B-B14F-4D97-AF65-F5344CB8AC3E}">
        <p14:creationId xmlns:p14="http://schemas.microsoft.com/office/powerpoint/2010/main" val="31738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arrays</a:t>
            </a:r>
            <a:endParaRPr lang="en-CA" dirty="0"/>
          </a:p>
        </p:txBody>
      </p:sp>
      <p:sp>
        <p:nvSpPr>
          <p:cNvPr id="3" name="Content Placeholder 2"/>
          <p:cNvSpPr>
            <a:spLocks noGrp="1"/>
          </p:cNvSpPr>
          <p:nvPr>
            <p:ph idx="1"/>
          </p:nvPr>
        </p:nvSpPr>
        <p:spPr/>
        <p:txBody>
          <a:bodyPr/>
          <a:lstStyle/>
          <a:p>
            <a:r>
              <a:rPr lang="en-CA" dirty="0" smtClean="0"/>
              <a:t>Brings pointers into play too soon</a:t>
            </a:r>
          </a:p>
          <a:p>
            <a:pPr lvl="1"/>
            <a:r>
              <a:rPr lang="en-CA" dirty="0" smtClean="0"/>
              <a:t>Beginners are utterly confused by this</a:t>
            </a:r>
          </a:p>
          <a:p>
            <a:r>
              <a:rPr lang="en-CA" dirty="0" smtClean="0"/>
              <a:t>Leads learners into error – bounds checking, off by one, </a:t>
            </a:r>
            <a:r>
              <a:rPr lang="en-CA" dirty="0" err="1" smtClean="0"/>
              <a:t>etc</a:t>
            </a:r>
            <a:endParaRPr lang="en-CA" dirty="0" smtClean="0"/>
          </a:p>
          <a:p>
            <a:r>
              <a:rPr lang="en-CA" dirty="0" smtClean="0"/>
              <a:t>Leads learners into hand rolled loops </a:t>
            </a:r>
          </a:p>
          <a:p>
            <a:pPr lvl="1"/>
            <a:r>
              <a:rPr lang="en-CA" dirty="0"/>
              <a:t>E</a:t>
            </a:r>
            <a:r>
              <a:rPr lang="en-CA" dirty="0" smtClean="0"/>
              <a:t>ven though [] arrays work with range-based for and most of algorithm</a:t>
            </a:r>
          </a:p>
          <a:p>
            <a:pPr lvl="1"/>
            <a:r>
              <a:rPr lang="en-CA" dirty="0"/>
              <a:t>U</a:t>
            </a:r>
            <a:r>
              <a:rPr lang="en-CA" dirty="0" smtClean="0"/>
              <a:t>sually because teachers like the illustrative aspects of debugging through such a loop</a:t>
            </a:r>
          </a:p>
          <a:p>
            <a:pPr lvl="1"/>
            <a:r>
              <a:rPr lang="en-CA" dirty="0" smtClean="0"/>
              <a:t>Sometimes because course predates range-based for </a:t>
            </a:r>
          </a:p>
          <a:p>
            <a:pPr lvl="1"/>
            <a:r>
              <a:rPr lang="en-CA" dirty="0" smtClean="0"/>
              <a:t>Sometimes because teacher still hasn’t got around to looking at &lt;algorithm&gt;</a:t>
            </a:r>
            <a:endParaRPr lang="en-CA" dirty="0"/>
          </a:p>
        </p:txBody>
      </p:sp>
    </p:spTree>
    <p:extLst>
      <p:ext uri="{BB962C8B-B14F-4D97-AF65-F5344CB8AC3E}">
        <p14:creationId xmlns:p14="http://schemas.microsoft.com/office/powerpoint/2010/main" val="2623492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Instead: &lt;vector&gt;</a:t>
            </a:r>
            <a:endParaRPr lang="en-CA" dirty="0"/>
          </a:p>
        </p:txBody>
      </p:sp>
      <p:sp>
        <p:nvSpPr>
          <p:cNvPr id="3" name="Content Placeholder 2"/>
          <p:cNvSpPr>
            <a:spLocks noGrp="1"/>
          </p:cNvSpPr>
          <p:nvPr>
            <p:ph idx="1"/>
          </p:nvPr>
        </p:nvSpPr>
        <p:spPr/>
        <p:txBody>
          <a:bodyPr/>
          <a:lstStyle/>
          <a:p>
            <a:r>
              <a:rPr lang="en-CA" dirty="0" smtClean="0"/>
              <a:t>Probably the only collection class a beginner needs</a:t>
            </a:r>
          </a:p>
          <a:p>
            <a:pPr lvl="1"/>
            <a:r>
              <a:rPr lang="en-CA" dirty="0" smtClean="0"/>
              <a:t>Thanks to move semantics the perf argument is weaker than it once was</a:t>
            </a:r>
          </a:p>
          <a:p>
            <a:pPr lvl="1"/>
            <a:r>
              <a:rPr lang="en-CA" dirty="0" smtClean="0"/>
              <a:t>But even if it matters, save it for later</a:t>
            </a:r>
          </a:p>
          <a:p>
            <a:r>
              <a:rPr lang="en-CA" dirty="0" smtClean="0"/>
              <a:t>Allows “reasoning about types”</a:t>
            </a:r>
          </a:p>
          <a:p>
            <a:r>
              <a:rPr lang="en-CA" dirty="0" smtClean="0"/>
              <a:t>Allows </a:t>
            </a:r>
            <a:r>
              <a:rPr lang="en-CA" dirty="0" smtClean="0">
                <a:latin typeface="Lucida Console" panose="020B0609040504020204" pitchFamily="49" charset="0"/>
              </a:rPr>
              <a:t>A=B; </a:t>
            </a:r>
            <a:r>
              <a:rPr lang="en-CA" dirty="0" smtClean="0"/>
              <a:t>to do what you expect</a:t>
            </a:r>
          </a:p>
          <a:p>
            <a:r>
              <a:rPr lang="en-CA" dirty="0" smtClean="0"/>
              <a:t>Sets up range-based for and all of &lt;algorithm&gt;</a:t>
            </a:r>
          </a:p>
          <a:p>
            <a:r>
              <a:rPr lang="en-CA" dirty="0" smtClean="0"/>
              <a:t>Try to avoid discussing iterators much at first, wait until after pointers if you can</a:t>
            </a:r>
          </a:p>
        </p:txBody>
      </p:sp>
    </p:spTree>
    <p:extLst>
      <p:ext uri="{BB962C8B-B14F-4D97-AF65-F5344CB8AC3E}">
        <p14:creationId xmlns:p14="http://schemas.microsoft.com/office/powerpoint/2010/main" val="3022682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 aside about </a:t>
            </a:r>
            <a:r>
              <a:rPr lang="en-CA" dirty="0" smtClean="0">
                <a:latin typeface="Lucida Console" panose="020B0609040504020204" pitchFamily="49" charset="0"/>
              </a:rPr>
              <a:t>using namespace</a:t>
            </a:r>
            <a:endParaRPr lang="en-CA" dirty="0">
              <a:latin typeface="Lucida Console" panose="020B0609040504020204" pitchFamily="49" charset="0"/>
            </a:endParaRPr>
          </a:p>
        </p:txBody>
      </p:sp>
      <p:sp>
        <p:nvSpPr>
          <p:cNvPr id="3" name="Content Placeholder 2"/>
          <p:cNvSpPr>
            <a:spLocks noGrp="1"/>
          </p:cNvSpPr>
          <p:nvPr>
            <p:ph idx="1"/>
          </p:nvPr>
        </p:nvSpPr>
        <p:spPr/>
        <p:txBody>
          <a:bodyPr>
            <a:normAutofit fontScale="92500" lnSpcReduction="10000"/>
          </a:bodyPr>
          <a:lstStyle/>
          <a:p>
            <a:r>
              <a:rPr lang="en-CA" dirty="0" smtClean="0"/>
              <a:t>Hello World is full of hard-to-explain magic</a:t>
            </a:r>
          </a:p>
          <a:p>
            <a:pPr lvl="1"/>
            <a:r>
              <a:rPr lang="en-CA" dirty="0" smtClean="0"/>
              <a:t>Why main?</a:t>
            </a:r>
          </a:p>
          <a:p>
            <a:pPr lvl="1"/>
            <a:r>
              <a:rPr lang="en-CA" dirty="0" smtClean="0"/>
              <a:t>Why those parameters (what are parameters? What does all that punctuation mean?)</a:t>
            </a:r>
          </a:p>
          <a:p>
            <a:pPr lvl="1"/>
            <a:r>
              <a:rPr lang="en-CA" dirty="0" smtClean="0"/>
              <a:t>What is #include?</a:t>
            </a:r>
          </a:p>
          <a:p>
            <a:pPr lvl="2"/>
            <a:r>
              <a:rPr lang="en-CA" dirty="0" smtClean="0"/>
              <a:t>And the inevitable philosophical diversion about asking for what you need </a:t>
            </a:r>
          </a:p>
          <a:p>
            <a:pPr lvl="1"/>
            <a:r>
              <a:rPr lang="en-CA" dirty="0" smtClean="0"/>
              <a:t>Why return without a value? (or why not, or what does that value mean?)</a:t>
            </a:r>
          </a:p>
          <a:p>
            <a:pPr lvl="1"/>
            <a:r>
              <a:rPr lang="en-CA" dirty="0" smtClean="0"/>
              <a:t>What’s with the braces?</a:t>
            </a:r>
          </a:p>
          <a:p>
            <a:pPr lvl="1"/>
            <a:endParaRPr lang="en-CA" dirty="0"/>
          </a:p>
          <a:p>
            <a:r>
              <a:rPr lang="en-CA" dirty="0" smtClean="0"/>
              <a:t>In the middle of all that, one little</a:t>
            </a:r>
          </a:p>
          <a:p>
            <a:r>
              <a:rPr lang="en-CA" dirty="0" smtClean="0">
                <a:latin typeface="Lucida Console" panose="020B0609040504020204" pitchFamily="49" charset="0"/>
              </a:rPr>
              <a:t>using namespace </a:t>
            </a:r>
            <a:r>
              <a:rPr lang="en-CA" dirty="0" err="1" smtClean="0">
                <a:latin typeface="Lucida Console" panose="020B0609040504020204" pitchFamily="49" charset="0"/>
              </a:rPr>
              <a:t>std</a:t>
            </a:r>
            <a:r>
              <a:rPr lang="en-CA" dirty="0" smtClean="0">
                <a:latin typeface="Lucida Console" panose="020B0609040504020204" pitchFamily="49" charset="0"/>
              </a:rPr>
              <a:t>;</a:t>
            </a:r>
            <a:endParaRPr lang="en-CA" dirty="0">
              <a:latin typeface="Lucida Console" panose="020B0609040504020204" pitchFamily="49" charset="0"/>
            </a:endParaRPr>
          </a:p>
          <a:p>
            <a:r>
              <a:rPr lang="en-CA" dirty="0" smtClean="0"/>
              <a:t>Isn’t going to hurt anyone</a:t>
            </a:r>
          </a:p>
          <a:p>
            <a:r>
              <a:rPr lang="en-CA" dirty="0" smtClean="0"/>
              <a:t>Later, you can tidy up a little and use specific classes from </a:t>
            </a:r>
            <a:r>
              <a:rPr lang="en-CA" dirty="0" err="1" smtClean="0"/>
              <a:t>std</a:t>
            </a:r>
            <a:r>
              <a:rPr lang="en-CA" dirty="0" smtClean="0"/>
              <a:t> if you like</a:t>
            </a:r>
          </a:p>
        </p:txBody>
      </p:sp>
    </p:spTree>
    <p:extLst>
      <p:ext uri="{BB962C8B-B14F-4D97-AF65-F5344CB8AC3E}">
        <p14:creationId xmlns:p14="http://schemas.microsoft.com/office/powerpoint/2010/main" val="311041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If you just adopt these four changes</a:t>
            </a:r>
            <a:endParaRPr lang="en-CA" dirty="0"/>
          </a:p>
        </p:txBody>
      </p:sp>
      <p:sp>
        <p:nvSpPr>
          <p:cNvPr id="3" name="Content Placeholder 2"/>
          <p:cNvSpPr>
            <a:spLocks noGrp="1"/>
          </p:cNvSpPr>
          <p:nvPr>
            <p:ph idx="1"/>
          </p:nvPr>
        </p:nvSpPr>
        <p:spPr/>
        <p:txBody>
          <a:bodyPr/>
          <a:lstStyle/>
          <a:p>
            <a:r>
              <a:rPr lang="en-CA" dirty="0" smtClean="0"/>
              <a:t>Beginners will be thinking at a higher level of abstraction</a:t>
            </a:r>
          </a:p>
          <a:p>
            <a:pPr lvl="1"/>
            <a:r>
              <a:rPr lang="en-CA" dirty="0" smtClean="0"/>
              <a:t>“string” is a thing, not a bunch of characters where the last one has a special value</a:t>
            </a:r>
          </a:p>
          <a:p>
            <a:pPr lvl="1"/>
            <a:r>
              <a:rPr lang="en-CA" dirty="0" smtClean="0"/>
              <a:t>“vector” is a thing</a:t>
            </a:r>
          </a:p>
          <a:p>
            <a:pPr lvl="1"/>
            <a:r>
              <a:rPr lang="en-CA" dirty="0" smtClean="0"/>
              <a:t>Operator overloads are intuitive</a:t>
            </a:r>
          </a:p>
          <a:p>
            <a:pPr lvl="1"/>
            <a:r>
              <a:rPr lang="en-CA" dirty="0" smtClean="0"/>
              <a:t>You haven’t had to teach destructors or memory cleanup yet</a:t>
            </a:r>
          </a:p>
          <a:p>
            <a:pPr lvl="1"/>
            <a:endParaRPr lang="en-CA" dirty="0"/>
          </a:p>
          <a:p>
            <a:r>
              <a:rPr lang="en-CA" dirty="0" smtClean="0"/>
              <a:t>You’re laying the foundation to make harder things stay simple</a:t>
            </a:r>
            <a:endParaRPr lang="en-CA" dirty="0"/>
          </a:p>
        </p:txBody>
      </p:sp>
    </p:spTree>
    <p:extLst>
      <p:ext uri="{BB962C8B-B14F-4D97-AF65-F5344CB8AC3E}">
        <p14:creationId xmlns:p14="http://schemas.microsoft.com/office/powerpoint/2010/main" val="3109670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lambdas</a:t>
            </a:r>
            <a:endParaRPr lang="en-CA" dirty="0"/>
          </a:p>
        </p:txBody>
      </p:sp>
      <p:sp>
        <p:nvSpPr>
          <p:cNvPr id="3" name="Content Placeholder 2"/>
          <p:cNvSpPr>
            <a:spLocks noGrp="1"/>
          </p:cNvSpPr>
          <p:nvPr>
            <p:ph idx="1"/>
          </p:nvPr>
        </p:nvSpPr>
        <p:spPr/>
        <p:txBody>
          <a:bodyPr/>
          <a:lstStyle/>
          <a:p>
            <a:r>
              <a:rPr lang="en-CA" dirty="0" smtClean="0"/>
              <a:t>When I first started teaching lambdas</a:t>
            </a:r>
          </a:p>
          <a:p>
            <a:pPr lvl="1"/>
            <a:r>
              <a:rPr lang="en-CA" dirty="0" smtClean="0"/>
              <a:t>I explained all the syntax</a:t>
            </a:r>
          </a:p>
          <a:p>
            <a:pPr lvl="1"/>
            <a:r>
              <a:rPr lang="en-CA" dirty="0" smtClean="0"/>
              <a:t>I wrote examples with implied return types and then with explicit return types</a:t>
            </a:r>
          </a:p>
          <a:p>
            <a:pPr lvl="1"/>
            <a:r>
              <a:rPr lang="en-CA" dirty="0" smtClean="0"/>
              <a:t>I wrote examples that used various combinations of capture-by-value and capture-by-ref</a:t>
            </a:r>
          </a:p>
          <a:p>
            <a:pPr lvl="1"/>
            <a:r>
              <a:rPr lang="en-CA" dirty="0" smtClean="0"/>
              <a:t>I wrote examples that used mutable</a:t>
            </a:r>
          </a:p>
          <a:p>
            <a:r>
              <a:rPr lang="en-CA" dirty="0" smtClean="0"/>
              <a:t>And so on</a:t>
            </a:r>
          </a:p>
          <a:p>
            <a:endParaRPr lang="en-CA" dirty="0"/>
          </a:p>
          <a:p>
            <a:r>
              <a:rPr lang="en-CA" dirty="0" smtClean="0"/>
              <a:t>Turns out that’s not super appealing</a:t>
            </a:r>
            <a:endParaRPr lang="en-CA" dirty="0"/>
          </a:p>
        </p:txBody>
      </p:sp>
    </p:spTree>
    <p:extLst>
      <p:ext uri="{BB962C8B-B14F-4D97-AF65-F5344CB8AC3E}">
        <p14:creationId xmlns:p14="http://schemas.microsoft.com/office/powerpoint/2010/main" val="609349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&lt;algorithm&gt; to motivate lambdas</a:t>
            </a:r>
            <a:endParaRPr lang="en-CA" dirty="0"/>
          </a:p>
        </p:txBody>
      </p:sp>
      <p:sp>
        <p:nvSpPr>
          <p:cNvPr id="3" name="Content Placeholder 2"/>
          <p:cNvSpPr>
            <a:spLocks noGrp="1"/>
          </p:cNvSpPr>
          <p:nvPr>
            <p:ph idx="1"/>
          </p:nvPr>
        </p:nvSpPr>
        <p:spPr/>
        <p:txBody>
          <a:bodyPr/>
          <a:lstStyle/>
          <a:p>
            <a:r>
              <a:rPr lang="en-CA" dirty="0" smtClean="0"/>
              <a:t>Having taught find(), teach </a:t>
            </a:r>
            <a:r>
              <a:rPr lang="en-CA" dirty="0" err="1" smtClean="0"/>
              <a:t>find_if</a:t>
            </a:r>
            <a:r>
              <a:rPr lang="en-CA" dirty="0" smtClean="0"/>
              <a:t>()</a:t>
            </a:r>
          </a:p>
          <a:p>
            <a:r>
              <a:rPr lang="en-CA" dirty="0" smtClean="0"/>
              <a:t>Having taught count(), teach </a:t>
            </a:r>
            <a:r>
              <a:rPr lang="en-CA" dirty="0" err="1" smtClean="0"/>
              <a:t>count_if</a:t>
            </a:r>
            <a:r>
              <a:rPr lang="en-CA" dirty="0" smtClean="0"/>
              <a:t>()</a:t>
            </a:r>
          </a:p>
          <a:p>
            <a:r>
              <a:rPr lang="en-CA" dirty="0" smtClean="0"/>
              <a:t>Having taught sort() with a collection of </a:t>
            </a:r>
            <a:r>
              <a:rPr lang="en-CA" dirty="0" err="1" smtClean="0"/>
              <a:t>int</a:t>
            </a:r>
            <a:r>
              <a:rPr lang="en-CA" dirty="0" smtClean="0"/>
              <a:t> or string, teach it with a user defined class</a:t>
            </a:r>
          </a:p>
          <a:p>
            <a:pPr lvl="1"/>
            <a:r>
              <a:rPr lang="en-CA" dirty="0" smtClean="0"/>
              <a:t>User defined classes come really early in the new way of teaching</a:t>
            </a:r>
          </a:p>
          <a:p>
            <a:pPr lvl="1"/>
            <a:endParaRPr lang="en-CA" dirty="0"/>
          </a:p>
          <a:p>
            <a:r>
              <a:rPr lang="en-CA" dirty="0" smtClean="0"/>
              <a:t>Once it’s clear what lambdas are for, go on the cook’s tour through the syntax for completeness</a:t>
            </a:r>
            <a:endParaRPr lang="en-CA" dirty="0"/>
          </a:p>
        </p:txBody>
      </p:sp>
    </p:spTree>
    <p:extLst>
      <p:ext uri="{BB962C8B-B14F-4D97-AF65-F5344CB8AC3E}">
        <p14:creationId xmlns:p14="http://schemas.microsoft.com/office/powerpoint/2010/main" val="588388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r>
              <a:rPr lang="en-US" b="1" dirty="0" smtClean="0"/>
              <a:t>:</a:t>
            </a:r>
            <a:endParaRPr lang="en-CA" dirty="0"/>
          </a:p>
        </p:txBody>
      </p:sp>
      <p:sp>
        <p:nvSpPr>
          <p:cNvPr id="3" name="Content Placeholder 2"/>
          <p:cNvSpPr>
            <a:spLocks noGrp="1"/>
          </p:cNvSpPr>
          <p:nvPr>
            <p:ph idx="1"/>
          </p:nvPr>
        </p:nvSpPr>
        <p:spPr/>
        <p:txBody>
          <a:bodyPr>
            <a:normAutofit fontScale="77500" lnSpcReduction="20000"/>
          </a:bodyPr>
          <a:lstStyle/>
          <a:p>
            <a:r>
              <a:rPr lang="en-US" dirty="0" smtClean="0"/>
              <a:t>To </a:t>
            </a:r>
            <a:r>
              <a:rPr lang="en-US" dirty="0"/>
              <a:t>this day most people who set out to help others learn C++ start with "introduction to C" material. I think this actively contributes to bad C++ code in the world. For the past few years I've been teaching C++ (and making suggestions to folks who intend to teach themselves) in an entirely different way. No char* strings, no </a:t>
            </a:r>
            <a:r>
              <a:rPr lang="en-US" dirty="0" err="1"/>
              <a:t>strlen</a:t>
            </a:r>
            <a:r>
              <a:rPr lang="en-US" dirty="0"/>
              <a:t>, </a:t>
            </a:r>
            <a:r>
              <a:rPr lang="en-US" dirty="0" err="1"/>
              <a:t>strcmp</a:t>
            </a:r>
            <a:r>
              <a:rPr lang="en-US" dirty="0"/>
              <a:t>, </a:t>
            </a:r>
            <a:r>
              <a:rPr lang="en-US" dirty="0" err="1"/>
              <a:t>strcpy</a:t>
            </a:r>
            <a:r>
              <a:rPr lang="en-US" dirty="0"/>
              <a:t>, no </a:t>
            </a:r>
            <a:r>
              <a:rPr lang="en-US" dirty="0" err="1"/>
              <a:t>printf</a:t>
            </a:r>
            <a:r>
              <a:rPr lang="en-US" dirty="0"/>
              <a:t>, and no [] arrays. Pointers introduced very late. References before pointers, and polymorphism with references rather than with pointers. Smart pointers as the default pointer with raw pointers (whether from new or &amp;) reserved for times they're needed. Drawing on the Standard Library sooner rather than later, and writing modern C++ from lesson 1.</a:t>
            </a:r>
            <a:endParaRPr lang="en-CA" dirty="0"/>
          </a:p>
          <a:p>
            <a:r>
              <a:rPr lang="en-US" dirty="0"/>
              <a:t> </a:t>
            </a:r>
            <a:endParaRPr lang="en-CA" dirty="0"/>
          </a:p>
          <a:p>
            <a:r>
              <a:rPr lang="en-US" dirty="0"/>
              <a:t>In this session I want to talk about the specific advantages of teaching C++ this way – a way that’s very different from the way you almost certainly learned the language. You’ll be pleasantly surprised to see what you get to leave for later or never cover at all, what bad habits you don't later need to correct, what complicated concepts actually become accessible to beginners, and how you spend a lot less time dictating magic spells you can't explain yet, and more showing someone a comprehensive, sensible, and understandable language.</a:t>
            </a:r>
            <a:endParaRPr lang="en-CA" dirty="0"/>
          </a:p>
          <a:p>
            <a:r>
              <a:rPr lang="en-US" dirty="0"/>
              <a:t> </a:t>
            </a:r>
            <a:endParaRPr lang="en-CA" dirty="0"/>
          </a:p>
          <a:p>
            <a:r>
              <a:rPr lang="en-US" dirty="0"/>
              <a:t>You don't have to be a trainer to come to this session. If you ever mentor other developers and show them your C++ code, if you ever help somebody choose a book or a course or other material to learn from, or even if you occasionally feel bad that you work in a language that's hard to learn, come and see how one philosophical shift can turn that very same language into one that's actually pretty easy to learn!</a:t>
            </a:r>
            <a:r>
              <a:rPr lang="en-US" b="1" dirty="0"/>
              <a:t> </a:t>
            </a:r>
            <a:endParaRPr lang="en-CA" dirty="0"/>
          </a:p>
          <a:p>
            <a:endParaRPr lang="en-CA" dirty="0"/>
          </a:p>
        </p:txBody>
      </p:sp>
    </p:spTree>
    <p:extLst>
      <p:ext uri="{BB962C8B-B14F-4D97-AF65-F5344CB8AC3E}">
        <p14:creationId xmlns:p14="http://schemas.microsoft.com/office/powerpoint/2010/main" val="1805310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Polymorphism</a:t>
            </a:r>
            <a:endParaRPr lang="en-CA" dirty="0"/>
          </a:p>
        </p:txBody>
      </p:sp>
      <p:sp>
        <p:nvSpPr>
          <p:cNvPr id="3" name="Content Placeholder 2"/>
          <p:cNvSpPr>
            <a:spLocks noGrp="1"/>
          </p:cNvSpPr>
          <p:nvPr>
            <p:ph idx="1"/>
          </p:nvPr>
        </p:nvSpPr>
        <p:spPr/>
        <p:txBody>
          <a:bodyPr/>
          <a:lstStyle/>
          <a:p>
            <a:r>
              <a:rPr lang="en-CA" dirty="0" smtClean="0"/>
              <a:t>References are just as polymorphic as pointers</a:t>
            </a:r>
          </a:p>
          <a:p>
            <a:pPr lvl="1"/>
            <a:r>
              <a:rPr lang="en-CA" dirty="0" smtClean="0"/>
              <a:t>You know this, so why do you need pointers to teach polymorphism?</a:t>
            </a:r>
          </a:p>
          <a:p>
            <a:r>
              <a:rPr lang="en-CA" dirty="0" smtClean="0"/>
              <a:t>With references, the syntax stays the same</a:t>
            </a:r>
          </a:p>
          <a:p>
            <a:pPr lvl="1"/>
            <a:r>
              <a:rPr lang="en-CA" dirty="0" smtClean="0"/>
              <a:t>No -&gt;</a:t>
            </a:r>
          </a:p>
          <a:p>
            <a:pPr lvl="1"/>
            <a:r>
              <a:rPr lang="en-CA" dirty="0"/>
              <a:t>No *</a:t>
            </a:r>
          </a:p>
          <a:p>
            <a:pPr lvl="1"/>
            <a:r>
              <a:rPr lang="en-CA" dirty="0" smtClean="0"/>
              <a:t>No &amp; when passing things</a:t>
            </a:r>
          </a:p>
          <a:p>
            <a:pPr lvl="1"/>
            <a:endParaRPr lang="en-CA" dirty="0"/>
          </a:p>
          <a:p>
            <a:endParaRPr lang="en-CA" dirty="0" smtClean="0"/>
          </a:p>
        </p:txBody>
      </p:sp>
    </p:spTree>
    <p:extLst>
      <p:ext uri="{BB962C8B-B14F-4D97-AF65-F5344CB8AC3E}">
        <p14:creationId xmlns:p14="http://schemas.microsoft.com/office/powerpoint/2010/main" val="3783627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 you demo this?</a:t>
            </a:r>
            <a:endParaRPr lang="en-CA" dirty="0"/>
          </a:p>
        </p:txBody>
      </p:sp>
      <p:sp>
        <p:nvSpPr>
          <p:cNvPr id="3" name="Content Placeholder 2"/>
          <p:cNvSpPr>
            <a:spLocks noGrp="1"/>
          </p:cNvSpPr>
          <p:nvPr>
            <p:ph idx="1"/>
          </p:nvPr>
        </p:nvSpPr>
        <p:spPr/>
        <p:txBody>
          <a:bodyPr/>
          <a:lstStyle/>
          <a:p>
            <a:r>
              <a:rPr lang="en-CA" dirty="0" smtClean="0"/>
              <a:t>Start with the usual </a:t>
            </a:r>
            <a:r>
              <a:rPr lang="en-CA" dirty="0" err="1" smtClean="0">
                <a:latin typeface="Lucida Console" panose="020B0609040504020204" pitchFamily="49" charset="0"/>
              </a:rPr>
              <a:t>int</a:t>
            </a:r>
            <a:r>
              <a:rPr lang="en-CA" dirty="0" smtClean="0">
                <a:latin typeface="Lucida Console" panose="020B0609040504020204" pitchFamily="49" charset="0"/>
              </a:rPr>
              <a:t>&amp; r = i; r=7;  //i is now 7</a:t>
            </a:r>
            <a:r>
              <a:rPr lang="en-CA" dirty="0" smtClean="0"/>
              <a:t> to explain references</a:t>
            </a:r>
          </a:p>
          <a:p>
            <a:r>
              <a:rPr lang="en-CA" dirty="0" smtClean="0"/>
              <a:t>Write a function that changes its argument </a:t>
            </a:r>
          </a:p>
          <a:p>
            <a:pPr lvl="1"/>
            <a:r>
              <a:rPr lang="en-CA" dirty="0" smtClean="0"/>
              <a:t>First do it by value (</a:t>
            </a:r>
            <a:r>
              <a:rPr lang="en-CA" dirty="0" err="1" smtClean="0"/>
              <a:t>int</a:t>
            </a:r>
            <a:r>
              <a:rPr lang="en-CA" dirty="0" smtClean="0"/>
              <a:t>)</a:t>
            </a:r>
          </a:p>
          <a:p>
            <a:pPr lvl="1"/>
            <a:r>
              <a:rPr lang="en-CA" dirty="0" smtClean="0"/>
              <a:t>Then do it by reference (</a:t>
            </a:r>
            <a:r>
              <a:rPr lang="en-CA" dirty="0" err="1" smtClean="0"/>
              <a:t>int</a:t>
            </a:r>
            <a:r>
              <a:rPr lang="en-CA" dirty="0" smtClean="0"/>
              <a:t>&amp;)</a:t>
            </a:r>
          </a:p>
          <a:p>
            <a:r>
              <a:rPr lang="en-CA" dirty="0" smtClean="0"/>
              <a:t>Set up a class hierarchy with a virtual function</a:t>
            </a:r>
          </a:p>
          <a:p>
            <a:r>
              <a:rPr lang="en-CA" dirty="0" smtClean="0"/>
              <a:t>Write a free function that takes a </a:t>
            </a:r>
            <a:r>
              <a:rPr lang="en-CA" dirty="0" smtClean="0">
                <a:latin typeface="Lucida Console" panose="020B0609040504020204" pitchFamily="49" charset="0"/>
              </a:rPr>
              <a:t>Base</a:t>
            </a:r>
            <a:r>
              <a:rPr lang="en-CA" dirty="0" smtClean="0"/>
              <a:t>, and calls the virtual function</a:t>
            </a:r>
          </a:p>
          <a:p>
            <a:pPr lvl="1"/>
            <a:r>
              <a:rPr lang="en-CA" dirty="0" smtClean="0"/>
              <a:t>Write code that passes a </a:t>
            </a:r>
            <a:r>
              <a:rPr lang="en-CA" dirty="0" smtClean="0">
                <a:latin typeface="Lucida Console" panose="020B0609040504020204" pitchFamily="49" charset="0"/>
              </a:rPr>
              <a:t>Derived</a:t>
            </a:r>
            <a:r>
              <a:rPr lang="en-CA" dirty="0" smtClean="0"/>
              <a:t> to the free function, and demo it</a:t>
            </a:r>
          </a:p>
          <a:p>
            <a:r>
              <a:rPr lang="en-CA" dirty="0" smtClean="0"/>
              <a:t>Now change the function to take a </a:t>
            </a:r>
            <a:r>
              <a:rPr lang="en-CA" dirty="0" smtClean="0">
                <a:latin typeface="Lucida Console" panose="020B0609040504020204" pitchFamily="49" charset="0"/>
              </a:rPr>
              <a:t>Base&amp;</a:t>
            </a:r>
            <a:r>
              <a:rPr lang="en-CA" dirty="0" smtClean="0"/>
              <a:t> and repeat</a:t>
            </a:r>
            <a:endParaRPr lang="en-CA" dirty="0"/>
          </a:p>
        </p:txBody>
      </p:sp>
    </p:spTree>
    <p:extLst>
      <p:ext uri="{BB962C8B-B14F-4D97-AF65-F5344CB8AC3E}">
        <p14:creationId xmlns:p14="http://schemas.microsoft.com/office/powerpoint/2010/main" val="209120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When to introduce </a:t>
            </a:r>
            <a:r>
              <a:rPr lang="en-CA" dirty="0" err="1" smtClean="0">
                <a:latin typeface="Lucida Console" panose="020B0609040504020204" pitchFamily="49" charset="0"/>
              </a:rPr>
              <a:t>const</a:t>
            </a:r>
            <a:r>
              <a:rPr lang="en-CA" dirty="0" smtClean="0"/>
              <a:t>?</a:t>
            </a:r>
            <a:endParaRPr lang="en-CA" dirty="0"/>
          </a:p>
        </p:txBody>
      </p:sp>
      <p:sp>
        <p:nvSpPr>
          <p:cNvPr id="3" name="Content Placeholder 2"/>
          <p:cNvSpPr>
            <a:spLocks noGrp="1"/>
          </p:cNvSpPr>
          <p:nvPr>
            <p:ph idx="1"/>
          </p:nvPr>
        </p:nvSpPr>
        <p:spPr/>
        <p:txBody>
          <a:bodyPr/>
          <a:lstStyle/>
          <a:p>
            <a:r>
              <a:rPr lang="en-CA" dirty="0" smtClean="0"/>
              <a:t>As soon as you can, but certainly the moment you do references</a:t>
            </a:r>
          </a:p>
          <a:p>
            <a:r>
              <a:rPr lang="en-CA" dirty="0" smtClean="0"/>
              <a:t>The moment you’re passing something by ref</a:t>
            </a:r>
          </a:p>
          <a:p>
            <a:pPr lvl="1"/>
            <a:r>
              <a:rPr lang="en-CA" dirty="0" smtClean="0"/>
              <a:t>For perf?</a:t>
            </a:r>
          </a:p>
          <a:p>
            <a:pPr lvl="1"/>
            <a:r>
              <a:rPr lang="en-CA" dirty="0" smtClean="0"/>
              <a:t>For polymorphism?</a:t>
            </a:r>
          </a:p>
          <a:p>
            <a:pPr lvl="1"/>
            <a:r>
              <a:rPr lang="en-CA" dirty="0" smtClean="0"/>
              <a:t>To change the original?</a:t>
            </a:r>
          </a:p>
          <a:p>
            <a:pPr lvl="1"/>
            <a:endParaRPr lang="en-CA" dirty="0"/>
          </a:p>
          <a:p>
            <a:r>
              <a:rPr lang="en-CA" dirty="0" smtClean="0"/>
              <a:t>You need to know about </a:t>
            </a:r>
            <a:r>
              <a:rPr lang="en-CA" dirty="0" err="1" smtClean="0">
                <a:latin typeface="Lucida Console" panose="020B0609040504020204" pitchFamily="49" charset="0"/>
              </a:rPr>
              <a:t>const</a:t>
            </a:r>
            <a:r>
              <a:rPr lang="en-CA" dirty="0" smtClean="0"/>
              <a:t> in order to make your intent clear</a:t>
            </a:r>
            <a:endParaRPr lang="en-CA" dirty="0"/>
          </a:p>
        </p:txBody>
      </p:sp>
    </p:spTree>
    <p:extLst>
      <p:ext uri="{BB962C8B-B14F-4D97-AF65-F5344CB8AC3E}">
        <p14:creationId xmlns:p14="http://schemas.microsoft.com/office/powerpoint/2010/main" val="26507539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about scope?</a:t>
            </a:r>
            <a:endParaRPr lang="en-CA" dirty="0"/>
          </a:p>
        </p:txBody>
      </p:sp>
      <p:sp>
        <p:nvSpPr>
          <p:cNvPr id="3" name="Content Placeholder 2"/>
          <p:cNvSpPr>
            <a:spLocks noGrp="1"/>
          </p:cNvSpPr>
          <p:nvPr>
            <p:ph idx="1"/>
          </p:nvPr>
        </p:nvSpPr>
        <p:spPr/>
        <p:txBody>
          <a:bodyPr>
            <a:normAutofit lnSpcReduction="10000"/>
          </a:bodyPr>
          <a:lstStyle/>
          <a:p>
            <a:r>
              <a:rPr lang="en-CA" dirty="0" smtClean="0"/>
              <a:t>You can teach it any time, but it makes sense shortly after “objects and classes”</a:t>
            </a:r>
          </a:p>
          <a:p>
            <a:r>
              <a:rPr lang="en-CA" dirty="0" smtClean="0"/>
              <a:t>Since you haven’t done the heap yet, all your examples will show stack semantics</a:t>
            </a:r>
          </a:p>
          <a:p>
            <a:r>
              <a:rPr lang="en-CA" dirty="0" smtClean="0"/>
              <a:t>Focus on non memory cleanup</a:t>
            </a:r>
          </a:p>
          <a:p>
            <a:pPr lvl="1"/>
            <a:r>
              <a:rPr lang="en-CA" dirty="0" smtClean="0"/>
              <a:t>Close the file</a:t>
            </a:r>
          </a:p>
          <a:p>
            <a:pPr lvl="1"/>
            <a:r>
              <a:rPr lang="en-CA" dirty="0" smtClean="0"/>
              <a:t>End the connection</a:t>
            </a:r>
          </a:p>
          <a:p>
            <a:pPr lvl="1"/>
            <a:r>
              <a:rPr lang="en-CA" dirty="0" smtClean="0"/>
              <a:t>Release the lock</a:t>
            </a:r>
          </a:p>
          <a:p>
            <a:r>
              <a:rPr lang="en-CA" dirty="0" smtClean="0"/>
              <a:t>RAII will happen naturally</a:t>
            </a:r>
          </a:p>
          <a:p>
            <a:r>
              <a:rPr lang="en-CA" dirty="0" smtClean="0"/>
              <a:t>Having a destructor that outputs something will demonstrate lifetime differences between pass-by-value and pass-by-reference</a:t>
            </a:r>
          </a:p>
          <a:p>
            <a:pPr lvl="1"/>
            <a:r>
              <a:rPr lang="en-CA" dirty="0" smtClean="0"/>
              <a:t>But construct your samples carefully – do you want to teach RVO </a:t>
            </a:r>
            <a:r>
              <a:rPr lang="en-CA" dirty="0" err="1" smtClean="0"/>
              <a:t>etc</a:t>
            </a:r>
            <a:r>
              <a:rPr lang="en-CA" dirty="0" smtClean="0"/>
              <a:t> right now? </a:t>
            </a:r>
          </a:p>
          <a:p>
            <a:r>
              <a:rPr lang="en-CA" dirty="0" smtClean="0"/>
              <a:t>Once you’ve got the concept of scope and of destructors, you’re ready to do exceptions</a:t>
            </a:r>
            <a:endParaRPr lang="en-CA" dirty="0"/>
          </a:p>
        </p:txBody>
      </p:sp>
    </p:spTree>
    <p:extLst>
      <p:ext uri="{BB962C8B-B14F-4D97-AF65-F5344CB8AC3E}">
        <p14:creationId xmlns:p14="http://schemas.microsoft.com/office/powerpoint/2010/main" val="4019725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Reasons for pointers</a:t>
            </a:r>
            <a:endParaRPr lang="en-CA" dirty="0"/>
          </a:p>
        </p:txBody>
      </p:sp>
      <p:sp>
        <p:nvSpPr>
          <p:cNvPr id="3" name="Content Placeholder 2"/>
          <p:cNvSpPr>
            <a:spLocks noGrp="1"/>
          </p:cNvSpPr>
          <p:nvPr>
            <p:ph idx="1"/>
          </p:nvPr>
        </p:nvSpPr>
        <p:spPr/>
        <p:txBody>
          <a:bodyPr>
            <a:normAutofit lnSpcReduction="10000"/>
          </a:bodyPr>
          <a:lstStyle/>
          <a:p>
            <a:r>
              <a:rPr lang="en-CA" dirty="0" smtClean="0"/>
              <a:t>You </a:t>
            </a:r>
            <a:r>
              <a:rPr lang="en-CA" b="1" dirty="0" smtClean="0"/>
              <a:t>don’t</a:t>
            </a:r>
            <a:r>
              <a:rPr lang="en-CA" dirty="0" smtClean="0"/>
              <a:t> need to teach pointers:</a:t>
            </a:r>
          </a:p>
          <a:p>
            <a:pPr lvl="1"/>
            <a:r>
              <a:rPr lang="en-CA" dirty="0" smtClean="0"/>
              <a:t>To use them as iterators through [] arrays</a:t>
            </a:r>
          </a:p>
          <a:p>
            <a:pPr lvl="1"/>
            <a:r>
              <a:rPr lang="en-CA" dirty="0" smtClean="0"/>
              <a:t>Because you’re passing parameters by address</a:t>
            </a:r>
          </a:p>
          <a:p>
            <a:pPr lvl="1"/>
            <a:r>
              <a:rPr lang="en-CA" dirty="0" smtClean="0"/>
              <a:t>As a way to get polymorphism</a:t>
            </a:r>
          </a:p>
          <a:p>
            <a:pPr lvl="1"/>
            <a:endParaRPr lang="en-CA" dirty="0"/>
          </a:p>
          <a:p>
            <a:r>
              <a:rPr lang="en-CA" dirty="0" smtClean="0"/>
              <a:t>Pointer work is the </a:t>
            </a:r>
            <a:r>
              <a:rPr lang="en-CA" dirty="0"/>
              <a:t>most punctuation-heavy part of any C course</a:t>
            </a:r>
          </a:p>
          <a:p>
            <a:pPr lvl="1"/>
            <a:r>
              <a:rPr lang="en-CA" dirty="0"/>
              <a:t>And desperate beginners typically add &amp; and * as “voodoo” until compiler stops complaining</a:t>
            </a:r>
          </a:p>
          <a:p>
            <a:pPr lvl="1"/>
            <a:endParaRPr lang="en-CA" dirty="0" smtClean="0"/>
          </a:p>
          <a:p>
            <a:pPr lvl="1"/>
            <a:endParaRPr lang="en-CA" dirty="0"/>
          </a:p>
          <a:p>
            <a:r>
              <a:rPr lang="en-CA" dirty="0" smtClean="0"/>
              <a:t>Which leaves just two reasons really:</a:t>
            </a:r>
          </a:p>
          <a:p>
            <a:pPr lvl="1"/>
            <a:r>
              <a:rPr lang="en-CA" dirty="0" smtClean="0"/>
              <a:t>Heap allocation</a:t>
            </a:r>
          </a:p>
          <a:p>
            <a:pPr lvl="1"/>
            <a:r>
              <a:rPr lang="en-CA" dirty="0" smtClean="0"/>
              <a:t>When </a:t>
            </a:r>
            <a:r>
              <a:rPr lang="en-CA" dirty="0" err="1" smtClean="0"/>
              <a:t>nullptr</a:t>
            </a:r>
            <a:r>
              <a:rPr lang="en-CA" dirty="0" smtClean="0"/>
              <a:t> is a signal value on a returned pointer</a:t>
            </a:r>
            <a:endParaRPr lang="en-CA" dirty="0"/>
          </a:p>
        </p:txBody>
      </p:sp>
    </p:spTree>
    <p:extLst>
      <p:ext uri="{BB962C8B-B14F-4D97-AF65-F5344CB8AC3E}">
        <p14:creationId xmlns:p14="http://schemas.microsoft.com/office/powerpoint/2010/main" val="57246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Instead</a:t>
            </a:r>
            <a:endParaRPr lang="en-CA" dirty="0"/>
          </a:p>
        </p:txBody>
      </p:sp>
      <p:sp>
        <p:nvSpPr>
          <p:cNvPr id="3" name="Content Placeholder 2"/>
          <p:cNvSpPr>
            <a:spLocks noGrp="1"/>
          </p:cNvSpPr>
          <p:nvPr>
            <p:ph idx="1"/>
          </p:nvPr>
        </p:nvSpPr>
        <p:spPr/>
        <p:txBody>
          <a:bodyPr>
            <a:normAutofit lnSpcReduction="10000"/>
          </a:bodyPr>
          <a:lstStyle/>
          <a:p>
            <a:r>
              <a:rPr lang="en-CA" dirty="0" smtClean="0"/>
              <a:t>Spend about 5 minutes on </a:t>
            </a:r>
            <a:r>
              <a:rPr lang="en-CA" dirty="0" smtClean="0">
                <a:latin typeface="Lucida Console" panose="020B0609040504020204" pitchFamily="49" charset="0"/>
              </a:rPr>
              <a:t>new</a:t>
            </a:r>
            <a:r>
              <a:rPr lang="en-CA" dirty="0" smtClean="0"/>
              <a:t> and </a:t>
            </a:r>
            <a:r>
              <a:rPr lang="en-CA" dirty="0" smtClean="0">
                <a:latin typeface="Lucida Console" panose="020B0609040504020204" pitchFamily="49" charset="0"/>
              </a:rPr>
              <a:t>delete</a:t>
            </a:r>
            <a:r>
              <a:rPr lang="en-CA" dirty="0" smtClean="0"/>
              <a:t> and what the heap is</a:t>
            </a:r>
          </a:p>
          <a:p>
            <a:pPr lvl="1"/>
            <a:r>
              <a:rPr lang="en-CA" dirty="0" smtClean="0"/>
              <a:t>Contrast to stack semantics and RAII which you have already covered</a:t>
            </a:r>
          </a:p>
          <a:p>
            <a:pPr lvl="1"/>
            <a:r>
              <a:rPr lang="en-CA" dirty="0" smtClean="0"/>
              <a:t>Contrast to Java and C# which always have to say </a:t>
            </a:r>
            <a:r>
              <a:rPr lang="en-CA" dirty="0" smtClean="0">
                <a:latin typeface="Lucida Console" panose="020B0609040504020204" pitchFamily="49" charset="0"/>
              </a:rPr>
              <a:t>new</a:t>
            </a:r>
            <a:r>
              <a:rPr lang="en-CA" dirty="0" smtClean="0"/>
              <a:t> to get an instance</a:t>
            </a:r>
          </a:p>
          <a:p>
            <a:r>
              <a:rPr lang="en-CA" dirty="0" smtClean="0"/>
              <a:t>Declare that to be a hard and old fashioned way of working with the heap</a:t>
            </a:r>
          </a:p>
          <a:p>
            <a:r>
              <a:rPr lang="en-CA" dirty="0" smtClean="0"/>
              <a:t>Give sample uses for </a:t>
            </a:r>
            <a:r>
              <a:rPr lang="en-CA" dirty="0" err="1" smtClean="0"/>
              <a:t>shared_ptr</a:t>
            </a:r>
            <a:r>
              <a:rPr lang="en-CA" dirty="0" smtClean="0"/>
              <a:t>&lt;&gt; and </a:t>
            </a:r>
            <a:r>
              <a:rPr lang="en-CA" dirty="0" err="1" smtClean="0"/>
              <a:t>unique_ptr</a:t>
            </a:r>
            <a:r>
              <a:rPr lang="en-CA" dirty="0" smtClean="0"/>
              <a:t>&lt;&gt;</a:t>
            </a:r>
          </a:p>
          <a:p>
            <a:pPr lvl="1"/>
            <a:r>
              <a:rPr lang="en-CA" dirty="0" smtClean="0"/>
              <a:t>Point out there is memory on the heap in these cases, you’re just not managing it yourself</a:t>
            </a:r>
          </a:p>
          <a:p>
            <a:pPr lvl="1"/>
            <a:r>
              <a:rPr lang="en-CA" dirty="0" smtClean="0"/>
              <a:t>Feeling brave? They’ve already used vector&lt;&gt;, which does new under the covers. Tell them that.</a:t>
            </a:r>
          </a:p>
          <a:p>
            <a:r>
              <a:rPr lang="en-CA" dirty="0" smtClean="0"/>
              <a:t>Do some demos using </a:t>
            </a:r>
            <a:r>
              <a:rPr lang="en-CA" dirty="0" err="1" smtClean="0"/>
              <a:t>make_shared</a:t>
            </a:r>
            <a:r>
              <a:rPr lang="en-CA" dirty="0" smtClean="0"/>
              <a:t>&lt;&gt; and </a:t>
            </a:r>
            <a:r>
              <a:rPr lang="en-CA" dirty="0" err="1" smtClean="0"/>
              <a:t>make_unique</a:t>
            </a:r>
            <a:r>
              <a:rPr lang="en-CA" dirty="0" smtClean="0"/>
              <a:t>&lt;&gt;</a:t>
            </a:r>
          </a:p>
          <a:p>
            <a:r>
              <a:rPr lang="en-CA" dirty="0" smtClean="0"/>
              <a:t>Talk about </a:t>
            </a:r>
            <a:r>
              <a:rPr lang="en-CA" dirty="0" err="1" smtClean="0"/>
              <a:t>nullptr</a:t>
            </a:r>
            <a:r>
              <a:rPr lang="en-CA" dirty="0" smtClean="0"/>
              <a:t> and address-of and show some simple examples</a:t>
            </a:r>
          </a:p>
          <a:p>
            <a:pPr lvl="1"/>
            <a:r>
              <a:rPr lang="en-CA" dirty="0" smtClean="0"/>
              <a:t>Non owning raw pointers are fine and a good way to counteract overly-simplistic rules like “no more raw pointers”</a:t>
            </a:r>
          </a:p>
          <a:p>
            <a:pPr lvl="1"/>
            <a:r>
              <a:rPr lang="en-CA" dirty="0" smtClean="0"/>
              <a:t>Each Account can have a Customer*, but Customer shouldn’t use raw Account* for the accounts it owns</a:t>
            </a:r>
            <a:endParaRPr lang="en-CA" dirty="0"/>
          </a:p>
        </p:txBody>
      </p:sp>
    </p:spTree>
    <p:extLst>
      <p:ext uri="{BB962C8B-B14F-4D97-AF65-F5344CB8AC3E}">
        <p14:creationId xmlns:p14="http://schemas.microsoft.com/office/powerpoint/2010/main" val="175090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will you have covered?</a:t>
            </a:r>
            <a:endParaRPr lang="en-CA" dirty="0"/>
          </a:p>
        </p:txBody>
      </p:sp>
      <p:sp>
        <p:nvSpPr>
          <p:cNvPr id="3" name="Content Placeholder 2"/>
          <p:cNvSpPr>
            <a:spLocks noGrp="1"/>
          </p:cNvSpPr>
          <p:nvPr>
            <p:ph idx="1"/>
          </p:nvPr>
        </p:nvSpPr>
        <p:spPr/>
        <p:txBody>
          <a:bodyPr>
            <a:noAutofit/>
          </a:bodyPr>
          <a:lstStyle/>
          <a:p>
            <a:r>
              <a:rPr lang="en-CA" sz="2800" dirty="0" smtClean="0"/>
              <a:t>The things that make C++ C++</a:t>
            </a:r>
          </a:p>
          <a:p>
            <a:pPr lvl="1"/>
            <a:r>
              <a:rPr lang="en-CA" sz="2400" dirty="0" smtClean="0"/>
              <a:t>User defined types (objects and classes)</a:t>
            </a:r>
          </a:p>
          <a:p>
            <a:pPr lvl="2"/>
            <a:r>
              <a:rPr lang="en-CA" sz="1800" dirty="0" smtClean="0"/>
              <a:t>inheritance</a:t>
            </a:r>
          </a:p>
          <a:p>
            <a:pPr lvl="2"/>
            <a:r>
              <a:rPr lang="en-CA" sz="1800" dirty="0" smtClean="0"/>
              <a:t>Polymorphism</a:t>
            </a:r>
          </a:p>
          <a:p>
            <a:pPr lvl="2"/>
            <a:r>
              <a:rPr lang="en-CA" sz="1800" dirty="0" smtClean="0"/>
              <a:t>Possibly operator overloading</a:t>
            </a:r>
          </a:p>
          <a:p>
            <a:pPr lvl="2"/>
            <a:r>
              <a:rPr lang="en-CA" sz="1800" dirty="0" smtClean="0"/>
              <a:t>destructors</a:t>
            </a:r>
          </a:p>
          <a:p>
            <a:pPr lvl="1"/>
            <a:r>
              <a:rPr lang="en-CA" sz="2400" dirty="0" smtClean="0"/>
              <a:t>Scope</a:t>
            </a:r>
          </a:p>
          <a:p>
            <a:pPr lvl="1"/>
            <a:r>
              <a:rPr lang="en-CA" sz="2400" dirty="0" smtClean="0"/>
              <a:t>Using templates</a:t>
            </a:r>
          </a:p>
          <a:p>
            <a:pPr lvl="1"/>
            <a:r>
              <a:rPr lang="en-CA" sz="2400" dirty="0" smtClean="0"/>
              <a:t>Standard library</a:t>
            </a:r>
          </a:p>
          <a:p>
            <a:pPr lvl="1"/>
            <a:r>
              <a:rPr lang="en-CA" sz="2400" dirty="0" err="1" smtClean="0"/>
              <a:t>const</a:t>
            </a:r>
            <a:endParaRPr lang="en-CA" sz="2400" dirty="0" smtClean="0"/>
          </a:p>
          <a:p>
            <a:pPr lvl="1"/>
            <a:r>
              <a:rPr lang="en-CA" sz="2400" dirty="0" smtClean="0"/>
              <a:t>Exceptions </a:t>
            </a:r>
          </a:p>
          <a:p>
            <a:pPr lvl="1"/>
            <a:r>
              <a:rPr lang="en-CA" sz="2400" dirty="0" smtClean="0"/>
              <a:t>Lambdas</a:t>
            </a:r>
            <a:endParaRPr lang="en-CA" sz="2400" dirty="0"/>
          </a:p>
        </p:txBody>
      </p:sp>
      <p:sp>
        <p:nvSpPr>
          <p:cNvPr id="4" name="Content Placeholder 2"/>
          <p:cNvSpPr txBox="1">
            <a:spLocks/>
          </p:cNvSpPr>
          <p:nvPr/>
        </p:nvSpPr>
        <p:spPr>
          <a:xfrm>
            <a:off x="5387787" y="3701428"/>
            <a:ext cx="6440245"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endParaRPr lang="en-CA" sz="2400" dirty="0" smtClean="0"/>
          </a:p>
          <a:p>
            <a:r>
              <a:rPr lang="en-CA" sz="2800" dirty="0" smtClean="0"/>
              <a:t>In a beginner course!</a:t>
            </a:r>
          </a:p>
          <a:p>
            <a:pPr lvl="1"/>
            <a:r>
              <a:rPr lang="en-CA" sz="2400" dirty="0" smtClean="0"/>
              <a:t>Because of all the time you saved </a:t>
            </a:r>
            <a:br>
              <a:rPr lang="en-CA" sz="2400" dirty="0" smtClean="0"/>
            </a:br>
            <a:r>
              <a:rPr lang="en-CA" sz="2400" dirty="0" smtClean="0"/>
              <a:t>not covering things they don’t need to know</a:t>
            </a:r>
          </a:p>
          <a:p>
            <a:pPr lvl="1"/>
            <a:endParaRPr lang="en-CA" sz="2400" dirty="0"/>
          </a:p>
        </p:txBody>
      </p:sp>
    </p:spTree>
    <p:extLst>
      <p:ext uri="{BB962C8B-B14F-4D97-AF65-F5344CB8AC3E}">
        <p14:creationId xmlns:p14="http://schemas.microsoft.com/office/powerpoint/2010/main" val="413234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will you have skipped?</a:t>
            </a:r>
            <a:endParaRPr lang="en-CA" dirty="0"/>
          </a:p>
        </p:txBody>
      </p:sp>
      <p:sp>
        <p:nvSpPr>
          <p:cNvPr id="3" name="Content Placeholder 2"/>
          <p:cNvSpPr>
            <a:spLocks noGrp="1"/>
          </p:cNvSpPr>
          <p:nvPr>
            <p:ph idx="1"/>
          </p:nvPr>
        </p:nvSpPr>
        <p:spPr/>
        <p:txBody>
          <a:bodyPr/>
          <a:lstStyle/>
          <a:p>
            <a:r>
              <a:rPr lang="en-CA" dirty="0"/>
              <a:t>The delights of the </a:t>
            </a:r>
            <a:r>
              <a:rPr lang="en-CA" dirty="0" err="1"/>
              <a:t>printf</a:t>
            </a:r>
            <a:r>
              <a:rPr lang="en-CA" dirty="0"/>
              <a:t> format string </a:t>
            </a:r>
            <a:r>
              <a:rPr lang="en-CA" dirty="0" smtClean="0"/>
              <a:t>esoterica</a:t>
            </a:r>
          </a:p>
          <a:p>
            <a:r>
              <a:rPr lang="en-CA" dirty="0" smtClean="0"/>
              <a:t>All the </a:t>
            </a:r>
            <a:r>
              <a:rPr lang="en-CA" dirty="0" err="1" smtClean="0"/>
              <a:t>str</a:t>
            </a:r>
            <a:r>
              <a:rPr lang="en-CA" dirty="0" smtClean="0"/>
              <a:t>* functions, how to spell them, what order their parameters are in, when to use the n variants, and when to use the _s variants</a:t>
            </a:r>
            <a:endParaRPr lang="en-CA" dirty="0"/>
          </a:p>
          <a:p>
            <a:r>
              <a:rPr lang="en-CA" dirty="0" err="1" smtClean="0"/>
              <a:t>Uncountably</a:t>
            </a:r>
            <a:r>
              <a:rPr lang="en-CA" dirty="0" smtClean="0"/>
              <a:t> many off-by-one errors around strings and arrays</a:t>
            </a:r>
          </a:p>
          <a:p>
            <a:pPr lvl="1"/>
            <a:r>
              <a:rPr lang="en-CA" dirty="0" smtClean="0"/>
              <a:t>Didn’t allocate enough</a:t>
            </a:r>
          </a:p>
          <a:p>
            <a:pPr lvl="1"/>
            <a:r>
              <a:rPr lang="en-CA" dirty="0" smtClean="0"/>
              <a:t>Iterated too far/not far enough</a:t>
            </a:r>
          </a:p>
          <a:p>
            <a:r>
              <a:rPr lang="en-CA" dirty="0" smtClean="0"/>
              <a:t>The mystery of when to add an &amp; and when to add a *</a:t>
            </a:r>
          </a:p>
          <a:p>
            <a:pPr lvl="1"/>
            <a:r>
              <a:rPr lang="en-CA" dirty="0" err="1" smtClean="0"/>
              <a:t>Robo</a:t>
            </a:r>
            <a:r>
              <a:rPr lang="en-CA" dirty="0" smtClean="0"/>
              <a:t> typing extra characters to please compiler without thinking</a:t>
            </a:r>
          </a:p>
          <a:p>
            <a:r>
              <a:rPr lang="en-CA" dirty="0" smtClean="0"/>
              <a:t>Teaching how to write and find memory leaks</a:t>
            </a:r>
          </a:p>
          <a:p>
            <a:r>
              <a:rPr lang="en-CA" dirty="0" smtClean="0"/>
              <a:t>General confusion and misery</a:t>
            </a:r>
            <a:endParaRPr lang="en-CA" dirty="0"/>
          </a:p>
        </p:txBody>
      </p:sp>
    </p:spTree>
    <p:extLst>
      <p:ext uri="{BB962C8B-B14F-4D97-AF65-F5344CB8AC3E}">
        <p14:creationId xmlns:p14="http://schemas.microsoft.com/office/powerpoint/2010/main" val="136693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might happen?</a:t>
            </a:r>
            <a:endParaRPr lang="en-CA" dirty="0"/>
          </a:p>
        </p:txBody>
      </p:sp>
      <p:sp>
        <p:nvSpPr>
          <p:cNvPr id="3" name="Content Placeholder 2"/>
          <p:cNvSpPr>
            <a:spLocks noGrp="1"/>
          </p:cNvSpPr>
          <p:nvPr>
            <p:ph idx="1"/>
          </p:nvPr>
        </p:nvSpPr>
        <p:spPr/>
        <p:txBody>
          <a:bodyPr>
            <a:normAutofit lnSpcReduction="10000"/>
          </a:bodyPr>
          <a:lstStyle/>
          <a:p>
            <a:r>
              <a:rPr lang="en-CA" dirty="0" smtClean="0"/>
              <a:t>People I have taught this way tell me</a:t>
            </a:r>
          </a:p>
          <a:p>
            <a:pPr lvl="1"/>
            <a:r>
              <a:rPr lang="en-CA" dirty="0" smtClean="0"/>
              <a:t>I thought C++ was supposed to be really hard</a:t>
            </a:r>
          </a:p>
          <a:p>
            <a:pPr lvl="1"/>
            <a:r>
              <a:rPr lang="en-CA" dirty="0" smtClean="0"/>
              <a:t>This kind of all makes sense together</a:t>
            </a:r>
          </a:p>
          <a:p>
            <a:pPr lvl="1"/>
            <a:r>
              <a:rPr lang="en-CA" dirty="0" smtClean="0"/>
              <a:t>How come my boss thinks C++ is all about pointers?</a:t>
            </a:r>
          </a:p>
          <a:p>
            <a:pPr lvl="1"/>
            <a:endParaRPr lang="en-CA" dirty="0"/>
          </a:p>
          <a:p>
            <a:r>
              <a:rPr lang="en-CA" dirty="0" smtClean="0"/>
              <a:t>They will be missing some skills</a:t>
            </a:r>
          </a:p>
          <a:p>
            <a:pPr lvl="1"/>
            <a:r>
              <a:rPr lang="en-CA" dirty="0" smtClean="0"/>
              <a:t>Reading old C-compiled-with-a-C++-compiler code</a:t>
            </a:r>
          </a:p>
          <a:p>
            <a:pPr lvl="1"/>
            <a:r>
              <a:rPr lang="en-CA" dirty="0" smtClean="0"/>
              <a:t>Recognizing particular idiomatic tricks</a:t>
            </a:r>
          </a:p>
          <a:p>
            <a:pPr lvl="1"/>
            <a:r>
              <a:rPr lang="en-CA" dirty="0" smtClean="0"/>
              <a:t>Memorizing operator precedence tables and type byte-length tables</a:t>
            </a:r>
          </a:p>
          <a:p>
            <a:pPr lvl="1"/>
            <a:endParaRPr lang="en-CA" dirty="0"/>
          </a:p>
          <a:p>
            <a:r>
              <a:rPr lang="en-CA" dirty="0" smtClean="0"/>
              <a:t>Overall, they will be better C++ programmers and will have enjoyed the training more</a:t>
            </a:r>
          </a:p>
          <a:p>
            <a:pPr lvl="1"/>
            <a:r>
              <a:rPr lang="en-CA" dirty="0" smtClean="0"/>
              <a:t>And when they leave you, they will write better code</a:t>
            </a:r>
            <a:endParaRPr lang="en-CA" dirty="0"/>
          </a:p>
        </p:txBody>
      </p:sp>
    </p:spTree>
    <p:extLst>
      <p:ext uri="{BB962C8B-B14F-4D97-AF65-F5344CB8AC3E}">
        <p14:creationId xmlns:p14="http://schemas.microsoft.com/office/powerpoint/2010/main" val="551995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Preaching to the choir?</a:t>
            </a:r>
            <a:endParaRPr lang="en-CA" dirty="0"/>
          </a:p>
        </p:txBody>
      </p:sp>
      <p:sp>
        <p:nvSpPr>
          <p:cNvPr id="3" name="Content Placeholder 2"/>
          <p:cNvSpPr>
            <a:spLocks noGrp="1"/>
          </p:cNvSpPr>
          <p:nvPr>
            <p:ph idx="1"/>
          </p:nvPr>
        </p:nvSpPr>
        <p:spPr/>
        <p:txBody>
          <a:bodyPr/>
          <a:lstStyle/>
          <a:p>
            <a:r>
              <a:rPr lang="en-CA" dirty="0" smtClean="0"/>
              <a:t>Maybe you </a:t>
            </a:r>
          </a:p>
          <a:p>
            <a:pPr lvl="1"/>
            <a:r>
              <a:rPr lang="en-CA" dirty="0"/>
              <a:t>O</a:t>
            </a:r>
            <a:r>
              <a:rPr lang="en-CA" dirty="0" smtClean="0"/>
              <a:t>fficially teach C++</a:t>
            </a:r>
          </a:p>
          <a:p>
            <a:pPr lvl="1"/>
            <a:r>
              <a:rPr lang="en-US" dirty="0"/>
              <a:t>M</a:t>
            </a:r>
            <a:r>
              <a:rPr lang="en-US" dirty="0" smtClean="0"/>
              <a:t>entor </a:t>
            </a:r>
            <a:r>
              <a:rPr lang="en-US" dirty="0"/>
              <a:t>other developers and show them your C++ </a:t>
            </a:r>
            <a:r>
              <a:rPr lang="en-US" dirty="0" smtClean="0"/>
              <a:t>code</a:t>
            </a:r>
          </a:p>
          <a:p>
            <a:pPr lvl="1"/>
            <a:r>
              <a:rPr lang="en-US" dirty="0"/>
              <a:t>S</a:t>
            </a:r>
            <a:r>
              <a:rPr lang="en-US" dirty="0" smtClean="0"/>
              <a:t>ometimes </a:t>
            </a:r>
            <a:r>
              <a:rPr lang="en-US" dirty="0"/>
              <a:t>help somebody choose a book or a course or other material to learn </a:t>
            </a:r>
            <a:r>
              <a:rPr lang="en-US" dirty="0" smtClean="0"/>
              <a:t>from</a:t>
            </a:r>
          </a:p>
          <a:p>
            <a:pPr lvl="1"/>
            <a:r>
              <a:rPr lang="en-US" dirty="0" smtClean="0"/>
              <a:t>Write samples to show people how to use your API</a:t>
            </a:r>
          </a:p>
          <a:p>
            <a:pPr lvl="1"/>
            <a:r>
              <a:rPr lang="en-US" dirty="0" smtClean="0"/>
              <a:t>Write samples, spikes, or “proof of concept” apps to show team members something can be done</a:t>
            </a:r>
          </a:p>
          <a:p>
            <a:r>
              <a:rPr lang="en-CA" dirty="0"/>
              <a:t>Maybe </a:t>
            </a:r>
            <a:r>
              <a:rPr lang="en-CA" dirty="0" smtClean="0"/>
              <a:t>you</a:t>
            </a:r>
            <a:r>
              <a:rPr lang="en-US" dirty="0" smtClean="0"/>
              <a:t> </a:t>
            </a:r>
            <a:r>
              <a:rPr lang="en-US" dirty="0"/>
              <a:t>occasionally feel bad that you work in a language that's hard to </a:t>
            </a:r>
            <a:r>
              <a:rPr lang="en-US" dirty="0" smtClean="0"/>
              <a:t>learn</a:t>
            </a:r>
          </a:p>
          <a:p>
            <a:pPr lvl="1"/>
            <a:r>
              <a:rPr lang="en-US" dirty="0" smtClean="0"/>
              <a:t>The language for smart people</a:t>
            </a:r>
          </a:p>
          <a:p>
            <a:endParaRPr lang="en-US" dirty="0"/>
          </a:p>
          <a:p>
            <a:r>
              <a:rPr lang="en-US" dirty="0" smtClean="0"/>
              <a:t>One </a:t>
            </a:r>
            <a:r>
              <a:rPr lang="en-US" dirty="0"/>
              <a:t>philosophical shift can turn that very same language into one that's actually pretty easy to </a:t>
            </a:r>
            <a:r>
              <a:rPr lang="en-US" dirty="0" smtClean="0"/>
              <a:t>learn</a:t>
            </a:r>
            <a:endParaRPr lang="en-CA" dirty="0"/>
          </a:p>
        </p:txBody>
      </p:sp>
    </p:spTree>
    <p:extLst>
      <p:ext uri="{BB962C8B-B14F-4D97-AF65-F5344CB8AC3E}">
        <p14:creationId xmlns:p14="http://schemas.microsoft.com/office/powerpoint/2010/main" val="143012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What’s wrong with how I learned?</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For those who know C, teaching C++ as a delta from it is a shortcut</a:t>
            </a:r>
          </a:p>
          <a:p>
            <a:pPr lvl="1"/>
            <a:r>
              <a:rPr lang="en-CA" dirty="0" smtClean="0"/>
              <a:t>But somewhere along the line, we decided C was a pre-requisite</a:t>
            </a:r>
          </a:p>
          <a:p>
            <a:pPr lvl="1"/>
            <a:r>
              <a:rPr lang="en-CA" dirty="0" smtClean="0"/>
              <a:t>Since it’s not, teaching it first just makes it all take longer</a:t>
            </a:r>
          </a:p>
          <a:p>
            <a:r>
              <a:rPr lang="en-CA" dirty="0" smtClean="0"/>
              <a:t>Many C-isms are bad C++</a:t>
            </a:r>
          </a:p>
          <a:p>
            <a:pPr lvl="1"/>
            <a:r>
              <a:rPr lang="en-CA" dirty="0" smtClean="0"/>
              <a:t>A collection of functions with related names is not as good as a class</a:t>
            </a:r>
          </a:p>
          <a:p>
            <a:pPr lvl="2"/>
            <a:r>
              <a:rPr lang="en-CA" dirty="0" smtClean="0"/>
              <a:t>Looking at you </a:t>
            </a:r>
            <a:r>
              <a:rPr lang="en-CA" dirty="0" err="1" smtClean="0"/>
              <a:t>strlen</a:t>
            </a:r>
            <a:r>
              <a:rPr lang="en-CA" dirty="0" smtClean="0"/>
              <a:t>, </a:t>
            </a:r>
            <a:r>
              <a:rPr lang="en-CA" dirty="0" err="1" smtClean="0"/>
              <a:t>strcmp</a:t>
            </a:r>
            <a:r>
              <a:rPr lang="en-CA" dirty="0" smtClean="0"/>
              <a:t>, </a:t>
            </a:r>
            <a:r>
              <a:rPr lang="en-CA" dirty="0" err="1" smtClean="0"/>
              <a:t>strcpy</a:t>
            </a:r>
            <a:r>
              <a:rPr lang="en-CA" dirty="0" smtClean="0"/>
              <a:t> </a:t>
            </a:r>
            <a:r>
              <a:rPr lang="en-CA" dirty="0" err="1" smtClean="0"/>
              <a:t>etc</a:t>
            </a:r>
            <a:r>
              <a:rPr lang="en-CA" dirty="0" smtClean="0"/>
              <a:t> </a:t>
            </a:r>
            <a:r>
              <a:rPr lang="en-CA" dirty="0" err="1" smtClean="0"/>
              <a:t>etc</a:t>
            </a:r>
            <a:endParaRPr lang="en-CA" dirty="0" smtClean="0"/>
          </a:p>
          <a:p>
            <a:pPr lvl="1"/>
            <a:r>
              <a:rPr lang="en-CA" dirty="0" smtClean="0"/>
              <a:t>No RAII</a:t>
            </a:r>
            <a:endParaRPr lang="en-CA" dirty="0"/>
          </a:p>
          <a:p>
            <a:pPr lvl="1"/>
            <a:r>
              <a:rPr lang="en-CA" dirty="0" smtClean="0"/>
              <a:t>No iterators</a:t>
            </a:r>
          </a:p>
          <a:p>
            <a:pPr lvl="1"/>
            <a:r>
              <a:rPr lang="en-CA" dirty="0" smtClean="0"/>
              <a:t>Less type safety</a:t>
            </a:r>
          </a:p>
          <a:p>
            <a:pPr lvl="1"/>
            <a:endParaRPr lang="en-CA" dirty="0"/>
          </a:p>
          <a:p>
            <a:r>
              <a:rPr lang="en-CA" dirty="0" smtClean="0"/>
              <a:t>Doing it this way </a:t>
            </a:r>
          </a:p>
          <a:p>
            <a:pPr lvl="1"/>
            <a:r>
              <a:rPr lang="en-CA" dirty="0" smtClean="0"/>
              <a:t>Makes C++ seem harder than it really is</a:t>
            </a:r>
          </a:p>
          <a:p>
            <a:pPr lvl="1"/>
            <a:r>
              <a:rPr lang="en-CA" dirty="0" smtClean="0"/>
              <a:t>Doesn’t encourage good modern C++ code from beginners</a:t>
            </a:r>
          </a:p>
        </p:txBody>
      </p:sp>
    </p:spTree>
    <p:extLst>
      <p:ext uri="{BB962C8B-B14F-4D97-AF65-F5344CB8AC3E}">
        <p14:creationId xmlns:p14="http://schemas.microsoft.com/office/powerpoint/2010/main" val="18566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makes C++ C++?</a:t>
            </a:r>
            <a:endParaRPr lang="en-CA" dirty="0"/>
          </a:p>
        </p:txBody>
      </p:sp>
      <p:sp>
        <p:nvSpPr>
          <p:cNvPr id="3" name="Content Placeholder 2"/>
          <p:cNvSpPr>
            <a:spLocks noGrp="1"/>
          </p:cNvSpPr>
          <p:nvPr>
            <p:ph idx="1"/>
          </p:nvPr>
        </p:nvSpPr>
        <p:spPr/>
        <p:txBody>
          <a:bodyPr/>
          <a:lstStyle/>
          <a:p>
            <a:r>
              <a:rPr lang="en-CA" dirty="0" smtClean="0"/>
              <a:t>Chapter 17  - Objects and Classes</a:t>
            </a:r>
          </a:p>
          <a:p>
            <a:r>
              <a:rPr lang="en-CA" dirty="0" smtClean="0"/>
              <a:t>Chapter 20 – Operator Overloading</a:t>
            </a:r>
          </a:p>
          <a:p>
            <a:r>
              <a:rPr lang="en-CA" dirty="0" smtClean="0"/>
              <a:t>Chapter 25 – Using Templates</a:t>
            </a:r>
          </a:p>
          <a:p>
            <a:r>
              <a:rPr lang="en-CA" dirty="0" smtClean="0"/>
              <a:t>Chapter 30 – </a:t>
            </a:r>
            <a:r>
              <a:rPr lang="en-CA" dirty="0" err="1" smtClean="0"/>
              <a:t>const</a:t>
            </a:r>
            <a:endParaRPr lang="en-CA" dirty="0" smtClean="0"/>
          </a:p>
          <a:p>
            <a:r>
              <a:rPr lang="en-CA" dirty="0" smtClean="0"/>
              <a:t>Chapter 40 – Exceptions </a:t>
            </a:r>
          </a:p>
          <a:p>
            <a:r>
              <a:rPr lang="en-CA" dirty="0" smtClean="0"/>
              <a:t>Chapter 50 – The Standard Library</a:t>
            </a:r>
          </a:p>
          <a:p>
            <a:r>
              <a:rPr lang="en-CA" dirty="0" smtClean="0"/>
              <a:t>Chapter 100 - Lambdas</a:t>
            </a:r>
            <a:endParaRPr lang="en-CA" dirty="0"/>
          </a:p>
        </p:txBody>
      </p:sp>
    </p:spTree>
    <p:extLst>
      <p:ext uri="{BB962C8B-B14F-4D97-AF65-F5344CB8AC3E}">
        <p14:creationId xmlns:p14="http://schemas.microsoft.com/office/powerpoint/2010/main" val="21985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But C came first and C++ builds on C!</a:t>
            </a:r>
            <a:endParaRPr lang="en-CA" dirty="0"/>
          </a:p>
        </p:txBody>
      </p:sp>
      <p:sp>
        <p:nvSpPr>
          <p:cNvPr id="3" name="Content Placeholder 2"/>
          <p:cNvSpPr>
            <a:spLocks noGrp="1"/>
          </p:cNvSpPr>
          <p:nvPr>
            <p:ph idx="1"/>
          </p:nvPr>
        </p:nvSpPr>
        <p:spPr/>
        <p:txBody>
          <a:bodyPr/>
          <a:lstStyle/>
          <a:p>
            <a:r>
              <a:rPr lang="en-CA" dirty="0" smtClean="0"/>
              <a:t>So?</a:t>
            </a:r>
          </a:p>
          <a:p>
            <a:r>
              <a:rPr lang="en-CA" dirty="0" smtClean="0"/>
              <a:t>Just because you </a:t>
            </a:r>
            <a:r>
              <a:rPr lang="en-CA" b="1" dirty="0" smtClean="0"/>
              <a:t>can</a:t>
            </a:r>
            <a:r>
              <a:rPr lang="en-CA" dirty="0" smtClean="0"/>
              <a:t> learn C++ as an add-on to C doesn’t mean those who know neither should learn C first</a:t>
            </a:r>
          </a:p>
          <a:p>
            <a:r>
              <a:rPr lang="en-CA" dirty="0" smtClean="0"/>
              <a:t>My position is that doing so is actively harmful</a:t>
            </a:r>
          </a:p>
          <a:p>
            <a:pPr lvl="1"/>
            <a:r>
              <a:rPr lang="en-CA" dirty="0" smtClean="0"/>
              <a:t>Creates programmers who are less </a:t>
            </a:r>
            <a:r>
              <a:rPr lang="en-CA" dirty="0" err="1" smtClean="0"/>
              <a:t>proficent</a:t>
            </a:r>
            <a:r>
              <a:rPr lang="en-CA" dirty="0" smtClean="0"/>
              <a:t> in C++ than they would otherwise have been</a:t>
            </a:r>
          </a:p>
          <a:p>
            <a:pPr lvl="1"/>
            <a:r>
              <a:rPr lang="en-CA" dirty="0" smtClean="0"/>
              <a:t>Reduces their enjoyment of the learning process dramatically</a:t>
            </a:r>
          </a:p>
          <a:p>
            <a:pPr lvl="1"/>
            <a:r>
              <a:rPr lang="en-CA" dirty="0" smtClean="0"/>
              <a:t>Hides the true benefits of C++</a:t>
            </a:r>
          </a:p>
          <a:p>
            <a:pPr lvl="1"/>
            <a:r>
              <a:rPr lang="en-CA" dirty="0" smtClean="0"/>
              <a:t>Creates a false complexity </a:t>
            </a:r>
          </a:p>
          <a:p>
            <a:pPr lvl="1"/>
            <a:r>
              <a:rPr lang="en-CA" dirty="0" smtClean="0"/>
              <a:t>Obscures connections to other languages invented in the intervening decades</a:t>
            </a:r>
            <a:endParaRPr lang="en-CA" dirty="0"/>
          </a:p>
        </p:txBody>
      </p:sp>
    </p:spTree>
    <p:extLst>
      <p:ext uri="{BB962C8B-B14F-4D97-AF65-F5344CB8AC3E}">
        <p14:creationId xmlns:p14="http://schemas.microsoft.com/office/powerpoint/2010/main" val="332861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Let’s get specific</a:t>
            </a:r>
            <a:endParaRPr lang="en-CA" dirty="0"/>
          </a:p>
        </p:txBody>
      </p:sp>
      <p:sp>
        <p:nvSpPr>
          <p:cNvPr id="3" name="Content Placeholder 2"/>
          <p:cNvSpPr>
            <a:spLocks noGrp="1"/>
          </p:cNvSpPr>
          <p:nvPr>
            <p:ph idx="1"/>
          </p:nvPr>
        </p:nvSpPr>
        <p:spPr/>
        <p:txBody>
          <a:bodyPr/>
          <a:lstStyle/>
          <a:p>
            <a:r>
              <a:rPr lang="en-US" dirty="0"/>
              <a:t>char* strings</a:t>
            </a:r>
            <a:endParaRPr lang="en-CA" dirty="0"/>
          </a:p>
          <a:p>
            <a:r>
              <a:rPr lang="en-US" dirty="0" err="1" smtClean="0"/>
              <a:t>printf</a:t>
            </a:r>
            <a:r>
              <a:rPr lang="en-US" dirty="0" smtClean="0"/>
              <a:t>()</a:t>
            </a:r>
            <a:endParaRPr lang="en-CA" dirty="0"/>
          </a:p>
          <a:p>
            <a:r>
              <a:rPr lang="en-US" dirty="0"/>
              <a:t>[] arrays</a:t>
            </a:r>
            <a:endParaRPr lang="en-CA" dirty="0"/>
          </a:p>
          <a:p>
            <a:r>
              <a:rPr lang="en-US" dirty="0" smtClean="0"/>
              <a:t>Pointer </a:t>
            </a:r>
            <a:r>
              <a:rPr lang="en-US" dirty="0"/>
              <a:t>manipulations such as p++ to loop through an </a:t>
            </a:r>
            <a:r>
              <a:rPr lang="en-US" dirty="0" smtClean="0"/>
              <a:t>array</a:t>
            </a:r>
          </a:p>
          <a:p>
            <a:r>
              <a:rPr lang="en-US" dirty="0" smtClean="0"/>
              <a:t>Pointers from new, calling delete by hand</a:t>
            </a:r>
            <a:endParaRPr lang="en-CA" dirty="0"/>
          </a:p>
          <a:p>
            <a:endParaRPr lang="en-CA" dirty="0"/>
          </a:p>
        </p:txBody>
      </p:sp>
    </p:spTree>
    <p:extLst>
      <p:ext uri="{BB962C8B-B14F-4D97-AF65-F5344CB8AC3E}">
        <p14:creationId xmlns:p14="http://schemas.microsoft.com/office/powerpoint/2010/main" val="1205415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char* strings</a:t>
            </a:r>
            <a:endParaRPr lang="en-CA" dirty="0"/>
          </a:p>
        </p:txBody>
      </p:sp>
      <p:sp>
        <p:nvSpPr>
          <p:cNvPr id="3" name="Content Placeholder 2"/>
          <p:cNvSpPr>
            <a:spLocks noGrp="1"/>
          </p:cNvSpPr>
          <p:nvPr>
            <p:ph idx="1"/>
          </p:nvPr>
        </p:nvSpPr>
        <p:spPr/>
        <p:txBody>
          <a:bodyPr/>
          <a:lstStyle/>
          <a:p>
            <a:r>
              <a:rPr lang="en-CA" dirty="0" smtClean="0"/>
              <a:t>Require you to explain pointers before you can do any string manipulation</a:t>
            </a:r>
          </a:p>
          <a:p>
            <a:r>
              <a:rPr lang="en-CA" dirty="0" smtClean="0"/>
              <a:t>Require the whole “name of array is pointer to start of array” conversation way too early</a:t>
            </a:r>
          </a:p>
          <a:p>
            <a:r>
              <a:rPr lang="en-CA" dirty="0" smtClean="0"/>
              <a:t>Require explaining null terminator (which should be an implementation detail) </a:t>
            </a:r>
          </a:p>
          <a:p>
            <a:r>
              <a:rPr lang="en-CA" dirty="0" smtClean="0"/>
              <a:t>Invite off-by-one errors from learners</a:t>
            </a:r>
          </a:p>
          <a:p>
            <a:r>
              <a:rPr lang="en-CA" dirty="0" smtClean="0"/>
              <a:t>Produce code that is hard to read and requires memorizing (</a:t>
            </a:r>
            <a:r>
              <a:rPr lang="en-CA" dirty="0" err="1" smtClean="0"/>
              <a:t>strcmp</a:t>
            </a:r>
            <a:r>
              <a:rPr lang="en-CA" dirty="0" smtClean="0"/>
              <a:t> </a:t>
            </a:r>
            <a:r>
              <a:rPr lang="en-CA" dirty="0" err="1" smtClean="0"/>
              <a:t>etc</a:t>
            </a:r>
            <a:r>
              <a:rPr lang="en-CA" dirty="0" smtClean="0"/>
              <a:t>, parameter order)</a:t>
            </a:r>
            <a:endParaRPr lang="en-CA" dirty="0"/>
          </a:p>
        </p:txBody>
      </p:sp>
    </p:spTree>
    <p:extLst>
      <p:ext uri="{BB962C8B-B14F-4D97-AF65-F5344CB8AC3E}">
        <p14:creationId xmlns:p14="http://schemas.microsoft.com/office/powerpoint/2010/main" val="1655310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Instead: &lt;string&gt;</a:t>
            </a:r>
            <a:endParaRPr lang="en-CA" dirty="0"/>
          </a:p>
        </p:txBody>
      </p:sp>
      <p:sp>
        <p:nvSpPr>
          <p:cNvPr id="3" name="Content Placeholder 2"/>
          <p:cNvSpPr>
            <a:spLocks noGrp="1"/>
          </p:cNvSpPr>
          <p:nvPr>
            <p:ph idx="1"/>
          </p:nvPr>
        </p:nvSpPr>
        <p:spPr/>
        <p:txBody>
          <a:bodyPr/>
          <a:lstStyle/>
          <a:p>
            <a:r>
              <a:rPr lang="en-CA" dirty="0" smtClean="0"/>
              <a:t>Produces code that anyone can read</a:t>
            </a:r>
          </a:p>
          <a:p>
            <a:pPr marL="0" indent="0">
              <a:buNone/>
            </a:pPr>
            <a:r>
              <a:rPr lang="en-CA" dirty="0">
                <a:latin typeface="Lucida Console" pitchFamily="49" charset="0"/>
              </a:rPr>
              <a:t>string name;</a:t>
            </a:r>
          </a:p>
          <a:p>
            <a:pPr marL="0" indent="0">
              <a:buNone/>
            </a:pPr>
            <a:r>
              <a:rPr lang="en-CA" dirty="0">
                <a:latin typeface="Lucida Console" pitchFamily="49" charset="0"/>
              </a:rPr>
              <a:t>// . . .</a:t>
            </a:r>
          </a:p>
          <a:p>
            <a:pPr marL="0" indent="0">
              <a:buNone/>
            </a:pPr>
            <a:r>
              <a:rPr lang="en-CA" dirty="0">
                <a:latin typeface="Lucida Console" pitchFamily="49" charset="0"/>
              </a:rPr>
              <a:t>string greeting = "Hello, " + name;</a:t>
            </a:r>
          </a:p>
          <a:p>
            <a:pPr marL="0" indent="0">
              <a:buNone/>
            </a:pPr>
            <a:r>
              <a:rPr lang="en-CA" dirty="0">
                <a:latin typeface="Lucida Console" pitchFamily="49" charset="0"/>
              </a:rPr>
              <a:t>if (name == "Kate")</a:t>
            </a:r>
          </a:p>
          <a:p>
            <a:pPr marL="0" indent="0">
              <a:buNone/>
            </a:pPr>
            <a:r>
              <a:rPr lang="en-CA" dirty="0">
                <a:latin typeface="Lucida Console" pitchFamily="49" charset="0"/>
              </a:rPr>
              <a:t>     greeting += ", I know you!";</a:t>
            </a:r>
          </a:p>
          <a:p>
            <a:pPr marL="0" indent="0">
              <a:buNone/>
            </a:pPr>
            <a:endParaRPr lang="en-CA" dirty="0">
              <a:latin typeface="Lucida Console" pitchFamily="49" charset="0"/>
            </a:endParaRPr>
          </a:p>
          <a:p>
            <a:r>
              <a:rPr lang="en-CA" dirty="0" smtClean="0"/>
              <a:t>Shows C++ strengths (op overloading, strong type system) in action before explaining them</a:t>
            </a:r>
            <a:endParaRPr lang="en-CA" dirty="0"/>
          </a:p>
        </p:txBody>
      </p:sp>
    </p:spTree>
    <p:extLst>
      <p:ext uri="{BB962C8B-B14F-4D97-AF65-F5344CB8AC3E}">
        <p14:creationId xmlns:p14="http://schemas.microsoft.com/office/powerpoint/2010/main" val="3253367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Making C++ Code Beautiful as delivered</Template>
  <TotalTime>1629</TotalTime>
  <Words>2301</Words>
  <Application>Microsoft Office PowerPoint</Application>
  <PresentationFormat>Widescreen</PresentationFormat>
  <Paragraphs>261</Paragraphs>
  <Slides>28</Slides>
  <Notes>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Calibri Light</vt:lpstr>
      <vt:lpstr>Consolas</vt:lpstr>
      <vt:lpstr>Lucida Console</vt:lpstr>
      <vt:lpstr>Retrospect</vt:lpstr>
      <vt:lpstr>Stop Teaching C</vt:lpstr>
      <vt:lpstr>Abstract:</vt:lpstr>
      <vt:lpstr>Preaching to the choir?</vt:lpstr>
      <vt:lpstr>What’s wrong with how I learned?</vt:lpstr>
      <vt:lpstr>What makes C++ C++?</vt:lpstr>
      <vt:lpstr>But C came first and C++ builds on C!</vt:lpstr>
      <vt:lpstr>Let’s get specific</vt:lpstr>
      <vt:lpstr>char* strings</vt:lpstr>
      <vt:lpstr>Instead: &lt;string&gt;</vt:lpstr>
      <vt:lpstr>printf()</vt:lpstr>
      <vt:lpstr>Instead: Use the debugger</vt:lpstr>
      <vt:lpstr>Instead: cout, cin, cerr</vt:lpstr>
      <vt:lpstr>Another possibility</vt:lpstr>
      <vt:lpstr>[] arrays</vt:lpstr>
      <vt:lpstr>Instead: &lt;vector&gt;</vt:lpstr>
      <vt:lpstr>An aside about using namespace</vt:lpstr>
      <vt:lpstr>If you just adopt these four changes</vt:lpstr>
      <vt:lpstr>Example: lambdas</vt:lpstr>
      <vt:lpstr>Use &lt;algorithm&gt; to motivate lambdas</vt:lpstr>
      <vt:lpstr>Polymorphism</vt:lpstr>
      <vt:lpstr>How do you demo this?</vt:lpstr>
      <vt:lpstr>When to introduce const?</vt:lpstr>
      <vt:lpstr>What about scope?</vt:lpstr>
      <vt:lpstr>Reasons for pointers</vt:lpstr>
      <vt:lpstr>So Instead</vt:lpstr>
      <vt:lpstr>What will you have covered?</vt:lpstr>
      <vt:lpstr>What will you have skipped?</vt:lpstr>
      <vt:lpstr>What might happen?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 Teaching C</dc:title>
  <dc:creator>Kate Gregory</dc:creator>
  <cp:lastModifiedBy>Kate Gregory</cp:lastModifiedBy>
  <cp:revision>26</cp:revision>
  <dcterms:created xsi:type="dcterms:W3CDTF">2015-08-27T16:36:41Z</dcterms:created>
  <dcterms:modified xsi:type="dcterms:W3CDTF">2015-09-25T17:38:14Z</dcterms:modified>
</cp:coreProperties>
</file>