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4"/>
  </p:notesMasterIdLst>
  <p:handoutMasterIdLst>
    <p:handoutMasterId r:id="rId25"/>
  </p:handoutMasterIdLst>
  <p:sldIdLst>
    <p:sldId id="746" r:id="rId2"/>
    <p:sldId id="738" r:id="rId3"/>
    <p:sldId id="749" r:id="rId4"/>
    <p:sldId id="750" r:id="rId5"/>
    <p:sldId id="751" r:id="rId6"/>
    <p:sldId id="752" r:id="rId7"/>
    <p:sldId id="818" r:id="rId8"/>
    <p:sldId id="764" r:id="rId9"/>
    <p:sldId id="808" r:id="rId10"/>
    <p:sldId id="765" r:id="rId11"/>
    <p:sldId id="767" r:id="rId12"/>
    <p:sldId id="769" r:id="rId13"/>
    <p:sldId id="819" r:id="rId14"/>
    <p:sldId id="820" r:id="rId15"/>
    <p:sldId id="821" r:id="rId16"/>
    <p:sldId id="822" r:id="rId17"/>
    <p:sldId id="814" r:id="rId18"/>
    <p:sldId id="816" r:id="rId19"/>
    <p:sldId id="796" r:id="rId20"/>
    <p:sldId id="792" r:id="rId21"/>
    <p:sldId id="783" r:id="rId22"/>
    <p:sldId id="785" r:id="rId23"/>
  </p:sldIdLst>
  <p:sldSz cx="24382413" cy="13716000"/>
  <p:notesSz cx="6858000" cy="9144000"/>
  <p:defaultTextStyle>
    <a:defPPr>
      <a:defRPr lang="ru-RU"/>
    </a:defPPr>
    <a:lvl1pPr marL="0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98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595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893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189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485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784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080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378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зентация" id="{97071F00-80CE-4426-806C-9E03D65E08BC}">
          <p14:sldIdLst>
            <p14:sldId id="746"/>
            <p14:sldId id="738"/>
            <p14:sldId id="749"/>
            <p14:sldId id="750"/>
            <p14:sldId id="751"/>
            <p14:sldId id="752"/>
            <p14:sldId id="818"/>
            <p14:sldId id="764"/>
            <p14:sldId id="808"/>
            <p14:sldId id="765"/>
            <p14:sldId id="767"/>
            <p14:sldId id="769"/>
            <p14:sldId id="819"/>
            <p14:sldId id="820"/>
            <p14:sldId id="821"/>
            <p14:sldId id="822"/>
            <p14:sldId id="814"/>
            <p14:sldId id="816"/>
            <p14:sldId id="796"/>
            <p14:sldId id="792"/>
            <p14:sldId id="783"/>
            <p14:sldId id="78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atalia Zhuravlova" initials="" lastIdx="10" clrIdx="0"/>
  <p:cmAuthor id="1" name="tat.gratcheva@live.com" initials="t" lastIdx="83" clrIdx="1"/>
  <p:cmAuthor id="2" name="Ilia Shishkov" initials="IS" lastIdx="0" clrIdx="2">
    <p:extLst>
      <p:ext uri="{19B8F6BF-5375-455C-9EA6-DF929625EA0E}">
        <p15:presenceInfo xmlns:p15="http://schemas.microsoft.com/office/powerpoint/2012/main" userId="Ilia Shishko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00DC"/>
    <a:srgbClr val="FE8C00"/>
    <a:srgbClr val="5BCD9D"/>
    <a:srgbClr val="356767"/>
    <a:srgbClr val="8FD541"/>
    <a:srgbClr val="FC6767"/>
    <a:srgbClr val="FF8C00"/>
    <a:srgbClr val="BFBFBF"/>
    <a:srgbClr val="6D64A9"/>
    <a:srgbClr val="FF67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Светлый стиль 2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21" autoAdjust="0"/>
    <p:restoredTop sz="96552" autoAdjust="0"/>
  </p:normalViewPr>
  <p:slideViewPr>
    <p:cSldViewPr>
      <p:cViewPr varScale="1">
        <p:scale>
          <a:sx n="45" d="100"/>
          <a:sy n="45" d="100"/>
        </p:scale>
        <p:origin x="432" y="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75" d="100"/>
          <a:sy n="75" d="100"/>
        </p:scale>
        <p:origin x="3360" y="168"/>
      </p:cViewPr>
      <p:guideLst/>
    </p:cSldViewPr>
  </p:notesViewPr>
  <p:gridSpacing cx="381600" cy="3816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C5C60-F37A-814E-99F6-3C775637DBC0}" type="datetimeFigureOut">
              <a:rPr lang="ru-RU" smtClean="0"/>
              <a:t>10.10.2018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ABC657-1F7B-DB4E-9001-D45F135470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4387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BA324-014D-41B7-8E83-ECE8F197A959}" type="datetimeFigureOut">
              <a:rPr lang="ru-RU" smtClean="0"/>
              <a:t>10.10.2018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397F6-5F69-4798-869B-9B0266F8F8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844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1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3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7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7510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396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tif"/><Relationship Id="rId7" Type="http://schemas.openxmlformats.org/officeDocument/2006/relationships/image" Target="../media/image11.png"/><Relationship Id="rId2" Type="http://schemas.openxmlformats.org/officeDocument/2006/relationships/image" Target="../media/image7.t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hyperlink" Target="https://patterns.yandex-team.ru/presentations" TargetMode="External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78263" y="5475251"/>
            <a:ext cx="6401725" cy="245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1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19964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12954408" y="30474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19964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baseline="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874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78301" y="10674350"/>
            <a:ext cx="17148970" cy="1144588"/>
          </a:xfrm>
        </p:spPr>
        <p:txBody>
          <a:bodyPr tIns="165592" anchor="t"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  <a:lvl2pPr marL="914308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61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292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23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54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585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16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46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Автор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3048001" y="3048001"/>
            <a:ext cx="18263741" cy="7250114"/>
          </a:xfrm>
        </p:spPr>
        <p:txBody>
          <a:bodyPr wrap="square" tIns="107995" rIns="467977"/>
          <a:lstStyle>
            <a:lvl1pPr marL="791960" indent="-1115944">
              <a:lnSpc>
                <a:spcPts val="13999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4000"/>
              <a:buFont typeface="Arial" panose="020B0604020202020204" pitchFamily="34" charset="0"/>
              <a:buChar char="│"/>
              <a:defRPr sz="12000" b="0" baseline="0">
                <a:solidFill>
                  <a:schemeClr val="bg1"/>
                </a:solidFill>
                <a:latin typeface="Yandex Sans Text Light" panose="02000000000000000000" pitchFamily="2" charset="-52"/>
              </a:defRPr>
            </a:lvl1pPr>
            <a:lvl2pPr marL="431978" indent="-431978">
              <a:defRPr/>
            </a:lvl2pPr>
            <a:lvl3pPr marL="1007950" indent="-539973">
              <a:defRPr/>
            </a:lvl3pPr>
            <a:lvl4pPr marL="1007950" indent="-539973">
              <a:defRPr/>
            </a:lvl4pPr>
          </a:lstStyle>
          <a:p>
            <a:pPr lvl="0"/>
            <a:r>
              <a:rPr lang="ru-RU" dirty="0"/>
              <a:t>Текст цитаты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869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пиктограм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5026" y="5463626"/>
            <a:ext cx="3044826" cy="2538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PNG</a:t>
            </a:r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1505027" y="8385811"/>
            <a:ext cx="3054275" cy="3814030"/>
          </a:xfrm>
        </p:spPr>
        <p:txBody>
          <a:bodyPr anchor="t"/>
          <a:lstStyle>
            <a:lvl1pPr marL="0" marR="0" indent="0" algn="l" defTabSz="182861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1" name="Текст 9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6089374" y="8385811"/>
            <a:ext cx="3044826" cy="38191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4" name="Текст 9" title="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0668408" y="8385810"/>
            <a:ext cx="3044826" cy="3819600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6089396" y="5464800"/>
            <a:ext cx="3044826" cy="2538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PNG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0668406" y="5464800"/>
            <a:ext cx="3044826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2" name="Текст 9" title="Текст"/>
          <p:cNvSpPr>
            <a:spLocks noGrp="1"/>
          </p:cNvSpPr>
          <p:nvPr>
            <p:ph type="body" sz="quarter" idx="22" hasCustomPrompt="1"/>
          </p:nvPr>
        </p:nvSpPr>
        <p:spPr>
          <a:xfrm>
            <a:off x="19820890" y="8385810"/>
            <a:ext cx="3044826" cy="3819524"/>
          </a:xfrm>
        </p:spPr>
        <p:txBody>
          <a:bodyPr anchor="t"/>
          <a:lstStyle/>
          <a:p>
            <a:pPr lvl="0"/>
            <a:r>
              <a:rPr lang="ru-RU"/>
              <a:t>Текст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9820890" y="5464412"/>
            <a:ext cx="3044826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7" name="Текст 9" title="Текст"/>
          <p:cNvSpPr>
            <a:spLocks noGrp="1"/>
          </p:cNvSpPr>
          <p:nvPr>
            <p:ph type="body" sz="quarter" idx="24" hasCustomPrompt="1"/>
          </p:nvPr>
        </p:nvSpPr>
        <p:spPr>
          <a:xfrm>
            <a:off x="15247619" y="8385811"/>
            <a:ext cx="3044826" cy="3819526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5" hasCustomPrompt="1"/>
          </p:nvPr>
        </p:nvSpPr>
        <p:spPr>
          <a:xfrm>
            <a:off x="15247619" y="5464412"/>
            <a:ext cx="3044826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8980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5569" y="5463626"/>
            <a:ext cx="3044826" cy="2538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0" name="Текст 9" title="Текст&#10;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2655569" y="8385810"/>
            <a:ext cx="3044826" cy="3814492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1" name="Текст 9" title="Текст&#10;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7994650" y="8385810"/>
            <a:ext cx="3044826" cy="3819600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4" name="Текст 9" title="Текст&#10;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3338811" y="8385811"/>
            <a:ext cx="3045600" cy="381959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8007352" y="5464800"/>
            <a:ext cx="3043644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3338811" y="5464800"/>
            <a:ext cx="3045600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2" name="Текст 9" title="Текст"/>
          <p:cNvSpPr>
            <a:spLocks noGrp="1"/>
          </p:cNvSpPr>
          <p:nvPr>
            <p:ph type="body" sz="quarter" idx="22" hasCustomPrompt="1"/>
          </p:nvPr>
        </p:nvSpPr>
        <p:spPr>
          <a:xfrm>
            <a:off x="18681700" y="8385810"/>
            <a:ext cx="3044882" cy="381998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8681700" y="5464412"/>
            <a:ext cx="3044882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4432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4567181" y="5463626"/>
            <a:ext cx="3044826" cy="2538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0" name="Текст 9" title="Текст&#10;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4567181" y="8385811"/>
            <a:ext cx="3044826" cy="38155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1" name="Текст 9" title="Текст&#10;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10669269" y="8385811"/>
            <a:ext cx="3044826" cy="38191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4" name="Текст 9" title="Текст&#10;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6779240" y="8385811"/>
            <a:ext cx="3044826" cy="38191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10669269" y="5464800"/>
            <a:ext cx="3044826" cy="2538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6779240" y="5464800"/>
            <a:ext cx="3044826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07217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иктограмма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1208" y="5109798"/>
            <a:ext cx="3469310" cy="28908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7612065" y="3041650"/>
            <a:ext cx="12992098" cy="7632700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marR="0" indent="-719964" algn="l" defTabSz="1907905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tabLst/>
              <a:defRPr/>
            </a:lvl2pPr>
            <a:lvl3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3pPr>
            <a:lvl4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630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6221" y="4186801"/>
            <a:ext cx="6105525" cy="4960874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иллюстраций.           JPG, PNG</a:t>
            </a:r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1506221" y="9530081"/>
            <a:ext cx="6091238" cy="26707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1" name="Текст 9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9145589" y="9530081"/>
            <a:ext cx="6099175" cy="26707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7" hasCustomPrompt="1"/>
          </p:nvPr>
        </p:nvSpPr>
        <p:spPr>
          <a:xfrm>
            <a:off x="9145590" y="4186801"/>
            <a:ext cx="6105525" cy="4960874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иллюстраций.           JPG, PNG</a:t>
            </a:r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6770351" y="4186811"/>
            <a:ext cx="6105525" cy="4960874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иллюстраций.           JPG, PNG</a:t>
            </a:r>
          </a:p>
        </p:txBody>
      </p:sp>
      <p:sp>
        <p:nvSpPr>
          <p:cNvPr id="14" name="Текст 9" title="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6770351" y="9530081"/>
            <a:ext cx="6105525" cy="26707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17789302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 hasCustomPrompt="1"/>
          </p:nvPr>
        </p:nvSpPr>
        <p:spPr>
          <a:xfrm>
            <a:off x="13336589" y="3424239"/>
            <a:ext cx="8775699" cy="6486526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иллюстраций. JPG, PNG</a:t>
            </a: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270127" y="3424241"/>
            <a:ext cx="8775699" cy="6486526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иллюстраций. JPG, PNG</a:t>
            </a:r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2270125" y="10290684"/>
            <a:ext cx="8775699" cy="1914276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1" name="Текст 9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13336653" y="10290684"/>
            <a:ext cx="8775699" cy="1887404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6365392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изображении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125538" y="3041650"/>
            <a:ext cx="22129751" cy="8013700"/>
          </a:xfrm>
          <a:noFill/>
        </p:spPr>
        <p:txBody>
          <a:bodyPr/>
          <a:lstStyle>
            <a:lvl1pPr algn="ctr">
              <a:lnSpc>
                <a:spcPct val="100000"/>
              </a:lnSpc>
              <a:defRPr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 или скриншотов.                            JPG, PNG</a:t>
            </a:r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1143000" y="11437938"/>
            <a:ext cx="19461161" cy="767022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изображении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125538" y="752475"/>
            <a:ext cx="22129751" cy="10302875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 или скриншотов.                            JPG, PNG</a:t>
            </a:r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1143000" y="11437938"/>
            <a:ext cx="19461161" cy="767022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5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2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3999"/>
              </a:lnSpc>
              <a:defRPr sz="12000">
                <a:latin typeface="Yandex Sans Text Light" panose="02000000000000000000" pitchFamily="2" charset="-52"/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2" y="10674351"/>
            <a:ext cx="18302487" cy="114459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08" indent="0" algn="ctr">
              <a:buNone/>
              <a:defRPr sz="4000"/>
            </a:lvl2pPr>
            <a:lvl3pPr marL="1828619" indent="0" algn="ctr">
              <a:buNone/>
              <a:defRPr sz="3600"/>
            </a:lvl3pPr>
            <a:lvl4pPr marL="2742927" indent="0" algn="ctr">
              <a:buNone/>
              <a:defRPr sz="3200"/>
            </a:lvl4pPr>
            <a:lvl5pPr marL="3657235" indent="0" algn="ctr">
              <a:buNone/>
              <a:defRPr sz="3200"/>
            </a:lvl5pPr>
            <a:lvl6pPr marL="4571543" indent="0" algn="ctr">
              <a:buNone/>
              <a:defRPr sz="3200"/>
            </a:lvl6pPr>
            <a:lvl7pPr marL="5485852" indent="0" algn="ctr">
              <a:buNone/>
              <a:defRPr sz="3200"/>
            </a:lvl7pPr>
            <a:lvl8pPr marL="6400160" indent="0" algn="ctr">
              <a:buNone/>
              <a:defRPr sz="3200"/>
            </a:lvl8pPr>
            <a:lvl9pPr marL="7314468" indent="0" algn="ctr">
              <a:buNone/>
              <a:defRPr sz="3200"/>
            </a:lvl9pPr>
          </a:lstStyle>
          <a:p>
            <a:r>
              <a:rPr lang="ru-RU" dirty="0"/>
              <a:t>Имя и Фамилия, должность</a:t>
            </a:r>
            <a:endParaRPr lang="en-US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2" y="1818514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                    Логотип Сервиса</a:t>
            </a:r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4"/>
            <a:ext cx="5342400" cy="1144588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Логотип</a:t>
            </a:r>
            <a:r>
              <a:rPr lang="en-US" dirty="0"/>
              <a:t> </a:t>
            </a:r>
            <a:r>
              <a:rPr lang="ru-RU" dirty="0"/>
              <a:t>партнёра</a:t>
            </a:r>
          </a:p>
        </p:txBody>
      </p:sp>
    </p:spTree>
    <p:extLst>
      <p:ext uri="{BB962C8B-B14F-4D97-AF65-F5344CB8AC3E}">
        <p14:creationId xmlns:p14="http://schemas.microsoft.com/office/powerpoint/2010/main" val="32920525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36">
          <p15:clr>
            <a:srgbClr val="FBAE40"/>
          </p15:clr>
        </p15:guide>
        <p15:guide id="2" orient="horz" pos="1773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1142999" y="3048000"/>
            <a:ext cx="22112289" cy="9158288"/>
          </a:xfrm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b="0">
                <a:latin typeface="+mn-lt"/>
              </a:defRPr>
            </a:lvl1pPr>
          </a:lstStyle>
          <a:p>
            <a:r>
              <a:rPr lang="ru-RU" dirty="0"/>
              <a:t>Окно для вставки фотографий, иллюстраций или скриншотов.                            JPG, PNG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3853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19964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4" hasCustomPrompt="1"/>
          </p:nvPr>
        </p:nvSpPr>
        <p:spPr>
          <a:xfrm>
            <a:off x="12955588" y="3048000"/>
            <a:ext cx="10285413" cy="9144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 или скриншотов.  JPG, PNG</a:t>
            </a:r>
          </a:p>
        </p:txBody>
      </p:sp>
    </p:spTree>
    <p:extLst>
      <p:ext uri="{BB962C8B-B14F-4D97-AF65-F5344CB8AC3E}">
        <p14:creationId xmlns:p14="http://schemas.microsoft.com/office/powerpoint/2010/main" val="19541883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во весь экра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3" y="0"/>
            <a:ext cx="24382411" cy="13716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 или скриншотов.</a:t>
            </a:r>
            <a:br>
              <a:rPr lang="ru-RU" dirty="0"/>
            </a:br>
            <a:r>
              <a:rPr lang="ru-RU" dirty="0"/>
              <a:t>JPG, PNG</a:t>
            </a:r>
          </a:p>
        </p:txBody>
      </p:sp>
    </p:spTree>
    <p:extLst>
      <p:ext uri="{BB962C8B-B14F-4D97-AF65-F5344CB8AC3E}">
        <p14:creationId xmlns:p14="http://schemas.microsoft.com/office/powerpoint/2010/main" val="18053903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конт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1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en-US" dirty="0"/>
              <a:t>@username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1" y="9147176"/>
            <a:ext cx="8394700" cy="763588"/>
          </a:xfrm>
        </p:spPr>
        <p:txBody>
          <a:bodyPr anchor="t"/>
          <a:lstStyle/>
          <a:p>
            <a:pPr lvl="0"/>
            <a:r>
              <a:rPr lang="ru-RU" dirty="0"/>
              <a:t>логин</a:t>
            </a:r>
            <a:r>
              <a:rPr lang="en-US" dirty="0"/>
              <a:t>@</a:t>
            </a:r>
            <a:r>
              <a:rPr lang="en-US" dirty="0" err="1"/>
              <a:t>yandex</a:t>
            </a:r>
            <a:r>
              <a:rPr lang="ru-RU" dirty="0"/>
              <a:t>-</a:t>
            </a:r>
            <a:r>
              <a:rPr lang="en-US" dirty="0" err="1"/>
              <a:t>team.ru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1" y="9163028"/>
            <a:ext cx="757239" cy="747772"/>
          </a:xfrm>
          <a:prstGeom prst="rect">
            <a:avLst/>
          </a:prstGeom>
        </p:spPr>
      </p:pic>
      <p:sp>
        <p:nvSpPr>
          <p:cNvPr id="29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1" y="2278801"/>
            <a:ext cx="18683382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/>
              <a:t>Образец заголовка</a:t>
            </a:r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4"/>
            <a:ext cx="14501812" cy="763588"/>
          </a:xfrm>
        </p:spPr>
        <p:txBody>
          <a:bodyPr tIns="161992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/>
              <a:t>Имя и Фамилия</a:t>
            </a:r>
            <a:endParaRPr lang="en-US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9001"/>
            <a:ext cx="14501812" cy="755662"/>
          </a:xfrm>
        </p:spPr>
        <p:txBody>
          <a:bodyPr lIns="12699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/>
              <a:t>Должность</a:t>
            </a:r>
            <a:endParaRPr lang="en-US" dirty="0"/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xmlns="" id="{32510620-9203-6A4F-8215-EE5B71D8CB96}"/>
              </a:ext>
            </a:extLst>
          </p:cNvPr>
          <p:cNvGrpSpPr/>
          <p:nvPr userDrawn="1"/>
        </p:nvGrpSpPr>
        <p:grpSpPr>
          <a:xfrm>
            <a:off x="3032796" y="10292675"/>
            <a:ext cx="763210" cy="762925"/>
            <a:chOff x="3032796" y="10292675"/>
            <a:chExt cx="763210" cy="762925"/>
          </a:xfrm>
        </p:grpSpPr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xmlns="" id="{73034AE5-F458-B44E-A08D-78D8FD2FBBED}"/>
                </a:ext>
              </a:extLst>
            </p:cNvPr>
            <p:cNvSpPr/>
            <p:nvPr/>
          </p:nvSpPr>
          <p:spPr>
            <a:xfrm>
              <a:off x="3038245" y="10292675"/>
              <a:ext cx="757761" cy="762925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8" name="Изображение 42">
              <a:extLst>
                <a:ext uri="{FF2B5EF4-FFF2-40B4-BE49-F238E27FC236}">
                  <a16:creationId xmlns:a16="http://schemas.microsoft.com/office/drawing/2014/main" xmlns="" id="{FF9B81E1-5EBD-1247-A39B-278A79BDFC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32796" y="10337800"/>
              <a:ext cx="762000" cy="673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83278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контакта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1" y="9147176"/>
            <a:ext cx="8394700" cy="763588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ru-RU" dirty="0"/>
              <a:t>логин</a:t>
            </a:r>
            <a:r>
              <a:rPr lang="en-US" dirty="0"/>
              <a:t>@</a:t>
            </a:r>
            <a:r>
              <a:rPr lang="en-US" dirty="0" err="1"/>
              <a:t>yandex</a:t>
            </a:r>
            <a:r>
              <a:rPr lang="ru-RU" dirty="0"/>
              <a:t>-</a:t>
            </a:r>
            <a:r>
              <a:rPr lang="en-US" dirty="0" err="1"/>
              <a:t>team.ru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5"/>
            <a:ext cx="9525000" cy="762950"/>
          </a:xfrm>
        </p:spPr>
        <p:txBody>
          <a:bodyPr tIns="161992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/>
              <a:t>Имя и Фамилия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1" y="9163028"/>
            <a:ext cx="757239" cy="747772"/>
          </a:xfrm>
          <a:prstGeom prst="rect">
            <a:avLst/>
          </a:prstGeom>
        </p:spPr>
      </p:pic>
      <p:sp>
        <p:nvSpPr>
          <p:cNvPr id="15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9001"/>
            <a:ext cx="9525000" cy="755662"/>
          </a:xfrm>
        </p:spPr>
        <p:txBody>
          <a:bodyPr lIns="12699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/>
              <a:t>Должность</a:t>
            </a:r>
            <a:endParaRPr lang="en-US" dirty="0"/>
          </a:p>
        </p:txBody>
      </p:sp>
      <p:sp>
        <p:nvSpPr>
          <p:cNvPr id="20" name="Текст 9"/>
          <p:cNvSpPr>
            <a:spLocks noGrp="1"/>
          </p:cNvSpPr>
          <p:nvPr>
            <p:ph type="body" sz="quarter" idx="29" hasCustomPrompt="1"/>
          </p:nvPr>
        </p:nvSpPr>
        <p:spPr>
          <a:xfrm>
            <a:off x="14482949" y="9147176"/>
            <a:ext cx="8392926" cy="763588"/>
          </a:xfrm>
        </p:spPr>
        <p:txBody>
          <a:bodyPr anchor="t"/>
          <a:lstStyle/>
          <a:p>
            <a:pPr lvl="0"/>
            <a:r>
              <a:rPr lang="ru-RU" dirty="0"/>
              <a:t>логин</a:t>
            </a:r>
            <a:r>
              <a:rPr lang="en-US" dirty="0"/>
              <a:t>@</a:t>
            </a:r>
            <a:r>
              <a:rPr lang="en-US" dirty="0" err="1"/>
              <a:t>yandex</a:t>
            </a:r>
            <a:r>
              <a:rPr lang="ru-RU" dirty="0"/>
              <a:t>-</a:t>
            </a:r>
            <a:r>
              <a:rPr lang="en-US" dirty="0" err="1"/>
              <a:t>team.ru</a:t>
            </a:r>
            <a:endParaRPr lang="ru-RU" dirty="0"/>
          </a:p>
        </p:txBody>
      </p:sp>
      <p:pic>
        <p:nvPicPr>
          <p:cNvPr id="22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9854" y="9163028"/>
            <a:ext cx="757239" cy="747772"/>
          </a:xfrm>
          <a:prstGeom prst="rect">
            <a:avLst/>
          </a:prstGeom>
        </p:spPr>
      </p:pic>
      <p:sp>
        <p:nvSpPr>
          <p:cNvPr id="28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1" y="2278801"/>
            <a:ext cx="18683382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/>
              <a:t>Образец</a:t>
            </a:r>
            <a:r>
              <a:rPr lang="en-US" dirty="0"/>
              <a:t> </a:t>
            </a:r>
            <a:r>
              <a:rPr lang="ru-RU" dirty="0"/>
              <a:t>заголовка</a:t>
            </a:r>
          </a:p>
        </p:txBody>
      </p:sp>
      <p:sp>
        <p:nvSpPr>
          <p:cNvPr id="25" name="Текст 9"/>
          <p:cNvSpPr>
            <a:spLocks noGrp="1"/>
          </p:cNvSpPr>
          <p:nvPr>
            <p:ph type="body" sz="quarter" idx="33" hasCustomPrompt="1"/>
          </p:nvPr>
        </p:nvSpPr>
        <p:spPr>
          <a:xfrm>
            <a:off x="13336007" y="6094414"/>
            <a:ext cx="9539869" cy="763588"/>
          </a:xfrm>
        </p:spPr>
        <p:txBody>
          <a:bodyPr tIns="161992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/>
              <a:t>Имя и Фамилия</a:t>
            </a:r>
            <a:endParaRPr lang="en-US" dirty="0"/>
          </a:p>
        </p:txBody>
      </p:sp>
      <p:sp>
        <p:nvSpPr>
          <p:cNvPr id="26" name="Текст 9"/>
          <p:cNvSpPr>
            <a:spLocks noGrp="1"/>
          </p:cNvSpPr>
          <p:nvPr>
            <p:ph type="body" sz="quarter" idx="34" hasCustomPrompt="1"/>
          </p:nvPr>
        </p:nvSpPr>
        <p:spPr>
          <a:xfrm>
            <a:off x="13336007" y="7239001"/>
            <a:ext cx="9539869" cy="755662"/>
          </a:xfrm>
        </p:spPr>
        <p:txBody>
          <a:bodyPr lIns="12699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/>
              <a:t>Должность</a:t>
            </a:r>
            <a:endParaRPr lang="en-US" dirty="0"/>
          </a:p>
        </p:txBody>
      </p:sp>
      <p:sp>
        <p:nvSpPr>
          <p:cNvPr id="16" name="Текст 9">
            <a:extLst>
              <a:ext uri="{FF2B5EF4-FFF2-40B4-BE49-F238E27FC236}">
                <a16:creationId xmlns:a16="http://schemas.microsoft.com/office/drawing/2014/main" xmlns="" id="{DEC5E0E5-E30B-4642-9B18-19724D6B706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78301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en-US" dirty="0"/>
              <a:t>@username</a:t>
            </a:r>
            <a:endParaRPr lang="ru-RU" dirty="0"/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xmlns="" id="{60F32FEE-012A-2044-BC37-D3F532564E0E}"/>
              </a:ext>
            </a:extLst>
          </p:cNvPr>
          <p:cNvGrpSpPr/>
          <p:nvPr userDrawn="1"/>
        </p:nvGrpSpPr>
        <p:grpSpPr>
          <a:xfrm>
            <a:off x="3032796" y="10292675"/>
            <a:ext cx="763210" cy="762925"/>
            <a:chOff x="3032796" y="10292675"/>
            <a:chExt cx="763210" cy="762925"/>
          </a:xfrm>
        </p:grpSpPr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xmlns="" id="{281580E8-1D7B-904D-A3CC-B3059675D955}"/>
                </a:ext>
              </a:extLst>
            </p:cNvPr>
            <p:cNvSpPr/>
            <p:nvPr/>
          </p:nvSpPr>
          <p:spPr>
            <a:xfrm>
              <a:off x="3038245" y="10292675"/>
              <a:ext cx="757761" cy="762925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4" name="Изображение 42">
              <a:extLst>
                <a:ext uri="{FF2B5EF4-FFF2-40B4-BE49-F238E27FC236}">
                  <a16:creationId xmlns:a16="http://schemas.microsoft.com/office/drawing/2014/main" xmlns="" id="{76CC79E5-0405-8F45-9BB8-F4948BD25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32796" y="10337800"/>
              <a:ext cx="762000" cy="673100"/>
            </a:xfrm>
            <a:prstGeom prst="rect">
              <a:avLst/>
            </a:prstGeom>
          </p:spPr>
        </p:pic>
      </p:grpSp>
      <p:sp>
        <p:nvSpPr>
          <p:cNvPr id="27" name="Текст 9">
            <a:extLst>
              <a:ext uri="{FF2B5EF4-FFF2-40B4-BE49-F238E27FC236}">
                <a16:creationId xmlns:a16="http://schemas.microsoft.com/office/drawing/2014/main" xmlns="" id="{E6789703-35B8-334E-A41E-27BF0926FCF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4481306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en-US" dirty="0"/>
              <a:t>@username</a:t>
            </a:r>
            <a:endParaRPr lang="ru-RU" dirty="0"/>
          </a:p>
        </p:txBody>
      </p: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xmlns="" id="{534F831D-7B0A-284C-9078-8D0296129AB3}"/>
              </a:ext>
            </a:extLst>
          </p:cNvPr>
          <p:cNvGrpSpPr/>
          <p:nvPr userDrawn="1"/>
        </p:nvGrpSpPr>
        <p:grpSpPr>
          <a:xfrm>
            <a:off x="13335801" y="10292675"/>
            <a:ext cx="763210" cy="762925"/>
            <a:chOff x="3032796" y="10292675"/>
            <a:chExt cx="763210" cy="762925"/>
          </a:xfrm>
        </p:grpSpPr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xmlns="" id="{B1E449D6-F200-C047-A4BD-41695AF9314A}"/>
                </a:ext>
              </a:extLst>
            </p:cNvPr>
            <p:cNvSpPr/>
            <p:nvPr/>
          </p:nvSpPr>
          <p:spPr>
            <a:xfrm>
              <a:off x="3038245" y="10292675"/>
              <a:ext cx="757761" cy="762925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31" name="Изображение 42">
              <a:extLst>
                <a:ext uri="{FF2B5EF4-FFF2-40B4-BE49-F238E27FC236}">
                  <a16:creationId xmlns:a16="http://schemas.microsoft.com/office/drawing/2014/main" xmlns="" id="{9CB34F08-90AE-5447-8963-945F9D4768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32796" y="10337800"/>
              <a:ext cx="762000" cy="673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2849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46646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ве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36"/>
          <p:cNvSpPr/>
          <p:nvPr userDrawn="1"/>
        </p:nvSpPr>
        <p:spPr>
          <a:xfrm>
            <a:off x="1506539" y="12211995"/>
            <a:ext cx="21369336" cy="521470"/>
          </a:xfrm>
          <a:prstGeom prst="rect">
            <a:avLst/>
          </a:prstGeom>
          <a:solidFill>
            <a:srgbClr val="FFCC00"/>
          </a:solidFill>
          <a:ln w="12700">
            <a:miter lim="400000"/>
          </a:ln>
        </p:spPr>
        <p:txBody>
          <a:bodyPr lIns="50797" tIns="50797" rIns="50797" bIns="50797" anchor="ctr"/>
          <a:lstStyle/>
          <a:p>
            <a:pPr>
              <a:defRPr baseline="0"/>
            </a:pPr>
            <a:endParaRPr/>
          </a:p>
        </p:txBody>
      </p:sp>
      <p:sp>
        <p:nvSpPr>
          <p:cNvPr id="6" name="Shape 240"/>
          <p:cNvSpPr/>
          <p:nvPr userDrawn="1"/>
        </p:nvSpPr>
        <p:spPr>
          <a:xfrm>
            <a:off x="7979112" y="12194704"/>
            <a:ext cx="7182918" cy="5026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797" tIns="50797" rIns="50797" bIns="50797" anchor="ctr">
            <a:spAutoFit/>
          </a:bodyPr>
          <a:lstStyle>
            <a:lvl1pPr>
              <a:spcBef>
                <a:spcPts val="0"/>
              </a:spcBef>
              <a:defRPr sz="2600" baseline="0"/>
            </a:lvl1pPr>
          </a:lstStyle>
          <a:p>
            <a:r>
              <a:rPr dirty="0"/>
              <a:t>Страницу скрыть или удалить по прочтении!</a:t>
            </a:r>
          </a:p>
        </p:txBody>
      </p:sp>
      <p:sp>
        <p:nvSpPr>
          <p:cNvPr id="12" name="Shape 246"/>
          <p:cNvSpPr/>
          <p:nvPr userDrawn="1"/>
        </p:nvSpPr>
        <p:spPr>
          <a:xfrm>
            <a:off x="19978343" y="10734152"/>
            <a:ext cx="3316514" cy="272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797" tIns="50797" rIns="50797" bIns="50797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224" algn="l"/>
              </a:tabLst>
              <a:defRPr sz="2400" baseline="0"/>
            </a:pPr>
            <a:r>
              <a:rPr lang="ru-RU" dirty="0"/>
              <a:t>Группа презентационных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5524224" algn="l"/>
              </a:tabLst>
              <a:defRPr sz="2400" baseline="0"/>
            </a:pPr>
            <a:r>
              <a:rPr lang="ru-RU" dirty="0"/>
              <a:t>технологий</a:t>
            </a:r>
            <a:endParaRPr dirty="0"/>
          </a:p>
        </p:txBody>
      </p:sp>
      <p:pic>
        <p:nvPicPr>
          <p:cNvPr id="13" name="pasted-image.tiff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8302694" y="10436208"/>
            <a:ext cx="1506048" cy="150604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asted-image.tiff"/>
          <p:cNvPicPr>
            <a:picLocks noChangeAspect="1"/>
          </p:cNvPicPr>
          <p:nvPr userDrawn="1"/>
        </p:nvPicPr>
        <p:blipFill>
          <a:blip r:embed="rId3">
            <a:extLst/>
          </a:blip>
          <a:srcRect t="14527" b="13953"/>
          <a:stretch>
            <a:fillRect/>
          </a:stretch>
        </p:blipFill>
        <p:spPr>
          <a:xfrm>
            <a:off x="18302612" y="11665834"/>
            <a:ext cx="1506080" cy="1077124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hape 250"/>
          <p:cNvSpPr/>
          <p:nvPr userDrawn="1"/>
        </p:nvSpPr>
        <p:spPr>
          <a:xfrm>
            <a:off x="3249841" y="4066768"/>
            <a:ext cx="11699744" cy="42034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797" tIns="50797" rIns="50797" bIns="50797"/>
          <a:lstStyle/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</p:txBody>
      </p:sp>
      <p:pic>
        <p:nvPicPr>
          <p:cNvPr id="30" name="Изображение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57" y="1526084"/>
            <a:ext cx="4149489" cy="2964578"/>
          </a:xfrm>
          <a:prstGeom prst="rect">
            <a:avLst/>
          </a:prstGeom>
        </p:spPr>
      </p:pic>
      <p:sp>
        <p:nvSpPr>
          <p:cNvPr id="34" name="Shape 249"/>
          <p:cNvSpPr/>
          <p:nvPr userDrawn="1"/>
        </p:nvSpPr>
        <p:spPr>
          <a:xfrm>
            <a:off x="4978424" y="3295926"/>
            <a:ext cx="5319343" cy="12121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sz="30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Формат</a:t>
            </a:r>
            <a:r>
              <a:rPr lang="ru-RU" sz="3000" baseline="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16:9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sz="3000" baseline="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Шрифт: </a:t>
            </a:r>
            <a:r>
              <a:rPr lang="en-US" sz="3000" baseline="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Yandex</a:t>
            </a:r>
            <a:r>
              <a:rPr lang="en-US" sz="3000" baseline="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Sans Text</a:t>
            </a:r>
            <a:endParaRPr sz="3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6" name="Shape 249"/>
          <p:cNvSpPr/>
          <p:nvPr userDrawn="1"/>
        </p:nvSpPr>
        <p:spPr>
          <a:xfrm>
            <a:off x="4940300" y="1891264"/>
            <a:ext cx="6502055" cy="1829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sz="3600" dirty="0">
                <a:latin typeface="+mj-lt"/>
              </a:rPr>
              <a:t>Шаблон презентации</a:t>
            </a:r>
            <a:r>
              <a:rPr lang="ru-RU" sz="3600" baseline="0" dirty="0">
                <a:latin typeface="+mj-lt"/>
              </a:rPr>
              <a:t>  </a:t>
            </a:r>
            <a:br>
              <a:rPr lang="ru-RU" sz="3600" baseline="0" dirty="0">
                <a:latin typeface="+mj-lt"/>
              </a:rPr>
            </a:br>
            <a:r>
              <a:rPr lang="ru-RU" sz="3600" baseline="0" dirty="0">
                <a:latin typeface="+mj-lt"/>
              </a:rPr>
              <a:t>для выступлений</a:t>
            </a:r>
            <a:endParaRPr sz="3600" dirty="0">
              <a:latin typeface="+mj-lt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1506538" y="4950000"/>
            <a:ext cx="12974268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spcBef>
                <a:spcPts val="1200"/>
              </a:spcBef>
              <a:buAutoNum type="arabicPeriod"/>
            </a:pPr>
            <a:r>
              <a:rPr lang="ru-RU" sz="3600" dirty="0">
                <a:solidFill>
                  <a:sysClr val="windowText" lastClr="000000"/>
                </a:solidFill>
              </a:rPr>
              <a:t>Установите шрифт </a:t>
            </a:r>
            <a:r>
              <a:rPr lang="en-US" sz="3600" dirty="0">
                <a:solidFill>
                  <a:sysClr val="windowText" lastClr="000000"/>
                </a:solidFill>
                <a:latin typeface="+mj-lt"/>
              </a:rPr>
              <a:t>Yandex</a:t>
            </a:r>
            <a:r>
              <a:rPr lang="en-US" sz="3600" baseline="0" dirty="0">
                <a:solidFill>
                  <a:sysClr val="windowText" lastClr="000000"/>
                </a:solidFill>
                <a:latin typeface="+mj-lt"/>
              </a:rPr>
              <a:t> Sans Text</a:t>
            </a:r>
            <a:r>
              <a:rPr lang="ru-RU" sz="3600" baseline="0" dirty="0"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ru-RU" sz="3600" baseline="0" dirty="0">
                <a:solidFill>
                  <a:sysClr val="windowText" lastClr="000000"/>
                </a:solidFill>
              </a:rPr>
              <a:t>и </a:t>
            </a:r>
            <a:r>
              <a:rPr lang="en-US" sz="3600" baseline="0" dirty="0">
                <a:solidFill>
                  <a:sysClr val="windowText" lastClr="000000"/>
                </a:solidFill>
                <a:latin typeface="+mj-lt"/>
              </a:rPr>
              <a:t>Hack</a:t>
            </a:r>
            <a:r>
              <a:rPr lang="en-US" sz="3600" baseline="0" dirty="0">
                <a:solidFill>
                  <a:sysClr val="windowText" lastClr="000000"/>
                </a:solidFill>
              </a:rPr>
              <a:t> </a:t>
            </a:r>
            <a:r>
              <a:rPr lang="ru-RU" sz="3600" baseline="0" dirty="0">
                <a:solidFill>
                  <a:sysClr val="windowText" lastClr="000000"/>
                </a:solidFill>
              </a:rPr>
              <a:t/>
            </a:r>
            <a:br>
              <a:rPr lang="ru-RU" sz="3600" baseline="0" dirty="0">
                <a:solidFill>
                  <a:sysClr val="windowText" lastClr="000000"/>
                </a:solidFill>
              </a:rPr>
            </a:br>
            <a:r>
              <a:rPr lang="ru-RU" sz="3600" baseline="0" dirty="0">
                <a:solidFill>
                  <a:sysClr val="windowText" lastClr="000000"/>
                </a:solidFill>
              </a:rPr>
              <a:t>для работы с кодом</a:t>
            </a:r>
          </a:p>
          <a:p>
            <a:pPr marL="742950" indent="-742950">
              <a:spcBef>
                <a:spcPts val="1200"/>
              </a:spcBef>
              <a:buAutoNum type="arabicPeriod"/>
            </a:pPr>
            <a:r>
              <a:rPr lang="ru-RU" sz="3600" baseline="0" dirty="0">
                <a:solidFill>
                  <a:sysClr val="windowText" lastClr="000000"/>
                </a:solidFill>
              </a:rPr>
              <a:t>Добавьте слайд из базового набора или выберите необходимый слайд из представленных ниже</a:t>
            </a:r>
          </a:p>
          <a:p>
            <a:pPr marL="742950" marR="0" lvl="0" indent="-742950" algn="l" defTabSz="1828595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sz="3600" baseline="0" dirty="0">
                <a:solidFill>
                  <a:sysClr val="windowText" lastClr="000000"/>
                </a:solidFill>
              </a:rPr>
              <a:t>Скачивайте материалы для презентаций с </a:t>
            </a:r>
            <a:r>
              <a:rPr lang="ru-RU" sz="3600" baseline="0" dirty="0">
                <a:solidFill>
                  <a:sysClr val="windowText" lastClr="000000"/>
                </a:solidFill>
                <a:hlinkClick r:id="rId5"/>
              </a:rPr>
              <a:t>Паттернов</a:t>
            </a:r>
            <a:r>
              <a:rPr lang="ru-RU" sz="3600" baseline="0" dirty="0">
                <a:solidFill>
                  <a:sysClr val="windowText" lastClr="000000"/>
                </a:solidFill>
              </a:rPr>
              <a:t/>
            </a:r>
            <a:br>
              <a:rPr lang="ru-RU" sz="3600" baseline="0" dirty="0">
                <a:solidFill>
                  <a:sysClr val="windowText" lastClr="000000"/>
                </a:solidFill>
              </a:rPr>
            </a:br>
            <a:r>
              <a:rPr lang="ru-RU" sz="3600" baseline="0" dirty="0">
                <a:solidFill>
                  <a:sysClr val="windowText" lastClr="000000"/>
                </a:solidFill>
              </a:rPr>
              <a:t>(</a:t>
            </a:r>
            <a:r>
              <a:rPr lang="en-US" sz="3600" baseline="0" dirty="0">
                <a:solidFill>
                  <a:sysClr val="windowText" lastClr="000000"/>
                </a:solidFill>
                <a:hlinkClick r:id="rId5"/>
              </a:rPr>
              <a:t>patterns.yandex-team.ru/presentations</a:t>
            </a:r>
            <a:r>
              <a:rPr lang="ru-RU" sz="3600" baseline="0" dirty="0">
                <a:solidFill>
                  <a:sysClr val="windowText" lastClr="000000"/>
                </a:solidFill>
              </a:rPr>
              <a:t>) </a:t>
            </a:r>
          </a:p>
          <a:p>
            <a:pPr marL="742950" marR="0" lvl="0" indent="-742950" algn="l" defTabSz="1828595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sz="3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очереди скопируйте содержимое слайда </a:t>
            </a:r>
            <a:br>
              <a:rPr lang="ru-RU" sz="3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3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 другой презентации и выберите пункт «Сохранить только текст» в контекстном всплывающем меню </a:t>
            </a:r>
            <a:br>
              <a:rPr lang="ru-RU" sz="3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3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(не копируйте слайды целиком для корректной работы шаблона)</a:t>
            </a:r>
            <a:endParaRPr lang="ru-RU" sz="3600" dirty="0">
              <a:solidFill>
                <a:sysClr val="windowText" lastClr="000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7" t="1304" b="-1"/>
          <a:stretch/>
        </p:blipFill>
        <p:spPr>
          <a:xfrm>
            <a:off x="14866883" y="1552100"/>
            <a:ext cx="1156143" cy="1589997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7" t="4131" r="5660" b="41760"/>
          <a:stretch/>
        </p:blipFill>
        <p:spPr>
          <a:xfrm>
            <a:off x="14908536" y="1589205"/>
            <a:ext cx="1023436" cy="79145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" t="2599" r="5168" b="60039"/>
          <a:stretch/>
        </p:blipFill>
        <p:spPr>
          <a:xfrm>
            <a:off x="14870701" y="2940400"/>
            <a:ext cx="8005174" cy="3259652"/>
          </a:xfrm>
          <a:prstGeom prst="rect">
            <a:avLst/>
          </a:prstGeom>
        </p:spPr>
      </p:pic>
      <p:sp>
        <p:nvSpPr>
          <p:cNvPr id="20" name="Прямоугольник 19"/>
          <p:cNvSpPr/>
          <p:nvPr userDrawn="1"/>
        </p:nvSpPr>
        <p:spPr>
          <a:xfrm>
            <a:off x="15640141" y="1577394"/>
            <a:ext cx="303602" cy="813815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>
              <a:solidFill>
                <a:schemeClr val="tx1"/>
              </a:solidFill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xmlns="" id="{554116F1-2C0F-2A43-B8D0-9BEE5D326A1F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2406" y="6482663"/>
            <a:ext cx="8013469" cy="3421624"/>
          </a:xfrm>
          <a:prstGeom prst="rect">
            <a:avLst/>
          </a:prstGeom>
        </p:spPr>
      </p:pic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xmlns="" id="{BEF4D639-ABD3-804D-979A-B956F9097A8F}"/>
              </a:ext>
            </a:extLst>
          </p:cNvPr>
          <p:cNvSpPr/>
          <p:nvPr userDrawn="1"/>
        </p:nvSpPr>
        <p:spPr>
          <a:xfrm>
            <a:off x="17720231" y="8713196"/>
            <a:ext cx="4886563" cy="471645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>
              <a:solidFill>
                <a:schemeClr val="tx1"/>
              </a:solidFill>
            </a:endParaRPr>
          </a:p>
        </p:txBody>
      </p:sp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Заголовок, текст+code(черный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3046413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6858000"/>
            <a:ext cx="24382412" cy="6858000"/>
          </a:xfrm>
          <a:solidFill>
            <a:schemeClr val="tx1"/>
          </a:solidFill>
        </p:spPr>
        <p:txBody>
          <a:bodyPr lIns="1152000" tIns="468000" rIns="1152000" bIns="720000" anchor="t" anchorCtr="0"/>
          <a:lstStyle>
            <a:lvl1pPr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Font typeface="Impact" panose="020B0806030902050204" pitchFamily="34" charset="0"/>
              <a:buNone/>
              <a:defRPr>
                <a:latin typeface="InputMono" panose="02000509020000090004" pitchFamily="49" charset="0"/>
              </a:defRPr>
            </a:lvl2pPr>
            <a:lvl3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3pPr>
            <a:lvl4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4pPr>
          </a:lstStyle>
          <a:p>
            <a:pPr lvl="0"/>
            <a:r>
              <a:rPr lang="ru-RU" dirty="0" smtClean="0"/>
              <a:t>Код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8167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+code(blac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0" y="3041650"/>
            <a:ext cx="24382413" cy="10679113"/>
          </a:xfrm>
          <a:solidFill>
            <a:schemeClr val="tx1"/>
          </a:solidFill>
        </p:spPr>
        <p:txBody>
          <a:bodyPr lIns="1152000" tIns="468000" rIns="1152000" bIns="720000" anchor="t" anchorCtr="0"/>
          <a:lstStyle>
            <a:lvl1pPr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Font typeface="Impact" panose="020B0806030902050204" pitchFamily="34" charset="0"/>
              <a:buNone/>
              <a:defRPr>
                <a:latin typeface="InputMono" panose="02000509020000090004" pitchFamily="49" charset="0"/>
              </a:defRPr>
            </a:lvl2pPr>
            <a:lvl3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3pPr>
            <a:lvl4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4pPr>
          </a:lstStyle>
          <a:p>
            <a:pPr lvl="0"/>
            <a:r>
              <a:rPr lang="ru-RU" dirty="0" smtClean="0"/>
              <a:t>Код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41715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Изображение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5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2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3999"/>
              </a:lnSpc>
              <a:defRPr sz="12000" baseline="0">
                <a:latin typeface="Yandex Sans Text Light" panose="02000000000000000000" pitchFamily="2" charset="-52"/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2" y="10674351"/>
            <a:ext cx="18302487" cy="114459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08" indent="0" algn="ctr">
              <a:buNone/>
              <a:defRPr sz="4000"/>
            </a:lvl2pPr>
            <a:lvl3pPr marL="1828619" indent="0" algn="ctr">
              <a:buNone/>
              <a:defRPr sz="3600"/>
            </a:lvl3pPr>
            <a:lvl4pPr marL="2742927" indent="0" algn="ctr">
              <a:buNone/>
              <a:defRPr sz="3200"/>
            </a:lvl4pPr>
            <a:lvl5pPr marL="3657235" indent="0" algn="ctr">
              <a:buNone/>
              <a:defRPr sz="3200"/>
            </a:lvl5pPr>
            <a:lvl6pPr marL="4571543" indent="0" algn="ctr">
              <a:buNone/>
              <a:defRPr sz="3200"/>
            </a:lvl6pPr>
            <a:lvl7pPr marL="5485852" indent="0" algn="ctr">
              <a:buNone/>
              <a:defRPr sz="3200"/>
            </a:lvl7pPr>
            <a:lvl8pPr marL="6400160" indent="0" algn="ctr">
              <a:buNone/>
              <a:defRPr sz="3200"/>
            </a:lvl8pPr>
            <a:lvl9pPr marL="7314468" indent="0" algn="ctr">
              <a:buNone/>
              <a:defRPr sz="3200"/>
            </a:lvl9pPr>
          </a:lstStyle>
          <a:p>
            <a:r>
              <a:rPr lang="ru-RU" dirty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7" y="1963436"/>
            <a:ext cx="1527083" cy="987328"/>
          </a:xfrm>
          <a:prstGeom prst="rect">
            <a:avLst/>
          </a:prstGeom>
        </p:spPr>
      </p:pic>
      <p:sp>
        <p:nvSpPr>
          <p:cNvPr id="9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2" y="1818514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                    Логотип Сервиса</a:t>
            </a:r>
          </a:p>
        </p:txBody>
      </p:sp>
    </p:spTree>
    <p:extLst>
      <p:ext uri="{BB962C8B-B14F-4D97-AF65-F5344CB8AC3E}">
        <p14:creationId xmlns:p14="http://schemas.microsoft.com/office/powerpoint/2010/main" val="33042077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773" userDrawn="1">
          <p15:clr>
            <a:srgbClr val="FBAE40"/>
          </p15:clr>
        </p15:guide>
        <p15:guide id="2" orient="horz" pos="143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6835" y="5252224"/>
            <a:ext cx="6470897" cy="238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26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2" cy="7249764"/>
          </a:xfrm>
          <a:prstGeom prst="rect">
            <a:avLst/>
          </a:prstGeom>
        </p:spPr>
        <p:txBody>
          <a:bodyPr wrap="square" anchor="ctr"/>
          <a:lstStyle>
            <a:lvl1pPr marL="0" marR="0" indent="0" algn="l" defTabSz="1828619" rtl="0" eaLnBrk="1" fontAlgn="auto" latinLnBrk="0" hangingPunct="1">
              <a:lnSpc>
                <a:spcPts val="139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0" baseline="0">
                <a:latin typeface="Yandex Sans Text Light" panose="02000000000000000000" pitchFamily="2" charset="-52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2" y="10674351"/>
            <a:ext cx="18302487" cy="114459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 baseline="0"/>
            </a:lvl1pPr>
            <a:lvl2pPr marL="914308" indent="0" algn="ctr">
              <a:buNone/>
              <a:defRPr sz="4000"/>
            </a:lvl2pPr>
            <a:lvl3pPr marL="1828619" indent="0" algn="ctr">
              <a:buNone/>
              <a:defRPr sz="3600"/>
            </a:lvl3pPr>
            <a:lvl4pPr marL="2742927" indent="0" algn="ctr">
              <a:buNone/>
              <a:defRPr sz="3200"/>
            </a:lvl4pPr>
            <a:lvl5pPr marL="3657235" indent="0" algn="ctr">
              <a:buNone/>
              <a:defRPr sz="3200"/>
            </a:lvl5pPr>
            <a:lvl6pPr marL="4571543" indent="0" algn="ctr">
              <a:buNone/>
              <a:defRPr sz="3200"/>
            </a:lvl6pPr>
            <a:lvl7pPr marL="5485852" indent="0" algn="ctr">
              <a:buNone/>
              <a:defRPr sz="3200"/>
            </a:lvl7pPr>
            <a:lvl8pPr marL="6400160" indent="0" algn="ctr">
              <a:buNone/>
              <a:defRPr sz="3200"/>
            </a:lvl8pPr>
            <a:lvl9pPr marL="7314468" indent="0" algn="ctr">
              <a:buNone/>
              <a:defRPr sz="3200"/>
            </a:lvl9pPr>
          </a:lstStyle>
          <a:p>
            <a:r>
              <a:rPr lang="ru-RU" dirty="0"/>
              <a:t>Имя и Фамилия, должность</a:t>
            </a:r>
            <a:endParaRPr lang="en-US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4"/>
            <a:ext cx="5342400" cy="1144588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Логотип</a:t>
            </a:r>
            <a:r>
              <a:rPr lang="en-US" dirty="0"/>
              <a:t> </a:t>
            </a:r>
            <a:r>
              <a:rPr lang="ru-RU" dirty="0"/>
              <a:t>партнёра</a:t>
            </a:r>
          </a:p>
        </p:txBody>
      </p:sp>
      <p:pic>
        <p:nvPicPr>
          <p:cNvPr id="9" name="Изображение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099" y="1955344"/>
            <a:ext cx="2329024" cy="857788"/>
          </a:xfrm>
          <a:prstGeom prst="rect">
            <a:avLst/>
          </a:prstGeom>
        </p:spPr>
      </p:pic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1" y="1818514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                    Логотип Сервиса</a:t>
            </a:r>
          </a:p>
        </p:txBody>
      </p:sp>
    </p:spTree>
    <p:extLst>
      <p:ext uri="{BB962C8B-B14F-4D97-AF65-F5344CB8AC3E}">
        <p14:creationId xmlns:p14="http://schemas.microsoft.com/office/powerpoint/2010/main" val="114356542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2" cy="7249764"/>
          </a:xfrm>
          <a:prstGeom prst="rect">
            <a:avLst/>
          </a:prstGeom>
        </p:spPr>
        <p:txBody>
          <a:bodyPr anchor="ctr"/>
          <a:lstStyle>
            <a:lvl1pPr marL="0" marR="0" indent="0" algn="l" defTabSz="1828619" rtl="0" eaLnBrk="1" fontAlgn="auto" latinLnBrk="0" hangingPunct="1">
              <a:lnSpc>
                <a:spcPts val="139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0">
                <a:latin typeface="Yandex Sans Text Light" panose="02000000000000000000" pitchFamily="2" charset="-52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2" y="10674351"/>
            <a:ext cx="18302487" cy="114459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08" indent="0" algn="ctr">
              <a:buNone/>
              <a:defRPr sz="4000"/>
            </a:lvl2pPr>
            <a:lvl3pPr marL="1828619" indent="0" algn="ctr">
              <a:buNone/>
              <a:defRPr sz="3600"/>
            </a:lvl3pPr>
            <a:lvl4pPr marL="2742927" indent="0" algn="ctr">
              <a:buNone/>
              <a:defRPr sz="3200"/>
            </a:lvl4pPr>
            <a:lvl5pPr marL="3657235" indent="0" algn="ctr">
              <a:buNone/>
              <a:defRPr sz="3200"/>
            </a:lvl5pPr>
            <a:lvl6pPr marL="4571543" indent="0" algn="ctr">
              <a:buNone/>
              <a:defRPr sz="3200"/>
            </a:lvl6pPr>
            <a:lvl7pPr marL="5485852" indent="0" algn="ctr">
              <a:buNone/>
              <a:defRPr sz="3200"/>
            </a:lvl7pPr>
            <a:lvl8pPr marL="6400160" indent="0" algn="ctr">
              <a:buNone/>
              <a:defRPr sz="3200"/>
            </a:lvl8pPr>
            <a:lvl9pPr marL="7314468" indent="0" algn="ctr">
              <a:buNone/>
              <a:defRPr sz="3200"/>
            </a:lvl9pPr>
          </a:lstStyle>
          <a:p>
            <a:r>
              <a:rPr lang="ru-RU" dirty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7" y="1963436"/>
            <a:ext cx="1527083" cy="987328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86099" y="1955344"/>
            <a:ext cx="2329024" cy="857788"/>
          </a:xfrm>
          <a:prstGeom prst="rect">
            <a:avLst/>
          </a:prstGeom>
        </p:spPr>
      </p:pic>
      <p:sp>
        <p:nvSpPr>
          <p:cNvPr id="10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1" y="1818514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                    Логотип Сервиса</a:t>
            </a:r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773">
          <p15:clr>
            <a:srgbClr val="FBAE40"/>
          </p15:clr>
        </p15:guide>
        <p15:guide id="2" orient="horz" pos="143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-разделитель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2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3999"/>
              </a:lnSpc>
              <a:defRPr sz="12000">
                <a:latin typeface="Yandex Sans Text Light" panose="02000000000000000000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53558" y="1294842"/>
            <a:ext cx="18273713" cy="763588"/>
          </a:xfrm>
        </p:spPr>
        <p:txBody>
          <a:bodyPr tIns="0" anchor="t"/>
          <a:lstStyle>
            <a:lvl1pPr marL="0" indent="0">
              <a:buNone/>
              <a:defRPr sz="4800">
                <a:solidFill>
                  <a:schemeClr val="tx1"/>
                </a:solidFill>
                <a:latin typeface="Yandex Sans Text Thin" pitchFamily="2" charset="-52"/>
              </a:defRPr>
            </a:lvl1pPr>
            <a:lvl2pPr marL="914308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61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292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23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54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585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16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46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pic>
        <p:nvPicPr>
          <p:cNvPr id="9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207" y="12734401"/>
            <a:ext cx="1525587" cy="46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826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160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Текст ил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1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19964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90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1" y="3048000"/>
            <a:ext cx="22124510" cy="9158288"/>
          </a:xfrm>
          <a:prstGeom prst="rect">
            <a:avLst/>
          </a:prstGeom>
        </p:spPr>
        <p:txBody>
          <a:bodyPr vert="horz" lIns="0" tIns="45718" rIns="91435" bIns="45718" rtlCol="0" anchor="ctr">
            <a:no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12687301"/>
            <a:ext cx="19461161" cy="381602"/>
          </a:xfrm>
          <a:prstGeom prst="rect">
            <a:avLst/>
          </a:prstGeom>
        </p:spPr>
        <p:txBody>
          <a:bodyPr vert="horz" lIns="0" tIns="323984" rIns="91435" bIns="0" rtlCol="0" anchor="b"/>
          <a:lstStyle>
            <a:lvl1pPr algn="l">
              <a:lnSpc>
                <a:spcPts val="3400"/>
              </a:lnSpc>
              <a:defRPr sz="3000" baseline="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110702" y="12687301"/>
            <a:ext cx="1144588" cy="381602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300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43001" y="762003"/>
            <a:ext cx="22124510" cy="1135062"/>
          </a:xfrm>
          <a:prstGeom prst="rect">
            <a:avLst/>
          </a:prstGeom>
        </p:spPr>
        <p:txBody>
          <a:bodyPr vert="horz" lIns="91435" tIns="45718" rIns="91435" bIns="45718" rtlCol="0" anchor="t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51232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3" r:id="rId2"/>
    <p:sldLayoutId id="2147483685" r:id="rId3"/>
    <p:sldLayoutId id="2147483711" r:id="rId4"/>
    <p:sldLayoutId id="2147483719" r:id="rId5"/>
    <p:sldLayoutId id="2147483720" r:id="rId6"/>
    <p:sldLayoutId id="2147483714" r:id="rId7"/>
    <p:sldLayoutId id="2147483690" r:id="rId8"/>
    <p:sldLayoutId id="2147483716" r:id="rId9"/>
    <p:sldLayoutId id="2147483733" r:id="rId10"/>
    <p:sldLayoutId id="2147483696" r:id="rId11"/>
    <p:sldLayoutId id="2147483702" r:id="rId12"/>
    <p:sldLayoutId id="2147483701" r:id="rId13"/>
    <p:sldLayoutId id="2147483700" r:id="rId14"/>
    <p:sldLayoutId id="2147483732" r:id="rId15"/>
    <p:sldLayoutId id="2147483699" r:id="rId16"/>
    <p:sldLayoutId id="2147483698" r:id="rId17"/>
    <p:sldLayoutId id="2147483736" r:id="rId18"/>
    <p:sldLayoutId id="2147483737" r:id="rId19"/>
    <p:sldLayoutId id="2147483703" r:id="rId20"/>
    <p:sldLayoutId id="2147483734" r:id="rId21"/>
    <p:sldLayoutId id="2147483705" r:id="rId22"/>
    <p:sldLayoutId id="2147483706" r:id="rId23"/>
    <p:sldLayoutId id="2147483717" r:id="rId24"/>
    <p:sldLayoutId id="2147483691" r:id="rId25"/>
    <p:sldLayoutId id="2147483739" r:id="rId26"/>
    <p:sldLayoutId id="2147483767" r:id="rId27"/>
    <p:sldLayoutId id="2147483768" r:id="rId28"/>
  </p:sldLayoutIdLst>
  <p:hf hdr="0" dt="0"/>
  <p:txStyles>
    <p:titleStyle>
      <a:lvl1pPr algn="l" defTabSz="1828619" rtl="0" eaLnBrk="1" latinLnBrk="0" hangingPunct="1">
        <a:lnSpc>
          <a:spcPts val="10000"/>
        </a:lnSpc>
        <a:spcBef>
          <a:spcPct val="0"/>
        </a:spcBef>
        <a:buNone/>
        <a:defRPr sz="8000" kern="1200">
          <a:solidFill>
            <a:schemeClr val="tx1"/>
          </a:solidFill>
          <a:latin typeface="Yandex Sans Text Regular" pitchFamily="2" charset="-52"/>
          <a:ea typeface="+mj-ea"/>
          <a:cs typeface="+mj-cs"/>
        </a:defRPr>
      </a:lvl1pPr>
    </p:titleStyle>
    <p:bodyStyle>
      <a:lvl1pPr marL="0" indent="0" algn="l" defTabSz="182861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1pPr>
      <a:lvl2pPr marL="0" indent="-719964" algn="l" defTabSz="1907905" rtl="0" eaLnBrk="1" latinLnBrk="0" hangingPunct="1">
        <a:lnSpc>
          <a:spcPts val="6000"/>
        </a:lnSpc>
        <a:spcBef>
          <a:spcPts val="0"/>
        </a:spcBef>
        <a:spcAft>
          <a:spcPts val="0"/>
        </a:spcAft>
        <a:buClr>
          <a:schemeClr val="tx2"/>
        </a:buClr>
        <a:buSzPct val="120000"/>
        <a:buFont typeface="Impact" panose="020B0806030902050204" pitchFamily="34" charset="0"/>
        <a:buChar char="▌"/>
        <a:defRPr sz="4800" kern="1200" baseline="0">
          <a:solidFill>
            <a:schemeClr val="tx1"/>
          </a:solidFill>
          <a:latin typeface="Yandex Sans Text Regular" pitchFamily="2" charset="-52"/>
          <a:ea typeface="+mn-ea"/>
          <a:cs typeface="+mn-cs"/>
        </a:defRPr>
      </a:lvl2pPr>
      <a:lvl3pPr marL="1511924" indent="-719964" algn="l" defTabSz="182861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SzPct val="150000"/>
        <a:buFont typeface="Yandex Sans Text Light" panose="02000000000000000000" pitchFamily="2" charset="-52"/>
        <a:buChar char="›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3pPr>
      <a:lvl4pPr marL="1511924" indent="-719964" algn="l" defTabSz="182861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Font typeface="+mj-lt"/>
        <a:buAutoNum type="arabicPeriod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4pPr>
      <a:lvl5pPr marL="0" indent="0" algn="l" defTabSz="182861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699" indent="-457155" algn="l" defTabSz="18286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007" indent="-457155" algn="l" defTabSz="18286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315" indent="-457155" algn="l" defTabSz="18286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1623" indent="-457155" algn="l" defTabSz="18286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08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619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927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235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543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852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160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468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680">
          <p15:clr>
            <a:srgbClr val="F26B43"/>
          </p15:clr>
        </p15:guide>
        <p15:guide id="2" pos="7439">
          <p15:clr>
            <a:srgbClr val="F26B43"/>
          </p15:clr>
        </p15:guide>
        <p15:guide id="3" pos="7199">
          <p15:clr>
            <a:srgbClr val="F26B43"/>
          </p15:clr>
        </p15:guide>
        <p15:guide id="4" pos="6958">
          <p15:clr>
            <a:srgbClr val="F26B43"/>
          </p15:clr>
        </p15:guide>
        <p15:guide id="5" pos="6718">
          <p15:clr>
            <a:srgbClr val="F26B43"/>
          </p15:clr>
        </p15:guide>
        <p15:guide id="6" pos="6478">
          <p15:clr>
            <a:srgbClr val="F26B43"/>
          </p15:clr>
        </p15:guide>
        <p15:guide id="7" pos="6237">
          <p15:clr>
            <a:srgbClr val="F26B43"/>
          </p15:clr>
        </p15:guide>
        <p15:guide id="8" pos="5997">
          <p15:clr>
            <a:srgbClr val="F26B43"/>
          </p15:clr>
        </p15:guide>
        <p15:guide id="9" pos="5756">
          <p15:clr>
            <a:srgbClr val="F26B43"/>
          </p15:clr>
        </p15:guide>
        <p15:guide id="10" pos="5516">
          <p15:clr>
            <a:srgbClr val="F26B43"/>
          </p15:clr>
        </p15:guide>
        <p15:guide id="11" pos="5276">
          <p15:clr>
            <a:srgbClr val="F26B43"/>
          </p15:clr>
        </p15:guide>
        <p15:guide id="12" pos="5035">
          <p15:clr>
            <a:srgbClr val="F26B43"/>
          </p15:clr>
        </p15:guide>
        <p15:guide id="13" pos="4555">
          <p15:clr>
            <a:srgbClr val="F26B43"/>
          </p15:clr>
        </p15:guide>
        <p15:guide id="14" pos="4795">
          <p15:clr>
            <a:srgbClr val="F26B43"/>
          </p15:clr>
        </p15:guide>
        <p15:guide id="15" pos="4314">
          <p15:clr>
            <a:srgbClr val="F26B43"/>
          </p15:clr>
        </p15:guide>
        <p15:guide id="16" pos="4074">
          <p15:clr>
            <a:srgbClr val="F26B43"/>
          </p15:clr>
        </p15:guide>
        <p15:guide id="17" pos="3353">
          <p15:clr>
            <a:srgbClr val="F26B43"/>
          </p15:clr>
        </p15:guide>
        <p15:guide id="18" pos="3833">
          <p15:clr>
            <a:srgbClr val="F26B43"/>
          </p15:clr>
        </p15:guide>
        <p15:guide id="19" pos="3112">
          <p15:clr>
            <a:srgbClr val="F26B43"/>
          </p15:clr>
        </p15:guide>
        <p15:guide id="20" pos="2872">
          <p15:clr>
            <a:srgbClr val="F26B43"/>
          </p15:clr>
        </p15:guide>
        <p15:guide id="21" pos="2632">
          <p15:clr>
            <a:srgbClr val="F26B43"/>
          </p15:clr>
        </p15:guide>
        <p15:guide id="23" pos="3593">
          <p15:clr>
            <a:srgbClr val="F26B43"/>
          </p15:clr>
        </p15:guide>
        <p15:guide id="25" pos="7920">
          <p15:clr>
            <a:srgbClr val="F26B43"/>
          </p15:clr>
        </p15:guide>
        <p15:guide id="27" pos="8401">
          <p15:clr>
            <a:srgbClr val="F26B43"/>
          </p15:clr>
        </p15:guide>
        <p15:guide id="28" pos="8641">
          <p15:clr>
            <a:srgbClr val="F26B43"/>
          </p15:clr>
        </p15:guide>
        <p15:guide id="29" pos="8881">
          <p15:clr>
            <a:srgbClr val="F26B43"/>
          </p15:clr>
        </p15:guide>
        <p15:guide id="30" pos="9122">
          <p15:clr>
            <a:srgbClr val="F26B43"/>
          </p15:clr>
        </p15:guide>
        <p15:guide id="31" pos="9362">
          <p15:clr>
            <a:srgbClr val="F26B43"/>
          </p15:clr>
        </p15:guide>
        <p15:guide id="32" pos="9603">
          <p15:clr>
            <a:srgbClr val="F26B43"/>
          </p15:clr>
        </p15:guide>
        <p15:guide id="33" pos="10083">
          <p15:clr>
            <a:srgbClr val="F26B43"/>
          </p15:clr>
        </p15:guide>
        <p15:guide id="34" pos="9843">
          <p15:clr>
            <a:srgbClr val="F26B43"/>
          </p15:clr>
        </p15:guide>
        <p15:guide id="35" pos="10324">
          <p15:clr>
            <a:srgbClr val="F26B43"/>
          </p15:clr>
        </p15:guide>
        <p15:guide id="36" pos="11516">
          <p15:clr>
            <a:srgbClr val="F26B43"/>
          </p15:clr>
        </p15:guide>
        <p15:guide id="37" pos="10804">
          <p15:clr>
            <a:srgbClr val="F26B43"/>
          </p15:clr>
        </p15:guide>
        <p15:guide id="38" pos="10564">
          <p15:clr>
            <a:srgbClr val="F26B43"/>
          </p15:clr>
        </p15:guide>
        <p15:guide id="39" pos="11045">
          <p15:clr>
            <a:srgbClr val="F26B43"/>
          </p15:clr>
        </p15:guide>
        <p15:guide id="40" pos="11285">
          <p15:clr>
            <a:srgbClr val="F26B43"/>
          </p15:clr>
        </p15:guide>
        <p15:guide id="41" pos="11766">
          <p15:clr>
            <a:srgbClr val="F26B43"/>
          </p15:clr>
        </p15:guide>
        <p15:guide id="42" pos="12006">
          <p15:clr>
            <a:srgbClr val="F26B43"/>
          </p15:clr>
        </p15:guide>
        <p15:guide id="43" pos="12487">
          <p15:clr>
            <a:srgbClr val="F26B43"/>
          </p15:clr>
        </p15:guide>
        <p15:guide id="44" pos="12247">
          <p15:clr>
            <a:srgbClr val="F26B43"/>
          </p15:clr>
        </p15:guide>
        <p15:guide id="45" pos="12727">
          <p15:clr>
            <a:srgbClr val="F26B43"/>
          </p15:clr>
        </p15:guide>
        <p15:guide id="46" pos="12968">
          <p15:clr>
            <a:srgbClr val="F26B43"/>
          </p15:clr>
        </p15:guide>
        <p15:guide id="47" pos="13208">
          <p15:clr>
            <a:srgbClr val="F26B43"/>
          </p15:clr>
        </p15:guide>
        <p15:guide id="48" orient="horz" pos="4320">
          <p15:clr>
            <a:srgbClr val="F26B43"/>
          </p15:clr>
        </p15:guide>
        <p15:guide id="49" orient="horz" pos="4080">
          <p15:clr>
            <a:srgbClr val="F26B43"/>
          </p15:clr>
        </p15:guide>
        <p15:guide id="50" orient="horz" pos="3839">
          <p15:clr>
            <a:srgbClr val="F26B43"/>
          </p15:clr>
        </p15:guide>
        <p15:guide id="51" orient="horz" pos="3118">
          <p15:clr>
            <a:srgbClr val="F26B43"/>
          </p15:clr>
        </p15:guide>
        <p15:guide id="52" orient="horz" pos="2878">
          <p15:clr>
            <a:srgbClr val="F26B43"/>
          </p15:clr>
        </p15:guide>
        <p15:guide id="53" orient="horz" pos="2637">
          <p15:clr>
            <a:srgbClr val="F26B43"/>
          </p15:clr>
        </p15:guide>
        <p15:guide id="54" orient="horz" pos="2397">
          <p15:clr>
            <a:srgbClr val="F26B43"/>
          </p15:clr>
        </p15:guide>
        <p15:guide id="55" orient="horz" pos="2157">
          <p15:clr>
            <a:srgbClr val="F26B43"/>
          </p15:clr>
        </p15:guide>
        <p15:guide id="56" orient="horz" pos="1916">
          <p15:clr>
            <a:srgbClr val="F26B43"/>
          </p15:clr>
        </p15:guide>
        <p15:guide id="57" orient="horz" pos="1195">
          <p15:clr>
            <a:srgbClr val="F26B43"/>
          </p15:clr>
        </p15:guide>
        <p15:guide id="58" orient="horz" pos="955">
          <p15:clr>
            <a:srgbClr val="F26B43"/>
          </p15:clr>
        </p15:guide>
        <p15:guide id="59" orient="horz" pos="714">
          <p15:clr>
            <a:srgbClr val="F26B43"/>
          </p15:clr>
        </p15:guide>
        <p15:guide id="62" orient="horz" pos="4560">
          <p15:clr>
            <a:srgbClr val="F26B43"/>
          </p15:clr>
        </p15:guide>
        <p15:guide id="63" orient="horz" pos="4801">
          <p15:clr>
            <a:srgbClr val="F26B43"/>
          </p15:clr>
        </p15:guide>
        <p15:guide id="64" orient="horz" pos="5282">
          <p15:clr>
            <a:srgbClr val="F26B43"/>
          </p15:clr>
        </p15:guide>
        <p15:guide id="65" orient="horz" pos="5522">
          <p15:clr>
            <a:srgbClr val="F26B43"/>
          </p15:clr>
        </p15:guide>
        <p15:guide id="66" orient="horz" pos="5762">
          <p15:clr>
            <a:srgbClr val="F26B43"/>
          </p15:clr>
        </p15:guide>
        <p15:guide id="67" orient="horz" pos="6003">
          <p15:clr>
            <a:srgbClr val="F26B43"/>
          </p15:clr>
        </p15:guide>
        <p15:guide id="68" orient="horz" pos="6243">
          <p15:clr>
            <a:srgbClr val="F26B43"/>
          </p15:clr>
        </p15:guide>
        <p15:guide id="69" orient="horz" pos="6483">
          <p15:clr>
            <a:srgbClr val="F26B43"/>
          </p15:clr>
        </p15:guide>
        <p15:guide id="70" orient="horz" pos="6724">
          <p15:clr>
            <a:srgbClr val="F26B43"/>
          </p15:clr>
        </p15:guide>
        <p15:guide id="71" orient="horz" pos="6964">
          <p15:clr>
            <a:srgbClr val="F26B43"/>
          </p15:clr>
        </p15:guide>
        <p15:guide id="72" orient="horz" pos="7685">
          <p15:clr>
            <a:srgbClr val="F26B43"/>
          </p15:clr>
        </p15:guide>
        <p15:guide id="73" orient="horz" pos="7445">
          <p15:clr>
            <a:srgbClr val="F26B43"/>
          </p15:clr>
        </p15:guide>
        <p15:guide id="74" orient="horz" pos="7205">
          <p15:clr>
            <a:srgbClr val="F26B43"/>
          </p15:clr>
        </p15:guide>
        <p15:guide id="75" pos="8160">
          <p15:clr>
            <a:srgbClr val="F26B43"/>
          </p15:clr>
        </p15:guide>
        <p15:guide id="76" orient="horz" pos="3599">
          <p15:clr>
            <a:srgbClr val="F26B43"/>
          </p15:clr>
        </p15:guide>
        <p15:guide id="77" orient="horz" pos="3358">
          <p15:clr>
            <a:srgbClr val="F26B43"/>
          </p15:clr>
        </p15:guide>
        <p15:guide id="78" orient="horz" pos="5041">
          <p15:clr>
            <a:srgbClr val="F26B43"/>
          </p15:clr>
        </p15:guide>
        <p15:guide id="79" pos="2391">
          <p15:clr>
            <a:srgbClr val="F26B43"/>
          </p15:clr>
        </p15:guide>
        <p15:guide id="80" pos="2151">
          <p15:clr>
            <a:srgbClr val="F26B43"/>
          </p15:clr>
        </p15:guide>
        <p15:guide id="81" pos="1910">
          <p15:clr>
            <a:srgbClr val="F26B43"/>
          </p15:clr>
        </p15:guide>
        <p15:guide id="82" pos="1670">
          <p15:clr>
            <a:srgbClr val="F26B43"/>
          </p15:clr>
        </p15:guide>
        <p15:guide id="83" pos="1430">
          <p15:clr>
            <a:srgbClr val="F26B43"/>
          </p15:clr>
        </p15:guide>
        <p15:guide id="84" pos="1189">
          <p15:clr>
            <a:srgbClr val="F26B43"/>
          </p15:clr>
        </p15:guide>
        <p15:guide id="85" pos="949">
          <p15:clr>
            <a:srgbClr val="F26B43"/>
          </p15:clr>
        </p15:guide>
        <p15:guide id="86" pos="709">
          <p15:clr>
            <a:srgbClr val="F26B43"/>
          </p15:clr>
        </p15:guide>
        <p15:guide id="87" pos="13449">
          <p15:clr>
            <a:srgbClr val="F26B43"/>
          </p15:clr>
        </p15:guide>
        <p15:guide id="88" pos="13689">
          <p15:clr>
            <a:srgbClr val="F26B43"/>
          </p15:clr>
        </p15:guide>
        <p15:guide id="89" pos="13929">
          <p15:clr>
            <a:srgbClr val="F26B43"/>
          </p15:clr>
        </p15:guide>
        <p15:guide id="90" pos="14170">
          <p15:clr>
            <a:srgbClr val="F26B43"/>
          </p15:clr>
        </p15:guide>
        <p15:guide id="91" pos="14410">
          <p15:clr>
            <a:srgbClr val="F26B43"/>
          </p15:clr>
        </p15:guide>
        <p15:guide id="92" pos="14650">
          <p15:clr>
            <a:srgbClr val="F26B43"/>
          </p15:clr>
        </p15:guide>
        <p15:guide id="93" orient="horz" pos="4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atterns.yandex-team.ru/presentation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26.emf"/><Relationship Id="rId7" Type="http://schemas.openxmlformats.org/officeDocument/2006/relationships/image" Target="../media/image30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9.emf"/><Relationship Id="rId5" Type="http://schemas.openxmlformats.org/officeDocument/2006/relationships/image" Target="../media/image28.emf"/><Relationship Id="rId4" Type="http://schemas.openxmlformats.org/officeDocument/2006/relationships/image" Target="../media/image27.emf"/><Relationship Id="rId9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AF6C8C0-C266-5C4E-9046-BB97D282CABE}"/>
              </a:ext>
            </a:extLst>
          </p:cNvPr>
          <p:cNvSpPr txBox="1"/>
          <p:nvPr/>
        </p:nvSpPr>
        <p:spPr>
          <a:xfrm>
            <a:off x="2385392" y="8002800"/>
            <a:ext cx="839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3600" baseline="0" dirty="0">
                <a:solidFill>
                  <a:sysClr val="windowText" lastClr="000000"/>
                </a:solidFill>
                <a:hlinkClick r:id="rId3"/>
              </a:rPr>
              <a:t>patterns.yandex-team.ru/presentations</a:t>
            </a:r>
            <a:endParaRPr lang="ru-RU" sz="3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79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Принципы создания курсов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/>
              <a:t>Понятность вместо полноты </a:t>
            </a:r>
            <a:r>
              <a:rPr lang="ru-RU" dirty="0" smtClean="0"/>
              <a:t>изложения</a:t>
            </a:r>
          </a:p>
          <a:p>
            <a:pPr lvl="1"/>
            <a:endParaRPr lang="ru-RU" dirty="0"/>
          </a:p>
          <a:p>
            <a:pPr lvl="1"/>
            <a:r>
              <a:rPr lang="ru-RU" dirty="0" smtClean="0"/>
              <a:t>Демонстрация проблемы</a:t>
            </a:r>
          </a:p>
          <a:p>
            <a:pPr lvl="1"/>
            <a:endParaRPr lang="ru-RU" dirty="0"/>
          </a:p>
          <a:p>
            <a:pPr lvl="1"/>
            <a:r>
              <a:rPr lang="ru-RU" dirty="0" smtClean="0"/>
              <a:t>Наглядность</a:t>
            </a:r>
          </a:p>
          <a:p>
            <a:pPr lvl="1"/>
            <a:endParaRPr lang="ru-RU" dirty="0"/>
          </a:p>
          <a:p>
            <a:pPr lvl="1"/>
            <a:r>
              <a:rPr lang="ru-RU" dirty="0" err="1" smtClean="0"/>
              <a:t>Практикоориентированность</a:t>
            </a:r>
            <a:endParaRPr lang="ru-RU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433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Понятность вместо полноты изложения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Нет цели рассказать весь </a:t>
            </a:r>
            <a:r>
              <a:rPr lang="en-US" dirty="0" smtClean="0"/>
              <a:t>C++</a:t>
            </a:r>
          </a:p>
          <a:p>
            <a:pPr lvl="1"/>
            <a:endParaRPr lang="en-US" dirty="0"/>
          </a:p>
          <a:p>
            <a:pPr lvl="1"/>
            <a:r>
              <a:rPr lang="ru-RU" dirty="0" smtClean="0"/>
              <a:t>Если сразу рассказать всё, б</a:t>
            </a:r>
            <a:r>
              <a:rPr lang="ru-RU" i="1" dirty="0" smtClean="0"/>
              <a:t>о</a:t>
            </a:r>
            <a:r>
              <a:rPr lang="ru-RU" dirty="0" smtClean="0"/>
              <a:t>льшая часть просто вылетит</a:t>
            </a:r>
          </a:p>
          <a:p>
            <a:pPr lvl="1"/>
            <a:r>
              <a:rPr lang="ru-RU" dirty="0" smtClean="0"/>
              <a:t>из головы</a:t>
            </a:r>
          </a:p>
          <a:p>
            <a:pPr lvl="1"/>
            <a:endParaRPr lang="ru-RU" dirty="0"/>
          </a:p>
          <a:p>
            <a:pPr lvl="1"/>
            <a:r>
              <a:rPr lang="ru-RU" dirty="0" smtClean="0"/>
              <a:t>На усвоение всего материала требуется значительное время</a:t>
            </a:r>
          </a:p>
          <a:p>
            <a:pPr lvl="1"/>
            <a:endParaRPr lang="ru-RU" dirty="0"/>
          </a:p>
          <a:p>
            <a:pPr lvl="1"/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32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Bjarne </a:t>
            </a:r>
            <a:r>
              <a:rPr lang="en-US" b="1" dirty="0" err="1"/>
              <a:t>Stroustrup</a:t>
            </a:r>
            <a:endParaRPr lang="en-US" b="1" dirty="0"/>
          </a:p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/>
              <a:t>The purpose of </a:t>
            </a:r>
            <a:r>
              <a:rPr lang="en-US" dirty="0" smtClean="0"/>
              <a:t>good</a:t>
            </a:r>
          </a:p>
          <a:p>
            <a:r>
              <a:rPr lang="en-US" dirty="0" smtClean="0"/>
              <a:t>teaching </a:t>
            </a:r>
            <a:r>
              <a:rPr lang="en-US" dirty="0"/>
              <a:t>is getting </a:t>
            </a:r>
            <a:r>
              <a:rPr lang="en-US" dirty="0" smtClean="0"/>
              <a:t>ideas</a:t>
            </a:r>
          </a:p>
          <a:p>
            <a:r>
              <a:rPr lang="en-US" dirty="0" smtClean="0"/>
              <a:t>into </a:t>
            </a:r>
            <a:r>
              <a:rPr lang="en-US" dirty="0"/>
              <a:t>people's </a:t>
            </a:r>
            <a:r>
              <a:rPr lang="en-US" dirty="0" smtClean="0"/>
              <a:t>heads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860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563321"/>
              </p:ext>
            </p:extLst>
          </p:nvPr>
        </p:nvGraphicFramePr>
        <p:xfrm>
          <a:off x="1135062" y="4495800"/>
          <a:ext cx="22112288" cy="5905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280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280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52807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2807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181100">
                <a:tc>
                  <a:txBody>
                    <a:bodyPr/>
                    <a:lstStyle/>
                    <a:p>
                      <a:r>
                        <a:rPr lang="ru-RU" sz="4400" dirty="0" smtClean="0"/>
                        <a:t>Курс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dirty="0" smtClean="0"/>
                        <a:t>Белый пояс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dirty="0" smtClean="0"/>
                        <a:t>Жёлтый пояс</a:t>
                      </a:r>
                      <a:endParaRPr lang="ru-RU" sz="4400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b="1" dirty="0" smtClean="0">
                          <a:solidFill>
                            <a:schemeClr val="bg1"/>
                          </a:solidFill>
                        </a:rPr>
                        <a:t>Красный пояс</a:t>
                      </a:r>
                      <a:endParaRPr lang="ru-RU" sz="4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81100">
                <a:tc>
                  <a:txBody>
                    <a:bodyPr/>
                    <a:lstStyle/>
                    <a:p>
                      <a:r>
                        <a:rPr lang="ru-RU" sz="4400" dirty="0" smtClean="0"/>
                        <a:t>Дата запуска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dirty="0" smtClean="0"/>
                        <a:t>Июнь 2017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dirty="0" smtClean="0"/>
                        <a:t>Декабрь 2017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dirty="0" smtClean="0"/>
                        <a:t>Июль 2018</a:t>
                      </a:r>
                      <a:endParaRPr lang="ru-RU" sz="4400" dirty="0"/>
                    </a:p>
                  </a:txBody>
                  <a:tcPr anchor="ctr"/>
                </a:tc>
              </a:tr>
              <a:tr h="1181100">
                <a:tc>
                  <a:txBody>
                    <a:bodyPr/>
                    <a:lstStyle/>
                    <a:p>
                      <a:r>
                        <a:rPr lang="ru-RU" sz="4400" dirty="0" smtClean="0"/>
                        <a:t>Активные</a:t>
                      </a:r>
                      <a:r>
                        <a:rPr lang="ru-RU" sz="4400" baseline="0" dirty="0" smtClean="0"/>
                        <a:t> участники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16 </a:t>
                      </a:r>
                      <a:r>
                        <a:rPr lang="en-US" sz="4400" dirty="0" smtClean="0"/>
                        <a:t>943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2440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464</a:t>
                      </a:r>
                      <a:endParaRPr lang="ru-RU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81100">
                <a:tc>
                  <a:txBody>
                    <a:bodyPr/>
                    <a:lstStyle/>
                    <a:p>
                      <a:r>
                        <a:rPr lang="ru-RU" sz="4400" dirty="0" smtClean="0"/>
                        <a:t>Выпускники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969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223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17</a:t>
                      </a:r>
                      <a:endParaRPr lang="ru-RU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81100">
                <a:tc>
                  <a:txBody>
                    <a:bodyPr/>
                    <a:lstStyle/>
                    <a:p>
                      <a:r>
                        <a:rPr lang="ru-RU" sz="4400" dirty="0" smtClean="0"/>
                        <a:t>Оценка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4,8/5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4,9/5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5/5</a:t>
                      </a:r>
                      <a:endParaRPr lang="ru-RU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179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Отзыв на «Белый пояс по </a:t>
            </a:r>
            <a:r>
              <a:rPr lang="en-US" dirty="0" smtClean="0"/>
              <a:t>C++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ru-RU" dirty="0" smtClean="0"/>
              <a:t>Этот </a:t>
            </a:r>
            <a:r>
              <a:rPr lang="ru-RU" dirty="0"/>
              <a:t>курс показал </a:t>
            </a:r>
            <a:r>
              <a:rPr lang="ru-RU" dirty="0" smtClean="0"/>
              <a:t>мне</a:t>
            </a:r>
            <a:endParaRPr lang="en-US" dirty="0" smtClean="0"/>
          </a:p>
          <a:p>
            <a:r>
              <a:rPr lang="ru-RU" dirty="0" smtClean="0"/>
              <a:t>нормальный </a:t>
            </a:r>
            <a:r>
              <a:rPr lang="ru-RU" dirty="0"/>
              <a:t>C++, а </a:t>
            </a:r>
            <a:r>
              <a:rPr lang="ru-RU" dirty="0" smtClean="0"/>
              <a:t>не</a:t>
            </a:r>
            <a:endParaRPr lang="en-US" dirty="0" smtClean="0"/>
          </a:p>
          <a:p>
            <a:r>
              <a:rPr lang="ru-RU" dirty="0" smtClean="0"/>
              <a:t>тот</a:t>
            </a:r>
            <a:r>
              <a:rPr lang="ru-RU" dirty="0"/>
              <a:t>, которому </a:t>
            </a:r>
            <a:r>
              <a:rPr lang="ru-RU" dirty="0" smtClean="0"/>
              <a:t>меня</a:t>
            </a:r>
            <a:endParaRPr lang="en-US" dirty="0" smtClean="0"/>
          </a:p>
          <a:p>
            <a:r>
              <a:rPr lang="ru-RU" dirty="0" smtClean="0"/>
              <a:t>учили </a:t>
            </a:r>
            <a:r>
              <a:rPr lang="ru-RU" dirty="0"/>
              <a:t>в университете.</a:t>
            </a:r>
          </a:p>
        </p:txBody>
      </p:sp>
    </p:spTree>
    <p:extLst>
      <p:ext uri="{BB962C8B-B14F-4D97-AF65-F5344CB8AC3E}">
        <p14:creationId xmlns:p14="http://schemas.microsoft.com/office/powerpoint/2010/main" val="369027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Отзыв на «Жёлтый пояс по </a:t>
            </a:r>
            <a:r>
              <a:rPr lang="en-US" dirty="0" smtClean="0"/>
              <a:t>C++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0"/>
          </p:nvPr>
        </p:nvSpPr>
        <p:spPr>
          <a:xfrm>
            <a:off x="3048001" y="3048001"/>
            <a:ext cx="19827874" cy="7250114"/>
          </a:xfrm>
        </p:spPr>
        <p:txBody>
          <a:bodyPr/>
          <a:lstStyle/>
          <a:p>
            <a:r>
              <a:rPr lang="ru-RU" dirty="0"/>
              <a:t>На работе </a:t>
            </a:r>
            <a:r>
              <a:rPr lang="ru-RU" dirty="0" smtClean="0"/>
              <a:t>пригодились</a:t>
            </a:r>
          </a:p>
          <a:p>
            <a:r>
              <a:rPr lang="ru-RU" dirty="0" smtClean="0"/>
              <a:t>знания </a:t>
            </a:r>
            <a:r>
              <a:rPr lang="ru-RU" dirty="0"/>
              <a:t>по </a:t>
            </a:r>
            <a:r>
              <a:rPr lang="ru-RU" dirty="0" smtClean="0"/>
              <a:t>декомпозиции,</a:t>
            </a:r>
          </a:p>
          <a:p>
            <a:r>
              <a:rPr lang="ru-RU" dirty="0" smtClean="0"/>
              <a:t>алгоритмам </a:t>
            </a:r>
            <a:r>
              <a:rPr lang="ru-RU" dirty="0"/>
              <a:t>и </a:t>
            </a:r>
            <a:r>
              <a:rPr lang="ru-RU" dirty="0" smtClean="0"/>
              <a:t>юнит-</a:t>
            </a:r>
          </a:p>
          <a:p>
            <a:r>
              <a:rPr lang="ru-RU" dirty="0" smtClean="0"/>
              <a:t>тестированию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473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Отзыв на </a:t>
            </a:r>
            <a:r>
              <a:rPr lang="ru-RU" smtClean="0"/>
              <a:t>«Красный пояс </a:t>
            </a:r>
            <a:r>
              <a:rPr lang="ru-RU" dirty="0" smtClean="0"/>
              <a:t>по </a:t>
            </a:r>
            <a:r>
              <a:rPr lang="en-US" dirty="0" smtClean="0"/>
              <a:t>C++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0"/>
          </p:nvPr>
        </p:nvSpPr>
        <p:spPr>
          <a:xfrm>
            <a:off x="3048001" y="3048001"/>
            <a:ext cx="19827874" cy="7250114"/>
          </a:xfrm>
        </p:spPr>
        <p:txBody>
          <a:bodyPr/>
          <a:lstStyle/>
          <a:p>
            <a:r>
              <a:rPr lang="ru-RU" dirty="0"/>
              <a:t>Один из лучших курсов</a:t>
            </a:r>
            <a:r>
              <a:rPr lang="ru-RU" dirty="0" smtClean="0"/>
              <a:t>,</a:t>
            </a:r>
          </a:p>
          <a:p>
            <a:r>
              <a:rPr lang="ru-RU" dirty="0" smtClean="0"/>
              <a:t>что </a:t>
            </a:r>
            <a:r>
              <a:rPr lang="ru-RU" dirty="0"/>
              <a:t>я проходил в </a:t>
            </a:r>
            <a:r>
              <a:rPr lang="ru-RU" dirty="0" smtClean="0"/>
              <a:t>жизни.</a:t>
            </a:r>
          </a:p>
          <a:p>
            <a:r>
              <a:rPr lang="ru-RU" dirty="0" smtClean="0"/>
              <a:t>Не только </a:t>
            </a:r>
            <a:r>
              <a:rPr lang="ru-RU" dirty="0"/>
              <a:t>по </a:t>
            </a:r>
            <a:r>
              <a:rPr lang="ru-RU" dirty="0" smtClean="0"/>
              <a:t>языку</a:t>
            </a:r>
          </a:p>
          <a:p>
            <a:r>
              <a:rPr lang="ru-RU" dirty="0" smtClean="0"/>
              <a:t>программирования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766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Понятность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17</a:t>
            </a:fld>
            <a:endParaRPr lang="ru-RU"/>
          </a:p>
        </p:txBody>
      </p:sp>
      <p:sp>
        <p:nvSpPr>
          <p:cNvPr id="10" name="Текст 1"/>
          <p:cNvSpPr txBox="1">
            <a:spLocks/>
          </p:cNvSpPr>
          <p:nvPr/>
        </p:nvSpPr>
        <p:spPr>
          <a:xfrm>
            <a:off x="4178301" y="10674350"/>
            <a:ext cx="17148970" cy="1144588"/>
          </a:xfrm>
          <a:prstGeom prst="rect">
            <a:avLst/>
          </a:prstGeom>
        </p:spPr>
        <p:txBody>
          <a:bodyPr vert="horz" lIns="0" tIns="165592" rIns="91435" bIns="45718" rtlCol="0" anchor="t">
            <a:noAutofit/>
          </a:bodyPr>
          <a:lstStyle>
            <a:lvl1pPr marL="0" indent="0" algn="l" defTabSz="182861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FontTx/>
              <a:buNone/>
              <a:defRPr sz="4800" kern="1200">
                <a:solidFill>
                  <a:schemeClr val="bg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1pPr>
            <a:lvl2pPr marL="914308" indent="0" algn="l" defTabSz="1907905" rtl="0" eaLnBrk="1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None/>
              <a:defRPr sz="4000" kern="1200" baseline="0">
                <a:solidFill>
                  <a:schemeClr val="tx1">
                    <a:tint val="75000"/>
                  </a:schemeClr>
                </a:solidFill>
                <a:latin typeface="Yandex Sans Text Regular" pitchFamily="2" charset="-52"/>
                <a:ea typeface="+mn-ea"/>
                <a:cs typeface="+mn-cs"/>
              </a:defRPr>
            </a:lvl2pPr>
            <a:lvl3pPr marL="1828619" indent="0" algn="l" defTabSz="182861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SzPct val="150000"/>
              <a:buFont typeface="Yandex Sans Text Light" panose="02000000000000000000" pitchFamily="2" charset="-52"/>
              <a:buNone/>
              <a:defRPr sz="3600" kern="1200">
                <a:solidFill>
                  <a:schemeClr val="tx1">
                    <a:tint val="75000"/>
                  </a:schemeClr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3pPr>
            <a:lvl4pPr marL="2742927" indent="0" algn="l" defTabSz="182861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Font typeface="+mj-lt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4pPr>
            <a:lvl5pPr marL="3657235" indent="0" algn="l" defTabSz="182861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FontTx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4571543" indent="0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5485852" indent="0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6400160" indent="0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7314468" indent="0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82861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Bjarne Stroustrup</a:t>
            </a:r>
            <a:endParaRPr kumimoji="0" lang="ru-RU" sz="4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3048001" y="3048001"/>
            <a:ext cx="18263741" cy="7250114"/>
          </a:xfrm>
          <a:prstGeom prst="rect">
            <a:avLst/>
          </a:prstGeom>
        </p:spPr>
        <p:txBody>
          <a:bodyPr vert="horz" wrap="square" lIns="0" tIns="107995" rIns="467977" bIns="45718" rtlCol="0" anchor="ctr">
            <a:noAutofit/>
          </a:bodyPr>
          <a:lstStyle>
            <a:lvl1pPr marL="791960" indent="-1115944" algn="l" defTabSz="1828619" rtl="0" eaLnBrk="1" latinLnBrk="0" hangingPunct="1">
              <a:lnSpc>
                <a:spcPts val="13999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4000"/>
              <a:buFont typeface="Arial" panose="020B0604020202020204" pitchFamily="34" charset="0"/>
              <a:buChar char="│"/>
              <a:defRPr sz="12000" b="0" kern="1200" baseline="0">
                <a:solidFill>
                  <a:schemeClr val="bg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1pPr>
            <a:lvl2pPr marL="431978" indent="-431978" algn="l" defTabSz="1907905" rtl="0" eaLnBrk="1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defRPr sz="4800" kern="1200" baseline="0">
                <a:solidFill>
                  <a:schemeClr val="tx1"/>
                </a:solidFill>
                <a:latin typeface="Yandex Sans Text Regular" pitchFamily="2" charset="-52"/>
                <a:ea typeface="+mn-ea"/>
                <a:cs typeface="+mn-cs"/>
              </a:defRPr>
            </a:lvl2pPr>
            <a:lvl3pPr marL="1007950" indent="-539973" algn="l" defTabSz="182861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SzPct val="150000"/>
              <a:buFont typeface="Yandex Sans Text Light" panose="02000000000000000000" pitchFamily="2" charset="-52"/>
              <a:buChar char="›"/>
              <a:defRPr sz="4800" kern="120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3pPr>
            <a:lvl4pPr marL="1007950" indent="-539973" algn="l" defTabSz="182861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Font typeface="+mj-lt"/>
              <a:buAutoNum type="arabicPeriod"/>
              <a:defRPr sz="4800" kern="120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4pPr>
            <a:lvl5pPr marL="0" indent="0" algn="l" defTabSz="182861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FontTx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699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007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315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1623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91960" marR="0" lvl="0" indent="-1115944" algn="l" defTabSz="1828619" rtl="0" eaLnBrk="1" fontAlgn="auto" latinLnBrk="0" hangingPunct="1">
              <a:lnSpc>
                <a:spcPts val="13999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04000"/>
              <a:buFont typeface="Arial" panose="020B0604020202020204" pitchFamily="34" charset="0"/>
              <a:buChar char="│"/>
              <a:tabLst/>
              <a:defRPr/>
            </a:pPr>
            <a:r>
              <a:rPr kumimoji="0" lang="en-US" sz="1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Teaching is relatively</a:t>
            </a:r>
            <a:endParaRPr kumimoji="0" lang="ru-RU" sz="1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  <a:p>
            <a:pPr marL="791960" marR="0" lvl="0" indent="-1115944" algn="l" defTabSz="1828619" rtl="0" eaLnBrk="1" fontAlgn="auto" latinLnBrk="0" hangingPunct="1">
              <a:lnSpc>
                <a:spcPts val="13999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04000"/>
              <a:buFont typeface="Arial" panose="020B0604020202020204" pitchFamily="34" charset="0"/>
              <a:buChar char="│"/>
              <a:tabLst/>
              <a:defRPr/>
            </a:pPr>
            <a:r>
              <a:rPr kumimoji="0" lang="en-US" sz="1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easy. Getting people</a:t>
            </a:r>
            <a:endParaRPr kumimoji="0" lang="ru-RU" sz="1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  <a:p>
            <a:pPr marL="791960" marR="0" lvl="0" indent="-1115944" algn="l" defTabSz="1828619" rtl="0" eaLnBrk="1" fontAlgn="auto" latinLnBrk="0" hangingPunct="1">
              <a:lnSpc>
                <a:spcPts val="13999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04000"/>
              <a:buFont typeface="Arial" panose="020B0604020202020204" pitchFamily="34" charset="0"/>
              <a:buChar char="│"/>
              <a:tabLst/>
              <a:defRPr/>
            </a:pPr>
            <a:r>
              <a:rPr kumimoji="0" lang="en-US" sz="1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to</a:t>
            </a:r>
            <a:r>
              <a:rPr kumimoji="0" lang="ru-RU" sz="1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 </a:t>
            </a:r>
            <a:r>
              <a:rPr kumimoji="0" lang="en-US" sz="1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learn is hard</a:t>
            </a:r>
            <a:endParaRPr kumimoji="0" lang="ru-RU" sz="1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710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Практичность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18</a:t>
            </a:fld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>
          <a:noFill/>
        </p:spPr>
        <p:txBody>
          <a:bodyPr/>
          <a:lstStyle/>
          <a:p>
            <a:r>
              <a:rPr lang="ru-RU" altLang="ru-RU" sz="5400" dirty="0" err="1">
                <a:solidFill>
                  <a:srgbClr val="9100DC"/>
                </a:solidFill>
                <a:latin typeface="Consolas" panose="020B0609020204030204" pitchFamily="49" charset="0"/>
              </a:rPr>
              <a:t>void</a:t>
            </a:r>
            <a:r>
              <a:rPr lang="ru-RU" altLang="ru-RU" sz="5400" dirty="0">
                <a:solidFill>
                  <a:srgbClr val="9100DC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5400" dirty="0" err="1">
                <a:solidFill>
                  <a:srgbClr val="3878BE"/>
                </a:solidFill>
                <a:latin typeface="Consolas" panose="020B0609020204030204" pitchFamily="49" charset="0"/>
              </a:rPr>
              <a:t>PrintSize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5400" dirty="0" err="1">
                <a:solidFill>
                  <a:srgbClr val="9100DC"/>
                </a:solidFill>
                <a:latin typeface="Consolas" panose="020B0609020204030204" pitchFamily="49" charset="0"/>
              </a:rPr>
              <a:t>const</a:t>
            </a:r>
            <a:r>
              <a:rPr lang="ru-RU" altLang="ru-RU" sz="5400" dirty="0">
                <a:solidFill>
                  <a:srgbClr val="9100DC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5400" dirty="0" err="1">
                <a:solidFill>
                  <a:srgbClr val="9100DC"/>
                </a:solidFill>
                <a:latin typeface="Consolas" panose="020B0609020204030204" pitchFamily="49" charset="0"/>
              </a:rPr>
              <a:t>vector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altLang="ru-RU" sz="5400" dirty="0" err="1">
                <a:solidFill>
                  <a:srgbClr val="9100DC"/>
                </a:solidFill>
                <a:latin typeface="Consolas" panose="020B0609020204030204" pitchFamily="49" charset="0"/>
              </a:rPr>
              <a:t>Person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&gt;&amp; </a:t>
            </a:r>
            <a:r>
              <a:rPr lang="ru-RU" altLang="ru-RU" sz="5400" dirty="0" err="1">
                <a:solidFill>
                  <a:srgbClr val="000000"/>
                </a:solidFill>
                <a:latin typeface="Consolas" panose="020B0609020204030204" pitchFamily="49" charset="0"/>
              </a:rPr>
              <a:t>people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altLang="ru-RU" sz="5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5400" dirty="0">
                <a:solidFill>
                  <a:srgbClr val="008080"/>
                </a:solidFill>
                <a:latin typeface="Consolas" panose="020B0609020204030204" pitchFamily="49" charset="0"/>
              </a:rPr>
              <a:t>&lt;&lt; </a:t>
            </a:r>
            <a:r>
              <a:rPr lang="ru-RU" altLang="ru-RU" sz="5400" dirty="0" err="1">
                <a:solidFill>
                  <a:srgbClr val="000000"/>
                </a:solidFill>
                <a:latin typeface="Consolas" panose="020B0609020204030204" pitchFamily="49" charset="0"/>
              </a:rPr>
              <a:t>people.</a:t>
            </a:r>
            <a:r>
              <a:rPr lang="ru-RU" altLang="ru-RU" sz="5400" dirty="0" err="1">
                <a:solidFill>
                  <a:srgbClr val="3878BE"/>
                </a:solidFill>
                <a:latin typeface="Consolas" panose="020B0609020204030204" pitchFamily="49" charset="0"/>
              </a:rPr>
              <a:t>size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ru-RU" altLang="ru-RU" sz="5400" dirty="0">
                <a:solidFill>
                  <a:srgbClr val="008080"/>
                </a:solidFill>
                <a:latin typeface="Consolas" panose="020B0609020204030204" pitchFamily="49" charset="0"/>
              </a:rPr>
              <a:t>&lt;&lt; </a:t>
            </a:r>
            <a:r>
              <a:rPr lang="ru-RU" altLang="ru-RU" sz="5400" dirty="0" err="1">
                <a:solidFill>
                  <a:srgbClr val="3878BE"/>
                </a:solidFill>
                <a:latin typeface="Consolas" panose="020B0609020204030204" pitchFamily="49" charset="0"/>
              </a:rPr>
              <a:t>endl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5400" dirty="0" err="1" smtClean="0">
                <a:solidFill>
                  <a:srgbClr val="9100DC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sz="5400" dirty="0" smtClean="0">
                <a:solidFill>
                  <a:srgbClr val="9100DC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5400" dirty="0" err="1">
                <a:solidFill>
                  <a:srgbClr val="3878BE"/>
                </a:solidFill>
                <a:latin typeface="Consolas" panose="020B0609020204030204" pitchFamily="49" charset="0"/>
              </a:rPr>
              <a:t>main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b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altLang="ru-RU" sz="5400" dirty="0" err="1">
                <a:solidFill>
                  <a:srgbClr val="9100DC"/>
                </a:solidFill>
                <a:latin typeface="Consolas" panose="020B0609020204030204" pitchFamily="49" charset="0"/>
              </a:rPr>
              <a:t>vector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altLang="ru-RU" sz="5400" dirty="0" err="1">
                <a:solidFill>
                  <a:srgbClr val="9100DC"/>
                </a:solidFill>
                <a:latin typeface="Consolas" panose="020B0609020204030204" pitchFamily="49" charset="0"/>
              </a:rPr>
              <a:t>Person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ru-RU" altLang="ru-RU" sz="5400" dirty="0" err="1">
                <a:solidFill>
                  <a:srgbClr val="000000"/>
                </a:solidFill>
                <a:latin typeface="Consolas" panose="020B0609020204030204" pitchFamily="49" charset="0"/>
              </a:rPr>
              <a:t>people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5400" dirty="0">
                <a:solidFill>
                  <a:srgbClr val="FFAA00"/>
                </a:solidFill>
                <a:latin typeface="Consolas" panose="020B0609020204030204" pitchFamily="49" charset="0"/>
              </a:rPr>
              <a:t>15'000'000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altLang="ru-RU" sz="5400" dirty="0" err="1">
                <a:solidFill>
                  <a:srgbClr val="3878BE"/>
                </a:solidFill>
                <a:latin typeface="Consolas" panose="020B0609020204030204" pitchFamily="49" charset="0"/>
              </a:rPr>
              <a:t>PrintSize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5400" dirty="0" err="1">
                <a:solidFill>
                  <a:srgbClr val="000000"/>
                </a:solidFill>
                <a:latin typeface="Consolas" panose="020B0609020204030204" pitchFamily="49" charset="0"/>
              </a:rPr>
              <a:t>people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5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altLang="ru-RU" sz="5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13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4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0"/>
          </p:nvPr>
        </p:nvSpPr>
        <p:spPr>
          <a:xfrm>
            <a:off x="1887538" y="3048001"/>
            <a:ext cx="21369337" cy="7250114"/>
          </a:xfrm>
        </p:spPr>
        <p:txBody>
          <a:bodyPr/>
          <a:lstStyle/>
          <a:p>
            <a:r>
              <a:rPr lang="ru-RU" dirty="0" smtClean="0"/>
              <a:t>Вы </a:t>
            </a:r>
            <a:r>
              <a:rPr lang="ru-RU" dirty="0"/>
              <a:t>сделали </a:t>
            </a:r>
            <a:r>
              <a:rPr lang="ru-RU" dirty="0" smtClean="0"/>
              <a:t>курс</a:t>
            </a:r>
          </a:p>
          <a:p>
            <a:r>
              <a:rPr lang="ru-RU" dirty="0" smtClean="0"/>
              <a:t>настолько </a:t>
            </a:r>
            <a:r>
              <a:rPr lang="ru-RU" dirty="0"/>
              <a:t>понятным, </a:t>
            </a:r>
            <a:r>
              <a:rPr lang="ru-RU" dirty="0" smtClean="0"/>
              <a:t>что</a:t>
            </a:r>
          </a:p>
          <a:p>
            <a:r>
              <a:rPr lang="ru-RU" dirty="0" smtClean="0"/>
              <a:t>даже семиклассница</a:t>
            </a:r>
          </a:p>
          <a:p>
            <a:r>
              <a:rPr lang="ru-RU" dirty="0" smtClean="0"/>
              <a:t>смогла </a:t>
            </a:r>
            <a:r>
              <a:rPr lang="ru-RU" dirty="0"/>
              <a:t>его </a:t>
            </a:r>
            <a:r>
              <a:rPr lang="ru-RU" dirty="0" smtClean="0"/>
              <a:t>пройти.</a:t>
            </a:r>
          </a:p>
          <a:p>
            <a:r>
              <a:rPr lang="ru-RU" dirty="0" smtClean="0"/>
              <a:t>Благодаря вам, </a:t>
            </a:r>
            <a:r>
              <a:rPr lang="ru-RU" dirty="0"/>
              <a:t>я </a:t>
            </a:r>
            <a:r>
              <a:rPr lang="ru-RU" dirty="0" smtClean="0"/>
              <a:t>сделала</a:t>
            </a:r>
          </a:p>
          <a:p>
            <a:r>
              <a:rPr lang="ru-RU" dirty="0" smtClean="0"/>
              <a:t>первый </a:t>
            </a:r>
            <a:r>
              <a:rPr lang="ru-RU" dirty="0"/>
              <a:t>шаг к своей мечте!</a:t>
            </a:r>
          </a:p>
        </p:txBody>
      </p:sp>
    </p:spTree>
    <p:extLst>
      <p:ext uri="{BB962C8B-B14F-4D97-AF65-F5344CB8AC3E}">
        <p14:creationId xmlns:p14="http://schemas.microsoft.com/office/powerpoint/2010/main" val="64679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683206" cy="7249764"/>
          </a:xfrm>
        </p:spPr>
        <p:txBody>
          <a:bodyPr/>
          <a:lstStyle/>
          <a:p>
            <a:r>
              <a:rPr lang="ru-RU" dirty="0"/>
              <a:t>Просто о сложном: опыт создания курсов на </a:t>
            </a:r>
            <a:r>
              <a:rPr lang="ru-RU" dirty="0" err="1"/>
              <a:t>Coursera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Илья </a:t>
            </a:r>
            <a:r>
              <a:rPr lang="ru-RU" dirty="0" smtClean="0"/>
              <a:t>Шишков, старший разработчик</a:t>
            </a:r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7" name="Рисунок 6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07" b="14501"/>
          <a:stretch/>
        </p:blipFill>
        <p:spPr>
          <a:xfrm>
            <a:off x="16770112" y="1935158"/>
            <a:ext cx="3816588" cy="1040350"/>
          </a:xfrm>
        </p:spPr>
      </p:pic>
    </p:spTree>
    <p:extLst>
      <p:ext uri="{BB962C8B-B14F-4D97-AF65-F5344CB8AC3E}">
        <p14:creationId xmlns:p14="http://schemas.microsoft.com/office/powerpoint/2010/main" val="184056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5"/>
          </p:nvPr>
        </p:nvSpPr>
        <p:spPr>
          <a:xfrm>
            <a:off x="7612006" y="-858508"/>
            <a:ext cx="8394700" cy="7620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mtClean="0"/>
              <a:t>ishfb@yandex-team.ru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ru-RU" dirty="0" smtClean="0"/>
              <a:t>Спасибо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ru-RU" dirty="0" smtClean="0"/>
              <a:t>Илья Шишков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ru-RU" dirty="0" smtClean="0"/>
              <a:t>Старший разработчик компании Яндекс</a:t>
            </a:r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13691286" y="-1373496"/>
            <a:ext cx="9576251" cy="874596"/>
            <a:chOff x="3754769" y="6436056"/>
            <a:chExt cx="9576251" cy="874596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3754769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9" name="Группа 8"/>
            <p:cNvGrpSpPr/>
            <p:nvPr/>
          </p:nvGrpSpPr>
          <p:grpSpPr>
            <a:xfrm>
              <a:off x="3804785" y="6486908"/>
              <a:ext cx="9526235" cy="766361"/>
              <a:chOff x="13349640" y="9150752"/>
              <a:chExt cx="9526235" cy="766361"/>
            </a:xfrm>
          </p:grpSpPr>
          <p:pic>
            <p:nvPicPr>
              <p:cNvPr id="10" name="Изображение 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349640" y="9150752"/>
                <a:ext cx="762000" cy="762000"/>
              </a:xfrm>
              <a:prstGeom prst="rect">
                <a:avLst/>
              </a:prstGeom>
            </p:spPr>
          </p:pic>
          <p:sp>
            <p:nvSpPr>
              <p:cNvPr id="11" name="Текст 5"/>
              <p:cNvSpPr txBox="1">
                <a:spLocks/>
              </p:cNvSpPr>
              <p:nvPr/>
            </p:nvSpPr>
            <p:spPr>
              <a:xfrm>
                <a:off x="14482949" y="9155113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@twitter</a:t>
                </a:r>
                <a:endParaRPr lang="ru-RU" dirty="0"/>
              </a:p>
            </p:txBody>
          </p:sp>
        </p:grpSp>
      </p:grpSp>
      <p:grpSp>
        <p:nvGrpSpPr>
          <p:cNvPr id="12" name="Группа 11"/>
          <p:cNvGrpSpPr/>
          <p:nvPr/>
        </p:nvGrpSpPr>
        <p:grpSpPr>
          <a:xfrm>
            <a:off x="3071097" y="-3628345"/>
            <a:ext cx="9614351" cy="874596"/>
            <a:chOff x="3754769" y="8328877"/>
            <a:chExt cx="9614351" cy="874596"/>
          </a:xfrm>
        </p:grpSpPr>
        <p:sp>
          <p:nvSpPr>
            <p:cNvPr id="13" name="Прямоугольник 12"/>
            <p:cNvSpPr/>
            <p:nvPr/>
          </p:nvSpPr>
          <p:spPr>
            <a:xfrm>
              <a:off x="3754769" y="832887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4" name="Группа 13"/>
            <p:cNvGrpSpPr/>
            <p:nvPr/>
          </p:nvGrpSpPr>
          <p:grpSpPr>
            <a:xfrm>
              <a:off x="3829833" y="8391629"/>
              <a:ext cx="9539287" cy="762462"/>
              <a:chOff x="13336588" y="11437938"/>
              <a:chExt cx="9539287" cy="762462"/>
            </a:xfrm>
          </p:grpSpPr>
          <p:sp>
            <p:nvSpPr>
              <p:cNvPr id="15" name="Текст 5"/>
              <p:cNvSpPr txBox="1">
                <a:spLocks/>
              </p:cNvSpPr>
              <p:nvPr/>
            </p:nvSpPr>
            <p:spPr>
              <a:xfrm>
                <a:off x="14482949" y="11438400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skype@</a:t>
                </a:r>
                <a:endParaRPr lang="ru-RU" dirty="0"/>
              </a:p>
            </p:txBody>
          </p:sp>
          <p:pic>
            <p:nvPicPr>
              <p:cNvPr id="16" name="Изображение 1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36588" y="11437938"/>
                <a:ext cx="762000" cy="762000"/>
              </a:xfrm>
              <a:prstGeom prst="rect">
                <a:avLst/>
              </a:prstGeom>
            </p:spPr>
          </p:pic>
        </p:grpSp>
      </p:grpSp>
      <p:grpSp>
        <p:nvGrpSpPr>
          <p:cNvPr id="17" name="Группа 16"/>
          <p:cNvGrpSpPr/>
          <p:nvPr/>
        </p:nvGrpSpPr>
        <p:grpSpPr>
          <a:xfrm>
            <a:off x="13683989" y="-2547913"/>
            <a:ext cx="9569802" cy="874596"/>
            <a:chOff x="13294884" y="10237052"/>
            <a:chExt cx="9569802" cy="874596"/>
          </a:xfrm>
        </p:grpSpPr>
        <p:sp>
          <p:nvSpPr>
            <p:cNvPr id="18" name="Прямоугольник 17"/>
            <p:cNvSpPr/>
            <p:nvPr/>
          </p:nvSpPr>
          <p:spPr>
            <a:xfrm>
              <a:off x="13294884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9" name="Группа 18"/>
            <p:cNvGrpSpPr/>
            <p:nvPr/>
          </p:nvGrpSpPr>
          <p:grpSpPr>
            <a:xfrm>
              <a:off x="13338451" y="10287820"/>
              <a:ext cx="9526235" cy="776444"/>
              <a:chOff x="19835306" y="11437493"/>
              <a:chExt cx="9526235" cy="776444"/>
            </a:xfrm>
          </p:grpSpPr>
          <p:sp>
            <p:nvSpPr>
              <p:cNvPr id="20" name="Текст 5"/>
              <p:cNvSpPr txBox="1">
                <a:spLocks/>
              </p:cNvSpPr>
              <p:nvPr/>
            </p:nvSpPr>
            <p:spPr>
              <a:xfrm>
                <a:off x="20968615" y="11437493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/>
                  <a:t>facebook</a:t>
                </a:r>
                <a:endParaRPr lang="ru-RU" dirty="0"/>
              </a:p>
            </p:txBody>
          </p:sp>
          <p:pic>
            <p:nvPicPr>
              <p:cNvPr id="21" name="Изображение 2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835306" y="11451937"/>
                <a:ext cx="762000" cy="762000"/>
              </a:xfrm>
              <a:prstGeom prst="rect">
                <a:avLst/>
              </a:prstGeom>
            </p:spPr>
          </p:pic>
        </p:grpSp>
      </p:grpSp>
      <p:grpSp>
        <p:nvGrpSpPr>
          <p:cNvPr id="22" name="Группа 21"/>
          <p:cNvGrpSpPr/>
          <p:nvPr/>
        </p:nvGrpSpPr>
        <p:grpSpPr>
          <a:xfrm>
            <a:off x="13710883" y="-4815943"/>
            <a:ext cx="9577212" cy="874596"/>
            <a:chOff x="13294884" y="6436056"/>
            <a:chExt cx="9577212" cy="874596"/>
          </a:xfrm>
        </p:grpSpPr>
        <p:sp>
          <p:nvSpPr>
            <p:cNvPr id="23" name="Прямоугольник 22"/>
            <p:cNvSpPr/>
            <p:nvPr/>
          </p:nvSpPr>
          <p:spPr>
            <a:xfrm>
              <a:off x="13294884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24" name="Группа 23"/>
            <p:cNvGrpSpPr/>
            <p:nvPr/>
          </p:nvGrpSpPr>
          <p:grpSpPr>
            <a:xfrm>
              <a:off x="13338451" y="6493001"/>
              <a:ext cx="9533645" cy="762000"/>
              <a:chOff x="19827896" y="9155113"/>
              <a:chExt cx="9533645" cy="762000"/>
            </a:xfrm>
          </p:grpSpPr>
          <p:sp>
            <p:nvSpPr>
              <p:cNvPr id="25" name="Текст 5"/>
              <p:cNvSpPr txBox="1">
                <a:spLocks/>
              </p:cNvSpPr>
              <p:nvPr/>
            </p:nvSpPr>
            <p:spPr>
              <a:xfrm>
                <a:off x="20968615" y="9155113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 smtClean="0"/>
                  <a:t>instagram</a:t>
                </a:r>
                <a:endParaRPr lang="ru-RU" dirty="0"/>
              </a:p>
            </p:txBody>
          </p:sp>
          <p:pic>
            <p:nvPicPr>
              <p:cNvPr id="26" name="Изображение 2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827896" y="9157970"/>
                <a:ext cx="762000" cy="749300"/>
              </a:xfrm>
              <a:prstGeom prst="rect">
                <a:avLst/>
              </a:prstGeom>
            </p:spPr>
          </p:pic>
        </p:grpSp>
      </p:grpSp>
      <p:grpSp>
        <p:nvGrpSpPr>
          <p:cNvPr id="27" name="Группа 26"/>
          <p:cNvGrpSpPr/>
          <p:nvPr/>
        </p:nvGrpSpPr>
        <p:grpSpPr>
          <a:xfrm>
            <a:off x="13683989" y="-3665248"/>
            <a:ext cx="9596262" cy="874596"/>
            <a:chOff x="13294884" y="8339787"/>
            <a:chExt cx="9596262" cy="874596"/>
          </a:xfrm>
        </p:grpSpPr>
        <p:sp>
          <p:nvSpPr>
            <p:cNvPr id="28" name="Прямоугольник 27"/>
            <p:cNvSpPr/>
            <p:nvPr/>
          </p:nvSpPr>
          <p:spPr>
            <a:xfrm>
              <a:off x="13294884" y="833978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29" name="Группа 28"/>
            <p:cNvGrpSpPr/>
            <p:nvPr/>
          </p:nvGrpSpPr>
          <p:grpSpPr>
            <a:xfrm>
              <a:off x="13385591" y="8376939"/>
              <a:ext cx="9505555" cy="764385"/>
              <a:chOff x="19870500" y="10298470"/>
              <a:chExt cx="9505555" cy="764385"/>
            </a:xfrm>
          </p:grpSpPr>
          <p:sp>
            <p:nvSpPr>
              <p:cNvPr id="30" name="Текст 5"/>
              <p:cNvSpPr txBox="1">
                <a:spLocks/>
              </p:cNvSpPr>
              <p:nvPr/>
            </p:nvSpPr>
            <p:spPr>
              <a:xfrm>
                <a:off x="20983129" y="10298470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/>
                  <a:t>bitbucket</a:t>
                </a:r>
                <a:endParaRPr lang="ru-RU" dirty="0"/>
              </a:p>
            </p:txBody>
          </p:sp>
          <p:pic>
            <p:nvPicPr>
              <p:cNvPr id="31" name="Изображение 30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870500" y="10300855"/>
                <a:ext cx="673100" cy="762000"/>
              </a:xfrm>
              <a:prstGeom prst="rect">
                <a:avLst/>
              </a:prstGeom>
            </p:spPr>
          </p:pic>
        </p:grpSp>
      </p:grpSp>
      <p:grpSp>
        <p:nvGrpSpPr>
          <p:cNvPr id="32" name="Группа 31"/>
          <p:cNvGrpSpPr/>
          <p:nvPr/>
        </p:nvGrpSpPr>
        <p:grpSpPr>
          <a:xfrm>
            <a:off x="3071098" y="-2473206"/>
            <a:ext cx="9576251" cy="874596"/>
            <a:chOff x="3754769" y="10237052"/>
            <a:chExt cx="9576251" cy="874596"/>
          </a:xfrm>
        </p:grpSpPr>
        <p:sp>
          <p:nvSpPr>
            <p:cNvPr id="33" name="Прямоугольник 32"/>
            <p:cNvSpPr/>
            <p:nvPr/>
          </p:nvSpPr>
          <p:spPr>
            <a:xfrm>
              <a:off x="3754769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34" name="Группа 33"/>
            <p:cNvGrpSpPr/>
            <p:nvPr/>
          </p:nvGrpSpPr>
          <p:grpSpPr>
            <a:xfrm>
              <a:off x="3939497" y="10260456"/>
              <a:ext cx="9391523" cy="809749"/>
              <a:chOff x="13427202" y="11400300"/>
              <a:chExt cx="9391523" cy="809749"/>
            </a:xfrm>
          </p:grpSpPr>
          <p:sp>
            <p:nvSpPr>
              <p:cNvPr id="35" name="Текст 5"/>
              <p:cNvSpPr txBox="1">
                <a:spLocks/>
              </p:cNvSpPr>
              <p:nvPr/>
            </p:nvSpPr>
            <p:spPr>
              <a:xfrm>
                <a:off x="14425799" y="11400300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/>
                  <a:t>github</a:t>
                </a:r>
                <a:endParaRPr lang="ru-RU" dirty="0"/>
              </a:p>
            </p:txBody>
          </p:sp>
          <p:pic>
            <p:nvPicPr>
              <p:cNvPr id="36" name="Изображение 35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427202" y="11448049"/>
                <a:ext cx="622300" cy="762000"/>
              </a:xfrm>
              <a:prstGeom prst="rect">
                <a:avLst/>
              </a:prstGeom>
            </p:spPr>
          </p:pic>
        </p:grpSp>
      </p:grpSp>
      <p:grpSp>
        <p:nvGrpSpPr>
          <p:cNvPr id="37" name="Группа 36"/>
          <p:cNvGrpSpPr/>
          <p:nvPr/>
        </p:nvGrpSpPr>
        <p:grpSpPr>
          <a:xfrm>
            <a:off x="3020436" y="10291763"/>
            <a:ext cx="9558766" cy="874596"/>
            <a:chOff x="13294884" y="4512527"/>
            <a:chExt cx="9558766" cy="874596"/>
          </a:xfrm>
        </p:grpSpPr>
        <p:sp>
          <p:nvSpPr>
            <p:cNvPr id="38" name="Прямоугольник 37"/>
            <p:cNvSpPr/>
            <p:nvPr/>
          </p:nvSpPr>
          <p:spPr>
            <a:xfrm>
              <a:off x="13294884" y="451252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39" name="Группа 38"/>
            <p:cNvGrpSpPr/>
            <p:nvPr/>
          </p:nvGrpSpPr>
          <p:grpSpPr>
            <a:xfrm>
              <a:off x="13323959" y="4546175"/>
              <a:ext cx="9529691" cy="762000"/>
              <a:chOff x="19831850" y="8004175"/>
              <a:chExt cx="9529691" cy="762000"/>
            </a:xfrm>
          </p:grpSpPr>
          <p:sp>
            <p:nvSpPr>
              <p:cNvPr id="40" name="Текст 5"/>
              <p:cNvSpPr txBox="1">
                <a:spLocks/>
              </p:cNvSpPr>
              <p:nvPr/>
            </p:nvSpPr>
            <p:spPr>
              <a:xfrm>
                <a:off x="20968615" y="8004175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telegram: </a:t>
                </a:r>
                <a:r>
                  <a:rPr lang="en-US" dirty="0" err="1" smtClean="0"/>
                  <a:t>ishfb</a:t>
                </a:r>
                <a:endParaRPr lang="ru-RU" dirty="0"/>
              </a:p>
            </p:txBody>
          </p:sp>
          <p:pic>
            <p:nvPicPr>
              <p:cNvPr id="41" name="Изображение 40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831850" y="8084586"/>
                <a:ext cx="762000" cy="673100"/>
              </a:xfrm>
              <a:prstGeom prst="rect">
                <a:avLst/>
              </a:prstGeom>
            </p:spPr>
          </p:pic>
        </p:grpSp>
      </p:grpSp>
      <p:grpSp>
        <p:nvGrpSpPr>
          <p:cNvPr id="42" name="Группа 41"/>
          <p:cNvGrpSpPr/>
          <p:nvPr/>
        </p:nvGrpSpPr>
        <p:grpSpPr>
          <a:xfrm>
            <a:off x="12954000" y="9092465"/>
            <a:ext cx="9576251" cy="874596"/>
            <a:chOff x="3761696" y="4759656"/>
            <a:chExt cx="9576251" cy="874596"/>
          </a:xfrm>
        </p:grpSpPr>
        <p:grpSp>
          <p:nvGrpSpPr>
            <p:cNvPr id="43" name="Группа 42"/>
            <p:cNvGrpSpPr/>
            <p:nvPr/>
          </p:nvGrpSpPr>
          <p:grpSpPr>
            <a:xfrm>
              <a:off x="3761696" y="4759656"/>
              <a:ext cx="9576251" cy="874596"/>
              <a:chOff x="3754769" y="6436056"/>
              <a:chExt cx="9576251" cy="874596"/>
            </a:xfrm>
          </p:grpSpPr>
          <p:sp>
            <p:nvSpPr>
              <p:cNvPr id="45" name="Прямоугольник 44"/>
              <p:cNvSpPr/>
              <p:nvPr/>
            </p:nvSpPr>
            <p:spPr>
              <a:xfrm>
                <a:off x="3754769" y="6436056"/>
                <a:ext cx="853625" cy="874596"/>
              </a:xfrm>
              <a:prstGeom prst="rect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6" name="Текст 5"/>
              <p:cNvSpPr txBox="1">
                <a:spLocks/>
              </p:cNvSpPr>
              <p:nvPr/>
            </p:nvSpPr>
            <p:spPr>
              <a:xfrm>
                <a:off x="4938094" y="6491269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 smtClean="0"/>
                  <a:t>ishfb</a:t>
                </a:r>
                <a:endParaRPr lang="ru-RU" dirty="0"/>
              </a:p>
            </p:txBody>
          </p:sp>
        </p:grpSp>
        <p:pic>
          <p:nvPicPr>
            <p:cNvPr id="44" name="Изображение 4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6006" y="4811142"/>
              <a:ext cx="775411" cy="763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193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Заголовок, текст и код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Этот слайд используется для вставки небольшой </a:t>
            </a:r>
            <a:br>
              <a:rPr lang="ru-RU" dirty="0"/>
            </a:br>
            <a:r>
              <a:rPr lang="ru-RU" dirty="0"/>
              <a:t>части кода с </a:t>
            </a:r>
            <a:r>
              <a:rPr lang="ru-RU" dirty="0" smtClean="0"/>
              <a:t>описанием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21</a:t>
            </a:fld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50000"/>
              </a:lnSpc>
              <a:tabLst>
                <a:tab pos="2185988" algn="l"/>
              </a:tabLst>
            </a:pPr>
            <a:r>
              <a:rPr lang="en-US" dirty="0"/>
              <a:t>#coding=utf-8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>
                <a:solidFill>
                  <a:schemeClr val="tx2"/>
                </a:solidFill>
              </a:rPr>
              <a:t>vanilla</a:t>
            </a:r>
            <a:r>
              <a:rPr lang="en-US" dirty="0"/>
              <a:t> import *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defconAppKit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windows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baseWindow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BaseWindowController</a:t>
            </a:r>
            <a:r>
              <a:rPr lang="en-US" dirty="0">
                <a:solidFill>
                  <a:schemeClr val="tx2"/>
                </a:solidFill>
              </a:rPr>
              <a:t/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mojo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events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addObserver</a:t>
            </a:r>
            <a:r>
              <a:rPr lang="en-US" dirty="0"/>
              <a:t>, </a:t>
            </a:r>
            <a:r>
              <a:rPr lang="en-US" dirty="0" err="1">
                <a:solidFill>
                  <a:schemeClr val="tx2"/>
                </a:solidFill>
              </a:rPr>
              <a:t>removeObserver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smtClean="0">
                <a:solidFill>
                  <a:schemeClr val="tx2"/>
                </a:solidFill>
              </a:rPr>
              <a:t>math</a:t>
            </a:r>
            <a:r>
              <a:rPr lang="ru-RU" dirty="0" smtClean="0">
                <a:solidFill>
                  <a:schemeClr val="tx2"/>
                </a:solidFill>
              </a:rPr>
              <a:t/>
            </a:r>
            <a:br>
              <a:rPr lang="ru-RU" dirty="0" smtClean="0">
                <a:solidFill>
                  <a:schemeClr val="tx2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class </a:t>
            </a:r>
            <a:r>
              <a:rPr lang="en-US" dirty="0" err="1">
                <a:solidFill>
                  <a:srgbClr val="5BCD9D"/>
                </a:solidFill>
              </a:rPr>
              <a:t>ShowMouseCoordinatesTextBox</a:t>
            </a:r>
            <a:r>
              <a:rPr lang="en-US" dirty="0"/>
              <a:t>(</a:t>
            </a:r>
            <a:r>
              <a:rPr lang="en-US" dirty="0" err="1"/>
              <a:t>TextBox</a:t>
            </a:r>
            <a:r>
              <a:rPr lang="en-US" dirty="0" smtClean="0"/>
              <a:t>):</a:t>
            </a:r>
            <a:endParaRPr lang="en-US" dirty="0"/>
          </a:p>
        </p:txBody>
      </p:sp>
      <p:grpSp>
        <p:nvGrpSpPr>
          <p:cNvPr id="7" name="Group 544"/>
          <p:cNvGrpSpPr/>
          <p:nvPr/>
        </p:nvGrpSpPr>
        <p:grpSpPr>
          <a:xfrm>
            <a:off x="20603585" y="2067482"/>
            <a:ext cx="5771563" cy="1505424"/>
            <a:chOff x="0" y="0"/>
            <a:chExt cx="5771562" cy="1505423"/>
          </a:xfrm>
        </p:grpSpPr>
        <p:grpSp>
          <p:nvGrpSpPr>
            <p:cNvPr id="8" name="Group 542"/>
            <p:cNvGrpSpPr/>
            <p:nvPr/>
          </p:nvGrpSpPr>
          <p:grpSpPr>
            <a:xfrm>
              <a:off x="0" y="0"/>
              <a:ext cx="5771563" cy="1505424"/>
              <a:chOff x="1340592" y="0"/>
              <a:chExt cx="5771562" cy="1505423"/>
            </a:xfrm>
          </p:grpSpPr>
          <p:sp>
            <p:nvSpPr>
              <p:cNvPr id="10" name="Shape 540"/>
              <p:cNvSpPr/>
              <p:nvPr/>
            </p:nvSpPr>
            <p:spPr>
              <a:xfrm>
                <a:off x="1340592" y="0"/>
                <a:ext cx="5771564" cy="839767"/>
              </a:xfrm>
              <a:prstGeom prst="rect">
                <a:avLst/>
              </a:prstGeom>
              <a:solidFill>
                <a:srgbClr val="3878BE"/>
              </a:solidFill>
              <a:ln w="12700" cap="flat">
                <a:noFill/>
                <a:miter lim="400000"/>
              </a:ln>
              <a:effectLst>
                <a:outerShdw blurRad="635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1" name="Shape 541"/>
              <p:cNvSpPr/>
              <p:nvPr/>
            </p:nvSpPr>
            <p:spPr>
              <a:xfrm>
                <a:off x="2248251" y="131081"/>
                <a:ext cx="3887670" cy="13743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lnSpc>
                    <a:spcPct val="100000"/>
                  </a:lnSpc>
                  <a:spcBef>
                    <a:spcPts val="0"/>
                  </a:spcBef>
                  <a:tabLst>
                    <a:tab pos="5524500" algn="l"/>
                  </a:tabLst>
                  <a:defRPr sz="3000" baseline="0">
                    <a:solidFill>
                      <a:srgbClr val="FFFFFF"/>
                    </a:solidFill>
                    <a:latin typeface="Yandex Sans Text Regular"/>
                    <a:ea typeface="Yandex Sans Text Regular"/>
                    <a:cs typeface="Yandex Sans Text Regular"/>
                    <a:sym typeface="Yandex Sans Text Regular"/>
                  </a:defRPr>
                </a:lvl1pPr>
              </a:lstStyle>
              <a:p>
                <a:r>
                  <a:t>Пример </a:t>
                </a:r>
              </a:p>
            </p:txBody>
          </p:sp>
        </p:grpSp>
        <p:pic>
          <p:nvPicPr>
            <p:cNvPr id="9" name="pasted-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45308" y="192651"/>
              <a:ext cx="495301" cy="495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29309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Заголовок, текст и код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22</a:t>
            </a:fld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#coding=utf-8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>
                <a:solidFill>
                  <a:schemeClr val="tx2"/>
                </a:solidFill>
              </a:rPr>
              <a:t>vanilla</a:t>
            </a:r>
            <a:r>
              <a:rPr lang="en-US" dirty="0"/>
              <a:t> import *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defconAppKit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windows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baseWindow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BaseWindowController</a:t>
            </a:r>
            <a:r>
              <a:rPr lang="en-US" dirty="0">
                <a:solidFill>
                  <a:schemeClr val="tx2"/>
                </a:solidFill>
              </a:rPr>
              <a:t/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mojo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events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addObserver</a:t>
            </a:r>
            <a:r>
              <a:rPr lang="en-US" dirty="0"/>
              <a:t>, </a:t>
            </a:r>
            <a:r>
              <a:rPr lang="en-US" dirty="0" err="1">
                <a:solidFill>
                  <a:schemeClr val="tx2"/>
                </a:solidFill>
              </a:rPr>
              <a:t>removeObserver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>
                <a:solidFill>
                  <a:schemeClr val="tx2"/>
                </a:solidFill>
              </a:rPr>
              <a:t>math</a:t>
            </a:r>
            <a:r>
              <a:rPr lang="ru-RU" dirty="0">
                <a:solidFill>
                  <a:schemeClr val="tx2"/>
                </a:solidFill>
              </a:rPr>
              <a:t/>
            </a:r>
            <a:br>
              <a:rPr lang="ru-RU" dirty="0">
                <a:solidFill>
                  <a:schemeClr val="tx2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class </a:t>
            </a:r>
            <a:r>
              <a:rPr lang="en-US" dirty="0" err="1">
                <a:solidFill>
                  <a:srgbClr val="5BCD9D"/>
                </a:solidFill>
              </a:rPr>
              <a:t>ShowMouseCoordinatesTextBox</a:t>
            </a:r>
            <a:r>
              <a:rPr lang="en-US" dirty="0"/>
              <a:t>(</a:t>
            </a:r>
            <a:r>
              <a:rPr lang="en-US" dirty="0" err="1"/>
              <a:t>TextBox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ru-RU" dirty="0" smtClean="0"/>
              <a:t>	</a:t>
            </a:r>
            <a:r>
              <a:rPr lang="en-US" dirty="0" smtClean="0">
                <a:solidFill>
                  <a:srgbClr val="FC6767"/>
                </a:solidFill>
              </a:rPr>
              <a:t>"""</a:t>
            </a:r>
            <a:r>
              <a:rPr lang="en-US" dirty="0">
                <a:solidFill>
                  <a:srgbClr val="FC6767"/>
                </a:solidFill>
              </a:rPr>
              <a:t/>
            </a:r>
            <a:br>
              <a:rPr lang="en-US" dirty="0">
                <a:solidFill>
                  <a:srgbClr val="FC6767"/>
                </a:solidFill>
              </a:rPr>
            </a:br>
            <a:r>
              <a:rPr lang="en-US" dirty="0">
                <a:solidFill>
                  <a:srgbClr val="FC6767"/>
                </a:solidFill>
              </a:rPr>
              <a:t>	A vanilla text box with some goodies about the mouse.</a:t>
            </a:r>
            <a:br>
              <a:rPr lang="en-US" dirty="0">
                <a:solidFill>
                  <a:srgbClr val="FC6767"/>
                </a:solidFill>
              </a:rPr>
            </a:br>
            <a:r>
              <a:rPr lang="en-US" dirty="0">
                <a:solidFill>
                  <a:srgbClr val="FC6767"/>
                </a:solidFill>
              </a:rPr>
              <a:t>	"""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>
                <a:solidFill>
                  <a:srgbClr val="5BCD9D"/>
                </a:solidFill>
              </a:rPr>
              <a:t>__</a:t>
            </a:r>
            <a:r>
              <a:rPr lang="en-US" dirty="0" err="1">
                <a:solidFill>
                  <a:srgbClr val="5BCD9D"/>
                </a:solidFill>
              </a:rPr>
              <a:t>init</a:t>
            </a:r>
            <a:r>
              <a:rPr lang="en-US" dirty="0">
                <a:solidFill>
                  <a:srgbClr val="5BCD9D"/>
                </a:solidFill>
              </a:rPr>
              <a:t>__</a:t>
            </a:r>
            <a:r>
              <a:rPr lang="en-US" dirty="0"/>
              <a:t>(</a:t>
            </a:r>
            <a:r>
              <a:rPr lang="en-US" dirty="0">
                <a:solidFill>
                  <a:schemeClr val="tx2"/>
                </a:solidFill>
              </a:rPr>
              <a:t>self</a:t>
            </a:r>
            <a:r>
              <a:rPr lang="en-US" dirty="0"/>
              <a:t>, *</a:t>
            </a:r>
            <a:r>
              <a:rPr lang="en-US" dirty="0" err="1">
                <a:solidFill>
                  <a:schemeClr val="tx2"/>
                </a:solidFill>
              </a:rPr>
              <a:t>args</a:t>
            </a:r>
            <a:r>
              <a:rPr lang="en-US" dirty="0"/>
              <a:t>, **</a:t>
            </a:r>
            <a:r>
              <a:rPr lang="en-US" dirty="0" err="1">
                <a:solidFill>
                  <a:schemeClr val="tx2"/>
                </a:solidFill>
              </a:rPr>
              <a:t>kwargs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self.observers</a:t>
            </a:r>
            <a:r>
              <a:rPr lang="en-US" dirty="0"/>
              <a:t> = {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 err="1">
                <a:solidFill>
                  <a:srgbClr val="9E64A9"/>
                </a:solidFill>
              </a:rPr>
              <a:t>mouseMoved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/>
              <a:t>, 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 err="1">
                <a:solidFill>
                  <a:srgbClr val="9E64A9"/>
                </a:solidFill>
              </a:rPr>
              <a:t>mouseDragged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/>
              <a:t>, 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 err="1">
                <a:solidFill>
                  <a:srgbClr val="9E64A9"/>
                </a:solidFill>
              </a:rPr>
              <a:t>mouseUp</a:t>
            </a:r>
            <a:r>
              <a:rPr lang="en-US" dirty="0" smtClean="0">
                <a:solidFill>
                  <a:srgbClr val="9E64A9"/>
                </a:solidFill>
              </a:rPr>
              <a:t>"</a:t>
            </a:r>
            <a:r>
              <a:rPr lang="en-US" dirty="0" smtClean="0"/>
              <a:t>}</a:t>
            </a:r>
            <a:endParaRPr lang="ru-RU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18651239" y="6657259"/>
            <a:ext cx="4838129" cy="5450725"/>
            <a:chOff x="18436207" y="3572959"/>
            <a:chExt cx="4838129" cy="5450725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18436207" y="3572959"/>
              <a:ext cx="4838129" cy="5450725"/>
            </a:xfrm>
            <a:prstGeom prst="rect">
              <a:avLst/>
            </a:prstGeom>
            <a:solidFill>
              <a:schemeClr val="accent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Объект 2"/>
            <p:cNvSpPr txBox="1">
              <a:spLocks/>
            </p:cNvSpPr>
            <p:nvPr/>
          </p:nvSpPr>
          <p:spPr>
            <a:xfrm>
              <a:off x="18893165" y="3916239"/>
              <a:ext cx="4199409" cy="2570658"/>
            </a:xfrm>
            <a:prstGeom prst="rect">
              <a:avLst/>
            </a:prstGeom>
          </p:spPr>
          <p:txBody>
            <a:bodyPr vert="horz" lIns="0" tIns="45720" rIns="91440" bIns="45720" rtlCol="0" anchor="ctr">
              <a:noAutofit/>
            </a:bodyPr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 baseline="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ru-RU" sz="2200" dirty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В случае, если ваш </a:t>
              </a:r>
              <a:r>
                <a:rPr lang="ru-RU" sz="2200" smtClean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код </a:t>
              </a:r>
              <a:br>
                <a:rPr lang="ru-RU" sz="2200" smtClean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</a:br>
              <a:r>
                <a:rPr lang="ru-RU" sz="2200" smtClean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не </a:t>
              </a:r>
              <a:r>
                <a:rPr lang="ru-RU" sz="2200" dirty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помещается на одной странице, его можно продлить на следующем слайде</a:t>
              </a:r>
              <a:r>
                <a:rPr lang="ru-RU" sz="220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; </a:t>
              </a:r>
              <a:r>
                <a:rPr lang="ru-RU" sz="2200" smtClean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/>
              </a:r>
              <a:br>
                <a:rPr lang="ru-RU" sz="2200" smtClean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</a:br>
              <a:r>
                <a:rPr lang="ru-RU" sz="2200" smtClean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в </a:t>
              </a:r>
              <a:r>
                <a:rPr lang="ru-RU" sz="2200" dirty="0" smtClean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разделе </a:t>
              </a:r>
              <a:r>
                <a:rPr lang="ru-RU" sz="2200" dirty="0" smtClean="0">
                  <a:solidFill>
                    <a:schemeClr val="bg1"/>
                  </a:solidFill>
                  <a:latin typeface="+mj-lt"/>
                  <a:ea typeface="Yandex Sans Text Regular"/>
                  <a:cs typeface="Yandex Sans Text Regular"/>
                  <a:sym typeface="Yandex Sans Text Regular"/>
                </a:rPr>
                <a:t>«Переходы», </a:t>
              </a:r>
              <a:r>
                <a:rPr lang="ru-RU" sz="2200" dirty="0" smtClean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между </a:t>
              </a:r>
              <a:r>
                <a:rPr lang="ru-RU" sz="2200" dirty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слайдами поставить переход </a:t>
              </a:r>
              <a:r>
                <a:rPr lang="ru-RU" sz="2200" dirty="0" smtClean="0">
                  <a:solidFill>
                    <a:schemeClr val="bg1"/>
                  </a:solidFill>
                  <a:latin typeface="+mj-lt"/>
                  <a:ea typeface="Yandex Sans Text Regular"/>
                  <a:cs typeface="Yandex Sans Text Regular"/>
                  <a:sym typeface="Yandex Sans Text Regular"/>
                </a:rPr>
                <a:t>«</a:t>
              </a:r>
              <a:r>
                <a:rPr lang="ru-RU" sz="2200" dirty="0" err="1">
                  <a:solidFill>
                    <a:schemeClr val="bg1"/>
                  </a:solidFill>
                  <a:latin typeface="+mj-lt"/>
                  <a:ea typeface="Yandex Sans Text Regular"/>
                  <a:cs typeface="Yandex Sans Text Regular"/>
                  <a:sym typeface="Yandex Sans Text Regular"/>
                </a:rPr>
                <a:t>З</a:t>
              </a:r>
              <a:r>
                <a:rPr lang="ru-RU" sz="2200" dirty="0" err="1" smtClean="0">
                  <a:solidFill>
                    <a:schemeClr val="bg1"/>
                  </a:solidFill>
                  <a:latin typeface="+mj-lt"/>
                  <a:ea typeface="Yandex Sans Text Regular"/>
                  <a:cs typeface="Yandex Sans Text Regular"/>
                  <a:sym typeface="Yandex Sans Text Regular"/>
                </a:rPr>
                <a:t>адвигание</a:t>
              </a:r>
              <a:r>
                <a:rPr lang="ru-RU" sz="2200" dirty="0" smtClean="0">
                  <a:solidFill>
                    <a:schemeClr val="bg1"/>
                  </a:solidFill>
                  <a:latin typeface="+mj-lt"/>
                  <a:ea typeface="Yandex Sans Text Regular"/>
                  <a:cs typeface="Yandex Sans Text Regular"/>
                  <a:sym typeface="Yandex Sans Text Regular"/>
                </a:rPr>
                <a:t>»</a:t>
              </a:r>
              <a:endParaRPr lang="ru-RU" sz="2200" dirty="0">
                <a:solidFill>
                  <a:schemeClr val="bg1"/>
                </a:solidFill>
                <a:latin typeface="+mn-lt"/>
                <a:ea typeface="Yandex Sans Text Regular"/>
                <a:cs typeface="Yandex Sans Text Regular"/>
                <a:sym typeface="Yandex Sans Text Regular"/>
              </a:endParaRPr>
            </a:p>
          </p:txBody>
        </p:sp>
        <p:pic>
          <p:nvPicPr>
            <p:cNvPr id="9" name="Изображение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33"/>
            <a:stretch/>
          </p:blipFill>
          <p:spPr>
            <a:xfrm>
              <a:off x="18893165" y="6727902"/>
              <a:ext cx="3923760" cy="1790455"/>
            </a:xfrm>
            <a:prstGeom prst="rect">
              <a:avLst/>
            </a:prstGeom>
          </p:spPr>
        </p:pic>
      </p:grpSp>
      <p:grpSp>
        <p:nvGrpSpPr>
          <p:cNvPr id="10" name="Group 544"/>
          <p:cNvGrpSpPr/>
          <p:nvPr/>
        </p:nvGrpSpPr>
        <p:grpSpPr>
          <a:xfrm>
            <a:off x="20603585" y="2067482"/>
            <a:ext cx="5771563" cy="1505424"/>
            <a:chOff x="0" y="0"/>
            <a:chExt cx="5771562" cy="1505423"/>
          </a:xfrm>
        </p:grpSpPr>
        <p:grpSp>
          <p:nvGrpSpPr>
            <p:cNvPr id="11" name="Group 542"/>
            <p:cNvGrpSpPr/>
            <p:nvPr/>
          </p:nvGrpSpPr>
          <p:grpSpPr>
            <a:xfrm>
              <a:off x="0" y="0"/>
              <a:ext cx="5771563" cy="1505424"/>
              <a:chOff x="1340592" y="0"/>
              <a:chExt cx="5771562" cy="1505423"/>
            </a:xfrm>
          </p:grpSpPr>
          <p:sp>
            <p:nvSpPr>
              <p:cNvPr id="13" name="Shape 540"/>
              <p:cNvSpPr/>
              <p:nvPr/>
            </p:nvSpPr>
            <p:spPr>
              <a:xfrm>
                <a:off x="1340592" y="0"/>
                <a:ext cx="5771564" cy="839767"/>
              </a:xfrm>
              <a:prstGeom prst="rect">
                <a:avLst/>
              </a:prstGeom>
              <a:solidFill>
                <a:srgbClr val="3878BE"/>
              </a:solidFill>
              <a:ln w="12700" cap="flat">
                <a:noFill/>
                <a:miter lim="400000"/>
              </a:ln>
              <a:effectLst>
                <a:outerShdw blurRad="635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4" name="Shape 541"/>
              <p:cNvSpPr/>
              <p:nvPr/>
            </p:nvSpPr>
            <p:spPr>
              <a:xfrm>
                <a:off x="2248251" y="131081"/>
                <a:ext cx="3887670" cy="13743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lnSpc>
                    <a:spcPct val="100000"/>
                  </a:lnSpc>
                  <a:spcBef>
                    <a:spcPts val="0"/>
                  </a:spcBef>
                  <a:tabLst>
                    <a:tab pos="5524500" algn="l"/>
                  </a:tabLst>
                  <a:defRPr sz="3000" baseline="0">
                    <a:solidFill>
                      <a:srgbClr val="FFFFFF"/>
                    </a:solidFill>
                    <a:latin typeface="Yandex Sans Text Regular"/>
                    <a:ea typeface="Yandex Sans Text Regular"/>
                    <a:cs typeface="Yandex Sans Text Regular"/>
                    <a:sym typeface="Yandex Sans Text Regular"/>
                  </a:defRPr>
                </a:lvl1pPr>
              </a:lstStyle>
              <a:p>
                <a:r>
                  <a:t>Пример </a:t>
                </a:r>
              </a:p>
            </p:txBody>
          </p:sp>
        </p:grpSp>
        <p:pic>
          <p:nvPicPr>
            <p:cNvPr id="12" name="pasted-image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45308" y="192651"/>
              <a:ext cx="495301" cy="495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6" name="TextBox 15"/>
          <p:cNvSpPr txBox="1"/>
          <p:nvPr/>
        </p:nvSpPr>
        <p:spPr>
          <a:xfrm>
            <a:off x="13826530" y="282219"/>
            <a:ext cx="49058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000" dirty="0" smtClean="0">
                <a:solidFill>
                  <a:schemeClr val="bg1"/>
                </a:solidFill>
              </a:rPr>
              <a:t>Красный цвет </a:t>
            </a:r>
            <a:br>
              <a:rPr lang="ru-RU" sz="5000" dirty="0" smtClean="0">
                <a:solidFill>
                  <a:schemeClr val="bg1"/>
                </a:solidFill>
              </a:rPr>
            </a:br>
            <a:r>
              <a:rPr lang="ru-RU" sz="5000" dirty="0" smtClean="0">
                <a:solidFill>
                  <a:schemeClr val="bg1"/>
                </a:solidFill>
              </a:rPr>
              <a:t>не правильный</a:t>
            </a:r>
          </a:p>
        </p:txBody>
      </p:sp>
    </p:spTree>
    <p:extLst>
      <p:ext uri="{BB962C8B-B14F-4D97-AF65-F5344CB8AC3E}">
        <p14:creationId xmlns:p14="http://schemas.microsoft.com/office/powerpoint/2010/main" val="647706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Состав специализации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1" name="Объект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06" y="4158000"/>
            <a:ext cx="2311800" cy="5400000"/>
          </a:xfr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806" y="4158000"/>
            <a:ext cx="2966400" cy="540000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406" y="4158000"/>
            <a:ext cx="4231500" cy="540000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3809" y="4158000"/>
            <a:ext cx="2956650" cy="540000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4906" y="4158000"/>
            <a:ext cx="4742700" cy="540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0" y="10406286"/>
            <a:ext cx="25154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800" dirty="0" smtClean="0">
                <a:solidFill>
                  <a:sysClr val="windowText" lastClr="000000"/>
                </a:solidFill>
              </a:rPr>
              <a:t>Рейтинг</a:t>
            </a:r>
          </a:p>
          <a:p>
            <a:pPr algn="ctr"/>
            <a:r>
              <a:rPr lang="en-US" sz="4800" dirty="0" smtClean="0">
                <a:solidFill>
                  <a:sysClr val="windowText" lastClr="000000"/>
                </a:solidFill>
              </a:rPr>
              <a:t>4.8/5</a:t>
            </a:r>
            <a:endParaRPr lang="ru-RU" sz="4800" dirty="0" err="1" smtClean="0">
              <a:solidFill>
                <a:sysClr val="windowText" lastClr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91774" y="10406286"/>
            <a:ext cx="25154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800" dirty="0" smtClean="0">
                <a:solidFill>
                  <a:sysClr val="windowText" lastClr="000000"/>
                </a:solidFill>
              </a:rPr>
              <a:t>Рейтинг</a:t>
            </a:r>
          </a:p>
          <a:p>
            <a:pPr algn="ctr"/>
            <a:r>
              <a:rPr lang="en-US" sz="4800" dirty="0" smtClean="0">
                <a:solidFill>
                  <a:sysClr val="windowText" lastClr="000000"/>
                </a:solidFill>
              </a:rPr>
              <a:t>4.95/5</a:t>
            </a:r>
            <a:endParaRPr lang="ru-RU" sz="4800" dirty="0" err="1" smtClean="0">
              <a:solidFill>
                <a:sysClr val="windowText" lastClr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3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9996440" y="10411903"/>
            <a:ext cx="25154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800" dirty="0" smtClean="0">
                <a:solidFill>
                  <a:sysClr val="windowText" lastClr="000000"/>
                </a:solidFill>
              </a:rPr>
              <a:t>Рейтинг</a:t>
            </a:r>
          </a:p>
          <a:p>
            <a:pPr algn="ctr"/>
            <a:r>
              <a:rPr lang="en-US" sz="4800" dirty="0" smtClean="0">
                <a:solidFill>
                  <a:sysClr val="windowText" lastClr="000000"/>
                </a:solidFill>
              </a:rPr>
              <a:t>5/5</a:t>
            </a:r>
            <a:endParaRPr lang="ru-RU" sz="4800" dirty="0" err="1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235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"/>
                            </p:stCondLst>
                            <p:childTnLst>
                              <p:par>
                                <p:cTn id="2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00"/>
                            </p:stCondLst>
                            <p:childTnLst>
                              <p:par>
                                <p:cTn id="2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35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7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38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Целевая аудитория специализации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3000" y="3048000"/>
            <a:ext cx="22113875" cy="9158288"/>
          </a:xfrm>
        </p:spPr>
        <p:txBody>
          <a:bodyPr/>
          <a:lstStyle/>
          <a:p>
            <a:pPr lvl="1"/>
            <a:r>
              <a:rPr lang="ru-RU" dirty="0" smtClean="0"/>
              <a:t>Люди, владеющие любым языком программирования</a:t>
            </a:r>
            <a:endParaRPr lang="ru-RU" dirty="0"/>
          </a:p>
          <a:p>
            <a:pPr lvl="2"/>
            <a:r>
              <a:rPr lang="ru-RU" dirty="0" smtClean="0"/>
              <a:t>надо знать, что такое переменные, условный оператор и циклы</a:t>
            </a:r>
          </a:p>
          <a:p>
            <a:pPr lvl="2"/>
            <a:r>
              <a:rPr lang="ru-RU" dirty="0" smtClean="0"/>
              <a:t>иметь представление о </a:t>
            </a:r>
            <a:r>
              <a:rPr lang="ru-RU" dirty="0" smtClean="0"/>
              <a:t>принципах объектно-ориентированного программирования</a:t>
            </a:r>
            <a:endParaRPr lang="ru-RU" dirty="0" smtClean="0"/>
          </a:p>
          <a:p>
            <a:pPr lvl="2"/>
            <a:r>
              <a:rPr lang="ru-RU" dirty="0" smtClean="0"/>
              <a:t>знать базовые алгоритмы и структуры данных: </a:t>
            </a:r>
            <a:r>
              <a:rPr lang="ru-RU" dirty="0"/>
              <a:t>сортировка, поиск, массив, словарь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490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Чему хотим научить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3000" y="3048000"/>
            <a:ext cx="22113875" cy="9158288"/>
          </a:xfrm>
        </p:spPr>
        <p:txBody>
          <a:bodyPr/>
          <a:lstStyle/>
          <a:p>
            <a:pPr lvl="1"/>
            <a:r>
              <a:rPr lang="ru-RU" dirty="0"/>
              <a:t>После прохождения нашей специализации слушатели </a:t>
            </a:r>
            <a:r>
              <a:rPr lang="ru-RU" dirty="0" smtClean="0"/>
              <a:t>должны уметь:</a:t>
            </a:r>
            <a:endParaRPr lang="ru-RU" dirty="0"/>
          </a:p>
          <a:p>
            <a:pPr lvl="2"/>
            <a:r>
              <a:rPr lang="ru-RU" dirty="0" smtClean="0"/>
              <a:t>самостоятельно </a:t>
            </a:r>
            <a:r>
              <a:rPr lang="ru-RU" dirty="0"/>
              <a:t>решать практические задачи на языке С</a:t>
            </a:r>
            <a:r>
              <a:rPr lang="ru-RU" dirty="0" smtClean="0"/>
              <a:t>++</a:t>
            </a:r>
            <a:endParaRPr lang="ru-RU" dirty="0"/>
          </a:p>
          <a:p>
            <a:pPr lvl="2"/>
            <a:r>
              <a:rPr lang="ru-RU" dirty="0" smtClean="0"/>
              <a:t>применять </a:t>
            </a:r>
            <a:r>
              <a:rPr lang="ru-RU" dirty="0"/>
              <a:t>естественные для С++ идиомы и </a:t>
            </a:r>
            <a:r>
              <a:rPr lang="ru-RU" dirty="0" smtClean="0"/>
              <a:t>конструкции</a:t>
            </a:r>
            <a:endParaRPr lang="ru-RU" dirty="0"/>
          </a:p>
          <a:p>
            <a:pPr lvl="2"/>
            <a:r>
              <a:rPr lang="ru-RU" dirty="0" smtClean="0"/>
              <a:t>самостоятельно </a:t>
            </a:r>
            <a:r>
              <a:rPr lang="ru-RU" dirty="0"/>
              <a:t>находить ответы на свои вопросы и изучать язык </a:t>
            </a:r>
            <a:r>
              <a:rPr lang="ru-RU" dirty="0" smtClean="0"/>
              <a:t>глубже</a:t>
            </a:r>
            <a:endParaRPr lang="ru-RU" dirty="0"/>
          </a:p>
          <a:p>
            <a:pPr lvl="2"/>
            <a:r>
              <a:rPr lang="ru-RU" dirty="0" smtClean="0"/>
              <a:t>писать </a:t>
            </a:r>
            <a:r>
              <a:rPr lang="ru-RU" dirty="0"/>
              <a:t>на С++ эффективный код без ущерба для </a:t>
            </a:r>
            <a:r>
              <a:rPr lang="ru-RU" dirty="0" smtClean="0"/>
              <a:t>его качества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216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Наша команда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6</a:t>
            </a:fld>
            <a:endParaRPr lang="ru-RU" dirty="0"/>
          </a:p>
        </p:txBody>
      </p:sp>
      <p:grpSp>
        <p:nvGrpSpPr>
          <p:cNvPr id="34" name="Группа 33"/>
          <p:cNvGrpSpPr/>
          <p:nvPr/>
        </p:nvGrpSpPr>
        <p:grpSpPr>
          <a:xfrm>
            <a:off x="1168074" y="2738395"/>
            <a:ext cx="4905510" cy="7755929"/>
            <a:chOff x="-389571" y="1828800"/>
            <a:chExt cx="4905510" cy="7755929"/>
          </a:xfrm>
        </p:grpSpPr>
        <p:pic>
          <p:nvPicPr>
            <p:cNvPr id="24" name="Рисунок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" y="1828800"/>
              <a:ext cx="4190130" cy="6480000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-389571" y="8384400"/>
              <a:ext cx="490551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Антон </a:t>
              </a:r>
              <a:r>
                <a:rPr lang="ru-RU" dirty="0" err="1" smtClean="0">
                  <a:solidFill>
                    <a:sysClr val="windowText" lastClr="000000"/>
                  </a:solidFill>
                </a:rPr>
                <a:t>Полднев</a:t>
              </a:r>
              <a:endParaRPr lang="ru-RU" dirty="0" smtClean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руководитель службы</a:t>
              </a:r>
            </a:p>
          </p:txBody>
        </p:sp>
      </p:grpSp>
      <p:grpSp>
        <p:nvGrpSpPr>
          <p:cNvPr id="35" name="Группа 34"/>
          <p:cNvGrpSpPr/>
          <p:nvPr/>
        </p:nvGrpSpPr>
        <p:grpSpPr>
          <a:xfrm>
            <a:off x="5770005" y="4511163"/>
            <a:ext cx="4815742" cy="7755929"/>
            <a:chOff x="4265757" y="1828800"/>
            <a:chExt cx="4815742" cy="7755929"/>
          </a:xfrm>
        </p:grpSpPr>
        <p:pic>
          <p:nvPicPr>
            <p:cNvPr id="25" name="Рисунок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8244" y="1828800"/>
              <a:ext cx="3950910" cy="6480000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4265757" y="8384400"/>
              <a:ext cx="481574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Евгений Парамонов</a:t>
              </a:r>
            </a:p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руководитель группы</a:t>
              </a:r>
            </a:p>
          </p:txBody>
        </p:sp>
      </p:grpSp>
      <p:grpSp>
        <p:nvGrpSpPr>
          <p:cNvPr id="36" name="Группа 35"/>
          <p:cNvGrpSpPr/>
          <p:nvPr/>
        </p:nvGrpSpPr>
        <p:grpSpPr>
          <a:xfrm>
            <a:off x="9839784" y="2684238"/>
            <a:ext cx="4929555" cy="7755929"/>
            <a:chOff x="8756806" y="1828800"/>
            <a:chExt cx="4929555" cy="7755929"/>
          </a:xfrm>
        </p:grpSpPr>
        <p:pic>
          <p:nvPicPr>
            <p:cNvPr id="26" name="Рисунок 2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6084" y="1828800"/>
              <a:ext cx="4769190" cy="6480000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8756806" y="8384400"/>
              <a:ext cx="492955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Илья Шишков</a:t>
              </a:r>
            </a:p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старший разработчик</a:t>
              </a:r>
            </a:p>
          </p:txBody>
        </p:sp>
      </p:grpSp>
      <p:grpSp>
        <p:nvGrpSpPr>
          <p:cNvPr id="37" name="Группа 36"/>
          <p:cNvGrpSpPr/>
          <p:nvPr/>
        </p:nvGrpSpPr>
        <p:grpSpPr>
          <a:xfrm>
            <a:off x="14436790" y="4609390"/>
            <a:ext cx="4929555" cy="7693204"/>
            <a:chOff x="13717588" y="2286175"/>
            <a:chExt cx="4929555" cy="7693204"/>
          </a:xfrm>
        </p:grpSpPr>
        <p:pic>
          <p:nvPicPr>
            <p:cNvPr id="27" name="Рисунок 2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29969" y="2286175"/>
              <a:ext cx="4151681" cy="6480000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13717588" y="8779050"/>
              <a:ext cx="492955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Иван </a:t>
              </a:r>
              <a:r>
                <a:rPr lang="ru-RU" dirty="0" err="1" smtClean="0">
                  <a:solidFill>
                    <a:sysClr val="windowText" lastClr="000000"/>
                  </a:solidFill>
                </a:rPr>
                <a:t>Лежанкин</a:t>
              </a:r>
              <a:endParaRPr lang="ru-RU" dirty="0" smtClean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старший разработчик</a:t>
              </a:r>
            </a:p>
          </p:txBody>
        </p:sp>
      </p:grpSp>
      <p:grpSp>
        <p:nvGrpSpPr>
          <p:cNvPr id="38" name="Группа 37"/>
          <p:cNvGrpSpPr/>
          <p:nvPr/>
        </p:nvGrpSpPr>
        <p:grpSpPr>
          <a:xfrm>
            <a:off x="19059525" y="3226344"/>
            <a:ext cx="4195765" cy="7267979"/>
            <a:chOff x="18503985" y="1822341"/>
            <a:chExt cx="4195765" cy="7267979"/>
          </a:xfrm>
        </p:grpSpPr>
        <p:pic>
          <p:nvPicPr>
            <p:cNvPr id="28" name="Рисунок 2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90695" y="1822341"/>
              <a:ext cx="4109055" cy="5940000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18503985" y="7889991"/>
              <a:ext cx="408958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Михаил Матросов</a:t>
              </a:r>
            </a:p>
            <a:p>
              <a:pPr algn="ctr"/>
              <a:r>
                <a:rPr lang="en-US" dirty="0"/>
                <a:t>Align </a:t>
              </a:r>
              <a:r>
                <a:rPr lang="en-US" dirty="0" smtClean="0"/>
                <a:t>Technology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851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создания онлайн курсов	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Полностью автоматическая проверка работ</a:t>
            </a:r>
          </a:p>
          <a:p>
            <a:pPr lvl="1"/>
            <a:endParaRPr lang="ru-RU" dirty="0"/>
          </a:p>
          <a:p>
            <a:pPr lvl="1"/>
            <a:r>
              <a:rPr lang="ru-RU" dirty="0" smtClean="0"/>
              <a:t>В каждый момент люди должны понимать, зачем они тратят</a:t>
            </a:r>
          </a:p>
          <a:p>
            <a:pPr lvl="1"/>
            <a:r>
              <a:rPr lang="ru-RU" dirty="0" smtClean="0"/>
              <a:t>время и деньги</a:t>
            </a:r>
          </a:p>
          <a:p>
            <a:pPr lvl="1"/>
            <a:endParaRPr lang="ru-RU" dirty="0"/>
          </a:p>
          <a:p>
            <a:pPr lvl="1"/>
            <a:r>
              <a:rPr lang="ru-RU" dirty="0" smtClean="0"/>
              <a:t>Важно обеспечить ранний эффект</a:t>
            </a:r>
          </a:p>
          <a:p>
            <a:pPr lvl="1"/>
            <a:endParaRPr lang="ru-RU" dirty="0"/>
          </a:p>
          <a:p>
            <a:pPr lvl="1"/>
            <a:r>
              <a:rPr lang="ru-RU" dirty="0" smtClean="0"/>
              <a:t>Мы передаём свой опыт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6847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032125" y="10629900"/>
            <a:ext cx="5724525" cy="1189038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3163551" y="11818938"/>
            <a:ext cx="5514974" cy="647382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8756651" y="11818938"/>
            <a:ext cx="4406900" cy="647382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8678524" y="11818937"/>
            <a:ext cx="4595814" cy="647383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4363293"/>
              </p:ext>
            </p:extLst>
          </p:nvPr>
        </p:nvGraphicFramePr>
        <p:xfrm>
          <a:off x="1143000" y="3048000"/>
          <a:ext cx="22131342" cy="941832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889806">
                  <a:extLst>
                    <a:ext uri="{9D8B030D-6E8A-4147-A177-3AD203B41FA5}">
                      <a16:colId xmlns:a16="http://schemas.microsoft.com/office/drawing/2014/main" xmlns="" val="1331546803"/>
                    </a:ext>
                  </a:extLst>
                </a:gridCol>
                <a:gridCol w="5724000">
                  <a:extLst>
                    <a:ext uri="{9D8B030D-6E8A-4147-A177-3AD203B41FA5}">
                      <a16:colId xmlns:a16="http://schemas.microsoft.com/office/drawing/2014/main" xmlns="" val="592452860"/>
                    </a:ext>
                  </a:extLst>
                </a:gridCol>
                <a:gridCol w="4396768">
                  <a:extLst>
                    <a:ext uri="{9D8B030D-6E8A-4147-A177-3AD203B41FA5}">
                      <a16:colId xmlns:a16="http://schemas.microsoft.com/office/drawing/2014/main" xmlns="" val="2855384874"/>
                    </a:ext>
                  </a:extLst>
                </a:gridCol>
                <a:gridCol w="5524832">
                  <a:extLst>
                    <a:ext uri="{9D8B030D-6E8A-4147-A177-3AD203B41FA5}">
                      <a16:colId xmlns:a16="http://schemas.microsoft.com/office/drawing/2014/main" xmlns="" val="1283034067"/>
                    </a:ext>
                  </a:extLst>
                </a:gridCol>
                <a:gridCol w="4595936">
                  <a:extLst>
                    <a:ext uri="{9D8B030D-6E8A-4147-A177-3AD203B41FA5}">
                      <a16:colId xmlns:a16="http://schemas.microsoft.com/office/drawing/2014/main" xmlns="" val="1207319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Неделя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Белый пояс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Жёлтый пояс</a:t>
                      </a:r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bg1"/>
                          </a:solidFill>
                        </a:rPr>
                        <a:t>Красный пояс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bg1"/>
                          </a:solidFill>
                        </a:rPr>
                        <a:t>Коричневый пояс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40718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Обзор возможностей</a:t>
                      </a:r>
                      <a:r>
                        <a:rPr lang="ru-RU" baseline="0" dirty="0" smtClean="0"/>
                        <a:t> С++</a:t>
                      </a:r>
                    </a:p>
                    <a:p>
                      <a:pPr algn="ctr"/>
                      <a:r>
                        <a:rPr lang="ru-RU" baseline="0" dirty="0" smtClean="0"/>
                        <a:t>Тестирование и отладка</a:t>
                      </a:r>
                      <a:endParaRPr lang="en-US" baseline="0" dirty="0" smtClean="0"/>
                    </a:p>
                    <a:p>
                      <a:pPr algn="ctr"/>
                      <a:r>
                        <a:rPr lang="en-US" baseline="0" dirty="0" smtClean="0"/>
                        <a:t>if, for, while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Целые</a:t>
                      </a:r>
                      <a:r>
                        <a:rPr lang="ru-RU" baseline="0" dirty="0" smtClean="0"/>
                        <a:t> типы</a:t>
                      </a:r>
                    </a:p>
                    <a:p>
                      <a:pPr algn="ctr"/>
                      <a:r>
                        <a:rPr lang="en-US" baseline="0" dirty="0" smtClean="0"/>
                        <a:t>pair </a:t>
                      </a:r>
                      <a:r>
                        <a:rPr lang="ru-RU" baseline="0" dirty="0" smtClean="0"/>
                        <a:t>и </a:t>
                      </a:r>
                      <a:r>
                        <a:rPr lang="en-US" baseline="0" dirty="0" smtClean="0"/>
                        <a:t>tuple</a:t>
                      </a:r>
                    </a:p>
                    <a:p>
                      <a:pPr algn="ctr"/>
                      <a:r>
                        <a:rPr lang="ru-RU" baseline="0" dirty="0" smtClean="0"/>
                        <a:t>Шаблоны функций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Введение в макросы</a:t>
                      </a:r>
                    </a:p>
                    <a:p>
                      <a:pPr algn="ctr"/>
                      <a:r>
                        <a:rPr lang="ru-RU" dirty="0" smtClean="0"/>
                        <a:t>Шаблоны классов</a:t>
                      </a:r>
                      <a:endParaRPr lang="en-US" dirty="0" smtClean="0"/>
                    </a:p>
                    <a:p>
                      <a:pPr marL="0" marR="0" lvl="0" indent="0" algn="ctr" defTabSz="18286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Принципы</a:t>
                      </a:r>
                      <a:r>
                        <a:rPr lang="ru-RU" baseline="0" dirty="0" smtClean="0"/>
                        <a:t> оптимизации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8286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Устройство ассоциативных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smtClean="0"/>
                        <a:t>контейнеров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409664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r>
                        <a:rPr lang="ru-RU" dirty="0" smtClean="0"/>
                        <a:t>Функции, ссылки, </a:t>
                      </a:r>
                      <a:r>
                        <a:rPr lang="en-US" dirty="0" err="1" smtClean="0"/>
                        <a:t>const</a:t>
                      </a:r>
                      <a:endParaRPr lang="ru-RU" dirty="0" smtClean="0"/>
                    </a:p>
                    <a:p>
                      <a:pPr algn="ctr"/>
                      <a:r>
                        <a:rPr lang="en-US" dirty="0" smtClean="0"/>
                        <a:t>vector, map,</a:t>
                      </a:r>
                      <a:r>
                        <a:rPr lang="en-US" baseline="0" dirty="0" smtClean="0"/>
                        <a:t> set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Юнит-тестирование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 smtClean="0"/>
                        <a:t>Сложность алгоритмов</a:t>
                      </a:r>
                      <a:endParaRPr lang="en-US" baseline="0" dirty="0" smtClean="0"/>
                    </a:p>
                    <a:p>
                      <a:pPr marL="0" marR="0" lvl="0" indent="0" algn="ctr" defTabSz="18286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aseline="0" dirty="0" smtClean="0"/>
                        <a:t>Модель памяти</a:t>
                      </a:r>
                      <a:endParaRPr lang="ru-RU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Пространства имён</a:t>
                      </a:r>
                    </a:p>
                    <a:p>
                      <a:pPr algn="ctr"/>
                      <a:r>
                        <a:rPr lang="ru-RU" dirty="0" smtClean="0"/>
                        <a:t>«Умные» указатели</a:t>
                      </a:r>
                    </a:p>
                    <a:p>
                      <a:pPr algn="ctr"/>
                      <a:r>
                        <a:rPr lang="ru-RU" dirty="0" smtClean="0"/>
                        <a:t>Владение</a:t>
                      </a:r>
                      <a:endParaRPr 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588026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sort, count, </a:t>
                      </a:r>
                      <a:r>
                        <a:rPr lang="en-US" dirty="0" err="1" smtClean="0"/>
                        <a:t>count_if</a:t>
                      </a:r>
                      <a:endParaRPr lang="en-US" dirty="0" smtClean="0"/>
                    </a:p>
                    <a:p>
                      <a:pPr algn="ctr"/>
                      <a:r>
                        <a:rPr lang="ru-RU" dirty="0" smtClean="0"/>
                        <a:t>Лямбды</a:t>
                      </a:r>
                      <a:endParaRPr lang="en-US" dirty="0" smtClean="0"/>
                    </a:p>
                    <a:p>
                      <a:pPr marL="0" marR="0" lvl="0" indent="0" algn="ctr" defTabSz="18286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aseline="0" dirty="0" smtClean="0"/>
                        <a:t>Пользовательские типы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 smtClean="0"/>
                        <a:t>Многофайловые</a:t>
                      </a:r>
                      <a:r>
                        <a:rPr lang="ru-RU" baseline="0" dirty="0" smtClean="0"/>
                        <a:t> проекты</a:t>
                      </a:r>
                    </a:p>
                    <a:p>
                      <a:pPr algn="ctr"/>
                      <a:r>
                        <a:rPr lang="en-US" baseline="0" dirty="0" smtClean="0"/>
                        <a:t>ODR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Move-</a:t>
                      </a:r>
                      <a:r>
                        <a:rPr lang="ru-RU" dirty="0" smtClean="0"/>
                        <a:t>семантика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RAII</a:t>
                      </a:r>
                    </a:p>
                    <a:p>
                      <a:pPr algn="ctr"/>
                      <a:r>
                        <a:rPr lang="en-US" dirty="0" smtClean="0"/>
                        <a:t>exception safety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854944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fstream</a:t>
                      </a:r>
                      <a:r>
                        <a:rPr lang="en-US" dirty="0" smtClean="0"/>
                        <a:t>&gt;</a:t>
                      </a:r>
                    </a:p>
                    <a:p>
                      <a:pPr algn="ctr"/>
                      <a:r>
                        <a:rPr lang="ru-RU" dirty="0" smtClean="0"/>
                        <a:t>Перегрузка</a:t>
                      </a:r>
                      <a:r>
                        <a:rPr lang="ru-RU" baseline="0" dirty="0" smtClean="0"/>
                        <a:t> операторов</a:t>
                      </a:r>
                    </a:p>
                    <a:p>
                      <a:pPr algn="ctr"/>
                      <a:r>
                        <a:rPr lang="ru-RU" baseline="0" dirty="0" smtClean="0"/>
                        <a:t>Исключения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Итераторы</a:t>
                      </a:r>
                      <a:endParaRPr lang="ru-RU" baseline="0" dirty="0" smtClean="0"/>
                    </a:p>
                    <a:p>
                      <a:pPr algn="ctr"/>
                      <a:r>
                        <a:rPr lang="en-US" dirty="0" smtClean="0"/>
                        <a:t>&lt;algorithm&gt;</a:t>
                      </a:r>
                    </a:p>
                    <a:p>
                      <a:pPr algn="ctr"/>
                      <a:r>
                        <a:rPr lang="en-US" dirty="0" err="1" smtClean="0"/>
                        <a:t>deque</a:t>
                      </a:r>
                      <a:r>
                        <a:rPr lang="en-US" dirty="0" smtClean="0"/>
                        <a:t>, queue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Устройство линейных контейнеров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const</a:t>
                      </a:r>
                      <a:r>
                        <a:rPr lang="en-US" dirty="0" smtClean="0"/>
                        <a:t>-correctness</a:t>
                      </a:r>
                      <a:endParaRPr lang="ru-RU" dirty="0" smtClean="0"/>
                    </a:p>
                    <a:p>
                      <a:pPr algn="ctr"/>
                      <a:r>
                        <a:rPr lang="en-US" dirty="0" smtClean="0"/>
                        <a:t>Compile time</a:t>
                      </a:r>
                      <a:r>
                        <a:rPr lang="en-US" baseline="0" dirty="0" smtClean="0"/>
                        <a:t>  vs runtime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10752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Финальный проект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Наследование</a:t>
                      </a:r>
                    </a:p>
                    <a:p>
                      <a:pPr algn="ctr"/>
                      <a:r>
                        <a:rPr lang="ru-RU" dirty="0" smtClean="0"/>
                        <a:t>Полиморфизм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Введение</a:t>
                      </a:r>
                      <a:r>
                        <a:rPr lang="ru-RU" baseline="0" dirty="0" smtClean="0"/>
                        <a:t> в  </a:t>
                      </a:r>
                      <a:r>
                        <a:rPr lang="ru-RU" baseline="0" dirty="0" err="1" smtClean="0"/>
                        <a:t>многопоточность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«Хороший»</a:t>
                      </a:r>
                      <a:r>
                        <a:rPr lang="ru-RU" baseline="0" dirty="0" smtClean="0"/>
                        <a:t> код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21843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Финальный проект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Финальный проект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8286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Финальный проект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30601987"/>
                  </a:ext>
                </a:extLst>
              </a:tr>
            </a:tbl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Программа курсов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8</a:t>
            </a:fld>
            <a:endParaRPr lang="ru-RU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3162301" y="4599676"/>
            <a:ext cx="5467350" cy="1656000"/>
          </a:xfrm>
          <a:prstGeom prst="roundRect">
            <a:avLst>
              <a:gd name="adj" fmla="val 18964"/>
            </a:avLst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48 задач</a:t>
            </a: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8880475" y="4599676"/>
            <a:ext cx="4162425" cy="1656000"/>
          </a:xfrm>
          <a:prstGeom prst="roundRect">
            <a:avLst>
              <a:gd name="adj" fmla="val 18964"/>
            </a:avLst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33 задачи</a:t>
            </a: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13293724" y="4599676"/>
            <a:ext cx="5270501" cy="1656000"/>
          </a:xfrm>
          <a:prstGeom prst="roundRect">
            <a:avLst>
              <a:gd name="adj" fmla="val 18964"/>
            </a:avLst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35 задач</a:t>
            </a: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18815049" y="4599676"/>
            <a:ext cx="4370390" cy="1656000"/>
          </a:xfrm>
          <a:prstGeom prst="roundRect">
            <a:avLst>
              <a:gd name="adj" fmla="val 18964"/>
            </a:avLst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1</a:t>
            </a:r>
            <a:r>
              <a:rPr lang="ru-RU" dirty="0" smtClean="0">
                <a:solidFill>
                  <a:schemeClr val="tx1"/>
                </a:solidFill>
              </a:rPr>
              <a:t> задача</a:t>
            </a:r>
            <a:endParaRPr lang="ru-RU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252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5541723"/>
              </p:ext>
            </p:extLst>
          </p:nvPr>
        </p:nvGraphicFramePr>
        <p:xfrm>
          <a:off x="1143000" y="3048000"/>
          <a:ext cx="22131342" cy="941832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889806">
                  <a:extLst>
                    <a:ext uri="{9D8B030D-6E8A-4147-A177-3AD203B41FA5}">
                      <a16:colId xmlns:a16="http://schemas.microsoft.com/office/drawing/2014/main" xmlns="" val="1331546803"/>
                    </a:ext>
                  </a:extLst>
                </a:gridCol>
                <a:gridCol w="5724000">
                  <a:extLst>
                    <a:ext uri="{9D8B030D-6E8A-4147-A177-3AD203B41FA5}">
                      <a16:colId xmlns:a16="http://schemas.microsoft.com/office/drawing/2014/main" xmlns="" val="592452860"/>
                    </a:ext>
                  </a:extLst>
                </a:gridCol>
                <a:gridCol w="4396768">
                  <a:extLst>
                    <a:ext uri="{9D8B030D-6E8A-4147-A177-3AD203B41FA5}">
                      <a16:colId xmlns:a16="http://schemas.microsoft.com/office/drawing/2014/main" xmlns="" val="2855384874"/>
                    </a:ext>
                  </a:extLst>
                </a:gridCol>
                <a:gridCol w="5524832">
                  <a:extLst>
                    <a:ext uri="{9D8B030D-6E8A-4147-A177-3AD203B41FA5}">
                      <a16:colId xmlns:a16="http://schemas.microsoft.com/office/drawing/2014/main" xmlns="" val="1283034067"/>
                    </a:ext>
                  </a:extLst>
                </a:gridCol>
                <a:gridCol w="4595936">
                  <a:extLst>
                    <a:ext uri="{9D8B030D-6E8A-4147-A177-3AD203B41FA5}">
                      <a16:colId xmlns:a16="http://schemas.microsoft.com/office/drawing/2014/main" xmlns="" val="1207319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Неделя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Белый пояс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Жёлтый пояс</a:t>
                      </a:r>
                      <a:endParaRPr lang="ru-RU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Красный пояс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Коричневый пояс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40718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Обзор возможностей</a:t>
                      </a:r>
                      <a:r>
                        <a:rPr lang="ru-RU" baseline="0" dirty="0" smtClean="0"/>
                        <a:t> С++</a:t>
                      </a:r>
                    </a:p>
                    <a:p>
                      <a:pPr algn="ctr"/>
                      <a:r>
                        <a:rPr lang="ru-RU" baseline="0" dirty="0" smtClean="0"/>
                        <a:t>Тестирование и отладка</a:t>
                      </a:r>
                      <a:endParaRPr lang="en-US" baseline="0" dirty="0" smtClean="0"/>
                    </a:p>
                    <a:p>
                      <a:pPr algn="ctr"/>
                      <a:r>
                        <a:rPr lang="en-US" baseline="0" dirty="0" smtClean="0"/>
                        <a:t>if, for, while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Целые</a:t>
                      </a:r>
                      <a:r>
                        <a:rPr lang="ru-RU" baseline="0" dirty="0" smtClean="0"/>
                        <a:t> типы</a:t>
                      </a:r>
                    </a:p>
                    <a:p>
                      <a:pPr algn="ctr"/>
                      <a:r>
                        <a:rPr lang="en-US" baseline="0" dirty="0" smtClean="0"/>
                        <a:t>pair </a:t>
                      </a:r>
                      <a:r>
                        <a:rPr lang="ru-RU" baseline="0" dirty="0" smtClean="0"/>
                        <a:t>и </a:t>
                      </a:r>
                      <a:r>
                        <a:rPr lang="en-US" baseline="0" dirty="0" smtClean="0"/>
                        <a:t>tuple</a:t>
                      </a:r>
                    </a:p>
                    <a:p>
                      <a:pPr algn="ctr"/>
                      <a:r>
                        <a:rPr lang="ru-RU" baseline="0" dirty="0" smtClean="0"/>
                        <a:t>Шаблоны функций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Введение в макросы</a:t>
                      </a:r>
                    </a:p>
                    <a:p>
                      <a:pPr algn="ctr"/>
                      <a:r>
                        <a:rPr lang="ru-RU" dirty="0" smtClean="0"/>
                        <a:t>Шаблоны классов</a:t>
                      </a:r>
                      <a:endParaRPr lang="en-US" dirty="0" smtClean="0"/>
                    </a:p>
                    <a:p>
                      <a:pPr marL="0" marR="0" lvl="0" indent="0" algn="ctr" defTabSz="18286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Принципы</a:t>
                      </a:r>
                      <a:r>
                        <a:rPr lang="ru-RU" baseline="0" dirty="0" smtClean="0"/>
                        <a:t> оптимизации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8286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Устройство ассоциативных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smtClean="0"/>
                        <a:t>контейнеров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409664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r>
                        <a:rPr lang="ru-RU" dirty="0" smtClean="0"/>
                        <a:t>Функции, ссылки, </a:t>
                      </a:r>
                      <a:r>
                        <a:rPr lang="en-US" dirty="0" err="1" smtClean="0"/>
                        <a:t>const</a:t>
                      </a:r>
                      <a:endParaRPr lang="ru-RU" dirty="0" smtClean="0"/>
                    </a:p>
                    <a:p>
                      <a:pPr algn="ctr"/>
                      <a:r>
                        <a:rPr lang="en-US" dirty="0" smtClean="0"/>
                        <a:t>vector, map,</a:t>
                      </a:r>
                      <a:r>
                        <a:rPr lang="en-US" baseline="0" dirty="0" smtClean="0"/>
                        <a:t> set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Юнит-тестирование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 smtClean="0"/>
                        <a:t>Сложность алгоритмов</a:t>
                      </a:r>
                      <a:endParaRPr lang="en-US" baseline="0" dirty="0" smtClean="0"/>
                    </a:p>
                    <a:p>
                      <a:pPr marL="0" marR="0" lvl="0" indent="0" algn="ctr" defTabSz="18286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aseline="0" dirty="0" smtClean="0"/>
                        <a:t>Модель памяти</a:t>
                      </a:r>
                      <a:endParaRPr lang="ru-RU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Пространства имён</a:t>
                      </a:r>
                    </a:p>
                    <a:p>
                      <a:pPr algn="ctr"/>
                      <a:r>
                        <a:rPr lang="ru-RU" dirty="0" smtClean="0"/>
                        <a:t>«Умные» указатели</a:t>
                      </a:r>
                    </a:p>
                    <a:p>
                      <a:pPr algn="ctr"/>
                      <a:r>
                        <a:rPr lang="ru-RU" dirty="0" smtClean="0"/>
                        <a:t>Владение</a:t>
                      </a:r>
                      <a:endParaRPr 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588026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sort, count, </a:t>
                      </a:r>
                      <a:r>
                        <a:rPr lang="en-US" dirty="0" err="1" smtClean="0"/>
                        <a:t>count_if</a:t>
                      </a:r>
                      <a:endParaRPr lang="en-US" dirty="0" smtClean="0"/>
                    </a:p>
                    <a:p>
                      <a:pPr algn="ctr"/>
                      <a:r>
                        <a:rPr lang="ru-RU" dirty="0" smtClean="0"/>
                        <a:t>Лямбды</a:t>
                      </a:r>
                      <a:endParaRPr lang="en-US" dirty="0" smtClean="0"/>
                    </a:p>
                    <a:p>
                      <a:pPr marL="0" marR="0" lvl="0" indent="0" algn="ctr" defTabSz="18286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aseline="0" dirty="0" smtClean="0"/>
                        <a:t>Пользовательские типы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 smtClean="0"/>
                        <a:t>Многофайловые</a:t>
                      </a:r>
                      <a:r>
                        <a:rPr lang="ru-RU" baseline="0" dirty="0" smtClean="0"/>
                        <a:t> проекты</a:t>
                      </a:r>
                    </a:p>
                    <a:p>
                      <a:pPr algn="ctr"/>
                      <a:r>
                        <a:rPr lang="en-US" baseline="0" dirty="0" smtClean="0"/>
                        <a:t>ODR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Move-</a:t>
                      </a:r>
                      <a:r>
                        <a:rPr lang="ru-RU" dirty="0" smtClean="0"/>
                        <a:t>семантика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RAII</a:t>
                      </a:r>
                    </a:p>
                    <a:p>
                      <a:pPr algn="ctr"/>
                      <a:r>
                        <a:rPr lang="en-US" dirty="0" smtClean="0"/>
                        <a:t>exception safety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854944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fstream</a:t>
                      </a:r>
                      <a:r>
                        <a:rPr lang="en-US" dirty="0" smtClean="0"/>
                        <a:t>&gt;</a:t>
                      </a:r>
                    </a:p>
                    <a:p>
                      <a:pPr algn="ctr"/>
                      <a:r>
                        <a:rPr lang="ru-RU" dirty="0" smtClean="0"/>
                        <a:t>Перегрузка</a:t>
                      </a:r>
                      <a:r>
                        <a:rPr lang="ru-RU" baseline="0" dirty="0" smtClean="0"/>
                        <a:t> операторов</a:t>
                      </a:r>
                    </a:p>
                    <a:p>
                      <a:pPr algn="ctr"/>
                      <a:r>
                        <a:rPr lang="ru-RU" baseline="0" dirty="0" smtClean="0"/>
                        <a:t>Исключения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Итераторы</a:t>
                      </a:r>
                      <a:endParaRPr lang="ru-RU" baseline="0" dirty="0" smtClean="0"/>
                    </a:p>
                    <a:p>
                      <a:pPr algn="ctr"/>
                      <a:r>
                        <a:rPr lang="en-US" dirty="0" smtClean="0"/>
                        <a:t>&lt;algorithm&gt;</a:t>
                      </a:r>
                    </a:p>
                    <a:p>
                      <a:pPr algn="ctr"/>
                      <a:r>
                        <a:rPr lang="en-US" dirty="0" err="1" smtClean="0"/>
                        <a:t>deque</a:t>
                      </a:r>
                      <a:r>
                        <a:rPr lang="en-US" dirty="0" smtClean="0"/>
                        <a:t>, queue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Устройство линейных контейнеров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const</a:t>
                      </a:r>
                      <a:r>
                        <a:rPr lang="en-US" dirty="0" smtClean="0"/>
                        <a:t>-correctness</a:t>
                      </a:r>
                      <a:endParaRPr lang="ru-RU" dirty="0" smtClean="0"/>
                    </a:p>
                    <a:p>
                      <a:pPr algn="ctr"/>
                      <a:r>
                        <a:rPr lang="en-US" dirty="0" smtClean="0"/>
                        <a:t>Compile time</a:t>
                      </a:r>
                      <a:r>
                        <a:rPr lang="en-US" baseline="0" dirty="0" smtClean="0"/>
                        <a:t>  vs runtime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10752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Финальный проект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Наследование</a:t>
                      </a:r>
                    </a:p>
                    <a:p>
                      <a:pPr algn="ctr"/>
                      <a:r>
                        <a:rPr lang="ru-RU" dirty="0" smtClean="0"/>
                        <a:t>Полиморфизм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Введение</a:t>
                      </a:r>
                      <a:r>
                        <a:rPr lang="ru-RU" baseline="0" dirty="0" smtClean="0"/>
                        <a:t> в  </a:t>
                      </a:r>
                      <a:r>
                        <a:rPr lang="ru-RU" baseline="0" dirty="0" err="1" smtClean="0"/>
                        <a:t>многопоточность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«Хороший»</a:t>
                      </a:r>
                      <a:r>
                        <a:rPr lang="ru-RU" baseline="0" dirty="0" smtClean="0"/>
                        <a:t> код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21843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Финальный проект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Финальный проект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Финальный проект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30601987"/>
                  </a:ext>
                </a:extLst>
              </a:tr>
            </a:tbl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Программа курсов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9</a:t>
            </a:fld>
            <a:endParaRPr lang="ru-RU"/>
          </a:p>
        </p:txBody>
      </p:sp>
      <p:grpSp>
        <p:nvGrpSpPr>
          <p:cNvPr id="7" name="Группа 6"/>
          <p:cNvGrpSpPr/>
          <p:nvPr/>
        </p:nvGrpSpPr>
        <p:grpSpPr>
          <a:xfrm>
            <a:off x="13526654" y="9031920"/>
            <a:ext cx="8776568" cy="2289600"/>
            <a:chOff x="13526654" y="9031920"/>
            <a:chExt cx="8776568" cy="2289600"/>
          </a:xfrm>
        </p:grpSpPr>
        <p:sp>
          <p:nvSpPr>
            <p:cNvPr id="17" name="Скругленная прямоугольная выноска 16"/>
            <p:cNvSpPr/>
            <p:nvPr/>
          </p:nvSpPr>
          <p:spPr>
            <a:xfrm>
              <a:off x="15434296" y="9031920"/>
              <a:ext cx="4193787" cy="2289600"/>
            </a:xfrm>
            <a:prstGeom prst="wedgeRoundRectCallout">
              <a:avLst>
                <a:gd name="adj1" fmla="val -38069"/>
                <a:gd name="adj2" fmla="val -214057"/>
                <a:gd name="adj3" fmla="val 16667"/>
              </a:avLst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" name="Скругленная прямоугольная выноска 15"/>
            <p:cNvSpPr/>
            <p:nvPr/>
          </p:nvSpPr>
          <p:spPr>
            <a:xfrm>
              <a:off x="13526654" y="9031920"/>
              <a:ext cx="8776568" cy="2289600"/>
            </a:xfrm>
            <a:prstGeom prst="wedgeRoundRectCallout">
              <a:avLst>
                <a:gd name="adj1" fmla="val -74646"/>
                <a:gd name="adj2" fmla="val -154018"/>
                <a:gd name="adj3" fmla="val 16667"/>
              </a:avLst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Тестирование и профилирование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928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Yandex_show_2016">
  <a:themeElements>
    <a:clrScheme name="Пользовательские 2">
      <a:dk1>
        <a:srgbClr val="000000"/>
      </a:dk1>
      <a:lt1>
        <a:srgbClr val="FFFFFF"/>
      </a:lt1>
      <a:dk2>
        <a:srgbClr val="FFCC00"/>
      </a:dk2>
      <a:lt2>
        <a:srgbClr val="FF0000"/>
      </a:lt2>
      <a:accent1>
        <a:srgbClr val="3878BE"/>
      </a:accent1>
      <a:accent2>
        <a:srgbClr val="8FD541"/>
      </a:accent2>
      <a:accent3>
        <a:srgbClr val="72C3E0"/>
      </a:accent3>
      <a:accent4>
        <a:srgbClr val="FC6867"/>
      </a:accent4>
      <a:accent5>
        <a:srgbClr val="FE8C00"/>
      </a:accent5>
      <a:accent6>
        <a:srgbClr val="9E64A9"/>
      </a:accent6>
      <a:hlink>
        <a:srgbClr val="000000"/>
      </a:hlink>
      <a:folHlink>
        <a:srgbClr val="000000"/>
      </a:folHlink>
    </a:clrScheme>
    <a:fontScheme name="Custom 1">
      <a:majorFont>
        <a:latin typeface="Yandex Sans Text Regular"/>
        <a:ea typeface=""/>
        <a:cs typeface=""/>
      </a:majorFont>
      <a:minorFont>
        <a:latin typeface="Yandex Sans Text Light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38100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4800" dirty="0" err="1" smtClean="0">
            <a:solidFill>
              <a:sysClr val="windowText" lastClr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61169</TotalTime>
  <Words>686</Words>
  <Application>Microsoft Office PowerPoint</Application>
  <PresentationFormat>Произвольный</PresentationFormat>
  <Paragraphs>261</Paragraphs>
  <Slides>22</Slides>
  <Notes>2</Notes>
  <HiddenSlides>3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32" baseType="lpstr">
      <vt:lpstr>Arial</vt:lpstr>
      <vt:lpstr>Calibri</vt:lpstr>
      <vt:lpstr>Consolas</vt:lpstr>
      <vt:lpstr>Impact</vt:lpstr>
      <vt:lpstr>InputMono</vt:lpstr>
      <vt:lpstr>Verdana</vt:lpstr>
      <vt:lpstr>Yandex Sans Text Light</vt:lpstr>
      <vt:lpstr>Yandex Sans Text Regular</vt:lpstr>
      <vt:lpstr>Yandex Sans Text Thin</vt:lpstr>
      <vt:lpstr>Yandex_show_2016</vt:lpstr>
      <vt:lpstr>Презентация PowerPoint</vt:lpstr>
      <vt:lpstr>Просто о сложном: опыт создания курсов на Coursera</vt:lpstr>
      <vt:lpstr>Состав специализации</vt:lpstr>
      <vt:lpstr>Целевая аудитория специализации</vt:lpstr>
      <vt:lpstr>Чему хотим научить</vt:lpstr>
      <vt:lpstr>Наша команда</vt:lpstr>
      <vt:lpstr>Особенности создания онлайн курсов </vt:lpstr>
      <vt:lpstr>Программа курсов</vt:lpstr>
      <vt:lpstr>Программа курсов</vt:lpstr>
      <vt:lpstr>Принципы создания курсов</vt:lpstr>
      <vt:lpstr>Понятность вместо полноты изложения</vt:lpstr>
      <vt:lpstr>Презентация PowerPoint</vt:lpstr>
      <vt:lpstr>Результаты</vt:lpstr>
      <vt:lpstr>Презентация PowerPoint</vt:lpstr>
      <vt:lpstr>Презентация PowerPoint</vt:lpstr>
      <vt:lpstr>Презентация PowerPoint</vt:lpstr>
      <vt:lpstr>Понятность</vt:lpstr>
      <vt:lpstr>Практичность</vt:lpstr>
      <vt:lpstr>Презентация PowerPoint</vt:lpstr>
      <vt:lpstr>Презентация PowerPoint</vt:lpstr>
      <vt:lpstr>Заголовок, текст и код</vt:lpstr>
      <vt:lpstr>Заголовок, текст и код</vt:lpstr>
    </vt:vector>
  </TitlesOfParts>
  <Manager>Maria Kutuzova</Manager>
  <Company>Yandex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>show_YST</dc:subject>
  <dc:creator>presentation</dc:creator>
  <cp:keywords/>
  <dc:description/>
  <cp:lastModifiedBy>Илья</cp:lastModifiedBy>
  <cp:revision>1519</cp:revision>
  <dcterms:created xsi:type="dcterms:W3CDTF">2014-09-09T08:22:07Z</dcterms:created>
  <dcterms:modified xsi:type="dcterms:W3CDTF">2018-10-10T06:32:27Z</dcterms:modified>
  <cp:category>presentation technology</cp:category>
</cp:coreProperties>
</file>