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4"/>
  </p:notesMasterIdLst>
  <p:handoutMasterIdLst>
    <p:handoutMasterId r:id="rId55"/>
  </p:handoutMasterIdLst>
  <p:sldIdLst>
    <p:sldId id="746" r:id="rId2"/>
    <p:sldId id="738" r:id="rId3"/>
    <p:sldId id="749" r:id="rId4"/>
    <p:sldId id="750" r:id="rId5"/>
    <p:sldId id="751" r:id="rId6"/>
    <p:sldId id="752" r:id="rId7"/>
    <p:sldId id="818" r:id="rId8"/>
    <p:sldId id="764" r:id="rId9"/>
    <p:sldId id="808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35" r:id="rId21"/>
    <p:sldId id="836" r:id="rId22"/>
    <p:sldId id="837" r:id="rId23"/>
    <p:sldId id="838" r:id="rId24"/>
    <p:sldId id="839" r:id="rId25"/>
    <p:sldId id="840" r:id="rId26"/>
    <p:sldId id="841" r:id="rId27"/>
    <p:sldId id="842" r:id="rId28"/>
    <p:sldId id="843" r:id="rId29"/>
    <p:sldId id="844" r:id="rId30"/>
    <p:sldId id="845" r:id="rId31"/>
    <p:sldId id="846" r:id="rId32"/>
    <p:sldId id="847" r:id="rId33"/>
    <p:sldId id="849" r:id="rId34"/>
    <p:sldId id="850" r:id="rId35"/>
    <p:sldId id="851" r:id="rId36"/>
    <p:sldId id="852" r:id="rId37"/>
    <p:sldId id="853" r:id="rId38"/>
    <p:sldId id="854" r:id="rId39"/>
    <p:sldId id="855" r:id="rId40"/>
    <p:sldId id="856" r:id="rId41"/>
    <p:sldId id="857" r:id="rId42"/>
    <p:sldId id="858" r:id="rId43"/>
    <p:sldId id="819" r:id="rId44"/>
    <p:sldId id="820" r:id="rId45"/>
    <p:sldId id="821" r:id="rId46"/>
    <p:sldId id="822" r:id="rId47"/>
    <p:sldId id="816" r:id="rId48"/>
    <p:sldId id="859" r:id="rId49"/>
    <p:sldId id="796" r:id="rId50"/>
    <p:sldId id="792" r:id="rId51"/>
    <p:sldId id="783" r:id="rId52"/>
    <p:sldId id="785" r:id="rId53"/>
  </p:sldIdLst>
  <p:sldSz cx="24382413" cy="13716000"/>
  <p:notesSz cx="6858000" cy="9144000"/>
  <p:defaultTextStyle>
    <a:defPPr>
      <a:defRPr lang="ru-RU"/>
    </a:defPPr>
    <a:lvl1pPr marL="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9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59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893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189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485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784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080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378" algn="l" defTabSz="1828595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зентация" id="{97071F00-80CE-4426-806C-9E03D65E08BC}">
          <p14:sldIdLst>
            <p14:sldId id="746"/>
            <p14:sldId id="738"/>
            <p14:sldId id="749"/>
            <p14:sldId id="750"/>
            <p14:sldId id="751"/>
            <p14:sldId id="752"/>
            <p14:sldId id="818"/>
            <p14:sldId id="764"/>
            <p14:sldId id="808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19"/>
            <p14:sldId id="820"/>
            <p14:sldId id="821"/>
            <p14:sldId id="822"/>
            <p14:sldId id="816"/>
            <p14:sldId id="859"/>
            <p14:sldId id="796"/>
            <p14:sldId id="792"/>
            <p14:sldId id="78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talia Zhuravlova" initials="" lastIdx="10" clrIdx="0"/>
  <p:cmAuthor id="1" name="tat.gratcheva@live.com" initials="t" lastIdx="83" clrIdx="1"/>
  <p:cmAuthor id="2" name="Ilia Shishkov" initials="IS" lastIdx="0" clrIdx="2">
    <p:extLst>
      <p:ext uri="{19B8F6BF-5375-455C-9EA6-DF929625EA0E}">
        <p15:presenceInfo xmlns:p15="http://schemas.microsoft.com/office/powerpoint/2012/main" userId="Ilia Shishko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0DC"/>
    <a:srgbClr val="FE8C00"/>
    <a:srgbClr val="5BCD9D"/>
    <a:srgbClr val="356767"/>
    <a:srgbClr val="8FD541"/>
    <a:srgbClr val="FC6767"/>
    <a:srgbClr val="FF8C00"/>
    <a:srgbClr val="BFBFBF"/>
    <a:srgbClr val="6D64A9"/>
    <a:srgbClr val="FF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6552" autoAdjust="0"/>
  </p:normalViewPr>
  <p:slideViewPr>
    <p:cSldViewPr snapToGrid="0">
      <p:cViewPr varScale="1">
        <p:scale>
          <a:sx n="61" d="100"/>
          <a:sy n="61" d="100"/>
        </p:scale>
        <p:origin x="22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3360" y="168"/>
      </p:cViewPr>
      <p:guideLst/>
    </p:cSldViewPr>
  </p:notesViewPr>
  <p:gridSpacing cx="381600" cy="381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C5C60-F37A-814E-99F6-3C775637DBC0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ABC657-1F7B-DB4E-9001-D45F135470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87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BA324-014D-41B7-8E83-ECE8F197A959}" type="datetimeFigureOut">
              <a:rPr lang="ru-RU" smtClean="0"/>
              <a:t>30.10.2018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1397F6-5F69-4798-869B-9B0266F8F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844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1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510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tif"/><Relationship Id="rId7" Type="http://schemas.openxmlformats.org/officeDocument/2006/relationships/image" Target="../media/image11.png"/><Relationship Id="rId2" Type="http://schemas.openxmlformats.org/officeDocument/2006/relationships/image" Target="../media/image7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hyperlink" Target="https://patterns.yandex-team.ru/presentations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78263" y="5475251"/>
            <a:ext cx="6401725" cy="245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12954408" y="30474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baseline="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7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78301" y="10674350"/>
            <a:ext cx="17148970" cy="1144588"/>
          </a:xfrm>
        </p:spPr>
        <p:txBody>
          <a:bodyPr tIns="165592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Автор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3048001" y="3048001"/>
            <a:ext cx="18263741" cy="7250114"/>
          </a:xfrm>
        </p:spPr>
        <p:txBody>
          <a:bodyPr wrap="square" tIns="107995" rIns="467977"/>
          <a:lstStyle>
            <a:lvl1pPr marL="791960" indent="-1115944">
              <a:lnSpc>
                <a:spcPts val="13999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4000"/>
              <a:buFont typeface="Arial" panose="020B0604020202020204" pitchFamily="34" charset="0"/>
              <a:buChar char="│"/>
              <a:defRPr sz="12000" b="0" baseline="0">
                <a:solidFill>
                  <a:schemeClr val="bg1"/>
                </a:solidFill>
                <a:latin typeface="Yandex Sans Text Light" panose="02000000000000000000" pitchFamily="2" charset="-52"/>
              </a:defRPr>
            </a:lvl1pPr>
            <a:lvl2pPr marL="431978" indent="-431978">
              <a:defRPr/>
            </a:lvl2pPr>
            <a:lvl3pPr marL="1007950" indent="-539973">
              <a:defRPr/>
            </a:lvl3pPr>
            <a:lvl4pPr marL="1007950" indent="-539973">
              <a:defRPr/>
            </a:lvl4pPr>
          </a:lstStyle>
          <a:p>
            <a:pPr lvl="0"/>
            <a:r>
              <a:rPr lang="ru-RU" dirty="0"/>
              <a:t>Текст цитаты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69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пиктограм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5026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5027" y="8385811"/>
            <a:ext cx="3054275" cy="3814030"/>
          </a:xfrm>
        </p:spPr>
        <p:txBody>
          <a:bodyPr anchor="t"/>
          <a:lstStyle>
            <a:lvl1pPr marL="0" marR="0" indent="0" algn="l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6089374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408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6089396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PNG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0668406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9820890" y="8385810"/>
            <a:ext cx="3044826" cy="3819524"/>
          </a:xfrm>
        </p:spPr>
        <p:txBody>
          <a:bodyPr anchor="t"/>
          <a:lstStyle/>
          <a:p>
            <a:pPr lvl="0"/>
            <a:r>
              <a:rPr lang="ru-RU"/>
              <a:t>Текст</a:t>
            </a:r>
            <a:endParaRPr lang="ru-RU" dirty="0"/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9820890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7" name="Текст 9" title="Текст"/>
          <p:cNvSpPr>
            <a:spLocks noGrp="1"/>
          </p:cNvSpPr>
          <p:nvPr>
            <p:ph type="body" sz="quarter" idx="24" hasCustomPrompt="1"/>
          </p:nvPr>
        </p:nvSpPr>
        <p:spPr>
          <a:xfrm>
            <a:off x="15247619" y="8385811"/>
            <a:ext cx="3044826" cy="381952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5" hasCustomPrompt="1"/>
          </p:nvPr>
        </p:nvSpPr>
        <p:spPr>
          <a:xfrm>
            <a:off x="15247619" y="5464412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980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5569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655569" y="8385810"/>
            <a:ext cx="3044826" cy="381449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7994650" y="8385810"/>
            <a:ext cx="3044826" cy="3819600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3338811" y="8385811"/>
            <a:ext cx="3045600" cy="381959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8007352" y="5464800"/>
            <a:ext cx="3043644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3338811" y="5464800"/>
            <a:ext cx="3045600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2" name="Текст 9" title="Текст"/>
          <p:cNvSpPr>
            <a:spLocks noGrp="1"/>
          </p:cNvSpPr>
          <p:nvPr>
            <p:ph type="body" sz="quarter" idx="22" hasCustomPrompt="1"/>
          </p:nvPr>
        </p:nvSpPr>
        <p:spPr>
          <a:xfrm>
            <a:off x="18681700" y="8385810"/>
            <a:ext cx="3044882" cy="381998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18681700" y="5464412"/>
            <a:ext cx="3044882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432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пиктограмм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4567181" y="5463626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0" name="Текст 9" title="Текст&#10;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4567181" y="8385811"/>
            <a:ext cx="3044826" cy="38155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&#10;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0669269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9" title="Текст&#10;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9240" y="8385811"/>
            <a:ext cx="3044826" cy="38191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10669269" y="5464800"/>
            <a:ext cx="3044826" cy="2538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16779240" y="5464800"/>
            <a:ext cx="3044826" cy="25380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721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иктограмма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651208" y="5109798"/>
            <a:ext cx="3469310" cy="2890800"/>
          </a:xfrm>
          <a:noFill/>
        </p:spPr>
        <p:txBody>
          <a:bodyPr/>
          <a:lstStyle>
            <a:lvl1pPr algn="ctr">
              <a:lnSpc>
                <a:spcPct val="100000"/>
              </a:lnSpc>
              <a:defRPr sz="3600"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                 для вставки пиктограммы </a:t>
            </a:r>
            <a:r>
              <a:rPr lang="en-US" dirty="0"/>
              <a:t>PNG</a:t>
            </a:r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7612065" y="3041650"/>
            <a:ext cx="12992098" cy="7632700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marR="0" indent="-719964" algn="l" defTabSz="1907905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Char char="▌"/>
              <a:tabLst/>
              <a:defRPr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3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506221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506221" y="9530081"/>
            <a:ext cx="6091238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9145589" y="9530081"/>
            <a:ext cx="609917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7" hasCustomPrompt="1"/>
          </p:nvPr>
        </p:nvSpPr>
        <p:spPr>
          <a:xfrm>
            <a:off x="9145590" y="418680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3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6770351" y="4186811"/>
            <a:ext cx="6105525" cy="4960874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          JPG, PNG</a:t>
            </a:r>
          </a:p>
        </p:txBody>
      </p:sp>
      <p:sp>
        <p:nvSpPr>
          <p:cNvPr id="14" name="Текст 9" title="Текст"/>
          <p:cNvSpPr>
            <a:spLocks noGrp="1"/>
          </p:cNvSpPr>
          <p:nvPr>
            <p:ph type="body" sz="quarter" idx="19" hasCustomPrompt="1"/>
          </p:nvPr>
        </p:nvSpPr>
        <p:spPr>
          <a:xfrm>
            <a:off x="16770351" y="9530081"/>
            <a:ext cx="6105525" cy="2670738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78930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13336589" y="3424239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2270127" y="3424241"/>
            <a:ext cx="8775699" cy="6486526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иллюстраций.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2270125" y="10290684"/>
            <a:ext cx="8775699" cy="1914276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9" title="Текст"/>
          <p:cNvSpPr>
            <a:spLocks noGrp="1"/>
          </p:cNvSpPr>
          <p:nvPr>
            <p:ph type="body" sz="quarter" idx="16" hasCustomPrompt="1"/>
          </p:nvPr>
        </p:nvSpPr>
        <p:spPr>
          <a:xfrm>
            <a:off x="13336653" y="10290684"/>
            <a:ext cx="8775699" cy="1887404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63653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3041650"/>
            <a:ext cx="22129751" cy="8013700"/>
          </a:xfrm>
          <a:noFill/>
        </p:spPr>
        <p:txBody>
          <a:bodyPr/>
          <a:lstStyle>
            <a:lvl1pPr algn="ctr">
              <a:lnSpc>
                <a:spcPct val="100000"/>
              </a:lnSpc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зображении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1125538" y="752475"/>
            <a:ext cx="22129751" cy="10302875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10" name="Текст 9" title="Текст"/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11437938"/>
            <a:ext cx="19461161" cy="767022"/>
          </a:xfrm>
        </p:spPr>
        <p:txBody>
          <a:bodyPr anchor="t"/>
          <a:lstStyle/>
          <a:p>
            <a:pPr lvl="0"/>
            <a:r>
              <a:rPr lang="ru-RU" dirty="0"/>
              <a:t>Текст</a:t>
            </a: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</p:spTree>
    <p:extLst>
      <p:ext uri="{BB962C8B-B14F-4D97-AF65-F5344CB8AC3E}">
        <p14:creationId xmlns:p14="http://schemas.microsoft.com/office/powerpoint/2010/main" val="3292052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436">
          <p15:clr>
            <a:srgbClr val="FBAE40"/>
          </p15:clr>
        </p15:guide>
        <p15:guide id="2" orient="horz" pos="17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1142999" y="3048000"/>
            <a:ext cx="22112289" cy="9158288"/>
          </a:xfrm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>
                <a:latin typeface="+mn-lt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                          JPG, PNG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385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1" y="3048000"/>
            <a:ext cx="10302875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4" hasCustomPrompt="1"/>
          </p:nvPr>
        </p:nvSpPr>
        <p:spPr>
          <a:xfrm>
            <a:off x="12955588" y="3048000"/>
            <a:ext cx="10285413" cy="9144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4000"/>
              </a:spcBef>
              <a:spcAft>
                <a:spcPts val="4000"/>
              </a:spcAft>
              <a:buClrTx/>
              <a:buSzTx/>
              <a:buFontTx/>
              <a:buNone/>
              <a:tabLst/>
              <a:defRPr b="0" i="0" baseline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  JPG, PNG</a:t>
            </a:r>
          </a:p>
        </p:txBody>
      </p:sp>
    </p:spTree>
    <p:extLst>
      <p:ext uri="{BB962C8B-B14F-4D97-AF65-F5344CB8AC3E}">
        <p14:creationId xmlns:p14="http://schemas.microsoft.com/office/powerpoint/2010/main" val="195418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во весь экра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4" hasCustomPrompt="1"/>
          </p:nvPr>
        </p:nvSpPr>
        <p:spPr>
          <a:xfrm>
            <a:off x="3" y="0"/>
            <a:ext cx="24382411" cy="13716000"/>
          </a:xfrm>
          <a:noFill/>
        </p:spPr>
        <p:txBody>
          <a:bodyPr/>
          <a:lstStyle>
            <a:lvl1pPr marL="0" marR="0" indent="0" algn="ctr" defTabSz="1828619" rtl="0" eaLnBrk="1" fontAlgn="auto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 b="0" i="0">
                <a:latin typeface="+mn-lt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Окно для вставки фотографий, иллюстраций или скриншотов.</a:t>
            </a:r>
            <a:br>
              <a:rPr lang="ru-RU" dirty="0"/>
            </a:br>
            <a:r>
              <a:rPr lang="ru-RU" dirty="0"/>
              <a:t>JPG, PNG</a:t>
            </a:r>
          </a:p>
        </p:txBody>
      </p:sp>
    </p:spTree>
    <p:extLst>
      <p:ext uri="{BB962C8B-B14F-4D97-AF65-F5344CB8AC3E}">
        <p14:creationId xmlns:p14="http://schemas.microsoft.com/office/powerpoint/2010/main" val="18053903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конт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29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4"/>
            <a:ext cx="14501812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14501812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510620-9203-6A4F-8215-EE5B71D8CB96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73034AE5-F458-B44E-A08D-78D8FD2FBBED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Изображение 42">
              <a:extLst>
                <a:ext uri="{FF2B5EF4-FFF2-40B4-BE49-F238E27FC236}">
                  <a16:creationId xmlns:a16="http://schemas.microsoft.com/office/drawing/2014/main" id="{FF9B81E1-5EBD-1247-A39B-278A79BD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327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контак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/>
          <p:cNvSpPr>
            <a:spLocks noGrp="1"/>
          </p:cNvSpPr>
          <p:nvPr>
            <p:ph type="body" sz="quarter" idx="16" hasCustomPrompt="1"/>
          </p:nvPr>
        </p:nvSpPr>
        <p:spPr>
          <a:xfrm>
            <a:off x="4178301" y="9147176"/>
            <a:ext cx="8394700" cy="76358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sp>
        <p:nvSpPr>
          <p:cNvPr id="17" name="Текст 9"/>
          <p:cNvSpPr>
            <a:spLocks noGrp="1"/>
          </p:cNvSpPr>
          <p:nvPr>
            <p:ph type="body" sz="quarter" idx="24" hasCustomPrompt="1"/>
          </p:nvPr>
        </p:nvSpPr>
        <p:spPr>
          <a:xfrm>
            <a:off x="3048000" y="6094415"/>
            <a:ext cx="9525000" cy="762950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761" y="9163028"/>
            <a:ext cx="757239" cy="747772"/>
          </a:xfrm>
          <a:prstGeom prst="rect">
            <a:avLst/>
          </a:prstGeom>
        </p:spPr>
      </p:pic>
      <p:sp>
        <p:nvSpPr>
          <p:cNvPr id="15" name="Текст 9"/>
          <p:cNvSpPr>
            <a:spLocks noGrp="1"/>
          </p:cNvSpPr>
          <p:nvPr>
            <p:ph type="body" sz="quarter" idx="25" hasCustomPrompt="1"/>
          </p:nvPr>
        </p:nvSpPr>
        <p:spPr>
          <a:xfrm>
            <a:off x="3048000" y="7239001"/>
            <a:ext cx="9525000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20" name="Текст 9"/>
          <p:cNvSpPr>
            <a:spLocks noGrp="1"/>
          </p:cNvSpPr>
          <p:nvPr>
            <p:ph type="body" sz="quarter" idx="29" hasCustomPrompt="1"/>
          </p:nvPr>
        </p:nvSpPr>
        <p:spPr>
          <a:xfrm>
            <a:off x="14482949" y="9147176"/>
            <a:ext cx="8392926" cy="763588"/>
          </a:xfrm>
        </p:spPr>
        <p:txBody>
          <a:bodyPr anchor="t"/>
          <a:lstStyle/>
          <a:p>
            <a:pPr lvl="0"/>
            <a:r>
              <a:rPr lang="ru-RU" dirty="0"/>
              <a:t>логин</a:t>
            </a:r>
            <a:r>
              <a:rPr lang="en-US" dirty="0"/>
              <a:t>@</a:t>
            </a:r>
            <a:r>
              <a:rPr lang="en-US" dirty="0" err="1"/>
              <a:t>yandex</a:t>
            </a:r>
            <a:r>
              <a:rPr lang="ru-RU" dirty="0"/>
              <a:t>-</a:t>
            </a:r>
            <a:r>
              <a:rPr lang="en-US" dirty="0" err="1"/>
              <a:t>team.ru</a:t>
            </a:r>
            <a:endParaRPr lang="ru-RU" dirty="0"/>
          </a:p>
        </p:txBody>
      </p:sp>
      <p:pic>
        <p:nvPicPr>
          <p:cNvPr id="22" name="Рисунок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854" y="9163028"/>
            <a:ext cx="757239" cy="747772"/>
          </a:xfrm>
          <a:prstGeom prst="rect">
            <a:avLst/>
          </a:prstGeom>
        </p:spPr>
      </p:pic>
      <p:sp>
        <p:nvSpPr>
          <p:cNvPr id="28" name="Текст 9"/>
          <p:cNvSpPr>
            <a:spLocks noGrp="1"/>
          </p:cNvSpPr>
          <p:nvPr>
            <p:ph type="body" sz="quarter" idx="32" hasCustomPrompt="1"/>
          </p:nvPr>
        </p:nvSpPr>
        <p:spPr>
          <a:xfrm>
            <a:off x="3048001" y="2278801"/>
            <a:ext cx="18683382" cy="1907438"/>
          </a:xfrm>
        </p:spPr>
        <p:txBody>
          <a:bodyPr anchor="t"/>
          <a:lstStyle>
            <a:lvl1pPr>
              <a:lnSpc>
                <a:spcPct val="100000"/>
              </a:lnSpc>
              <a:defRPr sz="12000" baseline="0"/>
            </a:lvl1pPr>
          </a:lstStyle>
          <a:p>
            <a:pPr lvl="0"/>
            <a:r>
              <a:rPr lang="ru-RU" dirty="0"/>
              <a:t>Образец</a:t>
            </a:r>
            <a:r>
              <a:rPr lang="en-US" dirty="0"/>
              <a:t> </a:t>
            </a:r>
            <a:r>
              <a:rPr lang="ru-RU" dirty="0"/>
              <a:t>заголовка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33" hasCustomPrompt="1"/>
          </p:nvPr>
        </p:nvSpPr>
        <p:spPr>
          <a:xfrm>
            <a:off x="13336007" y="6094414"/>
            <a:ext cx="9539869" cy="763588"/>
          </a:xfrm>
        </p:spPr>
        <p:txBody>
          <a:bodyPr tIns="161992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Light" panose="02000000000000000000" pitchFamily="2" charset="-52"/>
              </a:defRPr>
            </a:lvl1pPr>
          </a:lstStyle>
          <a:p>
            <a:pPr lvl="0"/>
            <a:r>
              <a:rPr lang="ru-RU" dirty="0"/>
              <a:t>Имя и Фамилия</a:t>
            </a:r>
            <a:endParaRPr lang="en-US" dirty="0"/>
          </a:p>
        </p:txBody>
      </p:sp>
      <p:sp>
        <p:nvSpPr>
          <p:cNvPr id="26" name="Текст 9"/>
          <p:cNvSpPr>
            <a:spLocks noGrp="1"/>
          </p:cNvSpPr>
          <p:nvPr>
            <p:ph type="body" sz="quarter" idx="34" hasCustomPrompt="1"/>
          </p:nvPr>
        </p:nvSpPr>
        <p:spPr>
          <a:xfrm>
            <a:off x="13336007" y="7239001"/>
            <a:ext cx="9539869" cy="755662"/>
          </a:xfrm>
        </p:spPr>
        <p:txBody>
          <a:bodyPr lIns="12699" tIns="0" bIns="0" anchor="t"/>
          <a:lstStyle>
            <a:lvl1pPr>
              <a:spcBef>
                <a:spcPts val="3000"/>
              </a:spcBef>
              <a:spcAft>
                <a:spcPts val="0"/>
              </a:spcAft>
              <a:defRPr>
                <a:latin typeface="Yandex Sans Text Thin" pitchFamily="2" charset="-52"/>
              </a:defRPr>
            </a:lvl1pPr>
          </a:lstStyle>
          <a:p>
            <a:pPr lvl="0"/>
            <a:r>
              <a:rPr lang="ru-RU" dirty="0"/>
              <a:t>Должность</a:t>
            </a:r>
            <a:endParaRPr lang="en-US" dirty="0"/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DEC5E0E5-E30B-4642-9B18-19724D6B70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78301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0F32FEE-012A-2044-BC37-D3F532564E0E}"/>
              </a:ext>
            </a:extLst>
          </p:cNvPr>
          <p:cNvGrpSpPr/>
          <p:nvPr userDrawn="1"/>
        </p:nvGrpSpPr>
        <p:grpSpPr>
          <a:xfrm>
            <a:off x="3032796" y="10292675"/>
            <a:ext cx="763210" cy="762925"/>
            <a:chOff x="3032796" y="10292675"/>
            <a:chExt cx="763210" cy="762925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281580E8-1D7B-904D-A3CC-B3059675D955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4" name="Изображение 42">
              <a:extLst>
                <a:ext uri="{FF2B5EF4-FFF2-40B4-BE49-F238E27FC236}">
                  <a16:creationId xmlns:a16="http://schemas.microsoft.com/office/drawing/2014/main" id="{76CC79E5-0405-8F45-9BB8-F4948BD25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  <p:sp>
        <p:nvSpPr>
          <p:cNvPr id="27" name="Текст 9">
            <a:extLst>
              <a:ext uri="{FF2B5EF4-FFF2-40B4-BE49-F238E27FC236}">
                <a16:creationId xmlns:a16="http://schemas.microsoft.com/office/drawing/2014/main" id="{E6789703-35B8-334E-A41E-27BF0926FCF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4481306" y="10292400"/>
            <a:ext cx="8394700" cy="762000"/>
          </a:xfrm>
        </p:spPr>
        <p:txBody>
          <a:bodyPr anchor="t"/>
          <a:lstStyle>
            <a:lvl1pPr>
              <a:defRPr baseline="0"/>
            </a:lvl1pPr>
          </a:lstStyle>
          <a:p>
            <a:pPr lvl="0"/>
            <a:r>
              <a:rPr lang="en-US" dirty="0"/>
              <a:t>@username</a:t>
            </a:r>
            <a:endParaRPr lang="ru-RU" dirty="0"/>
          </a:p>
        </p:txBody>
      </p: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534F831D-7B0A-284C-9078-8D0296129AB3}"/>
              </a:ext>
            </a:extLst>
          </p:cNvPr>
          <p:cNvGrpSpPr/>
          <p:nvPr userDrawn="1"/>
        </p:nvGrpSpPr>
        <p:grpSpPr>
          <a:xfrm>
            <a:off x="13335801" y="10292675"/>
            <a:ext cx="763210" cy="762925"/>
            <a:chOff x="3032796" y="10292675"/>
            <a:chExt cx="763210" cy="762925"/>
          </a:xfrm>
        </p:grpSpPr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B1E449D6-F200-C047-A4BD-41695AF9314A}"/>
                </a:ext>
              </a:extLst>
            </p:cNvPr>
            <p:cNvSpPr/>
            <p:nvPr/>
          </p:nvSpPr>
          <p:spPr>
            <a:xfrm>
              <a:off x="3038245" y="10292675"/>
              <a:ext cx="757761" cy="762925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Изображение 42">
              <a:extLst>
                <a:ext uri="{FF2B5EF4-FFF2-40B4-BE49-F238E27FC236}">
                  <a16:creationId xmlns:a16="http://schemas.microsoft.com/office/drawing/2014/main" id="{9CB34F08-90AE-5447-8963-945F9D476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2796" y="10337800"/>
              <a:ext cx="762000" cy="673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284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664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6"/>
          <p:cNvSpPr/>
          <p:nvPr userDrawn="1"/>
        </p:nvSpPr>
        <p:spPr>
          <a:xfrm>
            <a:off x="1506539" y="12211995"/>
            <a:ext cx="21369336" cy="521470"/>
          </a:xfrm>
          <a:prstGeom prst="rect">
            <a:avLst/>
          </a:prstGeom>
          <a:solidFill>
            <a:srgbClr val="FFCC00"/>
          </a:solidFill>
          <a:ln w="12700">
            <a:miter lim="400000"/>
          </a:ln>
        </p:spPr>
        <p:txBody>
          <a:bodyPr lIns="50797" tIns="50797" rIns="50797" bIns="50797" anchor="ctr"/>
          <a:lstStyle/>
          <a:p>
            <a:pPr>
              <a:defRPr baseline="0"/>
            </a:pPr>
            <a:endParaRPr/>
          </a:p>
        </p:txBody>
      </p:sp>
      <p:sp>
        <p:nvSpPr>
          <p:cNvPr id="6" name="Shape 240"/>
          <p:cNvSpPr/>
          <p:nvPr userDrawn="1"/>
        </p:nvSpPr>
        <p:spPr>
          <a:xfrm>
            <a:off x="7979112" y="12194704"/>
            <a:ext cx="7182918" cy="5026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 anchor="ctr">
            <a:spAutoFit/>
          </a:bodyPr>
          <a:lstStyle>
            <a:lvl1pPr>
              <a:spcBef>
                <a:spcPts val="0"/>
              </a:spcBef>
              <a:defRPr sz="2600" baseline="0"/>
            </a:lvl1pPr>
          </a:lstStyle>
          <a:p>
            <a:r>
              <a:rPr dirty="0"/>
              <a:t>Страницу скрыть или удалить по прочтении!</a:t>
            </a:r>
          </a:p>
        </p:txBody>
      </p:sp>
      <p:sp>
        <p:nvSpPr>
          <p:cNvPr id="12" name="Shape 246"/>
          <p:cNvSpPr/>
          <p:nvPr userDrawn="1"/>
        </p:nvSpPr>
        <p:spPr>
          <a:xfrm>
            <a:off x="19978343" y="10734152"/>
            <a:ext cx="3316514" cy="272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Группа презентационных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224" algn="l"/>
              </a:tabLst>
              <a:defRPr sz="2400" baseline="0"/>
            </a:pPr>
            <a:r>
              <a:rPr lang="ru-RU" dirty="0"/>
              <a:t>технологий</a:t>
            </a:r>
            <a:endParaRPr dirty="0"/>
          </a:p>
        </p:txBody>
      </p:sp>
      <p:pic>
        <p:nvPicPr>
          <p:cNvPr id="13" name="pasted-image.tiff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8302694" y="10436208"/>
            <a:ext cx="1506048" cy="15060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tiff"/>
          <p:cNvPicPr>
            <a:picLocks noChangeAspect="1"/>
          </p:cNvPicPr>
          <p:nvPr userDrawn="1"/>
        </p:nvPicPr>
        <p:blipFill>
          <a:blip r:embed="rId3">
            <a:extLst/>
          </a:blip>
          <a:srcRect t="14527" b="13953"/>
          <a:stretch>
            <a:fillRect/>
          </a:stretch>
        </p:blipFill>
        <p:spPr>
          <a:xfrm>
            <a:off x="18302612" y="11665834"/>
            <a:ext cx="1506080" cy="107712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hape 250"/>
          <p:cNvSpPr/>
          <p:nvPr userDrawn="1"/>
        </p:nvSpPr>
        <p:spPr>
          <a:xfrm>
            <a:off x="3249841" y="4066768"/>
            <a:ext cx="11699744" cy="4203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97" tIns="50797" rIns="50797" bIns="50797"/>
          <a:lstStyle/>
          <a:p>
            <a:pPr marL="0" marR="0" lvl="0" indent="0" algn="l" defTabSz="1828619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300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Yandex Sans Text Light" panose="02000000000000000000" pitchFamily="2" charset="-52"/>
              <a:ea typeface="+mn-ea"/>
              <a:cs typeface="+mn-cs"/>
            </a:endParaRPr>
          </a:p>
        </p:txBody>
      </p:sp>
      <p:pic>
        <p:nvPicPr>
          <p:cNvPr id="30" name="Изображение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526084"/>
            <a:ext cx="4149489" cy="2964578"/>
          </a:xfrm>
          <a:prstGeom prst="rect">
            <a:avLst/>
          </a:prstGeom>
        </p:spPr>
      </p:pic>
      <p:sp>
        <p:nvSpPr>
          <p:cNvPr id="34" name="Shape 249"/>
          <p:cNvSpPr/>
          <p:nvPr userDrawn="1"/>
        </p:nvSpPr>
        <p:spPr>
          <a:xfrm>
            <a:off x="4978424" y="3295926"/>
            <a:ext cx="5319343" cy="1212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Формат</a:t>
            </a: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16:9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Шрифт: </a:t>
            </a:r>
            <a:r>
              <a:rPr lang="en-US" sz="3000" baseline="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Yandex</a:t>
            </a:r>
            <a:r>
              <a:rPr lang="en-US" sz="3000" baseline="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Sans Text</a:t>
            </a:r>
            <a:endParaRPr sz="30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36" name="Shape 249"/>
          <p:cNvSpPr/>
          <p:nvPr userDrawn="1"/>
        </p:nvSpPr>
        <p:spPr>
          <a:xfrm>
            <a:off x="4940300" y="1891264"/>
            <a:ext cx="6502055" cy="1829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/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5524500" algn="l"/>
              </a:tabLst>
              <a:defRPr sz="2400" baseline="0"/>
            </a:pPr>
            <a:r>
              <a:rPr lang="ru-RU" sz="3600" dirty="0">
                <a:latin typeface="+mj-lt"/>
              </a:rPr>
              <a:t>Шаблон презентации</a:t>
            </a:r>
            <a:r>
              <a:rPr lang="ru-RU" sz="3600" baseline="0" dirty="0">
                <a:latin typeface="+mj-lt"/>
              </a:rPr>
              <a:t>  </a:t>
            </a:r>
            <a:br>
              <a:rPr lang="ru-RU" sz="3600" baseline="0" dirty="0">
                <a:latin typeface="+mj-lt"/>
              </a:rPr>
            </a:br>
            <a:r>
              <a:rPr lang="ru-RU" sz="3600" baseline="0" dirty="0">
                <a:latin typeface="+mj-lt"/>
              </a:rPr>
              <a:t>для выступлений</a:t>
            </a:r>
            <a:endParaRPr sz="3600" dirty="0">
              <a:latin typeface="+mj-lt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506538" y="4950000"/>
            <a:ext cx="1297426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dirty="0">
                <a:solidFill>
                  <a:sysClr val="windowText" lastClr="000000"/>
                </a:solidFill>
              </a:rPr>
              <a:t>Установите шрифт </a:t>
            </a:r>
            <a:r>
              <a:rPr lang="en-US" sz="3600" dirty="0">
                <a:solidFill>
                  <a:sysClr val="windowText" lastClr="000000"/>
                </a:solidFill>
                <a:latin typeface="+mj-lt"/>
              </a:rPr>
              <a:t>Yandex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 Sans Text</a:t>
            </a:r>
            <a:r>
              <a:rPr lang="ru-RU" sz="3600" baseline="0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>и </a:t>
            </a:r>
            <a:r>
              <a:rPr lang="en-US" sz="3600" baseline="0" dirty="0">
                <a:solidFill>
                  <a:sysClr val="windowText" lastClr="000000"/>
                </a:solidFill>
                <a:latin typeface="+mj-lt"/>
              </a:rPr>
              <a:t>Hack</a:t>
            </a:r>
            <a:r>
              <a:rPr lang="en-US" sz="3600" baseline="0" dirty="0">
                <a:solidFill>
                  <a:sysClr val="windowText" lastClr="000000"/>
                </a:solidFill>
              </a:rPr>
              <a:t> 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для работы с кодом</a:t>
            </a:r>
          </a:p>
          <a:p>
            <a:pPr marL="742950" indent="-742950">
              <a:spcBef>
                <a:spcPts val="1200"/>
              </a:spcBef>
              <a:buAutoNum type="arabicPeriod"/>
            </a:pPr>
            <a:r>
              <a:rPr lang="ru-RU" sz="3600" baseline="0" dirty="0">
                <a:solidFill>
                  <a:sysClr val="windowText" lastClr="000000"/>
                </a:solidFill>
              </a:rPr>
              <a:t>Добавьте слайд из базового набора или выберите необходимый слайд из представленных ниже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baseline="0" dirty="0">
                <a:solidFill>
                  <a:sysClr val="windowText" lastClr="000000"/>
                </a:solidFill>
              </a:rPr>
              <a:t>Скачивайте материалы для презентаций с </a:t>
            </a:r>
            <a:r>
              <a:rPr lang="ru-RU" sz="3600" baseline="0" dirty="0">
                <a:solidFill>
                  <a:sysClr val="windowText" lastClr="000000"/>
                </a:solidFill>
                <a:hlinkClick r:id="rId5"/>
              </a:rPr>
              <a:t>Паттернов</a:t>
            </a:r>
            <a:r>
              <a:rPr lang="ru-RU" sz="3600" baseline="0" dirty="0">
                <a:solidFill>
                  <a:sysClr val="windowText" lastClr="000000"/>
                </a:solidFill>
              </a:rPr>
              <a:t/>
            </a:r>
            <a:br>
              <a:rPr lang="ru-RU" sz="3600" baseline="0" dirty="0">
                <a:solidFill>
                  <a:sysClr val="windowText" lastClr="000000"/>
                </a:solidFill>
              </a:rPr>
            </a:br>
            <a:r>
              <a:rPr lang="ru-RU" sz="3600" baseline="0" dirty="0">
                <a:solidFill>
                  <a:sysClr val="windowText" lastClr="000000"/>
                </a:solidFill>
              </a:rPr>
              <a:t>(</a:t>
            </a:r>
            <a:r>
              <a:rPr lang="en-US" sz="3600" baseline="0" dirty="0">
                <a:solidFill>
                  <a:sysClr val="windowText" lastClr="000000"/>
                </a:solidFill>
                <a:hlinkClick r:id="rId5"/>
              </a:rPr>
              <a:t>patterns.yandex-team.ru/presentations</a:t>
            </a:r>
            <a:r>
              <a:rPr lang="ru-RU" sz="3600" baseline="0" dirty="0">
                <a:solidFill>
                  <a:sysClr val="windowText" lastClr="000000"/>
                </a:solidFill>
              </a:rPr>
              <a:t>) </a:t>
            </a:r>
          </a:p>
          <a:p>
            <a:pPr marL="742950" marR="0" lvl="0" indent="-742950" algn="l" defTabSz="182859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очереди скопируйте содержимое слайда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 другой презентации и выберите пункт «Сохранить только текст» в контекстном всплывающем меню </a:t>
            </a:r>
            <a:b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3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(не копируйте слайды целиком для корректной работы шаблона)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7" t="1304" b="-1"/>
          <a:stretch/>
        </p:blipFill>
        <p:spPr>
          <a:xfrm>
            <a:off x="14866883" y="1552100"/>
            <a:ext cx="1156143" cy="1589997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7" t="4131" r="5660" b="41760"/>
          <a:stretch/>
        </p:blipFill>
        <p:spPr>
          <a:xfrm>
            <a:off x="14908536" y="1589205"/>
            <a:ext cx="1023436" cy="79145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2599" r="5168" b="60039"/>
          <a:stretch/>
        </p:blipFill>
        <p:spPr>
          <a:xfrm>
            <a:off x="14870701" y="2940400"/>
            <a:ext cx="8005174" cy="3259652"/>
          </a:xfrm>
          <a:prstGeom prst="rect">
            <a:avLst/>
          </a:prstGeom>
        </p:spPr>
      </p:pic>
      <p:sp>
        <p:nvSpPr>
          <p:cNvPr id="20" name="Прямоугольник 19"/>
          <p:cNvSpPr/>
          <p:nvPr userDrawn="1"/>
        </p:nvSpPr>
        <p:spPr>
          <a:xfrm>
            <a:off x="15640141" y="1577394"/>
            <a:ext cx="303602" cy="81381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4116F1-2C0F-2A43-B8D0-9BEE5D326A1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406" y="6482663"/>
            <a:ext cx="8013469" cy="34216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EF4D639-ABD3-804D-979A-B956F9097A8F}"/>
              </a:ext>
            </a:extLst>
          </p:cNvPr>
          <p:cNvSpPr/>
          <p:nvPr userDrawn="1"/>
        </p:nvSpPr>
        <p:spPr>
          <a:xfrm>
            <a:off x="17720231" y="8713196"/>
            <a:ext cx="4886563" cy="471645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>
              <a:solidFill>
                <a:schemeClr val="tx1"/>
              </a:solidFill>
            </a:endParaRP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, текст+code(черны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046413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2000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2000" indent="-720000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Тезис</a:t>
            </a:r>
          </a:p>
          <a:p>
            <a:pPr lvl="2"/>
            <a:r>
              <a:rPr lang="ru-RU" dirty="0" err="1" smtClean="0"/>
              <a:t>Буллетированный</a:t>
            </a:r>
            <a:r>
              <a:rPr lang="ru-RU" dirty="0" smtClean="0"/>
              <a:t> список</a:t>
            </a:r>
          </a:p>
          <a:p>
            <a:pPr lvl="3"/>
            <a:r>
              <a:rPr lang="ru-RU" dirty="0" smtClean="0"/>
              <a:t>Нумерованный список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" y="6858000"/>
            <a:ext cx="24382412" cy="6858000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1679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+code(blac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7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3041650"/>
            <a:ext cx="24382413" cy="1067911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715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(black)-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‹#›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24382413" cy="13720763"/>
          </a:xfrm>
          <a:solidFill>
            <a:schemeClr val="tx1"/>
          </a:solidFill>
        </p:spPr>
        <p:txBody>
          <a:bodyPr lIns="1152000" tIns="468000" rIns="1152000" bIns="720000" anchor="t" anchorCtr="0"/>
          <a:lstStyle>
            <a:lvl1pPr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 sz="36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Font typeface="Impact" panose="020B0806030902050204" pitchFamily="34" charset="0"/>
              <a:buNone/>
              <a:defRPr>
                <a:latin typeface="InputMono" panose="02000509020000090004" pitchFamily="49" charset="0"/>
              </a:defRPr>
            </a:lvl2pPr>
            <a:lvl3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3pPr>
            <a:lvl4pPr marL="1512000" indent="-792000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defRPr>
                <a:latin typeface="InputMono" panose="02000509020000090004" pitchFamily="49" charset="0"/>
              </a:defRPr>
            </a:lvl4pPr>
          </a:lstStyle>
          <a:p>
            <a:pPr lvl="0"/>
            <a:r>
              <a:rPr lang="ru-RU" dirty="0" smtClean="0"/>
              <a:t>Код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4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100" y="2033270"/>
            <a:ext cx="2289465" cy="877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sp>
        <p:nvSpPr>
          <p:cNvPr id="9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59812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33042077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 userDrawn="1">
          <p15:clr>
            <a:srgbClr val="FBAE40"/>
          </p15:clr>
        </p15:guide>
        <p15:guide id="2" orient="horz" pos="14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Нулево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6835" y="5252224"/>
            <a:ext cx="6470897" cy="23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2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wrap="square"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 baseline="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aseline="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sp>
        <p:nvSpPr>
          <p:cNvPr id="6" name="Рисунок 9"/>
          <p:cNvSpPr>
            <a:spLocks noGrp="1"/>
          </p:cNvSpPr>
          <p:nvPr>
            <p:ph type="pic" sz="quarter" idx="14" hasCustomPrompt="1"/>
          </p:nvPr>
        </p:nvSpPr>
        <p:spPr>
          <a:xfrm>
            <a:off x="16007206" y="1897064"/>
            <a:ext cx="5342400" cy="1144588"/>
          </a:xfrm>
          <a:noFill/>
          <a:ln>
            <a:noFill/>
          </a:ln>
        </p:spPr>
        <p:txBody>
          <a:bodyPr/>
          <a:lstStyle>
            <a:lvl1pPr marL="0" indent="0">
              <a:buFontTx/>
              <a:buNone/>
              <a:defRPr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Логотип</a:t>
            </a:r>
            <a:r>
              <a:rPr lang="en-US" dirty="0"/>
              <a:t> </a:t>
            </a:r>
            <a:r>
              <a:rPr lang="ru-RU" dirty="0"/>
              <a:t>партнёра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8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NDA E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marL="0" marR="0" indent="0" algn="l" defTabSz="1828619" rtl="0" eaLnBrk="1" fontAlgn="auto" latinLnBrk="0" hangingPunct="1">
              <a:lnSpc>
                <a:spcPts val="139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8002" y="10674351"/>
            <a:ext cx="18302487" cy="114459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marL="914308" indent="0" algn="ctr">
              <a:buNone/>
              <a:defRPr sz="4000"/>
            </a:lvl2pPr>
            <a:lvl3pPr marL="1828619" indent="0" algn="ctr">
              <a:buNone/>
              <a:defRPr sz="3600"/>
            </a:lvl3pPr>
            <a:lvl4pPr marL="2742927" indent="0" algn="ctr">
              <a:buNone/>
              <a:defRPr sz="3200"/>
            </a:lvl4pPr>
            <a:lvl5pPr marL="3657235" indent="0" algn="ctr">
              <a:buNone/>
              <a:defRPr sz="3200"/>
            </a:lvl5pPr>
            <a:lvl6pPr marL="4571543" indent="0" algn="ctr">
              <a:buNone/>
              <a:defRPr sz="3200"/>
            </a:lvl6pPr>
            <a:lvl7pPr marL="5485852" indent="0" algn="ctr">
              <a:buNone/>
              <a:defRPr sz="3200"/>
            </a:lvl7pPr>
            <a:lvl8pPr marL="6400160" indent="0" algn="ctr">
              <a:buNone/>
              <a:defRPr sz="3200"/>
            </a:lvl8pPr>
            <a:lvl9pPr marL="7314468" indent="0" algn="ctr">
              <a:buNone/>
              <a:defRPr sz="3200"/>
            </a:lvl9pPr>
          </a:lstStyle>
          <a:p>
            <a:r>
              <a:rPr lang="ru-RU" dirty="0"/>
              <a:t>Имя и Фамилия, должность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207" y="1963436"/>
            <a:ext cx="1527083" cy="987328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6099" y="1955344"/>
            <a:ext cx="2329024" cy="857788"/>
          </a:xfrm>
          <a:prstGeom prst="rect">
            <a:avLst/>
          </a:prstGeom>
        </p:spPr>
      </p:pic>
      <p:sp>
        <p:nvSpPr>
          <p:cNvPr id="10" name="Рисунок 7"/>
          <p:cNvSpPr>
            <a:spLocks noGrp="1"/>
          </p:cNvSpPr>
          <p:nvPr>
            <p:ph type="pic" sz="quarter" idx="13" hasCustomPrompt="1"/>
          </p:nvPr>
        </p:nvSpPr>
        <p:spPr>
          <a:xfrm>
            <a:off x="3065781" y="1818514"/>
            <a:ext cx="8763000" cy="1219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5000" b="0" i="0" baseline="0">
                <a:latin typeface="Yandex Sans Text Thin" charset="0"/>
                <a:ea typeface="Yandex Sans Text Thin" charset="0"/>
                <a:cs typeface="Yandex Sans Text Thin" charset="0"/>
              </a:defRPr>
            </a:lvl1pPr>
          </a:lstStyle>
          <a:p>
            <a:r>
              <a:rPr lang="ru-RU" dirty="0"/>
              <a:t>                    Логотип Сервиса</a:t>
            </a:r>
          </a:p>
        </p:txBody>
      </p:sp>
    </p:spTree>
    <p:extLst>
      <p:ext uri="{BB962C8B-B14F-4D97-AF65-F5344CB8AC3E}">
        <p14:creationId xmlns:p14="http://schemas.microsoft.com/office/powerpoint/2010/main" val="2947025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773">
          <p15:clr>
            <a:srgbClr val="FBAE40"/>
          </p15:clr>
        </p15:guide>
        <p15:guide id="2" orient="horz" pos="143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-разделитель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317482" cy="72497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13999"/>
              </a:lnSpc>
              <a:defRPr sz="12000">
                <a:latin typeface="Yandex Sans Text Light" panose="02000000000000000000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053558" y="1294842"/>
            <a:ext cx="18273713" cy="763588"/>
          </a:xfrm>
        </p:spPr>
        <p:txBody>
          <a:bodyPr tIns="0" anchor="t"/>
          <a:lstStyle>
            <a:lvl1pPr marL="0" indent="0">
              <a:buNone/>
              <a:defRPr sz="4800">
                <a:solidFill>
                  <a:schemeClr val="tx1"/>
                </a:solidFill>
                <a:latin typeface="Yandex Sans Text Thin" pitchFamily="2" charset="-52"/>
              </a:defRPr>
            </a:lvl1pPr>
            <a:lvl2pPr marL="914308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61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292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23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54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58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16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468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9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207" y="12734401"/>
            <a:ext cx="1525587" cy="46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1607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екст или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0"/>
            <a:ext cx="22131338" cy="1511300"/>
          </a:xfrm>
          <a:prstGeom prst="rect">
            <a:avLst/>
          </a:prstGeom>
        </p:spPr>
        <p:txBody>
          <a:bodyPr anchor="t"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1" cy="9158288"/>
          </a:xfrm>
        </p:spPr>
        <p:txBody>
          <a:bodyPr/>
          <a:lstStyle>
            <a:lvl1pPr marL="0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/>
            </a:lvl1pPr>
            <a:lvl2pPr marL="0" indent="-719964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Impact" panose="020B0806030902050204" pitchFamily="34" charset="0"/>
              <a:buChar char="▌"/>
              <a:defRPr baseline="0"/>
            </a:lvl2pPr>
            <a:lvl3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 baseline="0"/>
            </a:lvl3pPr>
            <a:lvl4pPr marL="1511924" indent="-719964">
              <a:lnSpc>
                <a:spcPts val="6000"/>
              </a:lnSpc>
              <a:spcBef>
                <a:spcPts val="3000"/>
              </a:spcBef>
              <a:spcAft>
                <a:spcPts val="0"/>
              </a:spcAft>
              <a:defRPr/>
            </a:lvl4pPr>
            <a:lvl5pPr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defRPr sz="48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0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3048000"/>
            <a:ext cx="22124510" cy="9158288"/>
          </a:xfrm>
          <a:prstGeom prst="rect">
            <a:avLst/>
          </a:prstGeom>
        </p:spPr>
        <p:txBody>
          <a:bodyPr vert="horz" lIns="0" tIns="45718" rIns="91435" bIns="45718" rtlCol="0" anchor="ctr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Ключевая мысль</a:t>
            </a:r>
          </a:p>
          <a:p>
            <a:pPr lvl="2"/>
            <a:r>
              <a:rPr lang="ru-RU" dirty="0"/>
              <a:t>Маркированный список</a:t>
            </a:r>
          </a:p>
          <a:p>
            <a:pPr lvl="3"/>
            <a:r>
              <a:rPr lang="ru-RU" dirty="0"/>
              <a:t>Нумерованный список</a:t>
            </a:r>
          </a:p>
          <a:p>
            <a:pPr lvl="4"/>
            <a:r>
              <a:rPr lang="ru-RU" dirty="0"/>
              <a:t>Образец текста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12687301"/>
            <a:ext cx="19461161" cy="381602"/>
          </a:xfrm>
          <a:prstGeom prst="rect">
            <a:avLst/>
          </a:prstGeom>
        </p:spPr>
        <p:txBody>
          <a:bodyPr vert="horz" lIns="0" tIns="323984" rIns="91435" bIns="0" rtlCol="0" anchor="b"/>
          <a:lstStyle>
            <a:lvl1pPr algn="l">
              <a:lnSpc>
                <a:spcPts val="3400"/>
              </a:lnSpc>
              <a:defRPr sz="3000" baseline="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110702" y="12687301"/>
            <a:ext cx="1144588" cy="381602"/>
          </a:xfrm>
          <a:prstGeom prst="rect">
            <a:avLst/>
          </a:prstGeom>
        </p:spPr>
        <p:txBody>
          <a:bodyPr vert="horz" lIns="91435" tIns="45718" rIns="91435" bIns="45718" rtlCol="0" anchor="ctr"/>
          <a:lstStyle>
            <a:lvl1pPr algn="r">
              <a:defRPr sz="3000">
                <a:solidFill>
                  <a:schemeClr val="tx1"/>
                </a:solidFill>
                <a:latin typeface="Yandex Sans Text Light" panose="02000000000000000000" pitchFamily="2" charset="-52"/>
              </a:defRPr>
            </a:lvl1pPr>
          </a:lstStyle>
          <a:p>
            <a:fld id="{741C03D3-FA44-40EC-9A21-1FC4FEA3E22E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43001" y="762003"/>
            <a:ext cx="22124510" cy="1135062"/>
          </a:xfrm>
          <a:prstGeom prst="rect">
            <a:avLst/>
          </a:prstGeom>
        </p:spPr>
        <p:txBody>
          <a:bodyPr vert="horz" lIns="91435" tIns="45718" rIns="91435" bIns="45718" rtlCol="0" anchor="t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123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685" r:id="rId3"/>
    <p:sldLayoutId id="2147483711" r:id="rId4"/>
    <p:sldLayoutId id="2147483719" r:id="rId5"/>
    <p:sldLayoutId id="2147483720" r:id="rId6"/>
    <p:sldLayoutId id="2147483714" r:id="rId7"/>
    <p:sldLayoutId id="2147483690" r:id="rId8"/>
    <p:sldLayoutId id="2147483716" r:id="rId9"/>
    <p:sldLayoutId id="2147483733" r:id="rId10"/>
    <p:sldLayoutId id="2147483696" r:id="rId11"/>
    <p:sldLayoutId id="2147483702" r:id="rId12"/>
    <p:sldLayoutId id="2147483701" r:id="rId13"/>
    <p:sldLayoutId id="2147483700" r:id="rId14"/>
    <p:sldLayoutId id="2147483732" r:id="rId15"/>
    <p:sldLayoutId id="2147483699" r:id="rId16"/>
    <p:sldLayoutId id="2147483698" r:id="rId17"/>
    <p:sldLayoutId id="2147483736" r:id="rId18"/>
    <p:sldLayoutId id="2147483737" r:id="rId19"/>
    <p:sldLayoutId id="2147483703" r:id="rId20"/>
    <p:sldLayoutId id="2147483734" r:id="rId21"/>
    <p:sldLayoutId id="2147483705" r:id="rId22"/>
    <p:sldLayoutId id="2147483706" r:id="rId23"/>
    <p:sldLayoutId id="2147483717" r:id="rId24"/>
    <p:sldLayoutId id="2147483691" r:id="rId25"/>
    <p:sldLayoutId id="2147483739" r:id="rId26"/>
    <p:sldLayoutId id="2147483767" r:id="rId27"/>
    <p:sldLayoutId id="2147483768" r:id="rId28"/>
    <p:sldLayoutId id="2147483769" r:id="rId29"/>
  </p:sldLayoutIdLst>
  <p:hf hdr="0" dt="0"/>
  <p:txStyles>
    <p:titleStyle>
      <a:lvl1pPr algn="l" defTabSz="1828619" rtl="0" eaLnBrk="1" latinLnBrk="0" hangingPunct="1">
        <a:lnSpc>
          <a:spcPts val="10000"/>
        </a:lnSpc>
        <a:spcBef>
          <a:spcPct val="0"/>
        </a:spcBef>
        <a:buNone/>
        <a:defRPr sz="8000" kern="1200">
          <a:solidFill>
            <a:schemeClr val="tx1"/>
          </a:solidFill>
          <a:latin typeface="Yandex Sans Text Regular" pitchFamily="2" charset="-52"/>
          <a:ea typeface="+mj-ea"/>
          <a:cs typeface="+mj-cs"/>
        </a:defRPr>
      </a:lvl1pPr>
    </p:titleStyle>
    <p:bodyStyle>
      <a:lvl1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1pPr>
      <a:lvl2pPr marL="0" indent="-719964" algn="l" defTabSz="1907905" rtl="0" eaLnBrk="1" latinLnBrk="0" hangingPunct="1">
        <a:lnSpc>
          <a:spcPts val="6000"/>
        </a:lnSpc>
        <a:spcBef>
          <a:spcPts val="0"/>
        </a:spcBef>
        <a:spcAft>
          <a:spcPts val="0"/>
        </a:spcAft>
        <a:buClr>
          <a:schemeClr val="tx2"/>
        </a:buClr>
        <a:buSzPct val="120000"/>
        <a:buFont typeface="Impact" panose="020B0806030902050204" pitchFamily="34" charset="0"/>
        <a:buChar char="▌"/>
        <a:defRPr sz="4800" kern="1200" baseline="0">
          <a:solidFill>
            <a:schemeClr val="tx1"/>
          </a:solidFill>
          <a:latin typeface="Yandex Sans Text Regular" pitchFamily="2" charset="-52"/>
          <a:ea typeface="+mn-ea"/>
          <a:cs typeface="+mn-cs"/>
        </a:defRPr>
      </a:lvl2pPr>
      <a:lvl3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SzPct val="150000"/>
        <a:buFont typeface="Yandex Sans Text Light" panose="02000000000000000000" pitchFamily="2" charset="-52"/>
        <a:buChar char="›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3pPr>
      <a:lvl4pPr marL="1511924" indent="-719964" algn="l" defTabSz="1828619" rtl="0" eaLnBrk="1" latinLnBrk="0" hangingPunct="1">
        <a:lnSpc>
          <a:spcPts val="6000"/>
        </a:lnSpc>
        <a:spcBef>
          <a:spcPts val="3000"/>
        </a:spcBef>
        <a:spcAft>
          <a:spcPts val="0"/>
        </a:spcAft>
        <a:buFont typeface="+mj-lt"/>
        <a:buAutoNum type="arabicPeriod"/>
        <a:defRPr sz="4800" kern="1200">
          <a:solidFill>
            <a:schemeClr val="tx1"/>
          </a:solidFill>
          <a:latin typeface="Yandex Sans Text Light" panose="02000000000000000000" pitchFamily="2" charset="-52"/>
          <a:ea typeface="+mn-ea"/>
          <a:cs typeface="+mn-cs"/>
        </a:defRPr>
      </a:lvl4pPr>
      <a:lvl5pPr marL="0" indent="0" algn="l" defTabSz="1828619" rtl="0" eaLnBrk="1" latinLnBrk="0" hangingPunct="1">
        <a:lnSpc>
          <a:spcPts val="6000"/>
        </a:lnSpc>
        <a:spcBef>
          <a:spcPts val="3000"/>
        </a:spcBef>
        <a:spcAft>
          <a:spcPts val="3000"/>
        </a:spcAft>
        <a:buFontTx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699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007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315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1623" indent="-457155" algn="l" defTabSz="182861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0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619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927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235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543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852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160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468" algn="l" defTabSz="182861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680">
          <p15:clr>
            <a:srgbClr val="F26B43"/>
          </p15:clr>
        </p15:guide>
        <p15:guide id="2" pos="7439">
          <p15:clr>
            <a:srgbClr val="F26B43"/>
          </p15:clr>
        </p15:guide>
        <p15:guide id="3" pos="7199">
          <p15:clr>
            <a:srgbClr val="F26B43"/>
          </p15:clr>
        </p15:guide>
        <p15:guide id="4" pos="6958">
          <p15:clr>
            <a:srgbClr val="F26B43"/>
          </p15:clr>
        </p15:guide>
        <p15:guide id="5" pos="6718">
          <p15:clr>
            <a:srgbClr val="F26B43"/>
          </p15:clr>
        </p15:guide>
        <p15:guide id="6" pos="6478">
          <p15:clr>
            <a:srgbClr val="F26B43"/>
          </p15:clr>
        </p15:guide>
        <p15:guide id="7" pos="6237">
          <p15:clr>
            <a:srgbClr val="F26B43"/>
          </p15:clr>
        </p15:guide>
        <p15:guide id="8" pos="5997">
          <p15:clr>
            <a:srgbClr val="F26B43"/>
          </p15:clr>
        </p15:guide>
        <p15:guide id="9" pos="5756">
          <p15:clr>
            <a:srgbClr val="F26B43"/>
          </p15:clr>
        </p15:guide>
        <p15:guide id="10" pos="5516">
          <p15:clr>
            <a:srgbClr val="F26B43"/>
          </p15:clr>
        </p15:guide>
        <p15:guide id="11" pos="5276">
          <p15:clr>
            <a:srgbClr val="F26B43"/>
          </p15:clr>
        </p15:guide>
        <p15:guide id="12" pos="5035">
          <p15:clr>
            <a:srgbClr val="F26B43"/>
          </p15:clr>
        </p15:guide>
        <p15:guide id="13" pos="4555">
          <p15:clr>
            <a:srgbClr val="F26B43"/>
          </p15:clr>
        </p15:guide>
        <p15:guide id="14" pos="4795">
          <p15:clr>
            <a:srgbClr val="F26B43"/>
          </p15:clr>
        </p15:guide>
        <p15:guide id="15" pos="4314">
          <p15:clr>
            <a:srgbClr val="F26B43"/>
          </p15:clr>
        </p15:guide>
        <p15:guide id="16" pos="4074">
          <p15:clr>
            <a:srgbClr val="F26B43"/>
          </p15:clr>
        </p15:guide>
        <p15:guide id="17" pos="3353">
          <p15:clr>
            <a:srgbClr val="F26B43"/>
          </p15:clr>
        </p15:guide>
        <p15:guide id="18" pos="3833">
          <p15:clr>
            <a:srgbClr val="F26B43"/>
          </p15:clr>
        </p15:guide>
        <p15:guide id="19" pos="3112">
          <p15:clr>
            <a:srgbClr val="F26B43"/>
          </p15:clr>
        </p15:guide>
        <p15:guide id="20" pos="2872">
          <p15:clr>
            <a:srgbClr val="F26B43"/>
          </p15:clr>
        </p15:guide>
        <p15:guide id="21" pos="2632">
          <p15:clr>
            <a:srgbClr val="F26B43"/>
          </p15:clr>
        </p15:guide>
        <p15:guide id="23" pos="3593">
          <p15:clr>
            <a:srgbClr val="F26B43"/>
          </p15:clr>
        </p15:guide>
        <p15:guide id="25" pos="7920">
          <p15:clr>
            <a:srgbClr val="F26B43"/>
          </p15:clr>
        </p15:guide>
        <p15:guide id="27" pos="8401">
          <p15:clr>
            <a:srgbClr val="F26B43"/>
          </p15:clr>
        </p15:guide>
        <p15:guide id="28" pos="8641">
          <p15:clr>
            <a:srgbClr val="F26B43"/>
          </p15:clr>
        </p15:guide>
        <p15:guide id="29" pos="8881">
          <p15:clr>
            <a:srgbClr val="F26B43"/>
          </p15:clr>
        </p15:guide>
        <p15:guide id="30" pos="9122">
          <p15:clr>
            <a:srgbClr val="F26B43"/>
          </p15:clr>
        </p15:guide>
        <p15:guide id="31" pos="9362">
          <p15:clr>
            <a:srgbClr val="F26B43"/>
          </p15:clr>
        </p15:guide>
        <p15:guide id="32" pos="9603">
          <p15:clr>
            <a:srgbClr val="F26B43"/>
          </p15:clr>
        </p15:guide>
        <p15:guide id="33" pos="10083">
          <p15:clr>
            <a:srgbClr val="F26B43"/>
          </p15:clr>
        </p15:guide>
        <p15:guide id="34" pos="9843">
          <p15:clr>
            <a:srgbClr val="F26B43"/>
          </p15:clr>
        </p15:guide>
        <p15:guide id="35" pos="10324">
          <p15:clr>
            <a:srgbClr val="F26B43"/>
          </p15:clr>
        </p15:guide>
        <p15:guide id="36" pos="11516">
          <p15:clr>
            <a:srgbClr val="F26B43"/>
          </p15:clr>
        </p15:guide>
        <p15:guide id="37" pos="10804">
          <p15:clr>
            <a:srgbClr val="F26B43"/>
          </p15:clr>
        </p15:guide>
        <p15:guide id="38" pos="10564">
          <p15:clr>
            <a:srgbClr val="F26B43"/>
          </p15:clr>
        </p15:guide>
        <p15:guide id="39" pos="11045">
          <p15:clr>
            <a:srgbClr val="F26B43"/>
          </p15:clr>
        </p15:guide>
        <p15:guide id="40" pos="11285">
          <p15:clr>
            <a:srgbClr val="F26B43"/>
          </p15:clr>
        </p15:guide>
        <p15:guide id="41" pos="11766">
          <p15:clr>
            <a:srgbClr val="F26B43"/>
          </p15:clr>
        </p15:guide>
        <p15:guide id="42" pos="12006">
          <p15:clr>
            <a:srgbClr val="F26B43"/>
          </p15:clr>
        </p15:guide>
        <p15:guide id="43" pos="12487">
          <p15:clr>
            <a:srgbClr val="F26B43"/>
          </p15:clr>
        </p15:guide>
        <p15:guide id="44" pos="12247">
          <p15:clr>
            <a:srgbClr val="F26B43"/>
          </p15:clr>
        </p15:guide>
        <p15:guide id="45" pos="12727">
          <p15:clr>
            <a:srgbClr val="F26B43"/>
          </p15:clr>
        </p15:guide>
        <p15:guide id="46" pos="12968">
          <p15:clr>
            <a:srgbClr val="F26B43"/>
          </p15:clr>
        </p15:guide>
        <p15:guide id="47" pos="13208">
          <p15:clr>
            <a:srgbClr val="F26B43"/>
          </p15:clr>
        </p15:guide>
        <p15:guide id="48" orient="horz" pos="4320">
          <p15:clr>
            <a:srgbClr val="F26B43"/>
          </p15:clr>
        </p15:guide>
        <p15:guide id="49" orient="horz" pos="4080">
          <p15:clr>
            <a:srgbClr val="F26B43"/>
          </p15:clr>
        </p15:guide>
        <p15:guide id="50" orient="horz" pos="3839">
          <p15:clr>
            <a:srgbClr val="F26B43"/>
          </p15:clr>
        </p15:guide>
        <p15:guide id="51" orient="horz" pos="3118">
          <p15:clr>
            <a:srgbClr val="F26B43"/>
          </p15:clr>
        </p15:guide>
        <p15:guide id="52" orient="horz" pos="2878">
          <p15:clr>
            <a:srgbClr val="F26B43"/>
          </p15:clr>
        </p15:guide>
        <p15:guide id="53" orient="horz" pos="2637">
          <p15:clr>
            <a:srgbClr val="F26B43"/>
          </p15:clr>
        </p15:guide>
        <p15:guide id="54" orient="horz" pos="2397">
          <p15:clr>
            <a:srgbClr val="F26B43"/>
          </p15:clr>
        </p15:guide>
        <p15:guide id="55" orient="horz" pos="2157">
          <p15:clr>
            <a:srgbClr val="F26B43"/>
          </p15:clr>
        </p15:guide>
        <p15:guide id="56" orient="horz" pos="1916">
          <p15:clr>
            <a:srgbClr val="F26B43"/>
          </p15:clr>
        </p15:guide>
        <p15:guide id="57" orient="horz" pos="1195">
          <p15:clr>
            <a:srgbClr val="F26B43"/>
          </p15:clr>
        </p15:guide>
        <p15:guide id="58" orient="horz" pos="955">
          <p15:clr>
            <a:srgbClr val="F26B43"/>
          </p15:clr>
        </p15:guide>
        <p15:guide id="59" orient="horz" pos="714">
          <p15:clr>
            <a:srgbClr val="F26B43"/>
          </p15:clr>
        </p15:guide>
        <p15:guide id="62" orient="horz" pos="4560">
          <p15:clr>
            <a:srgbClr val="F26B43"/>
          </p15:clr>
        </p15:guide>
        <p15:guide id="63" orient="horz" pos="4801">
          <p15:clr>
            <a:srgbClr val="F26B43"/>
          </p15:clr>
        </p15:guide>
        <p15:guide id="64" orient="horz" pos="5282">
          <p15:clr>
            <a:srgbClr val="F26B43"/>
          </p15:clr>
        </p15:guide>
        <p15:guide id="65" orient="horz" pos="5522">
          <p15:clr>
            <a:srgbClr val="F26B43"/>
          </p15:clr>
        </p15:guide>
        <p15:guide id="66" orient="horz" pos="5762">
          <p15:clr>
            <a:srgbClr val="F26B43"/>
          </p15:clr>
        </p15:guide>
        <p15:guide id="67" orient="horz" pos="6003">
          <p15:clr>
            <a:srgbClr val="F26B43"/>
          </p15:clr>
        </p15:guide>
        <p15:guide id="68" orient="horz" pos="6243">
          <p15:clr>
            <a:srgbClr val="F26B43"/>
          </p15:clr>
        </p15:guide>
        <p15:guide id="69" orient="horz" pos="6483">
          <p15:clr>
            <a:srgbClr val="F26B43"/>
          </p15:clr>
        </p15:guide>
        <p15:guide id="70" orient="horz" pos="6724">
          <p15:clr>
            <a:srgbClr val="F26B43"/>
          </p15:clr>
        </p15:guide>
        <p15:guide id="71" orient="horz" pos="6964">
          <p15:clr>
            <a:srgbClr val="F26B43"/>
          </p15:clr>
        </p15:guide>
        <p15:guide id="72" orient="horz" pos="7685">
          <p15:clr>
            <a:srgbClr val="F26B43"/>
          </p15:clr>
        </p15:guide>
        <p15:guide id="73" orient="horz" pos="7445">
          <p15:clr>
            <a:srgbClr val="F26B43"/>
          </p15:clr>
        </p15:guide>
        <p15:guide id="74" orient="horz" pos="7205">
          <p15:clr>
            <a:srgbClr val="F26B43"/>
          </p15:clr>
        </p15:guide>
        <p15:guide id="75" pos="8160">
          <p15:clr>
            <a:srgbClr val="F26B43"/>
          </p15:clr>
        </p15:guide>
        <p15:guide id="76" orient="horz" pos="3599">
          <p15:clr>
            <a:srgbClr val="F26B43"/>
          </p15:clr>
        </p15:guide>
        <p15:guide id="77" orient="horz" pos="3358">
          <p15:clr>
            <a:srgbClr val="F26B43"/>
          </p15:clr>
        </p15:guide>
        <p15:guide id="78" orient="horz" pos="5041">
          <p15:clr>
            <a:srgbClr val="F26B43"/>
          </p15:clr>
        </p15:guide>
        <p15:guide id="79" pos="2391">
          <p15:clr>
            <a:srgbClr val="F26B43"/>
          </p15:clr>
        </p15:guide>
        <p15:guide id="80" pos="2151">
          <p15:clr>
            <a:srgbClr val="F26B43"/>
          </p15:clr>
        </p15:guide>
        <p15:guide id="81" pos="1910">
          <p15:clr>
            <a:srgbClr val="F26B43"/>
          </p15:clr>
        </p15:guide>
        <p15:guide id="82" pos="1670">
          <p15:clr>
            <a:srgbClr val="F26B43"/>
          </p15:clr>
        </p15:guide>
        <p15:guide id="83" pos="1430">
          <p15:clr>
            <a:srgbClr val="F26B43"/>
          </p15:clr>
        </p15:guide>
        <p15:guide id="84" pos="1189">
          <p15:clr>
            <a:srgbClr val="F26B43"/>
          </p15:clr>
        </p15:guide>
        <p15:guide id="85" pos="949">
          <p15:clr>
            <a:srgbClr val="F26B43"/>
          </p15:clr>
        </p15:guide>
        <p15:guide id="86" pos="709">
          <p15:clr>
            <a:srgbClr val="F26B43"/>
          </p15:clr>
        </p15:guide>
        <p15:guide id="87" pos="13449">
          <p15:clr>
            <a:srgbClr val="F26B43"/>
          </p15:clr>
        </p15:guide>
        <p15:guide id="88" pos="13689">
          <p15:clr>
            <a:srgbClr val="F26B43"/>
          </p15:clr>
        </p15:guide>
        <p15:guide id="89" pos="13929">
          <p15:clr>
            <a:srgbClr val="F26B43"/>
          </p15:clr>
        </p15:guide>
        <p15:guide id="90" pos="14170">
          <p15:clr>
            <a:srgbClr val="F26B43"/>
          </p15:clr>
        </p15:guide>
        <p15:guide id="91" pos="14410">
          <p15:clr>
            <a:srgbClr val="F26B43"/>
          </p15:clr>
        </p15:guide>
        <p15:guide id="92" pos="14650">
          <p15:clr>
            <a:srgbClr val="F26B43"/>
          </p15:clr>
        </p15:guide>
        <p15:guide id="93" orient="horz" pos="47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terns.yandex-team.ru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F6C8C0-C266-5C4E-9046-BB97D282CABE}"/>
              </a:ext>
            </a:extLst>
          </p:cNvPr>
          <p:cNvSpPr txBox="1"/>
          <p:nvPr/>
        </p:nvSpPr>
        <p:spPr>
          <a:xfrm>
            <a:off x="2385392" y="8002800"/>
            <a:ext cx="839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3600" baseline="0" dirty="0">
                <a:solidFill>
                  <a:sysClr val="windowText" lastClr="000000"/>
                </a:solidFill>
                <a:hlinkClick r:id="rId3"/>
              </a:rPr>
              <a:t>patterns.yandex-team.ru/presentations</a:t>
            </a:r>
            <a:endParaRPr lang="ru-RU" sz="3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Описание тестирующей системы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37650" y="4950425"/>
            <a:ext cx="5343525" cy="53419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1887559" y="5332171"/>
            <a:ext cx="3816175" cy="4578482"/>
            <a:chOff x="1887559" y="4568760"/>
            <a:chExt cx="3816175" cy="4578482"/>
          </a:xfrm>
        </p:grpSpPr>
        <p:sp>
          <p:nvSpPr>
            <p:cNvPr id="9" name="Волна 8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70125" y="6442502"/>
              <a:ext cx="30527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 err="1" smtClean="0">
                  <a:solidFill>
                    <a:sysClr val="windowText" lastClr="000000"/>
                  </a:solidFill>
                </a:rPr>
                <a:t>cpp</a:t>
              </a:r>
              <a:r>
                <a:rPr lang="en-US" sz="4800" dirty="0" smtClean="0">
                  <a:solidFill>
                    <a:sysClr val="windowText" lastClr="000000"/>
                  </a:solidFill>
                </a:rPr>
                <a:t>-</a:t>
              </a:r>
              <a:r>
                <a:rPr lang="ru-RU" sz="4800" dirty="0" smtClean="0">
                  <a:solidFill>
                    <a:sysClr val="windowText" lastClr="000000"/>
                  </a:solidFill>
                </a:rPr>
                <a:t>файл</a:t>
              </a: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6770350" y="5914539"/>
            <a:ext cx="6486525" cy="34137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JSON:</a:t>
            </a:r>
          </a:p>
          <a:p>
            <a:endParaRPr lang="en-US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fractionalScore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": 1.0,</a:t>
            </a: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“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feedback": </a:t>
            </a: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“Good job!"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ru-RU" dirty="0" err="1" smtClean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Прямая со стрелкой 13"/>
          <p:cNvCxnSpPr>
            <a:stCxn id="10" idx="3"/>
            <a:endCxn id="5" idx="1"/>
          </p:cNvCxnSpPr>
          <p:nvPr/>
        </p:nvCxnSpPr>
        <p:spPr>
          <a:xfrm>
            <a:off x="5322888" y="7621412"/>
            <a:ext cx="3814762" cy="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3"/>
            <a:endCxn id="12" idx="1"/>
          </p:cNvCxnSpPr>
          <p:nvPr/>
        </p:nvCxnSpPr>
        <p:spPr>
          <a:xfrm>
            <a:off x="14481175" y="7621413"/>
            <a:ext cx="228917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22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Устройство тестирующей системы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9" name="Тестирующая система"/>
          <p:cNvSpPr/>
          <p:nvPr/>
        </p:nvSpPr>
        <p:spPr>
          <a:xfrm>
            <a:off x="1143000" y="3042425"/>
            <a:ext cx="22131338" cy="915751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dirty="0" smtClean="0">
                <a:solidFill>
                  <a:schemeClr val="bg1"/>
                </a:solidFill>
              </a:rPr>
              <a:t>Тестирующая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188602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603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Юнит-тест </a:t>
            </a:r>
            <a:r>
              <a:rPr lang="ru-RU" dirty="0" err="1" smtClean="0"/>
              <a:t>фреймворк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 </a:t>
            </a:r>
            <a:r>
              <a:rPr lang="ru-RU" dirty="0" err="1" smtClean="0"/>
              <a:t>видеолекциях</a:t>
            </a:r>
            <a:r>
              <a:rPr lang="ru-RU" dirty="0" smtClean="0"/>
              <a:t> мы разработали свой юнит-тест </a:t>
            </a:r>
            <a:r>
              <a:rPr lang="ru-RU" dirty="0" err="1" smtClean="0"/>
              <a:t>фреймворк</a:t>
            </a:r>
            <a:endParaRPr lang="ru-RU" dirty="0" smtClean="0"/>
          </a:p>
          <a:p>
            <a:pPr lvl="2"/>
            <a:r>
              <a:rPr lang="ru-RU" dirty="0" smtClean="0"/>
              <a:t>чтобы показать, что текущих знаний уже достаточно, чтобы сделать что-то полезное</a:t>
            </a:r>
          </a:p>
          <a:p>
            <a:pPr lvl="2"/>
            <a:r>
              <a:rPr lang="ru-RU" dirty="0"/>
              <a:t>чтобы люди понимали, как он работает и как устроен </a:t>
            </a:r>
            <a:r>
              <a:rPr lang="ru-RU" dirty="0" smtClean="0"/>
              <a:t>внутри</a:t>
            </a:r>
          </a:p>
          <a:p>
            <a:pPr lvl="2"/>
            <a:r>
              <a:rPr lang="ru-RU" dirty="0" smtClean="0"/>
              <a:t>чтобы они могли вносить в него изменения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56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применения юнит-тест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15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12191206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test_runner.h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Abs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(-5), 5); 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TestPositive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TestNegative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Объект 4"/>
          <p:cNvSpPr txBox="1">
            <a:spLocks/>
          </p:cNvSpPr>
          <p:nvPr/>
        </p:nvSpPr>
        <p:spPr>
          <a:xfrm>
            <a:off x="12186047" y="3045618"/>
            <a:ext cx="12191206" cy="10679113"/>
          </a:xfrm>
          <a:prstGeom prst="rect">
            <a:avLst/>
          </a:prstGeom>
          <a:solidFill>
            <a:schemeClr val="tx1"/>
          </a:solidFill>
        </p:spPr>
        <p:txBody>
          <a:bodyPr vert="horz" lIns="1152000" tIns="468000" rIns="1152000" bIns="720000" rtlCol="0" anchor="t" anchorCtr="0">
            <a:noAutofit/>
          </a:bodyPr>
          <a:lstStyle>
            <a:lvl1pPr marL="0" indent="0" algn="l" defTabSz="1828619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600" b="0" i="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 algn="l" defTabSz="1907905" rtl="0" eaLnBrk="1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20000"/>
              <a:buFont typeface="Impact" panose="020B0806030902050204" pitchFamily="34" charset="0"/>
              <a:buNone/>
              <a:defRPr sz="4800" kern="1200" baseline="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2pPr>
            <a:lvl3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SzPct val="150000"/>
              <a:buFont typeface="Yandex Sans Text Light" panose="02000000000000000000" pitchFamily="2" charset="-52"/>
              <a:buChar char="›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3pPr>
            <a:lvl4pPr marL="1512000" indent="-792000" algn="l" defTabSz="1828619" rtl="0" eaLnBrk="1" latinLnBrk="0" hangingPunct="1">
              <a:lnSpc>
                <a:spcPts val="6000"/>
              </a:lnSpc>
              <a:spcBef>
                <a:spcPts val="4000"/>
              </a:spcBef>
              <a:spcAft>
                <a:spcPts val="0"/>
              </a:spcAft>
              <a:buFont typeface="+mj-lt"/>
              <a:buAutoNum type="arabicPeriod"/>
              <a:defRPr sz="4800" kern="1200">
                <a:solidFill>
                  <a:schemeClr val="tx1"/>
                </a:solidFill>
                <a:latin typeface="InputMono" panose="02000509020000090004" pitchFamily="49" charset="0"/>
                <a:ea typeface="+mn-ea"/>
                <a:cs typeface="+mn-cs"/>
              </a:defRPr>
            </a:lvl4pPr>
            <a:lvl5pPr marL="0" indent="0" algn="l" defTabSz="1828619" rtl="0" eaLnBrk="1" latinLnBrk="0" hangingPunct="1">
              <a:lnSpc>
                <a:spcPts val="6000"/>
              </a:lnSpc>
              <a:spcBef>
                <a:spcPts val="3000"/>
              </a:spcBef>
              <a:spcAft>
                <a:spcPts val="3000"/>
              </a:spcAft>
              <a:buFontTx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028699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007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7315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1623" indent="-457155" algn="l" defTabSz="182861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TestPositive</a:t>
            </a:r>
            <a:r>
              <a:rPr lang="en-US" altLang="ru-RU" dirty="0"/>
              <a:t> fail: Assertion failed: -5 != 5 hint: Abs(5) != 5, main.cpp:5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 err="1"/>
              <a:t>TestNegative</a:t>
            </a:r>
            <a:r>
              <a:rPr lang="en-US" altLang="ru-RU" dirty="0"/>
              <a:t> OK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/>
              <a:t>1 unit tests failed. Terminate</a:t>
            </a:r>
          </a:p>
        </p:txBody>
      </p:sp>
    </p:spTree>
    <p:extLst>
      <p:ext uri="{BB962C8B-B14F-4D97-AF65-F5344CB8AC3E}">
        <p14:creationId xmlns:p14="http://schemas.microsoft.com/office/powerpoint/2010/main" val="188854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err="1" smtClean="0"/>
              <a:t>TestRunner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16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>
          <a:xfrm>
            <a:off x="1" y="3041650"/>
            <a:ext cx="24382412" cy="10679113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private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0;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RunTest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TestFunc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try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func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OK"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test_name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: 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A9B7C6"/>
                </a:solidFill>
                <a:latin typeface="Verdana" panose="020B0604030504040204" pitchFamily="34" charset="0"/>
              </a:rPr>
              <a:t>e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what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catch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(...)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++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Unknown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exception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caught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25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17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0)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cerr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&lt;&lt;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fail_count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unit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tests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failed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.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Terminate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&lt;&lt;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exit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55976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Стимулируем писать юнит-тесты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1"/>
            <a:ext cx="19461162" cy="1138238"/>
          </a:xfrm>
        </p:spPr>
        <p:txBody>
          <a:bodyPr/>
          <a:lstStyle/>
          <a:p>
            <a:pPr lvl="1"/>
            <a:r>
              <a:rPr lang="ru-RU" dirty="0" smtClean="0"/>
              <a:t>К каждой задаче выдаём заготовку решения с юнит-тестами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18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4568825"/>
            <a:ext cx="24382412" cy="9147175"/>
          </a:xfrm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Тестирование решений участников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18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8683206" cy="7249764"/>
          </a:xfrm>
        </p:spPr>
        <p:txBody>
          <a:bodyPr/>
          <a:lstStyle/>
          <a:p>
            <a:r>
              <a:rPr lang="ru-RU" dirty="0" smtClean="0"/>
              <a:t>Заглядываем под капот «Поясов по</a:t>
            </a:r>
            <a:r>
              <a:rPr lang="en-US" dirty="0" smtClean="0"/>
              <a:t> 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Илья </a:t>
            </a:r>
            <a:r>
              <a:rPr lang="ru-RU" dirty="0" smtClean="0"/>
              <a:t>Шишков, старший разработчик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Рисунок 4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4056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задач на курсах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Большинство задач относится к одной из двух категорий</a:t>
            </a:r>
            <a:r>
              <a:rPr lang="en-US" dirty="0" smtClean="0"/>
              <a:t>:</a:t>
            </a:r>
            <a:endParaRPr lang="ru-RU" dirty="0" smtClean="0"/>
          </a:p>
          <a:p>
            <a:pPr lvl="2"/>
            <a:r>
              <a:rPr lang="ru-RU" dirty="0" smtClean="0"/>
              <a:t>Написать программу </a:t>
            </a:r>
            <a:r>
              <a:rPr lang="en-US" dirty="0" err="1" smtClean="0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en-US" dirty="0" smtClean="0"/>
          </a:p>
          <a:p>
            <a:pPr lvl="2"/>
            <a:r>
              <a:rPr lang="ru-RU" dirty="0" smtClean="0"/>
              <a:t>Реализовать функцию/класс/шаблон с заданным интерфейсом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3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задач </a:t>
            </a:r>
            <a:r>
              <a:rPr lang="en-US" dirty="0" err="1"/>
              <a:t>stdin</a:t>
            </a:r>
            <a:r>
              <a:rPr lang="ru-RU" dirty="0" smtClean="0"/>
              <a:t> </a:t>
            </a:r>
            <a:r>
              <a:rPr lang="en-US" dirty="0" smtClean="0"/>
              <a:t>→ </a:t>
            </a:r>
            <a:r>
              <a:rPr lang="en-US" dirty="0" err="1" smtClean="0"/>
              <a:t>stdout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21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14671686" y="4186800"/>
            <a:ext cx="1908154" cy="1525829"/>
            <a:chOff x="1887559" y="4568760"/>
            <a:chExt cx="3816175" cy="4578482"/>
          </a:xfrm>
        </p:grpSpPr>
        <p:sp>
          <p:nvSpPr>
            <p:cNvPr id="7" name="Волна 6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1</a:t>
              </a:r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12290551" y="6519491"/>
            <a:ext cx="1908153" cy="1525829"/>
            <a:chOff x="1887561" y="4568758"/>
            <a:chExt cx="3816176" cy="4578481"/>
          </a:xfrm>
        </p:grpSpPr>
        <p:sp>
          <p:nvSpPr>
            <p:cNvPr id="19" name="Волна 18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1</a:t>
              </a:r>
            </a:p>
          </p:txBody>
        </p:sp>
      </p:grpSp>
      <p:sp>
        <p:nvSpPr>
          <p:cNvPr id="14" name="Прямоугольник 13"/>
          <p:cNvSpPr/>
          <p:nvPr/>
        </p:nvSpPr>
        <p:spPr>
          <a:xfrm>
            <a:off x="9901830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17533606" y="8766037"/>
            <a:ext cx="2288381" cy="15263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Checker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8756650" y="7239688"/>
            <a:ext cx="763356" cy="301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95200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cxnSp>
        <p:nvCxnSpPr>
          <p:cNvPr id="27" name="Прямая со стрелкой 26"/>
          <p:cNvCxnSpPr>
            <a:stCxn id="7" idx="3"/>
          </p:cNvCxnSpPr>
          <p:nvPr/>
        </p:nvCxnSpPr>
        <p:spPr>
          <a:xfrm flipH="1">
            <a:off x="14098588" y="5712629"/>
            <a:ext cx="1527176" cy="15501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21" idx="1"/>
          </p:cNvCxnSpPr>
          <p:nvPr/>
        </p:nvCxnSpPr>
        <p:spPr>
          <a:xfrm>
            <a:off x="16740454" y="9529219"/>
            <a:ext cx="7931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7" idx="3"/>
            <a:endCxn id="21" idx="0"/>
          </p:cNvCxnSpPr>
          <p:nvPr/>
        </p:nvCxnSpPr>
        <p:spPr>
          <a:xfrm>
            <a:off x="15625764" y="5712629"/>
            <a:ext cx="3052033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Группа 49"/>
          <p:cNvGrpSpPr/>
          <p:nvPr/>
        </p:nvGrpSpPr>
        <p:grpSpPr>
          <a:xfrm>
            <a:off x="17725095" y="4186800"/>
            <a:ext cx="1908154" cy="1525829"/>
            <a:chOff x="1887559" y="4568760"/>
            <a:chExt cx="3816175" cy="4578482"/>
          </a:xfrm>
        </p:grpSpPr>
        <p:sp>
          <p:nvSpPr>
            <p:cNvPr id="51" name="Волна 50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Тест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53" name="Прямая со стрелкой 52"/>
          <p:cNvCxnSpPr>
            <a:stCxn id="51" idx="3"/>
          </p:cNvCxnSpPr>
          <p:nvPr/>
        </p:nvCxnSpPr>
        <p:spPr>
          <a:xfrm flipH="1">
            <a:off x="14097212" y="5712629"/>
            <a:ext cx="4581961" cy="1459710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51" idx="3"/>
            <a:endCxn id="21" idx="0"/>
          </p:cNvCxnSpPr>
          <p:nvPr/>
        </p:nvCxnSpPr>
        <p:spPr>
          <a:xfrm flipH="1">
            <a:off x="18677797" y="5712629"/>
            <a:ext cx="1376" cy="3053408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Группа 55"/>
          <p:cNvGrpSpPr/>
          <p:nvPr/>
        </p:nvGrpSpPr>
        <p:grpSpPr>
          <a:xfrm>
            <a:off x="12286152" y="6505252"/>
            <a:ext cx="1908153" cy="1525829"/>
            <a:chOff x="1887561" y="4568758"/>
            <a:chExt cx="3816176" cy="4578481"/>
          </a:xfrm>
        </p:grpSpPr>
        <p:sp>
          <p:nvSpPr>
            <p:cNvPr id="57" name="Волна 56"/>
            <p:cNvSpPr/>
            <p:nvPr/>
          </p:nvSpPr>
          <p:spPr>
            <a:xfrm rot="5400000">
              <a:off x="1506408" y="4949911"/>
              <a:ext cx="4578481" cy="3816176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269268" y="5615604"/>
              <a:ext cx="3434466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Рез-т </a:t>
              </a:r>
              <a:r>
                <a:rPr lang="en-US" sz="3200" dirty="0" smtClean="0">
                  <a:solidFill>
                    <a:sysClr val="windowText" lastClr="000000"/>
                  </a:solidFill>
                </a:rPr>
                <a:t>2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177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3188E-6 2.22222E-6 L 0.10958 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72954E-7 -2.77778E-6 L 0.09766 0.16389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0183E-6 -1.11111E-6 L 0.09767 0.16389 " pathEditMode="relative" rAng="0" ptsTypes="AA">
                                      <p:cBhvr>
                                        <p:cTn id="62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83" y="8194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реализации интерфейса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22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097413"/>
            <a:ext cx="2744384" cy="2286987"/>
          </a:xfrm>
          <a:prstGeom prst="rect">
            <a:avLst/>
          </a:prstGeom>
        </p:spPr>
      </p:pic>
      <p:sp>
        <p:nvSpPr>
          <p:cNvPr id="9" name="Docker"/>
          <p:cNvSpPr/>
          <p:nvPr/>
        </p:nvSpPr>
        <p:spPr>
          <a:xfrm>
            <a:off x="5322406" y="3041650"/>
            <a:ext cx="17935199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Docker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0" name="Linux"/>
          <p:cNvSpPr/>
          <p:nvPr/>
        </p:nvSpPr>
        <p:spPr>
          <a:xfrm>
            <a:off x="5704006" y="3424238"/>
            <a:ext cx="17171869" cy="801296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Linux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1" name="Python"/>
          <p:cNvSpPr/>
          <p:nvPr/>
        </p:nvSpPr>
        <p:spPr>
          <a:xfrm>
            <a:off x="6085606" y="3805238"/>
            <a:ext cx="16409269" cy="6869112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Python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  <p:sp>
        <p:nvSpPr>
          <p:cNvPr id="14" name="Binary"/>
          <p:cNvSpPr/>
          <p:nvPr/>
        </p:nvSpPr>
        <p:spPr>
          <a:xfrm>
            <a:off x="11428006" y="6476400"/>
            <a:ext cx="1526584" cy="1526400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</a:t>
            </a:r>
            <a:endParaRPr lang="ru-RU" dirty="0" err="1" smtClean="0">
              <a:solidFill>
                <a:schemeClr val="tx1"/>
              </a:solidFill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1506559" y="6476971"/>
            <a:ext cx="1908154" cy="1525829"/>
            <a:chOff x="1887559" y="4568760"/>
            <a:chExt cx="3816175" cy="4578482"/>
          </a:xfrm>
        </p:grpSpPr>
        <p:sp>
          <p:nvSpPr>
            <p:cNvPr id="16" name="Волна 1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3200" dirty="0" smtClean="0">
                  <a:solidFill>
                    <a:sysClr val="windowText" lastClr="000000"/>
                  </a:solidFill>
                </a:rPr>
                <a:t>.</a:t>
              </a:r>
              <a:r>
                <a:rPr lang="en-US" sz="3200" dirty="0" err="1" smtClean="0">
                  <a:solidFill>
                    <a:sysClr val="windowText" lastClr="000000"/>
                  </a:solidFill>
                </a:rPr>
                <a:t>cpp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3" name="Прямая со стрелкой 22"/>
          <p:cNvCxnSpPr>
            <a:endCxn id="13" idx="1"/>
          </p:cNvCxnSpPr>
          <p:nvPr/>
        </p:nvCxnSpPr>
        <p:spPr>
          <a:xfrm flipV="1">
            <a:off x="10283206" y="7239688"/>
            <a:ext cx="763200" cy="302"/>
          </a:xfrm>
          <a:prstGeom prst="straightConnector1">
            <a:avLst/>
          </a:prstGeom>
          <a:ln w="38100">
            <a:solidFill>
              <a:schemeClr val="tx1"/>
            </a:solidFill>
            <a:headEnd type="none"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mpiler"/>
          <p:cNvSpPr/>
          <p:nvPr/>
        </p:nvSpPr>
        <p:spPr>
          <a:xfrm>
            <a:off x="11046406" y="6094800"/>
            <a:ext cx="2289600" cy="2289775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Compiler</a:t>
            </a:r>
            <a:endParaRPr lang="ru-RU" dirty="0" smtClean="0">
              <a:solidFill>
                <a:schemeClr val="bg1"/>
              </a:solidFill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18471552" y="6476085"/>
            <a:ext cx="1908154" cy="1525829"/>
            <a:chOff x="1887559" y="4568760"/>
            <a:chExt cx="3816175" cy="4578482"/>
          </a:xfrm>
        </p:grpSpPr>
        <p:sp>
          <p:nvSpPr>
            <p:cNvPr id="36" name="Волна 35"/>
            <p:cNvSpPr/>
            <p:nvPr/>
          </p:nvSpPr>
          <p:spPr>
            <a:xfrm rot="5400000">
              <a:off x="1506406" y="4949913"/>
              <a:ext cx="4578482" cy="3816175"/>
            </a:xfrm>
            <a:prstGeom prst="wave">
              <a:avLst>
                <a:gd name="adj1" fmla="val 10937"/>
                <a:gd name="adj2" fmla="val 0"/>
              </a:avLst>
            </a:prstGeom>
            <a:solidFill>
              <a:schemeClr val="tx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69264" y="6049201"/>
              <a:ext cx="3052764" cy="1754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ysClr val="windowText" lastClr="000000"/>
                  </a:solidFill>
                </a:rPr>
                <a:t>UT</a:t>
              </a:r>
              <a:endParaRPr lang="ru-RU" sz="3200" dirty="0" smtClea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C++"/>
          <p:cNvSpPr/>
          <p:nvPr/>
        </p:nvSpPr>
        <p:spPr>
          <a:xfrm>
            <a:off x="17533938" y="4186237"/>
            <a:ext cx="4576764" cy="572452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4400" dirty="0" smtClean="0">
                <a:solidFill>
                  <a:schemeClr val="tx1"/>
                </a:solidFill>
              </a:rPr>
              <a:t>C++</a:t>
            </a:r>
            <a:endParaRPr lang="ru-RU" sz="44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98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7148E-6 2.22222E-6 L 0.21909 2.22222E-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22222E-6 L -0.41624 2.22222E-6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542E-6 2.22222E-6 L 0.10957 2.22222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 с функцией </a:t>
            </a:r>
            <a:r>
              <a:rPr lang="en-US" dirty="0" smtClean="0"/>
              <a:t>main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23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3042001"/>
            <a:ext cx="24382412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Реализуйте этот шаблон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1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2;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a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2);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ASSERT_EQUAL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b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1);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Объект 5"/>
          <p:cNvSpPr>
            <a:spLocks noGrp="1"/>
          </p:cNvSpPr>
          <p:nvPr>
            <p:ph idx="13"/>
          </p:nvPr>
        </p:nvSpPr>
        <p:spPr>
          <a:xfrm>
            <a:off x="11447076" y="3056289"/>
            <a:ext cx="11809799" cy="10674000"/>
          </a:xfrm>
          <a:solidFill>
            <a:schemeClr val="tx1"/>
          </a:solidFill>
        </p:spPr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4066162" y="3537995"/>
            <a:ext cx="8307421" cy="7946745"/>
          </a:xfrm>
          <a:custGeom>
            <a:avLst/>
            <a:gdLst>
              <a:gd name="connsiteX0" fmla="*/ 8307421 w 8307421"/>
              <a:gd name="connsiteY0" fmla="*/ 294703 h 7946745"/>
              <a:gd name="connsiteX1" fmla="*/ 6322978 w 8307421"/>
              <a:gd name="connsiteY1" fmla="*/ 508711 h 7946745"/>
              <a:gd name="connsiteX2" fmla="*/ 6128425 w 8307421"/>
              <a:gd name="connsiteY2" fmla="*/ 5002890 h 7946745"/>
              <a:gd name="connsiteX3" fmla="*/ 5330757 w 8307421"/>
              <a:gd name="connsiteY3" fmla="*/ 7648814 h 7946745"/>
              <a:gd name="connsiteX4" fmla="*/ 0 w 8307421"/>
              <a:gd name="connsiteY4" fmla="*/ 7940643 h 794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07421" h="7946745">
                <a:moveTo>
                  <a:pt x="8307421" y="294703"/>
                </a:moveTo>
                <a:cubicBezTo>
                  <a:pt x="7496782" y="9358"/>
                  <a:pt x="6686144" y="-275987"/>
                  <a:pt x="6322978" y="508711"/>
                </a:cubicBezTo>
                <a:cubicBezTo>
                  <a:pt x="5959812" y="1293409"/>
                  <a:pt x="6293795" y="3812873"/>
                  <a:pt x="6128425" y="5002890"/>
                </a:cubicBezTo>
                <a:cubicBezTo>
                  <a:pt x="5963055" y="6192907"/>
                  <a:pt x="6352161" y="7159189"/>
                  <a:pt x="5330757" y="7648814"/>
                </a:cubicBezTo>
                <a:cubicBezTo>
                  <a:pt x="4309353" y="8138440"/>
                  <a:pt x="881974" y="7856337"/>
                  <a:pt x="0" y="7940643"/>
                </a:cubicBezTo>
              </a:path>
            </a:pathLst>
          </a:custGeom>
          <a:noFill/>
          <a:ln w="76200">
            <a:solidFill>
              <a:schemeClr val="bg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5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Просить участников удалять её из своих файлов перед посылкой</a:t>
            </a:r>
            <a:endParaRPr lang="en-US" dirty="0" smtClean="0"/>
          </a:p>
          <a:p>
            <a:pPr lvl="2"/>
            <a:r>
              <a:rPr lang="en-US" dirty="0" smtClean="0"/>
              <a:t>«</a:t>
            </a:r>
            <a:r>
              <a:rPr lang="ru-RU" dirty="0" smtClean="0"/>
              <a:t>Файл, присланный на проверку, не должен содержать функцию </a:t>
            </a:r>
            <a:r>
              <a:rPr lang="en-US" dirty="0" smtClean="0"/>
              <a:t>main. </a:t>
            </a:r>
            <a:r>
              <a:rPr lang="ru-RU" dirty="0" smtClean="0"/>
              <a:t>Если в нём будет функция </a:t>
            </a:r>
            <a:r>
              <a:rPr lang="en-US" dirty="0" smtClean="0"/>
              <a:t>main, </a:t>
            </a:r>
            <a:r>
              <a:rPr lang="ru-RU" dirty="0" smtClean="0"/>
              <a:t>вы получите ошибку компиляции</a:t>
            </a:r>
            <a:r>
              <a:rPr lang="en-US" dirty="0" smtClean="0"/>
              <a:t>»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Неудобно!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36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удалить функцию </a:t>
            </a:r>
            <a:r>
              <a:rPr lang="en-US" dirty="0" smtClean="0"/>
              <a:t>main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6099175"/>
          </a:xfrm>
        </p:spPr>
        <p:txBody>
          <a:bodyPr/>
          <a:lstStyle/>
          <a:p>
            <a:pPr lvl="1"/>
            <a:r>
              <a:rPr lang="ru-RU" dirty="0" smtClean="0"/>
              <a:t>Автоматически удалять из присланного файла</a:t>
            </a:r>
            <a:endParaRPr lang="en-US" dirty="0" smtClean="0"/>
          </a:p>
          <a:p>
            <a:pPr lvl="2"/>
            <a:r>
              <a:rPr lang="ru-RU" dirty="0" err="1" smtClean="0"/>
              <a:t>Регуляркой</a:t>
            </a:r>
            <a:r>
              <a:rPr lang="ru-RU" dirty="0" smtClean="0"/>
              <a:t> находим строку «</a:t>
            </a: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ru-RU" dirty="0" smtClean="0"/>
              <a:t>»</a:t>
            </a:r>
            <a:endParaRPr lang="en-US" dirty="0" smtClean="0"/>
          </a:p>
          <a:p>
            <a:pPr lvl="2"/>
            <a:r>
              <a:rPr lang="ru-RU" dirty="0" smtClean="0"/>
              <a:t>Двигаемся дальше, считая баланс фигурных скобок</a:t>
            </a:r>
          </a:p>
          <a:p>
            <a:pPr lvl="2"/>
            <a:r>
              <a:rPr lang="ru-RU" dirty="0" smtClean="0"/>
              <a:t>Как только он стал нулевым, удаляем выбранный фрагмент</a:t>
            </a:r>
          </a:p>
          <a:p>
            <a:pPr lvl="1"/>
            <a:endParaRPr lang="ru-RU" dirty="0" smtClean="0"/>
          </a:p>
          <a:p>
            <a:pPr lvl="1"/>
            <a:r>
              <a:rPr lang="ru-RU" dirty="0" smtClean="0"/>
              <a:t>Хрупкое решение</a:t>
            </a:r>
            <a:r>
              <a:rPr lang="en-US" dirty="0" smtClean="0"/>
              <a:t> — </a:t>
            </a:r>
            <a:r>
              <a:rPr lang="ru-RU" dirty="0"/>
              <a:t>баланс скобок не учитывает комментарии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25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9147175"/>
            <a:ext cx="24382412" cy="4568825"/>
          </a:xfrm>
        </p:spPr>
        <p:txBody>
          <a:bodyPr/>
          <a:lstStyle/>
          <a:p>
            <a:pPr lvl="0"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&gt;&gt;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(x &gt; 0) {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return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4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удалить функцию </a:t>
            </a:r>
            <a:r>
              <a:rPr lang="en-US" dirty="0"/>
              <a:t>main</a:t>
            </a:r>
            <a:r>
              <a:rPr lang="ru-RU" dirty="0"/>
              <a:t>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3428999"/>
          </a:xfrm>
        </p:spPr>
        <p:txBody>
          <a:bodyPr/>
          <a:lstStyle/>
          <a:p>
            <a:pPr lvl="1"/>
            <a:r>
              <a:rPr lang="ru-RU" dirty="0" smtClean="0"/>
              <a:t>Её не надо удалять — её достаточно переименовать!</a:t>
            </a:r>
          </a:p>
          <a:p>
            <a:pPr lvl="2"/>
            <a:r>
              <a:rPr lang="ru-RU" dirty="0" smtClean="0"/>
              <a:t>Это решение работает как часы уже 1,5 года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{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en-US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std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en-US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iter_swap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first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en-US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second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ru-RU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</a:t>
            </a: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{ … }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TestRunner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RUN_TEST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 smtClean="0">
                <a:solidFill>
                  <a:srgbClr val="5BCD9D"/>
                </a:solidFill>
                <a:latin typeface="Verdana" panose="020B0604030504040204" pitchFamily="34" charset="0"/>
              </a:rPr>
              <a:t>tr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TestSwap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ru-RU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944341" y="11114772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8645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44341" y="11087536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() {</a:t>
            </a:r>
            <a:endParaRPr lang="ru-RU" dirty="0" err="1" smtClean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79763" y="7284463"/>
            <a:ext cx="877676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string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Swap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&amp;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left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rightstring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right</a:t>
            </a:r>
            <a:r>
              <a:rPr lang="ru-RU" altLang="ru-RU" dirty="0">
                <a:solidFill>
                  <a:srgbClr val="5BCD9D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==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leftstring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58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824700" cy="9158288"/>
          </a:xfrm>
        </p:spPr>
        <p:txBody>
          <a:bodyPr/>
          <a:lstStyle/>
          <a:p>
            <a:pPr lvl="1"/>
            <a:r>
              <a:rPr lang="en-US" dirty="0" smtClean="0"/>
              <a:t>«</a:t>
            </a:r>
            <a:r>
              <a:rPr lang="ru-RU" dirty="0" smtClean="0"/>
              <a:t>Удаление</a:t>
            </a:r>
            <a:r>
              <a:rPr lang="en-US" dirty="0" smtClean="0"/>
              <a:t>»</a:t>
            </a:r>
            <a:r>
              <a:rPr lang="ru-RU" dirty="0" smtClean="0"/>
              <a:t> функции </a:t>
            </a:r>
            <a:r>
              <a:rPr lang="en-US" dirty="0" smtClean="0"/>
              <a:t>main </a:t>
            </a:r>
            <a:r>
              <a:rPr lang="ru-RU" dirty="0" smtClean="0"/>
              <a:t>делает работу с тестирующей</a:t>
            </a:r>
          </a:p>
          <a:p>
            <a:pPr lvl="1"/>
            <a:r>
              <a:rPr lang="ru-RU" dirty="0" smtClean="0"/>
              <a:t>системой удобнее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Трюк с переименованием функции помог нам сэкономить время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Это простое решение, которое надёжно работает более 1,5 лет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4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48000" y="3048000"/>
            <a:ext cx="19064288" cy="7249764"/>
          </a:xfrm>
        </p:spPr>
        <p:txBody>
          <a:bodyPr/>
          <a:lstStyle/>
          <a:p>
            <a:r>
              <a:rPr lang="ru-RU" dirty="0" smtClean="0"/>
              <a:t>Ограничение использования</a:t>
            </a:r>
            <a:br>
              <a:rPr lang="ru-RU" dirty="0" smtClean="0"/>
            </a:br>
            <a:r>
              <a:rPr lang="ru-RU" dirty="0" smtClean="0"/>
              <a:t>стандартных контейнеров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592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2665413"/>
          </a:xfrm>
        </p:spPr>
        <p:txBody>
          <a:bodyPr/>
          <a:lstStyle/>
          <a:p>
            <a:pPr lvl="1"/>
            <a:r>
              <a:rPr lang="ru-RU" dirty="0" smtClean="0"/>
              <a:t>В задаче надо реализовать сильно упрощённый вектор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Простейший способ —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::vector&lt;T&gt;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29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4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Состав специализации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Объект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06" y="4158000"/>
            <a:ext cx="2311800" cy="5400000"/>
          </a:xfr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06" y="4158000"/>
            <a:ext cx="2966400" cy="540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406" y="4158000"/>
            <a:ext cx="4231500" cy="5400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809" y="4158000"/>
            <a:ext cx="2956650" cy="5400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4906" y="4158000"/>
            <a:ext cx="4742700" cy="54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0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4.8/5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91774" y="10406286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en-US" sz="4800" dirty="0" smtClean="0">
                <a:solidFill>
                  <a:sysClr val="windowText" lastClr="000000"/>
                </a:solidFill>
              </a:rPr>
              <a:t>4.9/5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9996440" y="10411903"/>
            <a:ext cx="25154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Рейтинг</a:t>
            </a:r>
          </a:p>
          <a:p>
            <a:pPr algn="ctr"/>
            <a:r>
              <a:rPr lang="ru-RU" sz="4800" dirty="0" smtClean="0">
                <a:solidFill>
                  <a:sysClr val="windowText" lastClr="000000"/>
                </a:solidFill>
              </a:rPr>
              <a:t>4.8</a:t>
            </a:r>
            <a:r>
              <a:rPr lang="en-US" sz="4800" dirty="0" smtClean="0">
                <a:solidFill>
                  <a:sysClr val="windowText" lastClr="000000"/>
                </a:solidFill>
              </a:rPr>
              <a:t>/5</a:t>
            </a:r>
            <a:endParaRPr lang="ru-RU" sz="4800" dirty="0" err="1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"/>
                                      </p:to>
                                    </p:set>
                                    <p:animEffect filter="image" prLst="opacity: 0.2">
                                      <p:cBhvr rctx="IE">
                                        <p:cTn id="38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err="1" smtClean="0"/>
              <a:t>Парсить</a:t>
            </a:r>
            <a:r>
              <a:rPr lang="ru-RU" dirty="0" smtClean="0"/>
              <a:t> решение участника и анализировать секцию </a:t>
            </a:r>
            <a:r>
              <a:rPr lang="en-US" dirty="0" smtClean="0"/>
              <a:t>private</a:t>
            </a:r>
            <a:endParaRPr lang="ru-RU" dirty="0" smtClean="0"/>
          </a:p>
          <a:p>
            <a:pPr lvl="1"/>
            <a:r>
              <a:rPr lang="ru-RU" dirty="0" smtClean="0"/>
              <a:t>шаблона </a:t>
            </a:r>
            <a:r>
              <a:rPr lang="en-US" dirty="0" err="1" smtClean="0"/>
              <a:t>SimpleVector</a:t>
            </a:r>
            <a:endParaRPr lang="ru-RU" dirty="0" smtClean="0"/>
          </a:p>
          <a:p>
            <a:pPr lvl="2"/>
            <a:r>
              <a:rPr lang="ru-RU" dirty="0" smtClean="0"/>
              <a:t>Сложно</a:t>
            </a:r>
          </a:p>
          <a:p>
            <a:pPr lvl="2"/>
            <a:r>
              <a:rPr lang="ru-RU" dirty="0" smtClean="0"/>
              <a:t>Хрупко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запретить использовать </a:t>
            </a:r>
            <a:r>
              <a:rPr lang="en-US" dirty="0" err="1"/>
              <a:t>std</a:t>
            </a:r>
            <a:r>
              <a:rPr lang="en-US" dirty="0"/>
              <a:t>::vector?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31</a:t>
            </a:fld>
            <a:endParaRPr lang="ru-RU" dirty="0"/>
          </a:p>
        </p:txBody>
      </p:sp>
      <p:sp>
        <p:nvSpPr>
          <p:cNvPr id="5" name="Docker"/>
          <p:cNvSpPr/>
          <p:nvPr/>
        </p:nvSpPr>
        <p:spPr>
          <a:xfrm>
            <a:off x="1143000" y="3041650"/>
            <a:ext cx="22114606" cy="915828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Docker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6" name="Linux"/>
          <p:cNvSpPr/>
          <p:nvPr/>
        </p:nvSpPr>
        <p:spPr>
          <a:xfrm>
            <a:off x="1506537" y="3424238"/>
            <a:ext cx="20224751" cy="7250112"/>
          </a:xfrm>
          <a:prstGeom prst="rect">
            <a:avLst/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Linux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7" name="Python"/>
          <p:cNvSpPr/>
          <p:nvPr/>
        </p:nvSpPr>
        <p:spPr>
          <a:xfrm>
            <a:off x="1887538" y="3805238"/>
            <a:ext cx="18316575" cy="5341937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Python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  <p:sp>
        <p:nvSpPr>
          <p:cNvPr id="8" name="C++"/>
          <p:cNvSpPr/>
          <p:nvPr/>
        </p:nvSpPr>
        <p:spPr>
          <a:xfrm>
            <a:off x="2270124" y="4186239"/>
            <a:ext cx="16408401" cy="343535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9600" dirty="0" smtClean="0">
                <a:solidFill>
                  <a:schemeClr val="tx1"/>
                </a:solidFill>
              </a:rPr>
              <a:t>C++</a:t>
            </a:r>
            <a:endParaRPr lang="ru-RU" sz="9600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6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запретить использовать </a:t>
            </a:r>
            <a:r>
              <a:rPr lang="en-US" dirty="0" err="1" smtClean="0"/>
              <a:t>std</a:t>
            </a:r>
            <a:r>
              <a:rPr lang="en-US" dirty="0" smtClean="0"/>
              <a:t>::vector?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19461162" cy="4191000"/>
          </a:xfrm>
        </p:spPr>
        <p:txBody>
          <a:bodyPr/>
          <a:lstStyle/>
          <a:p>
            <a:pPr lvl="1"/>
            <a:r>
              <a:rPr lang="ru-RU" dirty="0" smtClean="0"/>
              <a:t>У нас фиксирована версия компилятора!</a:t>
            </a:r>
          </a:p>
          <a:p>
            <a:pPr lvl="2"/>
            <a:r>
              <a:rPr lang="ru-RU" dirty="0" smtClean="0"/>
              <a:t>Смотрим на имена </a:t>
            </a:r>
            <a:r>
              <a:rPr lang="en-US" dirty="0" smtClean="0"/>
              <a:t>include-guard’</a:t>
            </a:r>
            <a:r>
              <a:rPr lang="ru-RU" dirty="0" err="1" smtClean="0"/>
              <a:t>ов</a:t>
            </a:r>
            <a:r>
              <a:rPr lang="ru-RU" dirty="0" smtClean="0"/>
              <a:t> в нашей реализации стандартной библиотеки</a:t>
            </a:r>
          </a:p>
          <a:p>
            <a:pPr lvl="2"/>
            <a:r>
              <a:rPr lang="ru-RU" dirty="0" smtClean="0"/>
              <a:t>Вызываем </a:t>
            </a:r>
            <a:r>
              <a:rPr lang="en-US" dirty="0" smtClean="0"/>
              <a:t>#error, </a:t>
            </a:r>
            <a:r>
              <a:rPr lang="ru-RU" dirty="0" smtClean="0"/>
              <a:t>если они видны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7239000"/>
            <a:ext cx="24382412" cy="6477000"/>
          </a:xfrm>
        </p:spPr>
        <p:txBody>
          <a:bodyPr/>
          <a:lstStyle/>
          <a:p>
            <a:r>
              <a:rPr lang="en-US" dirty="0" smtClean="0"/>
              <a:t>__SUBMISSION__</a:t>
            </a:r>
            <a:r>
              <a:rPr lang="ru-RU" dirty="0" smtClean="0"/>
              <a:t>    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участника</a:t>
            </a:r>
            <a:endParaRPr lang="en-US" dirty="0" smtClean="0"/>
          </a:p>
          <a:p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_GLIBCXX_VECTOR</a:t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 smtClean="0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en-US" altLang="ru-RU" dirty="0" smtClean="0">
              <a:solidFill>
                <a:srgbClr val="72C3E0"/>
              </a:solidFill>
              <a:latin typeface="Verdana" panose="020B0604030504040204" pitchFamily="34" charset="0"/>
            </a:endParaRPr>
          </a:p>
          <a:p>
            <a:pPr lvl="0"/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ifdef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_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GLIBCXX_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error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You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are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allowed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to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use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header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file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&lt;</a:t>
            </a:r>
            <a:r>
              <a:rPr lang="en-US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deque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this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problem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endif</a:t>
            </a:r>
            <a:endParaRPr lang="ru-RU" altLang="ru-RU" sz="6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55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>
                <a:solidFill>
                  <a:srgbClr val="000000"/>
                </a:solidFill>
              </a:rPr>
              <a:pPr/>
              <a:t>33</a:t>
            </a:fld>
            <a:endParaRPr lang="ru-RU">
              <a:solidFill>
                <a:srgbClr val="00000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(5);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== 5u);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&lt;=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.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 123;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belts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values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[2] == 123);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51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Краткий итог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Ограничиваем использование стандартных контейнеров,</a:t>
            </a:r>
          </a:p>
          <a:p>
            <a:pPr lvl="1"/>
            <a:r>
              <a:rPr lang="ru-RU" dirty="0" smtClean="0"/>
              <a:t>анализируя видимые </a:t>
            </a:r>
            <a:r>
              <a:rPr lang="en-US" dirty="0" smtClean="0"/>
              <a:t>include-guard’</a:t>
            </a:r>
            <a:r>
              <a:rPr lang="ru-RU" dirty="0" smtClean="0"/>
              <a:t>ы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ru-RU" dirty="0" smtClean="0"/>
              <a:t>Переход от общей задачи к её частному случаю позволил </a:t>
            </a:r>
          </a:p>
          <a:p>
            <a:pPr lvl="1"/>
            <a:r>
              <a:rPr lang="ru-RU" dirty="0" smtClean="0"/>
              <a:t>создать простое решение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Оно сэкономило нам массу времени и </a:t>
            </a:r>
            <a:r>
              <a:rPr lang="ru-RU" smtClean="0"/>
              <a:t>надёжно работает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79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ru-RU" dirty="0" smtClean="0"/>
              <a:t>проверка интерфейса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14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Как проверить, что присланный шаблон имеет требуемый интерфейс?</a:t>
            </a:r>
          </a:p>
          <a:p>
            <a:pPr lvl="2"/>
            <a:r>
              <a:rPr lang="ru-RU" dirty="0" smtClean="0"/>
              <a:t>Например, что </a:t>
            </a:r>
            <a:r>
              <a:rPr lang="en-US" dirty="0" smtClean="0"/>
              <a:t>operator[] </a:t>
            </a:r>
            <a:r>
              <a:rPr lang="ru-RU" dirty="0" smtClean="0"/>
              <a:t>возвращает </a:t>
            </a:r>
            <a:r>
              <a:rPr lang="en-US" dirty="0" smtClean="0"/>
              <a:t>T&amp;</a:t>
            </a:r>
            <a:endParaRPr lang="ru-RU" dirty="0" smtClean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36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class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{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public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default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explicit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~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index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begin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*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end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Capacity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()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void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PushBack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const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err="1">
                <a:solidFill>
                  <a:srgbClr val="5BCD9D"/>
                </a:solidFill>
                <a:latin typeface="Verdana" panose="020B0604030504040204" pitchFamily="34" charset="0"/>
              </a:rPr>
              <a:t>value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};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6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интерфейса </a:t>
            </a:r>
            <a:r>
              <a:rPr lang="en-US" dirty="0" err="1" smtClean="0"/>
              <a:t>SimpleVector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143000" y="3048000"/>
            <a:ext cx="22112290" cy="2665413"/>
          </a:xfrm>
        </p:spPr>
        <p:txBody>
          <a:bodyPr/>
          <a:lstStyle/>
          <a:p>
            <a:pPr lvl="1"/>
            <a:r>
              <a:rPr lang="ru-RU" dirty="0" smtClean="0"/>
              <a:t>Можно запускать компиляцию и возвращать сообщение компилятора,</a:t>
            </a:r>
          </a:p>
          <a:p>
            <a:pPr lvl="1"/>
            <a:r>
              <a:rPr lang="ru-RU" dirty="0" smtClean="0"/>
              <a:t>если она не удалась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xfrm>
            <a:off x="1" y="6094413"/>
            <a:ext cx="24382412" cy="7621587"/>
          </a:xfrm>
        </p:spPr>
        <p:txBody>
          <a:bodyPr/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__SUBMISSION__</a:t>
            </a:r>
            <a:r>
              <a:rPr lang="ru-RU" dirty="0"/>
              <a:t>    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// Заменяется 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Python'ом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на содержимое файла участника</a:t>
            </a:r>
            <a:endParaRPr lang="en-US" dirty="0"/>
          </a:p>
          <a:p>
            <a:pPr lvl="0">
              <a:lnSpc>
                <a:spcPct val="125000"/>
              </a:lnSpc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main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() {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(1);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</a:t>
            </a: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x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smtClean="0">
                <a:solidFill>
                  <a:srgbClr val="5BCD9D"/>
                </a:solidFill>
                <a:latin typeface="Verdana" panose="020B0604030504040204" pitchFamily="34" charset="0"/>
              </a:rPr>
              <a:t>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[0];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   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Проверяем, что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operator[]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возвращает </a:t>
            </a:r>
            <a:r>
              <a:rPr lang="en-US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T&amp;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</a:b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}</a:t>
            </a:r>
            <a:b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error</a:t>
            </a:r>
            <a:r>
              <a:rPr lang="en-US" dirty="0">
                <a:solidFill>
                  <a:srgbClr val="FFFFFF"/>
                </a:solidFill>
              </a:rPr>
              <a:t>: cannot bind non-</a:t>
            </a:r>
            <a:r>
              <a:rPr lang="en-US" dirty="0" err="1">
                <a:solidFill>
                  <a:srgbClr val="FFFFFF"/>
                </a:solidFill>
              </a:rPr>
              <a:t>const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lvalue</a:t>
            </a:r>
            <a:r>
              <a:rPr lang="en-US" dirty="0">
                <a:solidFill>
                  <a:srgbClr val="FFFFFF"/>
                </a:solidFill>
              </a:rPr>
              <a:t> reference of type '</a:t>
            </a:r>
            <a:r>
              <a:rPr lang="en-US" dirty="0" err="1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&amp;' to an </a:t>
            </a:r>
            <a:r>
              <a:rPr lang="en-US" dirty="0" err="1">
                <a:solidFill>
                  <a:srgbClr val="FFFFFF"/>
                </a:solidFill>
              </a:rPr>
              <a:t>rvalue</a:t>
            </a:r>
            <a:r>
              <a:rPr lang="en-US" dirty="0">
                <a:solidFill>
                  <a:srgbClr val="FFFFFF"/>
                </a:solidFill>
              </a:rPr>
              <a:t> of type </a:t>
            </a:r>
            <a:r>
              <a:rPr lang="en-US" dirty="0" smtClean="0">
                <a:solidFill>
                  <a:srgbClr val="FFFFFF"/>
                </a:solidFill>
              </a:rPr>
              <a:t>'</a:t>
            </a: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 smtClean="0">
                <a:solidFill>
                  <a:srgbClr val="FFFFFF"/>
                </a:solidFill>
              </a:rPr>
              <a:t>‘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err="1" smtClean="0">
                <a:solidFill>
                  <a:srgbClr val="FFFFFF"/>
                </a:solidFill>
              </a:rPr>
              <a:t>int</a:t>
            </a:r>
            <a:r>
              <a:rPr lang="en-US" dirty="0">
                <a:solidFill>
                  <a:srgbClr val="FFFFFF"/>
                </a:solidFill>
              </a:rPr>
              <a:t>&amp; x = v[0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  <a:endParaRPr lang="ru-RU" dirty="0" smtClean="0">
              <a:solidFill>
                <a:srgbClr val="FFFFFF"/>
              </a:solidFill>
            </a:endParaRPr>
          </a:p>
          <a:p>
            <a:pPr lvl="0">
              <a:lnSpc>
                <a:spcPct val="125000"/>
              </a:lnSpc>
            </a:pPr>
            <a:r>
              <a:rPr lang="en-US" dirty="0" smtClean="0">
                <a:solidFill>
                  <a:srgbClr val="FFFFFF"/>
                </a:solidFill>
              </a:rPr>
              <a:t>  ~~~^</a:t>
            </a: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5704681" y="10598396"/>
            <a:ext cx="9158287" cy="2441083"/>
          </a:xfrm>
          <a:prstGeom prst="wedgeEllipseCallout">
            <a:avLst>
              <a:gd name="adj1" fmla="val -74928"/>
              <a:gd name="adj2" fmla="val -112308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Если </a:t>
            </a:r>
            <a:r>
              <a:rPr lang="en-US" dirty="0">
                <a:solidFill>
                  <a:schemeClr val="tx1"/>
                </a:solidFill>
              </a:rPr>
              <a:t>v[0] </a:t>
            </a:r>
            <a:r>
              <a:rPr lang="ru-RU" dirty="0" smtClean="0">
                <a:solidFill>
                  <a:schemeClr val="tx1"/>
                </a:solidFill>
              </a:rPr>
              <a:t>возвращает не 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&amp;, </a:t>
            </a:r>
            <a:r>
              <a:rPr lang="ru-RU" dirty="0" smtClean="0">
                <a:solidFill>
                  <a:schemeClr val="tx1"/>
                </a:solidFill>
              </a:rPr>
              <a:t>это не скомпилируется</a:t>
            </a:r>
          </a:p>
        </p:txBody>
      </p:sp>
      <p:sp>
        <p:nvSpPr>
          <p:cNvPr id="9" name="Овальная выноска 8"/>
          <p:cNvSpPr/>
          <p:nvPr/>
        </p:nvSpPr>
        <p:spPr>
          <a:xfrm>
            <a:off x="10049156" y="8337457"/>
            <a:ext cx="3287432" cy="1294093"/>
          </a:xfrm>
          <a:prstGeom prst="wedgeEllipseCallout">
            <a:avLst>
              <a:gd name="adj1" fmla="val -64042"/>
              <a:gd name="adj2" fmla="val 138080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WAT</a:t>
            </a:r>
            <a:r>
              <a:rPr lang="ru-RU" dirty="0" smtClean="0">
                <a:solidFill>
                  <a:schemeClr val="tx1"/>
                </a:solidFill>
              </a:rPr>
              <a:t>??</a:t>
            </a:r>
            <a:endParaRPr lang="ru-RU" dirty="0" smtClean="0">
              <a:solidFill>
                <a:schemeClr val="tx1"/>
              </a:solidFill>
            </a:endParaRPr>
          </a:p>
        </p:txBody>
      </p:sp>
      <p:sp>
        <p:nvSpPr>
          <p:cNvPr id="10" name="Овальная выноска 9"/>
          <p:cNvSpPr/>
          <p:nvPr/>
        </p:nvSpPr>
        <p:spPr>
          <a:xfrm>
            <a:off x="8077525" y="11437938"/>
            <a:ext cx="5592109" cy="1689240"/>
          </a:xfrm>
          <a:prstGeom prst="wedgeEllipseCallout">
            <a:avLst>
              <a:gd name="adj1" fmla="val -117746"/>
              <a:gd name="adj2" fmla="val -35191"/>
            </a:avLst>
          </a:prstGeom>
          <a:solidFill>
            <a:schemeClr val="tx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У меня такого кода нет…</a:t>
            </a:r>
            <a:endParaRPr lang="ru-RU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6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ru-RU" dirty="0" smtClean="0"/>
              <a:t>проверка интерфейса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Если человек ошибся в интерфейсе, не стоит</a:t>
            </a:r>
            <a:r>
              <a:rPr lang="en-US" dirty="0" smtClean="0"/>
              <a:t> </a:t>
            </a:r>
            <a:r>
              <a:rPr lang="ru-RU" dirty="0" smtClean="0"/>
              <a:t>отдавать ему</a:t>
            </a:r>
          </a:p>
          <a:p>
            <a:pPr lvl="1"/>
            <a:r>
              <a:rPr lang="ru-RU" dirty="0" smtClean="0"/>
              <a:t>сообщения компилятора:</a:t>
            </a:r>
          </a:p>
          <a:p>
            <a:pPr lvl="2"/>
            <a:r>
              <a:rPr lang="ru-RU" dirty="0" smtClean="0"/>
              <a:t>они могут быть громоздкими</a:t>
            </a:r>
          </a:p>
          <a:p>
            <a:pPr lvl="2"/>
            <a:r>
              <a:rPr lang="ru-RU" dirty="0" smtClean="0"/>
              <a:t>могут сбивать с толку</a:t>
            </a:r>
          </a:p>
          <a:p>
            <a:pPr lvl="2"/>
            <a:endParaRPr lang="ru-RU" dirty="0"/>
          </a:p>
          <a:p>
            <a:pPr lvl="1"/>
            <a:r>
              <a:rPr lang="ru-RU" dirty="0" smtClean="0"/>
              <a:t>Нужен способ проверять интерфейс в </a:t>
            </a:r>
            <a:r>
              <a:rPr lang="en-US" dirty="0" smtClean="0"/>
              <a:t>compile time </a:t>
            </a:r>
            <a:r>
              <a:rPr lang="ru-RU" dirty="0" smtClean="0"/>
              <a:t>и отдавать</a:t>
            </a:r>
          </a:p>
          <a:p>
            <a:pPr lvl="1"/>
            <a:r>
              <a:rPr lang="ru-RU" dirty="0" smtClean="0"/>
              <a:t>внятные сообщения</a:t>
            </a:r>
          </a:p>
          <a:p>
            <a:pPr lvl="2"/>
            <a:r>
              <a:rPr lang="ru-RU" dirty="0" smtClean="0"/>
              <a:t>И мы нашли такой способ — </a:t>
            </a:r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Walter E. Brown «Modern Template Metaprogramming:</a:t>
            </a:r>
          </a:p>
          <a:p>
            <a:pPr lvl="1"/>
            <a:r>
              <a:rPr lang="en-US" dirty="0" smtClean="0"/>
              <a:t>A Compendium», </a:t>
            </a:r>
            <a:r>
              <a:rPr lang="en-US" dirty="0" err="1" smtClean="0"/>
              <a:t>CppCon</a:t>
            </a:r>
            <a:r>
              <a:rPr lang="en-US" dirty="0" smtClean="0"/>
              <a:t> 2014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Marshall </a:t>
            </a:r>
            <a:r>
              <a:rPr lang="en-US" dirty="0" err="1"/>
              <a:t>Clow</a:t>
            </a:r>
            <a:r>
              <a:rPr lang="en-US" dirty="0"/>
              <a:t> </a:t>
            </a:r>
            <a:r>
              <a:rPr lang="en-US" dirty="0" smtClean="0"/>
              <a:t>«The </a:t>
            </a:r>
            <a:r>
              <a:rPr lang="en-US" dirty="0"/>
              <a:t>'Detection idiom:' A Better Way to </a:t>
            </a:r>
            <a:r>
              <a:rPr lang="en-US" dirty="0" smtClean="0"/>
              <a:t>SFINAE»,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++Now 2017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Ivan </a:t>
            </a:r>
            <a:r>
              <a:rPr lang="en-US" dirty="0" err="1" smtClean="0"/>
              <a:t>Čukić</a:t>
            </a:r>
            <a:r>
              <a:rPr lang="en-US" dirty="0" smtClean="0"/>
              <a:t> «</a:t>
            </a:r>
            <a:r>
              <a:rPr lang="en-US" dirty="0"/>
              <a:t>2020: A </a:t>
            </a:r>
            <a:r>
              <a:rPr lang="en-US" dirty="0" err="1"/>
              <a:t>void_t</a:t>
            </a:r>
            <a:r>
              <a:rPr lang="en-US" dirty="0"/>
              <a:t> </a:t>
            </a:r>
            <a:r>
              <a:rPr lang="en-US" dirty="0" smtClean="0"/>
              <a:t>odyssey», C++ Russia 2018</a:t>
            </a:r>
            <a:endParaRPr lang="en-US" dirty="0"/>
          </a:p>
          <a:p>
            <a:pPr lvl="1"/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0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 специализации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 smtClean="0"/>
              <a:t>Люди, владеющие любым языком программирования</a:t>
            </a:r>
            <a:endParaRPr lang="ru-RU" dirty="0"/>
          </a:p>
          <a:p>
            <a:pPr lvl="2"/>
            <a:r>
              <a:rPr lang="ru-RU" dirty="0" smtClean="0"/>
              <a:t>надо знать, что такое переменные, условный оператор и циклы</a:t>
            </a:r>
          </a:p>
          <a:p>
            <a:pPr lvl="2"/>
            <a:r>
              <a:rPr lang="ru-RU" dirty="0" smtClean="0"/>
              <a:t>иметь представление о принципах объектно-ориентированного программирования</a:t>
            </a:r>
          </a:p>
          <a:p>
            <a:pPr lvl="2"/>
            <a:r>
              <a:rPr lang="ru-RU" dirty="0" smtClean="0"/>
              <a:t>знать базовые алгоритмы и структуры данных: </a:t>
            </a:r>
            <a:r>
              <a:rPr lang="ru-RU" dirty="0"/>
              <a:t>сортировка, поиск, массив, словарь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0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40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#</a:t>
            </a:r>
            <a:r>
              <a:rPr lang="ru-RU" altLang="ru-RU" dirty="0" err="1">
                <a:solidFill>
                  <a:srgbClr val="72C3E0"/>
                </a:solidFill>
                <a:latin typeface="Verdana" panose="020B0604030504040204" pitchFamily="34" charset="0"/>
              </a:rPr>
              <a:t>include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 smtClean="0">
                <a:solidFill>
                  <a:srgbClr val="9E64A9"/>
                </a:solidFill>
                <a:latin typeface="Verdana" panose="020B0604030504040204" pitchFamily="34" charset="0"/>
              </a:rPr>
              <a:t>detector.h</a:t>
            </a:r>
            <a:r>
              <a:rPr lang="ru-RU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“ </a:t>
            </a:r>
            <a:r>
              <a:rPr lang="en-US" altLang="ru-RU" dirty="0" smtClean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72C3E0"/>
                </a:solidFill>
                <a:latin typeface="Verdana" panose="020B0604030504040204" pitchFamily="34" charset="0"/>
              </a:rPr>
              <a:t>// </a:t>
            </a:r>
            <a:r>
              <a:rPr lang="ru-RU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Реализация </a:t>
            </a:r>
            <a:r>
              <a:rPr lang="en-US" altLang="ru-RU" dirty="0">
                <a:solidFill>
                  <a:srgbClr val="72C3E0"/>
                </a:solidFill>
                <a:latin typeface="Verdana" panose="020B0604030504040204" pitchFamily="34" charset="0"/>
              </a:rPr>
              <a:t>Detector idiom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template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typename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using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HasIndexOperator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=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decltype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declval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>
                <a:solidFill>
                  <a:srgbClr val="FFCC00"/>
                </a:solidFill>
                <a:latin typeface="Verdana" panose="020B0604030504040204" pitchFamily="34" charset="0"/>
              </a:rPr>
              <a:t>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&gt;()[0]);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 smtClean="0">
                <a:solidFill>
                  <a:srgbClr val="FFFFFF"/>
                </a:solidFill>
                <a:latin typeface="Verdana" panose="020B0604030504040204" pitchFamily="34" charset="0"/>
              </a:rPr>
              <a:t>static_assert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(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std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::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is_same_v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 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detected_t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 smtClean="0">
                <a:solidFill>
                  <a:srgbClr val="FFCC00"/>
                </a:solidFill>
                <a:latin typeface="Verdana" panose="020B0604030504040204" pitchFamily="34" charset="0"/>
              </a:rPr>
              <a:t>HasIndexOperator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, </a:t>
            </a:r>
            <a:r>
              <a:rPr lang="ru-RU" altLang="ru-RU" dirty="0" err="1">
                <a:solidFill>
                  <a:srgbClr val="FFCC00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&lt;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&gt;&gt;,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FFFFFF"/>
                </a:solidFill>
                <a:latin typeface="Verdana" panose="020B0604030504040204" pitchFamily="34" charset="0"/>
              </a:rPr>
              <a:t>int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&amp;</a:t>
            </a:r>
            <a:endParaRPr lang="en-US" altLang="ru-RU" dirty="0" smtClean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en-US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smtClean="0">
                <a:solidFill>
                  <a:srgbClr val="FFFFFF"/>
                </a:solidFill>
                <a:latin typeface="Verdana" panose="020B0604030504040204" pitchFamily="34" charset="0"/>
              </a:rPr>
              <a:t>&gt;,</a:t>
            </a: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/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  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"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Member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function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T&amp;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operator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[](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size_t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)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not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found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in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 </a:t>
            </a:r>
            <a:r>
              <a:rPr lang="ru-RU" altLang="ru-RU" dirty="0" err="1">
                <a:solidFill>
                  <a:srgbClr val="9E64A9"/>
                </a:solidFill>
                <a:latin typeface="Verdana" panose="020B0604030504040204" pitchFamily="34" charset="0"/>
              </a:rPr>
              <a:t>SimpleVector</a:t>
            </a:r>
            <a: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  <a:t>&lt;T&gt;"</a:t>
            </a:r>
            <a:br>
              <a:rPr lang="ru-RU" altLang="ru-RU" dirty="0">
                <a:solidFill>
                  <a:srgbClr val="9E64A9"/>
                </a:solidFill>
                <a:latin typeface="Verdana" panose="020B0604030504040204" pitchFamily="34" charset="0"/>
              </a:rPr>
            </a:br>
            <a: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  <a:t>);</a:t>
            </a:r>
            <a:br>
              <a:rPr lang="ru-RU" altLang="ru-RU" dirty="0">
                <a:solidFill>
                  <a:srgbClr val="FFFFFF"/>
                </a:solidFill>
                <a:latin typeface="Verdana" panose="020B0604030504040204" pitchFamily="34" charset="0"/>
              </a:rPr>
            </a:br>
            <a:endParaRPr lang="ru-RU" altLang="ru-RU" sz="6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2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 idiom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Если слушатель будет возвращать не ссылку из </a:t>
            </a:r>
            <a:r>
              <a:rPr lang="en-US" dirty="0" smtClean="0"/>
              <a:t>operator[], </a:t>
            </a:r>
            <a:r>
              <a:rPr lang="ru-RU" dirty="0" smtClean="0"/>
              <a:t>он </a:t>
            </a:r>
          </a:p>
          <a:p>
            <a:pPr lvl="1"/>
            <a:r>
              <a:rPr lang="ru-RU" dirty="0" smtClean="0"/>
              <a:t>получит внятное сообщение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error: static assertion failed: Member function T&amp; operator[](</a:t>
            </a:r>
            <a:r>
              <a:rPr lang="en-US" dirty="0" err="1"/>
              <a:t>size_t</a:t>
            </a:r>
            <a:r>
              <a:rPr lang="en-US" dirty="0"/>
              <a:t>) not found in </a:t>
            </a:r>
            <a:r>
              <a:rPr lang="en-US" dirty="0" err="1"/>
              <a:t>SimpleVector</a:t>
            </a:r>
            <a:r>
              <a:rPr lang="en-US" dirty="0"/>
              <a:t>&lt;T&gt;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96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проверка </a:t>
            </a:r>
            <a:r>
              <a:rPr lang="ru-RU" dirty="0" smtClean="0"/>
              <a:t>интерфейса.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Сообщения компилятора могут сбивать с толку начинающих</a:t>
            </a:r>
            <a:endParaRPr lang="en-US" dirty="0" smtClean="0"/>
          </a:p>
          <a:p>
            <a:pPr lvl="1"/>
            <a:r>
              <a:rPr lang="ru-RU" dirty="0" smtClean="0"/>
              <a:t>программистов на </a:t>
            </a:r>
            <a:r>
              <a:rPr lang="en-US" dirty="0" smtClean="0"/>
              <a:t>C++</a:t>
            </a:r>
          </a:p>
          <a:p>
            <a:pPr lvl="1"/>
            <a:endParaRPr lang="en-US" dirty="0"/>
          </a:p>
          <a:p>
            <a:pPr lvl="1"/>
            <a:r>
              <a:rPr lang="ru-RU" dirty="0" smtClean="0"/>
              <a:t>Мы стараемся более внятно сообщать участникам, что не так</a:t>
            </a:r>
          </a:p>
          <a:p>
            <a:pPr lvl="1"/>
            <a:r>
              <a:rPr lang="ru-RU" dirty="0" smtClean="0"/>
              <a:t>в их коде</a:t>
            </a:r>
          </a:p>
          <a:p>
            <a:pPr lvl="1"/>
            <a:endParaRPr lang="ru-RU" dirty="0"/>
          </a:p>
          <a:p>
            <a:pPr lvl="1"/>
            <a:r>
              <a:rPr lang="en-US" dirty="0" smtClean="0"/>
              <a:t>Detector idiom </a:t>
            </a:r>
            <a:r>
              <a:rPr lang="ru-RU" dirty="0" smtClean="0"/>
              <a:t>сильно упрощает исследование интерфейса</a:t>
            </a:r>
            <a:endParaRPr lang="en-US" dirty="0" smtClean="0"/>
          </a:p>
          <a:p>
            <a:pPr lvl="1"/>
            <a:r>
              <a:rPr lang="ru-RU" dirty="0" smtClean="0"/>
              <a:t>класса в </a:t>
            </a:r>
            <a:r>
              <a:rPr lang="en-US" dirty="0" smtClean="0"/>
              <a:t>compile time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508786"/>
              </p:ext>
            </p:extLst>
          </p:nvPr>
        </p:nvGraphicFramePr>
        <p:xfrm>
          <a:off x="1135062" y="4495800"/>
          <a:ext cx="22112288" cy="5905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80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Курс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Белый пояс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Жёлтый пояс</a:t>
                      </a:r>
                      <a:endParaRPr lang="ru-RU" sz="44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sz="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Дата запуска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Июнь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Декабрь 2017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 smtClean="0"/>
                        <a:t>Июль 2018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Активные</a:t>
                      </a:r>
                      <a:r>
                        <a:rPr lang="ru-RU" sz="4400" baseline="0" dirty="0" smtClean="0"/>
                        <a:t> участники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17 529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2590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582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Выпускники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1 061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269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28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r>
                        <a:rPr lang="ru-RU" sz="4400" dirty="0" smtClean="0"/>
                        <a:t>Оценка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4,9/5</a:t>
                      </a:r>
                      <a:endParaRPr lang="ru-RU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 smtClean="0"/>
                        <a:t>4,8/5</a:t>
                      </a:r>
                      <a:endParaRPr lang="ru-RU" sz="4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79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«Белый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ru-RU" dirty="0" smtClean="0"/>
              <a:t>Этот </a:t>
            </a:r>
            <a:r>
              <a:rPr lang="ru-RU" dirty="0"/>
              <a:t>курс показал </a:t>
            </a:r>
            <a:r>
              <a:rPr lang="ru-RU" dirty="0" smtClean="0"/>
              <a:t>мне</a:t>
            </a:r>
            <a:endParaRPr lang="en-US" dirty="0" smtClean="0"/>
          </a:p>
          <a:p>
            <a:r>
              <a:rPr lang="ru-RU" dirty="0" smtClean="0"/>
              <a:t>нормальный </a:t>
            </a:r>
            <a:r>
              <a:rPr lang="ru-RU" dirty="0"/>
              <a:t>C++, а </a:t>
            </a:r>
            <a:r>
              <a:rPr lang="ru-RU" dirty="0" smtClean="0"/>
              <a:t>не</a:t>
            </a:r>
            <a:endParaRPr lang="en-US" dirty="0" smtClean="0"/>
          </a:p>
          <a:p>
            <a:r>
              <a:rPr lang="ru-RU" dirty="0" smtClean="0"/>
              <a:t>тот</a:t>
            </a:r>
            <a:r>
              <a:rPr lang="ru-RU" dirty="0"/>
              <a:t>, которому </a:t>
            </a:r>
            <a:r>
              <a:rPr lang="ru-RU" dirty="0" smtClean="0"/>
              <a:t>меня</a:t>
            </a:r>
            <a:endParaRPr lang="en-US" dirty="0" smtClean="0"/>
          </a:p>
          <a:p>
            <a:r>
              <a:rPr lang="ru-RU" dirty="0" smtClean="0"/>
              <a:t>учили </a:t>
            </a:r>
            <a:r>
              <a:rPr lang="ru-RU" dirty="0"/>
              <a:t>в университете.</a:t>
            </a:r>
          </a:p>
        </p:txBody>
      </p:sp>
    </p:spTree>
    <p:extLst>
      <p:ext uri="{BB962C8B-B14F-4D97-AF65-F5344CB8AC3E}">
        <p14:creationId xmlns:p14="http://schemas.microsoft.com/office/powerpoint/2010/main" val="3690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«Жёлтый пояс 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На работе </a:t>
            </a:r>
            <a:r>
              <a:rPr lang="ru-RU" dirty="0" smtClean="0"/>
              <a:t>пригодились</a:t>
            </a:r>
          </a:p>
          <a:p>
            <a:r>
              <a:rPr lang="ru-RU" dirty="0" smtClean="0"/>
              <a:t>знания </a:t>
            </a:r>
            <a:r>
              <a:rPr lang="ru-RU" dirty="0"/>
              <a:t>по </a:t>
            </a:r>
            <a:r>
              <a:rPr lang="ru-RU" dirty="0" smtClean="0"/>
              <a:t>декомпозиции,</a:t>
            </a:r>
          </a:p>
          <a:p>
            <a:r>
              <a:rPr lang="ru-RU" dirty="0" smtClean="0"/>
              <a:t>алгоритмам </a:t>
            </a:r>
            <a:r>
              <a:rPr lang="ru-RU" dirty="0"/>
              <a:t>и </a:t>
            </a:r>
            <a:r>
              <a:rPr lang="ru-RU" dirty="0" smtClean="0"/>
              <a:t>юнит-</a:t>
            </a:r>
          </a:p>
          <a:p>
            <a:r>
              <a:rPr lang="ru-RU" dirty="0" smtClean="0"/>
              <a:t>тестированию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473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Отзыв на </a:t>
            </a:r>
            <a:r>
              <a:rPr lang="ru-RU" smtClean="0"/>
              <a:t>«Красный пояс </a:t>
            </a:r>
            <a:r>
              <a:rPr lang="ru-RU" dirty="0" smtClean="0"/>
              <a:t>по </a:t>
            </a:r>
            <a:r>
              <a:rPr lang="en-US" dirty="0" smtClean="0"/>
              <a:t>C++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3048001" y="3048001"/>
            <a:ext cx="19827874" cy="7250114"/>
          </a:xfrm>
        </p:spPr>
        <p:txBody>
          <a:bodyPr/>
          <a:lstStyle/>
          <a:p>
            <a:r>
              <a:rPr lang="ru-RU" dirty="0"/>
              <a:t>Один из лучших курсов</a:t>
            </a:r>
            <a:r>
              <a:rPr lang="ru-RU" dirty="0" smtClean="0"/>
              <a:t>,</a:t>
            </a:r>
          </a:p>
          <a:p>
            <a:r>
              <a:rPr lang="ru-RU" dirty="0" smtClean="0"/>
              <a:t>что </a:t>
            </a:r>
            <a:r>
              <a:rPr lang="ru-RU" dirty="0"/>
              <a:t>я проходил в </a:t>
            </a:r>
            <a:r>
              <a:rPr lang="ru-RU" dirty="0" smtClean="0"/>
              <a:t>жизни.</a:t>
            </a:r>
          </a:p>
          <a:p>
            <a:r>
              <a:rPr lang="ru-RU" dirty="0" smtClean="0"/>
              <a:t>Не только </a:t>
            </a:r>
            <a:r>
              <a:rPr lang="ru-RU" dirty="0"/>
              <a:t>по </a:t>
            </a:r>
            <a:r>
              <a:rPr lang="ru-RU" dirty="0" smtClean="0"/>
              <a:t>языку</a:t>
            </a:r>
          </a:p>
          <a:p>
            <a:r>
              <a:rPr lang="ru-RU" dirty="0" smtClean="0"/>
              <a:t>программирования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6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Практичность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47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>
          <a:noFill/>
        </p:spPr>
        <p:txBody>
          <a:bodyPr/>
          <a:lstStyle/>
          <a:p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void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const</a:t>
            </a:r>
            <a:r>
              <a:rPr lang="ru-RU" altLang="ru-RU" sz="5400" dirty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&gt;&amp;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people.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ru-RU" altLang="ru-RU" sz="5400" dirty="0">
                <a:solidFill>
                  <a:srgbClr val="008080"/>
                </a:solidFill>
                <a:latin typeface="Consolas" panose="020B0609020204030204" pitchFamily="49" charset="0"/>
              </a:rPr>
              <a:t>&lt;&lt;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endl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err="1" smtClean="0">
                <a:solidFill>
                  <a:srgbClr val="9100DC"/>
                </a:solidFill>
                <a:latin typeface="Consolas" panose="020B0609020204030204" pitchFamily="49" charset="0"/>
              </a:rPr>
              <a:t>int</a:t>
            </a:r>
            <a:r>
              <a:rPr lang="ru-RU" altLang="ru-RU" sz="5400" dirty="0" smtClean="0">
                <a:solidFill>
                  <a:srgbClr val="9100DC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main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vector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altLang="ru-RU" sz="5400" dirty="0" err="1">
                <a:solidFill>
                  <a:srgbClr val="9100DC"/>
                </a:solidFill>
                <a:latin typeface="Consolas" panose="020B0609020204030204" pitchFamily="49" charset="0"/>
              </a:rPr>
              <a:t>Person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>
                <a:solidFill>
                  <a:srgbClr val="FFAA00"/>
                </a:solidFill>
                <a:latin typeface="Consolas" panose="020B0609020204030204" pitchFamily="49" charset="0"/>
              </a:rPr>
              <a:t>15'000'000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5400" dirty="0" err="1">
                <a:solidFill>
                  <a:srgbClr val="3878BE"/>
                </a:solidFill>
                <a:latin typeface="Consolas" panose="020B0609020204030204" pitchFamily="49" charset="0"/>
              </a:rPr>
              <a:t>PrintSize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altLang="ru-RU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people</a:t>
            </a:r>
            <a: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ru-RU" altLang="ru-RU" sz="5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altLang="ru-RU" sz="5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altLang="ru-RU" sz="5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717" y="3041649"/>
            <a:ext cx="19672979" cy="9205945"/>
          </a:xfrm>
        </p:spPr>
      </p:pic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8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0"/>
          </p:nvPr>
        </p:nvSpPr>
        <p:spPr>
          <a:xfrm>
            <a:off x="1887538" y="3048001"/>
            <a:ext cx="21369337" cy="7250114"/>
          </a:xfrm>
        </p:spPr>
        <p:txBody>
          <a:bodyPr/>
          <a:lstStyle/>
          <a:p>
            <a:r>
              <a:rPr lang="ru-RU" dirty="0" smtClean="0"/>
              <a:t>Вы </a:t>
            </a:r>
            <a:r>
              <a:rPr lang="ru-RU" dirty="0"/>
              <a:t>сделали </a:t>
            </a:r>
            <a:r>
              <a:rPr lang="ru-RU" dirty="0" smtClean="0"/>
              <a:t>курс</a:t>
            </a:r>
          </a:p>
          <a:p>
            <a:r>
              <a:rPr lang="ru-RU" dirty="0" smtClean="0"/>
              <a:t>настолько </a:t>
            </a:r>
            <a:r>
              <a:rPr lang="ru-RU" dirty="0"/>
              <a:t>понятным, </a:t>
            </a:r>
            <a:r>
              <a:rPr lang="ru-RU" dirty="0" smtClean="0"/>
              <a:t>что</a:t>
            </a:r>
          </a:p>
          <a:p>
            <a:r>
              <a:rPr lang="ru-RU" dirty="0" smtClean="0"/>
              <a:t>даже семиклассница</a:t>
            </a:r>
          </a:p>
          <a:p>
            <a:r>
              <a:rPr lang="ru-RU" dirty="0" smtClean="0"/>
              <a:t>смогла </a:t>
            </a:r>
            <a:r>
              <a:rPr lang="ru-RU" dirty="0"/>
              <a:t>его </a:t>
            </a:r>
            <a:r>
              <a:rPr lang="ru-RU" dirty="0" smtClean="0"/>
              <a:t>пройти.</a:t>
            </a:r>
          </a:p>
          <a:p>
            <a:r>
              <a:rPr lang="ru-RU" dirty="0" smtClean="0"/>
              <a:t>Благодаря вам, </a:t>
            </a:r>
            <a:r>
              <a:rPr lang="ru-RU" dirty="0"/>
              <a:t>я </a:t>
            </a:r>
            <a:r>
              <a:rPr lang="ru-RU" dirty="0" smtClean="0"/>
              <a:t>сделала</a:t>
            </a:r>
          </a:p>
          <a:p>
            <a:r>
              <a:rPr lang="ru-RU" dirty="0" smtClean="0"/>
              <a:t>первый </a:t>
            </a:r>
            <a:r>
              <a:rPr lang="ru-RU" dirty="0"/>
              <a:t>шаг к своей мечте!</a:t>
            </a:r>
          </a:p>
        </p:txBody>
      </p:sp>
    </p:spTree>
    <p:extLst>
      <p:ext uri="{BB962C8B-B14F-4D97-AF65-F5344CB8AC3E}">
        <p14:creationId xmlns:p14="http://schemas.microsoft.com/office/powerpoint/2010/main" val="6467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Чему хотим научить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3000" y="3048000"/>
            <a:ext cx="22113875" cy="9158288"/>
          </a:xfrm>
        </p:spPr>
        <p:txBody>
          <a:bodyPr/>
          <a:lstStyle/>
          <a:p>
            <a:pPr lvl="1"/>
            <a:r>
              <a:rPr lang="ru-RU" dirty="0"/>
              <a:t>После прохождения нашей специализации слушатели </a:t>
            </a:r>
            <a:r>
              <a:rPr lang="ru-RU" dirty="0" smtClean="0"/>
              <a:t>должны уметь: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решать практические задачи на языке С</a:t>
            </a:r>
            <a:r>
              <a:rPr lang="ru-RU" dirty="0" smtClean="0"/>
              <a:t>++</a:t>
            </a:r>
            <a:endParaRPr lang="ru-RU" dirty="0"/>
          </a:p>
          <a:p>
            <a:pPr lvl="2"/>
            <a:r>
              <a:rPr lang="ru-RU" dirty="0" smtClean="0"/>
              <a:t>применять </a:t>
            </a:r>
            <a:r>
              <a:rPr lang="ru-RU" dirty="0"/>
              <a:t>естественные для С++ идиомы и </a:t>
            </a:r>
            <a:r>
              <a:rPr lang="ru-RU" dirty="0" smtClean="0"/>
              <a:t>конструкции</a:t>
            </a:r>
            <a:endParaRPr lang="ru-RU" dirty="0"/>
          </a:p>
          <a:p>
            <a:pPr lvl="2"/>
            <a:r>
              <a:rPr lang="ru-RU" dirty="0" smtClean="0"/>
              <a:t>самостоятельно </a:t>
            </a:r>
            <a:r>
              <a:rPr lang="ru-RU" dirty="0"/>
              <a:t>находить ответы на свои вопросы и изучать язык </a:t>
            </a:r>
            <a:r>
              <a:rPr lang="ru-RU" dirty="0" smtClean="0"/>
              <a:t>глубже</a:t>
            </a:r>
            <a:endParaRPr lang="ru-RU" dirty="0"/>
          </a:p>
          <a:p>
            <a:pPr lvl="2"/>
            <a:r>
              <a:rPr lang="ru-RU" dirty="0" smtClean="0"/>
              <a:t>писать </a:t>
            </a:r>
            <a:r>
              <a:rPr lang="ru-RU" dirty="0"/>
              <a:t>на С++ эффективный код без ущерба для </a:t>
            </a:r>
            <a:r>
              <a:rPr lang="ru-RU" dirty="0" smtClean="0"/>
              <a:t>его качества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21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5"/>
          </p:nvPr>
        </p:nvSpPr>
        <p:spPr>
          <a:xfrm>
            <a:off x="7612006" y="-858508"/>
            <a:ext cx="8394700" cy="7620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mtClean="0"/>
              <a:t>ishfb@yandex-team.ru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ru-RU" dirty="0" smtClean="0"/>
              <a:t>Спасибо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ru-RU" dirty="0" smtClean="0"/>
              <a:t>Илья Шишков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ru-RU" dirty="0" smtClean="0"/>
              <a:t>Старший разработчик компании Яндекс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3691286" y="-1373496"/>
            <a:ext cx="9576251" cy="874596"/>
            <a:chOff x="3754769" y="6436056"/>
            <a:chExt cx="9576251" cy="874596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3754769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3804785" y="6486908"/>
              <a:ext cx="9526235" cy="766361"/>
              <a:chOff x="13349640" y="9150752"/>
              <a:chExt cx="9526235" cy="766361"/>
            </a:xfrm>
          </p:grpSpPr>
          <p:pic>
            <p:nvPicPr>
              <p:cNvPr id="10" name="Изображение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349640" y="9150752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1" name="Текст 5"/>
              <p:cNvSpPr txBox="1">
                <a:spLocks/>
              </p:cNvSpPr>
              <p:nvPr/>
            </p:nvSpPr>
            <p:spPr>
              <a:xfrm>
                <a:off x="14482949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@twitter</a:t>
                </a:r>
                <a:endParaRPr lang="ru-RU" dirty="0"/>
              </a:p>
            </p:txBody>
          </p:sp>
        </p:grpSp>
      </p:grpSp>
      <p:grpSp>
        <p:nvGrpSpPr>
          <p:cNvPr id="12" name="Группа 11"/>
          <p:cNvGrpSpPr/>
          <p:nvPr/>
        </p:nvGrpSpPr>
        <p:grpSpPr>
          <a:xfrm>
            <a:off x="3071097" y="-3628345"/>
            <a:ext cx="9614351" cy="874596"/>
            <a:chOff x="3754769" y="8328877"/>
            <a:chExt cx="9614351" cy="874596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3754769" y="832887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4" name="Группа 13"/>
            <p:cNvGrpSpPr/>
            <p:nvPr/>
          </p:nvGrpSpPr>
          <p:grpSpPr>
            <a:xfrm>
              <a:off x="3829833" y="8391629"/>
              <a:ext cx="9539287" cy="762462"/>
              <a:chOff x="13336588" y="11437938"/>
              <a:chExt cx="9539287" cy="762462"/>
            </a:xfrm>
          </p:grpSpPr>
          <p:sp>
            <p:nvSpPr>
              <p:cNvPr id="15" name="Текст 5"/>
              <p:cNvSpPr txBox="1">
                <a:spLocks/>
              </p:cNvSpPr>
              <p:nvPr/>
            </p:nvSpPr>
            <p:spPr>
              <a:xfrm>
                <a:off x="14482949" y="114384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skype@</a:t>
                </a:r>
                <a:endParaRPr lang="ru-RU" dirty="0"/>
              </a:p>
            </p:txBody>
          </p:sp>
          <p:pic>
            <p:nvPicPr>
              <p:cNvPr id="16" name="Изображение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6588" y="11437938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17" name="Группа 16"/>
          <p:cNvGrpSpPr/>
          <p:nvPr/>
        </p:nvGrpSpPr>
        <p:grpSpPr>
          <a:xfrm>
            <a:off x="13683989" y="-2547913"/>
            <a:ext cx="9569802" cy="874596"/>
            <a:chOff x="13294884" y="10237052"/>
            <a:chExt cx="9569802" cy="874596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3294884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9" name="Группа 18"/>
            <p:cNvGrpSpPr/>
            <p:nvPr/>
          </p:nvGrpSpPr>
          <p:grpSpPr>
            <a:xfrm>
              <a:off x="13338451" y="10287820"/>
              <a:ext cx="9526235" cy="776444"/>
              <a:chOff x="19835306" y="11437493"/>
              <a:chExt cx="9526235" cy="776444"/>
            </a:xfrm>
          </p:grpSpPr>
          <p:sp>
            <p:nvSpPr>
              <p:cNvPr id="20" name="Текст 5"/>
              <p:cNvSpPr txBox="1">
                <a:spLocks/>
              </p:cNvSpPr>
              <p:nvPr/>
            </p:nvSpPr>
            <p:spPr>
              <a:xfrm>
                <a:off x="20968615" y="1143749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facebook</a:t>
                </a:r>
                <a:endParaRPr lang="ru-RU" dirty="0"/>
              </a:p>
            </p:txBody>
          </p:sp>
          <p:pic>
            <p:nvPicPr>
              <p:cNvPr id="21" name="Изображение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5306" y="11451937"/>
                <a:ext cx="762000" cy="762000"/>
              </a:xfrm>
              <a:prstGeom prst="rect">
                <a:avLst/>
              </a:prstGeom>
            </p:spPr>
          </p:pic>
        </p:grpSp>
      </p:grpSp>
      <p:grpSp>
        <p:nvGrpSpPr>
          <p:cNvPr id="22" name="Группа 21"/>
          <p:cNvGrpSpPr/>
          <p:nvPr/>
        </p:nvGrpSpPr>
        <p:grpSpPr>
          <a:xfrm>
            <a:off x="13710883" y="-4815943"/>
            <a:ext cx="9577212" cy="874596"/>
            <a:chOff x="13294884" y="6436056"/>
            <a:chExt cx="9577212" cy="874596"/>
          </a:xfrm>
        </p:grpSpPr>
        <p:sp>
          <p:nvSpPr>
            <p:cNvPr id="23" name="Прямоугольник 22"/>
            <p:cNvSpPr/>
            <p:nvPr/>
          </p:nvSpPr>
          <p:spPr>
            <a:xfrm>
              <a:off x="13294884" y="6436056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4" name="Группа 23"/>
            <p:cNvGrpSpPr/>
            <p:nvPr/>
          </p:nvGrpSpPr>
          <p:grpSpPr>
            <a:xfrm>
              <a:off x="13338451" y="6493001"/>
              <a:ext cx="9533645" cy="762000"/>
              <a:chOff x="19827896" y="9155113"/>
              <a:chExt cx="9533645" cy="762000"/>
            </a:xfrm>
          </p:grpSpPr>
          <p:sp>
            <p:nvSpPr>
              <p:cNvPr id="25" name="Текст 5"/>
              <p:cNvSpPr txBox="1">
                <a:spLocks/>
              </p:cNvSpPr>
              <p:nvPr/>
            </p:nvSpPr>
            <p:spPr>
              <a:xfrm>
                <a:off x="20968615" y="9155113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instagram</a:t>
                </a:r>
                <a:endParaRPr lang="ru-RU" dirty="0"/>
              </a:p>
            </p:txBody>
          </p:sp>
          <p:pic>
            <p:nvPicPr>
              <p:cNvPr id="26" name="Изображение 2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27896" y="9157970"/>
                <a:ext cx="762000" cy="749300"/>
              </a:xfrm>
              <a:prstGeom prst="rect">
                <a:avLst/>
              </a:prstGeom>
            </p:spPr>
          </p:pic>
        </p:grpSp>
      </p:grpSp>
      <p:grpSp>
        <p:nvGrpSpPr>
          <p:cNvPr id="27" name="Группа 26"/>
          <p:cNvGrpSpPr/>
          <p:nvPr/>
        </p:nvGrpSpPr>
        <p:grpSpPr>
          <a:xfrm>
            <a:off x="13683989" y="-3665248"/>
            <a:ext cx="9596262" cy="874596"/>
            <a:chOff x="13294884" y="8339787"/>
            <a:chExt cx="9596262" cy="874596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13294884" y="833978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9" name="Группа 28"/>
            <p:cNvGrpSpPr/>
            <p:nvPr/>
          </p:nvGrpSpPr>
          <p:grpSpPr>
            <a:xfrm>
              <a:off x="13385591" y="8376939"/>
              <a:ext cx="9505555" cy="764385"/>
              <a:chOff x="19870500" y="10298470"/>
              <a:chExt cx="9505555" cy="764385"/>
            </a:xfrm>
          </p:grpSpPr>
          <p:sp>
            <p:nvSpPr>
              <p:cNvPr id="30" name="Текст 5"/>
              <p:cNvSpPr txBox="1">
                <a:spLocks/>
              </p:cNvSpPr>
              <p:nvPr/>
            </p:nvSpPr>
            <p:spPr>
              <a:xfrm>
                <a:off x="20983129" y="1029847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bitbucket</a:t>
                </a:r>
                <a:endParaRPr lang="ru-RU" dirty="0"/>
              </a:p>
            </p:txBody>
          </p:sp>
          <p:pic>
            <p:nvPicPr>
              <p:cNvPr id="31" name="Изображение 3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70500" y="10300855"/>
                <a:ext cx="673100" cy="762000"/>
              </a:xfrm>
              <a:prstGeom prst="rect">
                <a:avLst/>
              </a:prstGeom>
            </p:spPr>
          </p:pic>
        </p:grpSp>
      </p:grpSp>
      <p:grpSp>
        <p:nvGrpSpPr>
          <p:cNvPr id="32" name="Группа 31"/>
          <p:cNvGrpSpPr/>
          <p:nvPr/>
        </p:nvGrpSpPr>
        <p:grpSpPr>
          <a:xfrm>
            <a:off x="3071098" y="-2473206"/>
            <a:ext cx="9576251" cy="874596"/>
            <a:chOff x="3754769" y="10237052"/>
            <a:chExt cx="9576251" cy="874596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3754769" y="10237052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4" name="Группа 33"/>
            <p:cNvGrpSpPr/>
            <p:nvPr/>
          </p:nvGrpSpPr>
          <p:grpSpPr>
            <a:xfrm>
              <a:off x="3939497" y="10260456"/>
              <a:ext cx="9391523" cy="809749"/>
              <a:chOff x="13427202" y="11400300"/>
              <a:chExt cx="9391523" cy="809749"/>
            </a:xfrm>
          </p:grpSpPr>
          <p:sp>
            <p:nvSpPr>
              <p:cNvPr id="35" name="Текст 5"/>
              <p:cNvSpPr txBox="1">
                <a:spLocks/>
              </p:cNvSpPr>
              <p:nvPr/>
            </p:nvSpPr>
            <p:spPr>
              <a:xfrm>
                <a:off x="14425799" y="11400300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/>
                  <a:t>github</a:t>
                </a:r>
                <a:endParaRPr lang="ru-RU" dirty="0"/>
              </a:p>
            </p:txBody>
          </p:sp>
          <p:pic>
            <p:nvPicPr>
              <p:cNvPr id="36" name="Изображение 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27202" y="11448049"/>
                <a:ext cx="622300" cy="762000"/>
              </a:xfrm>
              <a:prstGeom prst="rect">
                <a:avLst/>
              </a:prstGeom>
            </p:spPr>
          </p:pic>
        </p:grpSp>
      </p:grpSp>
      <p:grpSp>
        <p:nvGrpSpPr>
          <p:cNvPr id="37" name="Группа 36"/>
          <p:cNvGrpSpPr/>
          <p:nvPr/>
        </p:nvGrpSpPr>
        <p:grpSpPr>
          <a:xfrm>
            <a:off x="3020436" y="10291763"/>
            <a:ext cx="9558766" cy="874596"/>
            <a:chOff x="13294884" y="4512527"/>
            <a:chExt cx="9558766" cy="874596"/>
          </a:xfrm>
        </p:grpSpPr>
        <p:sp>
          <p:nvSpPr>
            <p:cNvPr id="38" name="Прямоугольник 37"/>
            <p:cNvSpPr/>
            <p:nvPr/>
          </p:nvSpPr>
          <p:spPr>
            <a:xfrm>
              <a:off x="13294884" y="4512527"/>
              <a:ext cx="853625" cy="874596"/>
            </a:xfrm>
            <a:prstGeom prst="rect">
              <a:avLst/>
            </a:prstGeom>
            <a:solidFill>
              <a:schemeClr val="bg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9" name="Группа 38"/>
            <p:cNvGrpSpPr/>
            <p:nvPr/>
          </p:nvGrpSpPr>
          <p:grpSpPr>
            <a:xfrm>
              <a:off x="13323959" y="4546175"/>
              <a:ext cx="9529691" cy="762000"/>
              <a:chOff x="19831850" y="8004175"/>
              <a:chExt cx="9529691" cy="762000"/>
            </a:xfrm>
          </p:grpSpPr>
          <p:sp>
            <p:nvSpPr>
              <p:cNvPr id="40" name="Текст 5"/>
              <p:cNvSpPr txBox="1">
                <a:spLocks/>
              </p:cNvSpPr>
              <p:nvPr/>
            </p:nvSpPr>
            <p:spPr>
              <a:xfrm>
                <a:off x="20968615" y="8004175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telegram: </a:t>
                </a:r>
                <a:r>
                  <a:rPr lang="en-US" dirty="0" err="1" smtClean="0"/>
                  <a:t>ishfb</a:t>
                </a:r>
                <a:endParaRPr lang="ru-RU" dirty="0"/>
              </a:p>
            </p:txBody>
          </p:sp>
          <p:pic>
            <p:nvPicPr>
              <p:cNvPr id="41" name="Изображение 4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31850" y="8084586"/>
                <a:ext cx="762000" cy="673100"/>
              </a:xfrm>
              <a:prstGeom prst="rect">
                <a:avLst/>
              </a:prstGeom>
            </p:spPr>
          </p:pic>
        </p:grpSp>
      </p:grpSp>
      <p:grpSp>
        <p:nvGrpSpPr>
          <p:cNvPr id="42" name="Группа 41"/>
          <p:cNvGrpSpPr/>
          <p:nvPr/>
        </p:nvGrpSpPr>
        <p:grpSpPr>
          <a:xfrm>
            <a:off x="12954000" y="9092465"/>
            <a:ext cx="9576251" cy="874596"/>
            <a:chOff x="3761696" y="4759656"/>
            <a:chExt cx="9576251" cy="874596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3761696" y="4759656"/>
              <a:ext cx="9576251" cy="874596"/>
              <a:chOff x="3754769" y="6436056"/>
              <a:chExt cx="9576251" cy="874596"/>
            </a:xfrm>
          </p:grpSpPr>
          <p:sp>
            <p:nvSpPr>
              <p:cNvPr id="45" name="Прямоугольник 44"/>
              <p:cNvSpPr/>
              <p:nvPr/>
            </p:nvSpPr>
            <p:spPr>
              <a:xfrm>
                <a:off x="3754769" y="6436056"/>
                <a:ext cx="853625" cy="87459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Текст 5"/>
              <p:cNvSpPr txBox="1">
                <a:spLocks/>
              </p:cNvSpPr>
              <p:nvPr/>
            </p:nvSpPr>
            <p:spPr>
              <a:xfrm>
                <a:off x="4938094" y="6491269"/>
                <a:ext cx="8392926" cy="762000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Tx/>
                  <a:buNone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1pPr>
                <a:lvl2pPr marL="0" indent="-720000" algn="l" defTabSz="1908000" rtl="0" eaLnBrk="1" latinLnBrk="0" hangingPunct="1">
                  <a:lnSpc>
                    <a:spcPts val="6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tx2"/>
                  </a:buClr>
                  <a:buSzPct val="120000"/>
                  <a:buFont typeface="Impact" panose="020B0806030902050204" pitchFamily="34" charset="0"/>
                  <a:buChar char="▌"/>
                  <a:defRPr sz="4800" kern="1200" baseline="0">
                    <a:solidFill>
                      <a:schemeClr val="tx1"/>
                    </a:solidFill>
                    <a:latin typeface="Yandex Sans Text Regular" pitchFamily="2" charset="-52"/>
                    <a:ea typeface="+mn-ea"/>
                    <a:cs typeface="+mn-cs"/>
                  </a:defRPr>
                </a:lvl2pPr>
                <a:lvl3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0"/>
                  </a:spcAft>
                  <a:buSzPct val="150000"/>
                  <a:buFont typeface="Yandex Sans Text Light" panose="02000000000000000000" pitchFamily="2" charset="-52"/>
                  <a:buChar char="›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3pPr>
                <a:lvl4pPr marL="1512000" indent="-720000" algn="l" defTabSz="1828709" rtl="0" eaLnBrk="1" latinLnBrk="0" hangingPunct="1">
                  <a:lnSpc>
                    <a:spcPts val="6000"/>
                  </a:lnSpc>
                  <a:spcBef>
                    <a:spcPts val="3000"/>
                  </a:spcBef>
                  <a:spcAft>
                    <a:spcPts val="3000"/>
                  </a:spcAft>
                  <a:buFont typeface="+mj-lt"/>
                  <a:buAutoNum type="arabicPeriod"/>
                  <a:defRPr sz="4800" kern="1200">
                    <a:solidFill>
                      <a:schemeClr val="tx1"/>
                    </a:solidFill>
                    <a:latin typeface="Yandex Sans Text Light" panose="02000000000000000000" pitchFamily="2" charset="-52"/>
                    <a:ea typeface="+mn-ea"/>
                    <a:cs typeface="+mn-cs"/>
                  </a:defRPr>
                </a:lvl4pPr>
                <a:lvl5pPr marL="0" indent="0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Tx/>
                  <a:buNone/>
                  <a:defRPr sz="5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5028949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943303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857657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772011" indent="-457177" algn="l" defTabSz="1828709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err="1" smtClean="0"/>
                  <a:t>ishfb</a:t>
                </a:r>
                <a:endParaRPr lang="ru-RU" dirty="0"/>
              </a:p>
            </p:txBody>
          </p:sp>
        </p:grpSp>
        <p:pic>
          <p:nvPicPr>
            <p:cNvPr id="44" name="Изображение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6006" y="4811142"/>
              <a:ext cx="775411" cy="76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19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Этот слайд используется для вставки небольшой </a:t>
            </a:r>
            <a:br>
              <a:rPr lang="ru-RU" dirty="0"/>
            </a:br>
            <a:r>
              <a:rPr lang="ru-RU" dirty="0"/>
              <a:t>части кода с </a:t>
            </a:r>
            <a:r>
              <a:rPr lang="ru-RU" dirty="0" smtClean="0"/>
              <a:t>описанием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51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  <a:tabLst>
                <a:tab pos="2185988" algn="l"/>
              </a:tabLst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 smtClean="0">
                <a:solidFill>
                  <a:schemeClr val="tx2"/>
                </a:solidFill>
              </a:rPr>
              <a:t>math</a:t>
            </a:r>
            <a:r>
              <a:rPr lang="ru-RU" dirty="0" smtClean="0">
                <a:solidFill>
                  <a:schemeClr val="tx2"/>
                </a:solidFill>
              </a:rPr>
              <a:t/>
            </a:r>
            <a:br>
              <a:rPr lang="ru-RU" dirty="0" smtClean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endParaRPr lang="en-US" dirty="0"/>
          </a:p>
        </p:txBody>
      </p:sp>
      <p:grpSp>
        <p:nvGrpSpPr>
          <p:cNvPr id="7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8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0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9" name="pasted-image.pdf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2930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Заголовок, текст и код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52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#coding=utf-8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>
                <a:solidFill>
                  <a:schemeClr val="tx2"/>
                </a:solidFill>
              </a:rPr>
              <a:t>vanilla</a:t>
            </a:r>
            <a:r>
              <a:rPr lang="en-US" dirty="0"/>
              <a:t> import *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defconAppKit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windows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baseWindow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BaseWindowController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/>
              <a:t>from </a:t>
            </a:r>
            <a:r>
              <a:rPr lang="en-US" dirty="0" err="1">
                <a:solidFill>
                  <a:schemeClr val="tx2"/>
                </a:solidFill>
              </a:rPr>
              <a:t>mojo</a:t>
            </a:r>
            <a:r>
              <a:rPr lang="en-US" dirty="0" err="1"/>
              <a:t>.</a:t>
            </a:r>
            <a:r>
              <a:rPr lang="en-US" dirty="0" err="1">
                <a:solidFill>
                  <a:schemeClr val="tx2"/>
                </a:solidFill>
              </a:rPr>
              <a:t>events</a:t>
            </a:r>
            <a:r>
              <a:rPr lang="en-US" dirty="0"/>
              <a:t> import </a:t>
            </a:r>
            <a:r>
              <a:rPr lang="en-US" dirty="0" err="1">
                <a:solidFill>
                  <a:schemeClr val="tx2"/>
                </a:solidFill>
              </a:rPr>
              <a:t>addObserver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removeObserver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import </a:t>
            </a:r>
            <a:r>
              <a:rPr lang="en-US" dirty="0">
                <a:solidFill>
                  <a:schemeClr val="tx2"/>
                </a:solidFill>
              </a:rPr>
              <a:t>math</a:t>
            </a:r>
            <a:r>
              <a:rPr lang="ru-RU" dirty="0">
                <a:solidFill>
                  <a:schemeClr val="tx2"/>
                </a:solidFill>
              </a:rPr>
              <a:t/>
            </a:r>
            <a:br>
              <a:rPr lang="ru-RU" dirty="0">
                <a:solidFill>
                  <a:schemeClr val="tx2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class </a:t>
            </a:r>
            <a:r>
              <a:rPr lang="en-US" dirty="0" err="1">
                <a:solidFill>
                  <a:srgbClr val="5BCD9D"/>
                </a:solidFill>
              </a:rPr>
              <a:t>ShowMouseCoordinatesTextBox</a:t>
            </a:r>
            <a:r>
              <a:rPr lang="en-US" dirty="0"/>
              <a:t>(</a:t>
            </a:r>
            <a:r>
              <a:rPr lang="en-US" dirty="0" err="1"/>
              <a:t>TextBox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>	</a:t>
            </a:r>
            <a:r>
              <a:rPr lang="en-US" dirty="0" smtClean="0">
                <a:solidFill>
                  <a:srgbClr val="FC6767"/>
                </a:solidFill>
              </a:rPr>
              <a:t>"""</a:t>
            </a:r>
            <a:r>
              <a:rPr lang="en-US" dirty="0">
                <a:solidFill>
                  <a:srgbClr val="FC6767"/>
                </a:solidFill>
              </a:rPr>
              <a:t/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A vanilla text box with some goodies about the mouse.</a:t>
            </a:r>
            <a:br>
              <a:rPr lang="en-US" dirty="0">
                <a:solidFill>
                  <a:srgbClr val="FC6767"/>
                </a:solidFill>
              </a:rPr>
            </a:br>
            <a:r>
              <a:rPr lang="en-US" dirty="0">
                <a:solidFill>
                  <a:srgbClr val="FC6767"/>
                </a:solidFill>
              </a:rPr>
              <a:t>	"""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 err="1">
                <a:solidFill>
                  <a:srgbClr val="5BCD9D"/>
                </a:solidFill>
              </a:rPr>
              <a:t>init</a:t>
            </a:r>
            <a:r>
              <a:rPr lang="en-US" dirty="0">
                <a:solidFill>
                  <a:srgbClr val="5BCD9D"/>
                </a:solidFill>
              </a:rPr>
              <a:t>__</a:t>
            </a:r>
            <a:r>
              <a:rPr lang="en-US" dirty="0"/>
              <a:t>(</a:t>
            </a:r>
            <a:r>
              <a:rPr lang="en-US" dirty="0">
                <a:solidFill>
                  <a:schemeClr val="tx2"/>
                </a:solidFill>
              </a:rPr>
              <a:t>self</a:t>
            </a:r>
            <a:r>
              <a:rPr lang="en-US" dirty="0"/>
              <a:t>, *</a:t>
            </a:r>
            <a:r>
              <a:rPr lang="en-US" dirty="0" err="1">
                <a:solidFill>
                  <a:schemeClr val="tx2"/>
                </a:solidFill>
              </a:rPr>
              <a:t>args</a:t>
            </a:r>
            <a:r>
              <a:rPr lang="en-US" dirty="0"/>
              <a:t>, **</a:t>
            </a:r>
            <a:r>
              <a:rPr lang="en-US" dirty="0" err="1">
                <a:solidFill>
                  <a:schemeClr val="tx2"/>
                </a:solidFill>
              </a:rPr>
              <a:t>kwargs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self.observers</a:t>
            </a:r>
            <a:r>
              <a:rPr lang="en-US" dirty="0"/>
              <a:t> = {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mouseMoved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mouseDragged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/>
              <a:t>, </a:t>
            </a:r>
            <a:r>
              <a:rPr lang="en-US" dirty="0">
                <a:solidFill>
                  <a:srgbClr val="9E64A9"/>
                </a:solidFill>
              </a:rPr>
              <a:t>"</a:t>
            </a:r>
            <a:r>
              <a:rPr lang="en-US" dirty="0" err="1">
                <a:solidFill>
                  <a:srgbClr val="9E64A9"/>
                </a:solidFill>
              </a:rPr>
              <a:t>mouseUp</a:t>
            </a:r>
            <a:r>
              <a:rPr lang="en-US" dirty="0" smtClean="0">
                <a:solidFill>
                  <a:srgbClr val="9E64A9"/>
                </a:solidFill>
              </a:rPr>
              <a:t>"</a:t>
            </a:r>
            <a:r>
              <a:rPr lang="en-US" dirty="0" smtClean="0"/>
              <a:t>}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18651239" y="6657259"/>
            <a:ext cx="4838129" cy="5450725"/>
            <a:chOff x="18436207" y="3572959"/>
            <a:chExt cx="4838129" cy="545072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8436207" y="3572959"/>
              <a:ext cx="4838129" cy="5450725"/>
            </a:xfrm>
            <a:prstGeom prst="rect">
              <a:avLst/>
            </a:prstGeom>
            <a:solidFill>
              <a:schemeClr val="accent1"/>
            </a:soli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бъект 2"/>
            <p:cNvSpPr txBox="1">
              <a:spLocks/>
            </p:cNvSpPr>
            <p:nvPr/>
          </p:nvSpPr>
          <p:spPr>
            <a:xfrm>
              <a:off x="18893165" y="3916239"/>
              <a:ext cx="4199409" cy="2570658"/>
            </a:xfrm>
            <a:prstGeom prst="rect">
              <a:avLst/>
            </a:prstGeom>
          </p:spPr>
          <p:txBody>
            <a:bodyPr vert="horz" lIns="0" tIns="45720" rIns="91440" bIns="45720" rtlCol="0" anchor="ctr">
              <a:noAutofit/>
            </a:bodyPr>
            <a:lstStyle>
              <a:lvl1pPr marL="0" indent="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3000"/>
                </a:spcAft>
                <a:buFontTx/>
                <a:buNone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1pPr>
              <a:lvl2pPr marL="0" indent="-720000" algn="l" defTabSz="1908000" rtl="0" eaLnBrk="1" latinLnBrk="0" hangingPunct="1">
                <a:lnSpc>
                  <a:spcPts val="6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Pct val="120000"/>
                <a:buFont typeface="Impact" panose="020B0806030902050204" pitchFamily="34" charset="0"/>
                <a:buChar char="▌"/>
                <a:defRPr sz="4800" kern="1200" baseline="0">
                  <a:solidFill>
                    <a:schemeClr val="tx1"/>
                  </a:solidFill>
                  <a:latin typeface="Yandex Sans Text Regular" pitchFamily="2" charset="-52"/>
                  <a:ea typeface="+mn-ea"/>
                  <a:cs typeface="+mn-cs"/>
                </a:defRPr>
              </a:lvl2pPr>
              <a:lvl3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SzPct val="150000"/>
                <a:buFont typeface="Yandex Sans Text Light" panose="02000000000000000000" pitchFamily="2" charset="-52"/>
                <a:buChar char="›"/>
                <a:defRPr sz="4800" kern="1200" baseline="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3pPr>
              <a:lvl4pPr marL="1512000" indent="-720000" algn="l" defTabSz="1828709" rtl="0" eaLnBrk="1" latinLnBrk="0" hangingPunct="1">
                <a:lnSpc>
                  <a:spcPts val="6000"/>
                </a:lnSpc>
                <a:spcBef>
                  <a:spcPts val="3000"/>
                </a:spcBef>
                <a:spcAft>
                  <a:spcPts val="0"/>
                </a:spcAft>
                <a:buFont typeface="+mj-lt"/>
                <a:buAutoNum type="arabicPeriod"/>
                <a:defRPr sz="4800" kern="1200">
                  <a:solidFill>
                    <a:schemeClr val="tx1"/>
                  </a:solidFill>
                  <a:latin typeface="Yandex Sans Text Light" panose="02000000000000000000" pitchFamily="2" charset="-52"/>
                  <a:ea typeface="+mn-ea"/>
                  <a:cs typeface="+mn-cs"/>
                </a:defRPr>
              </a:lvl4pPr>
              <a:lvl5pPr marL="0" indent="0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5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5028949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943303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857657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772011" indent="-457177" algn="l" defTabSz="1828709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случае, если ваш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код </a:t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не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помещается на одной странице, его можно продлить на следующем слайде</a:t>
              </a:r>
              <a:r>
                <a:rPr lang="ru-RU" sz="220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; </a:t>
              </a: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/>
              </a:r>
              <a:b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</a:br>
              <a:r>
                <a:rPr lang="ru-RU" sz="220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в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разделе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«Переходы», </a:t>
              </a:r>
              <a:r>
                <a:rPr lang="ru-RU" sz="2200" dirty="0" smtClean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между </a:t>
              </a:r>
              <a:r>
                <a:rPr lang="ru-RU" sz="2200" dirty="0">
                  <a:solidFill>
                    <a:schemeClr val="bg1"/>
                  </a:solidFill>
                  <a:latin typeface="+mn-lt"/>
                  <a:ea typeface="Yandex Sans Text Regular"/>
                  <a:cs typeface="Yandex Sans Text Regular"/>
                  <a:sym typeface="Yandex Sans Text Regular"/>
                </a:rPr>
                <a:t>слайдами поставить переход 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«</a:t>
              </a:r>
              <a:r>
                <a:rPr lang="ru-RU" sz="2200" dirty="0" err="1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З</a:t>
              </a:r>
              <a:r>
                <a:rPr lang="ru-RU" sz="2200" dirty="0" err="1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адвигание</a:t>
              </a:r>
              <a:r>
                <a:rPr lang="ru-RU" sz="2200" dirty="0" smtClean="0">
                  <a:solidFill>
                    <a:schemeClr val="bg1"/>
                  </a:solidFill>
                  <a:latin typeface="+mj-lt"/>
                  <a:ea typeface="Yandex Sans Text Regular"/>
                  <a:cs typeface="Yandex Sans Text Regular"/>
                  <a:sym typeface="Yandex Sans Text Regular"/>
                </a:rPr>
                <a:t>»</a:t>
              </a:r>
              <a:endParaRPr lang="ru-RU" sz="2200" dirty="0">
                <a:solidFill>
                  <a:schemeClr val="bg1"/>
                </a:solidFill>
                <a:latin typeface="+mn-lt"/>
                <a:ea typeface="Yandex Sans Text Regular"/>
                <a:cs typeface="Yandex Sans Text Regular"/>
                <a:sym typeface="Yandex Sans Text Regular"/>
              </a:endParaRPr>
            </a:p>
          </p:txBody>
        </p:sp>
        <p:pic>
          <p:nvPicPr>
            <p:cNvPr id="9" name="Изображение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3"/>
            <a:stretch/>
          </p:blipFill>
          <p:spPr>
            <a:xfrm>
              <a:off x="18893165" y="6727902"/>
              <a:ext cx="3923760" cy="1790455"/>
            </a:xfrm>
            <a:prstGeom prst="rect">
              <a:avLst/>
            </a:prstGeom>
          </p:spPr>
        </p:pic>
      </p:grpSp>
      <p:grpSp>
        <p:nvGrpSpPr>
          <p:cNvPr id="10" name="Group 544"/>
          <p:cNvGrpSpPr/>
          <p:nvPr/>
        </p:nvGrpSpPr>
        <p:grpSpPr>
          <a:xfrm>
            <a:off x="20603585" y="2067482"/>
            <a:ext cx="5771563" cy="1505424"/>
            <a:chOff x="0" y="0"/>
            <a:chExt cx="5771562" cy="1505423"/>
          </a:xfrm>
        </p:grpSpPr>
        <p:grpSp>
          <p:nvGrpSpPr>
            <p:cNvPr id="11" name="Group 542"/>
            <p:cNvGrpSpPr/>
            <p:nvPr/>
          </p:nvGrpSpPr>
          <p:grpSpPr>
            <a:xfrm>
              <a:off x="0" y="0"/>
              <a:ext cx="5771563" cy="1505424"/>
              <a:chOff x="1340592" y="0"/>
              <a:chExt cx="5771562" cy="1505423"/>
            </a:xfrm>
          </p:grpSpPr>
          <p:sp>
            <p:nvSpPr>
              <p:cNvPr id="13" name="Shape 540"/>
              <p:cNvSpPr/>
              <p:nvPr/>
            </p:nvSpPr>
            <p:spPr>
              <a:xfrm>
                <a:off x="1340592" y="0"/>
                <a:ext cx="5771564" cy="839767"/>
              </a:xfrm>
              <a:prstGeom prst="rect">
                <a:avLst/>
              </a:prstGeom>
              <a:solidFill>
                <a:srgbClr val="3878BE"/>
              </a:solidFill>
              <a:ln w="12700" cap="flat">
                <a:noFill/>
                <a:miter lim="400000"/>
              </a:ln>
              <a:effectLst>
                <a:outerShdw blurRad="63500" dist="25400" dir="5400000" rotWithShape="0">
                  <a:srgbClr val="000000">
                    <a:alpha val="50000"/>
                  </a:srgbClr>
                </a:outerShdw>
              </a:effec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hape 541"/>
              <p:cNvSpPr/>
              <p:nvPr/>
            </p:nvSpPr>
            <p:spPr>
              <a:xfrm>
                <a:off x="2248251" y="131081"/>
                <a:ext cx="3887670" cy="13743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50800" tIns="50800" rIns="50800" bIns="50800" numCol="1" anchor="t">
                <a:noAutofit/>
              </a:bodyPr>
              <a:lstStyle>
                <a:lvl1pPr>
                  <a:lnSpc>
                    <a:spcPct val="100000"/>
                  </a:lnSpc>
                  <a:spcBef>
                    <a:spcPts val="0"/>
                  </a:spcBef>
                  <a:tabLst>
                    <a:tab pos="5524500" algn="l"/>
                  </a:tabLst>
                  <a:defRPr sz="3000" baseline="0">
                    <a:solidFill>
                      <a:srgbClr val="FFFFFF"/>
                    </a:solidFill>
                    <a:latin typeface="Yandex Sans Text Regular"/>
                    <a:ea typeface="Yandex Sans Text Regular"/>
                    <a:cs typeface="Yandex Sans Text Regular"/>
                    <a:sym typeface="Yandex Sans Text Regular"/>
                  </a:defRPr>
                </a:lvl1pPr>
              </a:lstStyle>
              <a:p>
                <a:r>
                  <a:t>Пример </a:t>
                </a:r>
              </a:p>
            </p:txBody>
          </p:sp>
        </p:grpSp>
        <p:pic>
          <p:nvPicPr>
            <p:cNvPr id="12" name="pasted-image.pd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45308" y="192651"/>
              <a:ext cx="495301" cy="4953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6" name="TextBox 15"/>
          <p:cNvSpPr txBox="1"/>
          <p:nvPr/>
        </p:nvSpPr>
        <p:spPr>
          <a:xfrm>
            <a:off x="13826530" y="282219"/>
            <a:ext cx="49058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 smtClean="0">
                <a:solidFill>
                  <a:schemeClr val="bg1"/>
                </a:solidFill>
              </a:rPr>
              <a:t>Красный цвет </a:t>
            </a:r>
            <a:br>
              <a:rPr lang="ru-RU" sz="5000" dirty="0" smtClean="0">
                <a:solidFill>
                  <a:schemeClr val="bg1"/>
                </a:solidFill>
              </a:rPr>
            </a:br>
            <a:r>
              <a:rPr lang="ru-RU" sz="5000" dirty="0" smtClean="0">
                <a:solidFill>
                  <a:schemeClr val="bg1"/>
                </a:solidFill>
              </a:rPr>
              <a:t>не правильный</a:t>
            </a:r>
          </a:p>
        </p:txBody>
      </p:sp>
    </p:spTree>
    <p:extLst>
      <p:ext uri="{BB962C8B-B14F-4D97-AF65-F5344CB8AC3E}">
        <p14:creationId xmlns:p14="http://schemas.microsoft.com/office/powerpoint/2010/main" val="6477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Наша команда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6</a:t>
            </a:fld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1168074" y="2738395"/>
            <a:ext cx="4905510" cy="7755929"/>
            <a:chOff x="-389571" y="1828800"/>
            <a:chExt cx="4905510" cy="7755929"/>
          </a:xfrm>
        </p:grpSpPr>
        <p:pic>
          <p:nvPicPr>
            <p:cNvPr id="24" name="Рисунок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" y="1828800"/>
              <a:ext cx="4190130" cy="6480000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-389571" y="8384400"/>
              <a:ext cx="49055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Антон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Полднев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службы</a:t>
              </a: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5770005" y="4511163"/>
            <a:ext cx="4815742" cy="7755929"/>
            <a:chOff x="4265757" y="1828800"/>
            <a:chExt cx="4815742" cy="7755929"/>
          </a:xfrm>
        </p:grpSpPr>
        <p:pic>
          <p:nvPicPr>
            <p:cNvPr id="25" name="Рисунок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244" y="1828800"/>
              <a:ext cx="3950910" cy="6480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65757" y="8384400"/>
              <a:ext cx="481574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Евгений Парамонов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руководитель группы</a:t>
              </a:r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9839784" y="2684238"/>
            <a:ext cx="4929555" cy="7755929"/>
            <a:chOff x="8756806" y="1828800"/>
            <a:chExt cx="4929555" cy="7755929"/>
          </a:xfrm>
        </p:grpSpPr>
        <p:pic>
          <p:nvPicPr>
            <p:cNvPr id="26" name="Рисунок 2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6084" y="1828800"/>
              <a:ext cx="4769190" cy="64800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8756806" y="838440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Илья Шишков</a:t>
              </a: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7" name="Группа 36"/>
          <p:cNvGrpSpPr/>
          <p:nvPr/>
        </p:nvGrpSpPr>
        <p:grpSpPr>
          <a:xfrm>
            <a:off x="14436790" y="4609390"/>
            <a:ext cx="4929555" cy="7693204"/>
            <a:chOff x="13717588" y="2286175"/>
            <a:chExt cx="4929555" cy="7693204"/>
          </a:xfrm>
        </p:grpSpPr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29969" y="2286175"/>
              <a:ext cx="4151681" cy="6480000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13717588" y="8779050"/>
              <a:ext cx="492955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Иван </a:t>
              </a:r>
              <a:r>
                <a:rPr lang="ru-RU" dirty="0" err="1" smtClean="0">
                  <a:solidFill>
                    <a:sysClr val="windowText" lastClr="000000"/>
                  </a:solidFill>
                </a:rPr>
                <a:t>Лежанкин</a:t>
              </a:r>
              <a:endParaRPr lang="ru-RU" dirty="0" smtClean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старший разработчик</a:t>
              </a: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19059525" y="3226344"/>
            <a:ext cx="4195765" cy="7267979"/>
            <a:chOff x="18503985" y="1822341"/>
            <a:chExt cx="4195765" cy="7267979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90695" y="1822341"/>
              <a:ext cx="4109055" cy="5940000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18503985" y="7889991"/>
              <a:ext cx="40895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dirty="0" smtClean="0">
                  <a:solidFill>
                    <a:sysClr val="windowText" lastClr="000000"/>
                  </a:solidFill>
                </a:rPr>
                <a:t>Михаил Матросов</a:t>
              </a:r>
            </a:p>
            <a:p>
              <a:pPr algn="ctr"/>
              <a:r>
                <a:rPr lang="en-US" dirty="0"/>
                <a:t>Align </a:t>
              </a:r>
              <a:r>
                <a:rPr lang="en-US" dirty="0" smtClean="0"/>
                <a:t>Technology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5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Особенности создания онлайн курсов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Полностью автоматическая проверка работ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 каждый момент люди должны понимать, зачем они тратят</a:t>
            </a:r>
          </a:p>
          <a:p>
            <a:pPr lvl="1"/>
            <a:r>
              <a:rPr lang="ru-RU" dirty="0" smtClean="0"/>
              <a:t>время и деньги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Важно обеспечить ранний эффект</a:t>
            </a:r>
          </a:p>
          <a:p>
            <a:pPr lvl="1"/>
            <a:endParaRPr lang="ru-RU" dirty="0"/>
          </a:p>
          <a:p>
            <a:pPr lvl="1"/>
            <a:r>
              <a:rPr lang="ru-RU" dirty="0" smtClean="0"/>
              <a:t>Мы передаём свой опыт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8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32125" y="10629900"/>
            <a:ext cx="5724525" cy="118903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163551" y="11818938"/>
            <a:ext cx="5514974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756651" y="11818938"/>
            <a:ext cx="4406900" cy="647382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8678524" y="11818937"/>
            <a:ext cx="4595814" cy="647383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err="1" smtClean="0">
              <a:solidFill>
                <a:schemeClr val="tx1"/>
              </a:solidFill>
            </a:endParaRP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36329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Финальный проект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8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3162301" y="4599676"/>
            <a:ext cx="546735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48 задач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880475" y="4599676"/>
            <a:ext cx="4162425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33 задачи</a:t>
            </a: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3293724" y="4599676"/>
            <a:ext cx="5270501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35 задач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8815049" y="4599676"/>
            <a:ext cx="4370390" cy="1656000"/>
          </a:xfrm>
          <a:prstGeom prst="roundRect">
            <a:avLst>
              <a:gd name="adj" fmla="val 18964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r>
              <a:rPr lang="ru-RU" dirty="0" smtClean="0">
                <a:solidFill>
                  <a:schemeClr val="tx1"/>
                </a:solidFill>
              </a:rPr>
              <a:t> задача</a:t>
            </a:r>
          </a:p>
        </p:txBody>
      </p:sp>
    </p:spTree>
    <p:extLst>
      <p:ext uri="{BB962C8B-B14F-4D97-AF65-F5344CB8AC3E}">
        <p14:creationId xmlns:p14="http://schemas.microsoft.com/office/powerpoint/2010/main" val="13052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541723"/>
              </p:ext>
            </p:extLst>
          </p:nvPr>
        </p:nvGraphicFramePr>
        <p:xfrm>
          <a:off x="1143000" y="3048000"/>
          <a:ext cx="22131342" cy="94183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89806">
                  <a:extLst>
                    <a:ext uri="{9D8B030D-6E8A-4147-A177-3AD203B41FA5}">
                      <a16:colId xmlns:a16="http://schemas.microsoft.com/office/drawing/2014/main" val="1331546803"/>
                    </a:ext>
                  </a:extLst>
                </a:gridCol>
                <a:gridCol w="5724000">
                  <a:extLst>
                    <a:ext uri="{9D8B030D-6E8A-4147-A177-3AD203B41FA5}">
                      <a16:colId xmlns:a16="http://schemas.microsoft.com/office/drawing/2014/main" val="592452860"/>
                    </a:ext>
                  </a:extLst>
                </a:gridCol>
                <a:gridCol w="4396768">
                  <a:extLst>
                    <a:ext uri="{9D8B030D-6E8A-4147-A177-3AD203B41FA5}">
                      <a16:colId xmlns:a16="http://schemas.microsoft.com/office/drawing/2014/main" val="2855384874"/>
                    </a:ext>
                  </a:extLst>
                </a:gridCol>
                <a:gridCol w="5524832">
                  <a:extLst>
                    <a:ext uri="{9D8B030D-6E8A-4147-A177-3AD203B41FA5}">
                      <a16:colId xmlns:a16="http://schemas.microsoft.com/office/drawing/2014/main" val="1283034067"/>
                    </a:ext>
                  </a:extLst>
                </a:gridCol>
                <a:gridCol w="4595936">
                  <a:extLst>
                    <a:ext uri="{9D8B030D-6E8A-4147-A177-3AD203B41FA5}">
                      <a16:colId xmlns:a16="http://schemas.microsoft.com/office/drawing/2014/main" val="120731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Неделя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Белый пояс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Жёлтый пояс</a:t>
                      </a:r>
                      <a:endParaRPr lang="ru-RU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Красный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Коричневый пояс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71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Обзор возможностей</a:t>
                      </a:r>
                      <a:r>
                        <a:rPr lang="ru-RU" baseline="0" dirty="0" smtClean="0"/>
                        <a:t> С++</a:t>
                      </a:r>
                    </a:p>
                    <a:p>
                      <a:pPr algn="ctr"/>
                      <a:r>
                        <a:rPr lang="ru-RU" baseline="0" dirty="0" smtClean="0"/>
                        <a:t>Тестирование и отладка</a:t>
                      </a:r>
                      <a:endParaRPr lang="en-US" baseline="0" dirty="0" smtClean="0"/>
                    </a:p>
                    <a:p>
                      <a:pPr algn="ctr"/>
                      <a:r>
                        <a:rPr lang="en-US" baseline="0" dirty="0" smtClean="0"/>
                        <a:t>if, for, while 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Целые</a:t>
                      </a:r>
                      <a:r>
                        <a:rPr lang="ru-RU" baseline="0" dirty="0" smtClean="0"/>
                        <a:t> типы</a:t>
                      </a:r>
                    </a:p>
                    <a:p>
                      <a:pPr algn="ctr"/>
                      <a:r>
                        <a:rPr lang="en-US" baseline="0" dirty="0" smtClean="0"/>
                        <a:t>pair </a:t>
                      </a:r>
                      <a:r>
                        <a:rPr lang="ru-RU" baseline="0" dirty="0" smtClean="0"/>
                        <a:t>и </a:t>
                      </a:r>
                      <a:r>
                        <a:rPr lang="en-US" baseline="0" dirty="0" smtClean="0"/>
                        <a:t>tuple</a:t>
                      </a:r>
                    </a:p>
                    <a:p>
                      <a:pPr algn="ctr"/>
                      <a:r>
                        <a:rPr lang="ru-RU" baseline="0" dirty="0" smtClean="0"/>
                        <a:t>Шаблоны функций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 в макросы</a:t>
                      </a:r>
                    </a:p>
                    <a:p>
                      <a:pPr algn="ctr"/>
                      <a:r>
                        <a:rPr lang="ru-RU" dirty="0" smtClean="0"/>
                        <a:t>Шаблоны классов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Принципы</a:t>
                      </a:r>
                      <a:r>
                        <a:rPr lang="ru-RU" baseline="0" dirty="0" smtClean="0"/>
                        <a:t> оптимизации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Устройство ассоциативных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контейнеров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66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Функции, ссылки, </a:t>
                      </a:r>
                      <a:r>
                        <a:rPr lang="en-US" dirty="0" err="1" smtClean="0"/>
                        <a:t>const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vector, map,</a:t>
                      </a:r>
                      <a:r>
                        <a:rPr lang="en-US" baseline="0" dirty="0" smtClean="0"/>
                        <a:t> set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Юнит-тестирование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aseline="0" dirty="0" smtClean="0"/>
                        <a:t>Сложность алгоритмов</a:t>
                      </a:r>
                      <a:endParaRPr lang="en-US" baseline="0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Модель памяти</a:t>
                      </a:r>
                      <a:endParaRPr lang="ru-RU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Пространства имён</a:t>
                      </a:r>
                    </a:p>
                    <a:p>
                      <a:pPr algn="ctr"/>
                      <a:r>
                        <a:rPr lang="ru-RU" dirty="0" smtClean="0"/>
                        <a:t>«Умные» указатели</a:t>
                      </a:r>
                    </a:p>
                    <a:p>
                      <a:pPr algn="ctr"/>
                      <a:r>
                        <a:rPr lang="ru-RU" dirty="0" smtClean="0"/>
                        <a:t>Владение</a:t>
                      </a:r>
                      <a:endParaRPr lang="en-US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02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sort, count, </a:t>
                      </a:r>
                      <a:r>
                        <a:rPr lang="en-US" dirty="0" err="1" smtClean="0"/>
                        <a:t>count_if</a:t>
                      </a:r>
                      <a:endParaRPr lang="en-US" dirty="0" smtClean="0"/>
                    </a:p>
                    <a:p>
                      <a:pPr algn="ctr"/>
                      <a:r>
                        <a:rPr lang="ru-RU" dirty="0" smtClean="0"/>
                        <a:t>Лямбды</a:t>
                      </a:r>
                      <a:endParaRPr lang="en-US" dirty="0" smtClean="0"/>
                    </a:p>
                    <a:p>
                      <a:pPr marL="0" marR="0" lvl="0" indent="0" algn="ctr" defTabSz="18286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Пользовательские типы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/>
                        <a:t>Многофайловые</a:t>
                      </a:r>
                      <a:r>
                        <a:rPr lang="ru-RU" baseline="0" dirty="0" smtClean="0"/>
                        <a:t> проекты</a:t>
                      </a:r>
                    </a:p>
                    <a:p>
                      <a:pPr algn="ctr"/>
                      <a:r>
                        <a:rPr lang="en-US" baseline="0" dirty="0" smtClean="0"/>
                        <a:t>ODR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Move-</a:t>
                      </a:r>
                      <a:r>
                        <a:rPr lang="ru-RU" dirty="0" smtClean="0"/>
                        <a:t>семантика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RAII</a:t>
                      </a:r>
                    </a:p>
                    <a:p>
                      <a:pPr algn="ctr"/>
                      <a:r>
                        <a:rPr lang="en-US" dirty="0" smtClean="0"/>
                        <a:t>exception safety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944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fstream</a:t>
                      </a:r>
                      <a:r>
                        <a:rPr lang="en-US" dirty="0" smtClean="0"/>
                        <a:t>&gt;</a:t>
                      </a:r>
                    </a:p>
                    <a:p>
                      <a:pPr algn="ctr"/>
                      <a:r>
                        <a:rPr lang="ru-RU" dirty="0" smtClean="0"/>
                        <a:t>Перегрузка</a:t>
                      </a:r>
                      <a:r>
                        <a:rPr lang="ru-RU" baseline="0" dirty="0" smtClean="0"/>
                        <a:t> операторов</a:t>
                      </a:r>
                    </a:p>
                    <a:p>
                      <a:pPr algn="ctr"/>
                      <a:r>
                        <a:rPr lang="ru-RU" baseline="0" dirty="0" smtClean="0"/>
                        <a:t>Исключения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Итераторы</a:t>
                      </a:r>
                      <a:endParaRPr lang="ru-RU" baseline="0" dirty="0" smtClean="0"/>
                    </a:p>
                    <a:p>
                      <a:pPr algn="ctr"/>
                      <a:r>
                        <a:rPr lang="en-US" dirty="0" smtClean="0"/>
                        <a:t>&lt;algorithm&gt;</a:t>
                      </a:r>
                    </a:p>
                    <a:p>
                      <a:pPr algn="ctr"/>
                      <a:r>
                        <a:rPr lang="en-US" dirty="0" err="1" smtClean="0"/>
                        <a:t>deque</a:t>
                      </a:r>
                      <a:r>
                        <a:rPr lang="en-US" dirty="0" smtClean="0"/>
                        <a:t>, queue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Устройство линейных контейнеров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const</a:t>
                      </a:r>
                      <a:r>
                        <a:rPr lang="en-US" dirty="0" smtClean="0"/>
                        <a:t>-correctness</a:t>
                      </a:r>
                      <a:endParaRPr lang="ru-RU" dirty="0" smtClean="0"/>
                    </a:p>
                    <a:p>
                      <a:pPr algn="ctr"/>
                      <a:r>
                        <a:rPr lang="en-US" dirty="0" smtClean="0"/>
                        <a:t>Compile time</a:t>
                      </a:r>
                      <a:r>
                        <a:rPr lang="en-US" baseline="0" dirty="0" smtClean="0"/>
                        <a:t>  vs runtime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75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Наследование</a:t>
                      </a:r>
                    </a:p>
                    <a:p>
                      <a:pPr algn="ctr"/>
                      <a:r>
                        <a:rPr lang="ru-RU" dirty="0" smtClean="0"/>
                        <a:t>Полиморфизм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Введение</a:t>
                      </a:r>
                      <a:r>
                        <a:rPr lang="ru-RU" baseline="0" dirty="0" smtClean="0"/>
                        <a:t> в  </a:t>
                      </a:r>
                      <a:r>
                        <a:rPr lang="ru-RU" baseline="0" dirty="0" err="1" smtClean="0"/>
                        <a:t>многопоточность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«Хороший»</a:t>
                      </a:r>
                      <a:r>
                        <a:rPr lang="ru-RU" baseline="0" dirty="0" smtClean="0"/>
                        <a:t> код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184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Финальный проект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601987"/>
                  </a:ext>
                </a:extLst>
              </a:tr>
            </a:tbl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Программа курсов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C03D3-FA44-40EC-9A21-1FC4FEA3E22E}" type="slidenum">
              <a:rPr lang="ru-RU" smtClean="0"/>
              <a:t>9</a:t>
            </a:fld>
            <a:endParaRPr lang="ru-RU"/>
          </a:p>
        </p:txBody>
      </p:sp>
      <p:grpSp>
        <p:nvGrpSpPr>
          <p:cNvPr id="7" name="Группа 6"/>
          <p:cNvGrpSpPr/>
          <p:nvPr/>
        </p:nvGrpSpPr>
        <p:grpSpPr>
          <a:xfrm>
            <a:off x="13526654" y="9031920"/>
            <a:ext cx="8776568" cy="2289600"/>
            <a:chOff x="13526654" y="9031920"/>
            <a:chExt cx="8776568" cy="2289600"/>
          </a:xfrm>
        </p:grpSpPr>
        <p:sp>
          <p:nvSpPr>
            <p:cNvPr id="17" name="Скругленная прямоугольная выноска 16"/>
            <p:cNvSpPr/>
            <p:nvPr/>
          </p:nvSpPr>
          <p:spPr>
            <a:xfrm>
              <a:off x="15434296" y="9031920"/>
              <a:ext cx="4193787" cy="2289600"/>
            </a:xfrm>
            <a:prstGeom prst="wedgeRoundRectCallout">
              <a:avLst>
                <a:gd name="adj1" fmla="val -38069"/>
                <a:gd name="adj2" fmla="val -214057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 smtClean="0">
                <a:solidFill>
                  <a:schemeClr val="tx1"/>
                </a:solidFill>
              </a:endParaRPr>
            </a:p>
          </p:txBody>
        </p:sp>
        <p:sp>
          <p:nvSpPr>
            <p:cNvPr id="16" name="Скругленная прямоугольная выноска 15"/>
            <p:cNvSpPr/>
            <p:nvPr/>
          </p:nvSpPr>
          <p:spPr>
            <a:xfrm>
              <a:off x="13526654" y="9031920"/>
              <a:ext cx="8776568" cy="2289600"/>
            </a:xfrm>
            <a:prstGeom prst="wedgeRoundRectCallout">
              <a:avLst>
                <a:gd name="adj1" fmla="val -74646"/>
                <a:gd name="adj2" fmla="val -154018"/>
                <a:gd name="adj3" fmla="val 16667"/>
              </a:avLst>
            </a:pr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Тестирование и профилирование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8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Yandex_show_2016">
  <a:themeElements>
    <a:clrScheme name="Пользовательские 2">
      <a:dk1>
        <a:srgbClr val="000000"/>
      </a:dk1>
      <a:lt1>
        <a:srgbClr val="FFFFFF"/>
      </a:lt1>
      <a:dk2>
        <a:srgbClr val="FFCC00"/>
      </a:dk2>
      <a:lt2>
        <a:srgbClr val="FF0000"/>
      </a:lt2>
      <a:accent1>
        <a:srgbClr val="3878BE"/>
      </a:accent1>
      <a:accent2>
        <a:srgbClr val="8FD541"/>
      </a:accent2>
      <a:accent3>
        <a:srgbClr val="72C3E0"/>
      </a:accent3>
      <a:accent4>
        <a:srgbClr val="FC6867"/>
      </a:accent4>
      <a:accent5>
        <a:srgbClr val="FE8C00"/>
      </a:accent5>
      <a:accent6>
        <a:srgbClr val="9E64A9"/>
      </a:accent6>
      <a:hlink>
        <a:srgbClr val="000000"/>
      </a:hlink>
      <a:folHlink>
        <a:srgbClr val="000000"/>
      </a:folHlink>
    </a:clrScheme>
    <a:fontScheme name="Custom 1">
      <a:majorFont>
        <a:latin typeface="Yandex Sans Text Regular"/>
        <a:ea typeface=""/>
        <a:cs typeface=""/>
      </a:majorFont>
      <a:minorFont>
        <a:latin typeface="Yandex Sans Text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4800" dirty="0" err="1" smtClean="0">
            <a:solidFill>
              <a:sysClr val="windowText" lastClr="00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61943</TotalTime>
  <Words>1433</Words>
  <Application>Microsoft Office PowerPoint</Application>
  <PresentationFormat>Произвольный</PresentationFormat>
  <Paragraphs>454</Paragraphs>
  <Slides>52</Slides>
  <Notes>2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2" baseType="lpstr">
      <vt:lpstr>Arial</vt:lpstr>
      <vt:lpstr>Calibri</vt:lpstr>
      <vt:lpstr>Consolas</vt:lpstr>
      <vt:lpstr>Impact</vt:lpstr>
      <vt:lpstr>InputMono</vt:lpstr>
      <vt:lpstr>Verdana</vt:lpstr>
      <vt:lpstr>Yandex Sans Text Light</vt:lpstr>
      <vt:lpstr>Yandex Sans Text Regular</vt:lpstr>
      <vt:lpstr>Yandex Sans Text Thin</vt:lpstr>
      <vt:lpstr>Yandex_show_2016</vt:lpstr>
      <vt:lpstr>Презентация PowerPoint</vt:lpstr>
      <vt:lpstr>Заглядываем под капот «Поясов по C++»</vt:lpstr>
      <vt:lpstr>Состав специализации</vt:lpstr>
      <vt:lpstr>Целевая аудитория специализации</vt:lpstr>
      <vt:lpstr>Чему хотим научить</vt:lpstr>
      <vt:lpstr>Наша команда</vt:lpstr>
      <vt:lpstr>Особенности создания онлайн курсов </vt:lpstr>
      <vt:lpstr>Программа курсов</vt:lpstr>
      <vt:lpstr>Программа курсов</vt:lpstr>
      <vt:lpstr>Описание тестирующей системы</vt:lpstr>
      <vt:lpstr>Устройство тестирующей системы</vt:lpstr>
      <vt:lpstr>Устройство тестирующей системы</vt:lpstr>
      <vt:lpstr>Юнит-тест фреймворк</vt:lpstr>
      <vt:lpstr>Юнит-тест фреймворк</vt:lpstr>
      <vt:lpstr>Пример применения юнит-тест фреймворка</vt:lpstr>
      <vt:lpstr>Класс TestRunner</vt:lpstr>
      <vt:lpstr>Презентация PowerPoint</vt:lpstr>
      <vt:lpstr>Стимулируем писать юнит-тесты</vt:lpstr>
      <vt:lpstr>Тестирование решений участников</vt:lpstr>
      <vt:lpstr>Типы задач на курсах</vt:lpstr>
      <vt:lpstr>Тестирование задач stdin → stdout</vt:lpstr>
      <vt:lpstr>Тестирование реализации интерфейса</vt:lpstr>
      <vt:lpstr>Проблема с функцией main</vt:lpstr>
      <vt:lpstr>Как удалить функцию main?</vt:lpstr>
      <vt:lpstr>Как удалить функцию main?</vt:lpstr>
      <vt:lpstr>Как удалить функцию main?</vt:lpstr>
      <vt:lpstr>Тестирование интерфейса. Итоги</vt:lpstr>
      <vt:lpstr>Ограничение использования стандартных контейнеров</vt:lpstr>
      <vt:lpstr>Задача SimpleVector</vt:lpstr>
      <vt:lpstr>Как запретить использовать std::vector?</vt:lpstr>
      <vt:lpstr>Как запретить использовать std::vector?</vt:lpstr>
      <vt:lpstr>Как запретить использовать std::vector?</vt:lpstr>
      <vt:lpstr>Презентация PowerPoint</vt:lpstr>
      <vt:lpstr>Краткий итог</vt:lpstr>
      <vt:lpstr>Compile-time проверка интерфейса</vt:lpstr>
      <vt:lpstr>Задача SimpleVector</vt:lpstr>
      <vt:lpstr>Тестирование интерфейса SimpleVector</vt:lpstr>
      <vt:lpstr>Compile-time проверка интерфейса</vt:lpstr>
      <vt:lpstr>Detector idiom</vt:lpstr>
      <vt:lpstr>Detector idiom</vt:lpstr>
      <vt:lpstr>Detector idiom</vt:lpstr>
      <vt:lpstr>Compile-time проверка интерфейса. Итоги</vt:lpstr>
      <vt:lpstr>Результаты</vt:lpstr>
      <vt:lpstr>Презентация PowerPoint</vt:lpstr>
      <vt:lpstr>Презентация PowerPoint</vt:lpstr>
      <vt:lpstr>Презентация PowerPoint</vt:lpstr>
      <vt:lpstr>Практичность</vt:lpstr>
      <vt:lpstr>Простота</vt:lpstr>
      <vt:lpstr>Презентация PowerPoint</vt:lpstr>
      <vt:lpstr>Презентация PowerPoint</vt:lpstr>
      <vt:lpstr>Заголовок, текст и код</vt:lpstr>
      <vt:lpstr>Заголовок, текст и код</vt:lpstr>
    </vt:vector>
  </TitlesOfParts>
  <Manager>Maria Kutuzova</Manager>
  <Company>Yandex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>show_YST</dc:subject>
  <dc:creator>presentation</dc:creator>
  <cp:keywords/>
  <dc:description/>
  <cp:lastModifiedBy>Ilia Shishkov</cp:lastModifiedBy>
  <cp:revision>1609</cp:revision>
  <dcterms:created xsi:type="dcterms:W3CDTF">2014-09-09T08:22:07Z</dcterms:created>
  <dcterms:modified xsi:type="dcterms:W3CDTF">2018-10-30T11:45:04Z</dcterms:modified>
  <cp:category>presentation technology</cp:category>
</cp:coreProperties>
</file>