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2"/>
  </p:notesMasterIdLst>
  <p:sldIdLst>
    <p:sldId id="303" r:id="rId3"/>
    <p:sldId id="301" r:id="rId4"/>
    <p:sldId id="302" r:id="rId5"/>
    <p:sldId id="305" r:id="rId6"/>
    <p:sldId id="306" r:id="rId7"/>
    <p:sldId id="308" r:id="rId8"/>
    <p:sldId id="312" r:id="rId9"/>
    <p:sldId id="313" r:id="rId10"/>
    <p:sldId id="317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6" r:id="rId27"/>
    <p:sldId id="300" r:id="rId28"/>
    <p:sldId id="309" r:id="rId29"/>
    <p:sldId id="310" r:id="rId30"/>
    <p:sldId id="311" r:id="rId3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03"/>
            <p14:sldId id="301"/>
            <p14:sldId id="302"/>
            <p14:sldId id="305"/>
            <p14:sldId id="306"/>
            <p14:sldId id="308"/>
            <p14:sldId id="312"/>
            <p14:sldId id="313"/>
            <p14:sldId id="317"/>
            <p14:sldId id="318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00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8C00"/>
    <a:srgbClr val="6D64A9"/>
    <a:srgbClr val="FF6767"/>
    <a:srgbClr val="7F7F7F"/>
    <a:srgbClr val="5BCD9D"/>
    <a:srgbClr val="72C3E0"/>
    <a:srgbClr val="9E64A9"/>
    <a:srgbClr val="6D62AB"/>
    <a:srgbClr val="FF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1667" autoAdjust="0"/>
  </p:normalViewPr>
  <p:slideViewPr>
    <p:cSldViewPr>
      <p:cViewPr varScale="1">
        <p:scale>
          <a:sx n="45" d="100"/>
          <a:sy n="45" d="100"/>
        </p:scale>
        <p:origin x="547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14.10.2017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mailto:prescheck@yandex-team.ru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hyperlink" Target="https://patterns.yandex-team.ru/presentations/326" TargetMode="External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ZpB_978TwmoNY" TargetMode="External"/><Relationship Id="rId4" Type="http://schemas.openxmlformats.org/officeDocument/2006/relationships/hyperlink" Target="http://www.istockphoto.com/ru" TargetMode="External"/><Relationship Id="rId9" Type="http://schemas.openxmlformats.org/officeDocument/2006/relationships/hyperlink" Target="https://patterns.yandex-team.ru/presentations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21050" y="1908875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</a:t>
            </a:r>
            <a:r>
              <a:rPr dirty="0" smtClean="0"/>
              <a:t>для</a:t>
            </a:r>
            <a:r>
              <a:rPr lang="ru-RU" dirty="0" smtClean="0"/>
              <a:t> вас.</a:t>
            </a: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73198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21050" y="612142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  <a:hlinkClick r:id="rId4"/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21050" y="7393656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wiki.yandex-team.ru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yadi.sk/d/GPDyRyOPxejmK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407856" y="8675531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315856" y="9587406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8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33912" y="3363306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9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21050" y="4273929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10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6021050" y="4828356"/>
            <a:ext cx="7335788" cy="85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  <a:hlinkClick r:id="rId11"/>
              </a:rPr>
              <a:t>patterns.yandex-team.ru/presentations/326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251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70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2967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9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75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84327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2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27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97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91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818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2876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36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6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26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753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8467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30080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86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01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01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0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71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1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Выполним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9158288"/>
          </a:xfrm>
        </p:spPr>
        <p:txBody>
          <a:bodyPr/>
          <a:lstStyle/>
          <a:p>
            <a:pPr lvl="1"/>
            <a:r>
              <a:rPr lang="ru-RU" dirty="0" smtClean="0"/>
              <a:t>Избавимся от необходимости каждый раз </a:t>
            </a:r>
            <a:r>
              <a:rPr lang="ru-RU" dirty="0" err="1" smtClean="0"/>
              <a:t>хардкодить</a:t>
            </a:r>
            <a:r>
              <a:rPr lang="ru-RU" dirty="0" smtClean="0"/>
              <a:t> </a:t>
            </a:r>
            <a:r>
              <a:rPr lang="en-US" dirty="0" smtClean="0"/>
              <a:t>HTTP-</a:t>
            </a:r>
            <a:r>
              <a:rPr lang="ru-RU" dirty="0" smtClean="0"/>
              <a:t>ответы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Напишем </a:t>
            </a:r>
            <a:r>
              <a:rPr lang="ru-RU" dirty="0"/>
              <a:t>класс </a:t>
            </a:r>
            <a:r>
              <a:rPr lang="ru-RU" dirty="0" err="1" smtClean="0"/>
              <a:t>HttpResponse</a:t>
            </a:r>
            <a:r>
              <a:rPr lang="ru-RU" dirty="0" smtClean="0"/>
              <a:t>, который будет</a:t>
            </a:r>
          </a:p>
          <a:p>
            <a:pPr lvl="2"/>
            <a:r>
              <a:rPr lang="ru-RU" dirty="0" smtClean="0"/>
              <a:t>инкапсулировать строковое </a:t>
            </a:r>
            <a:r>
              <a:rPr lang="ru-RU" dirty="0"/>
              <a:t>представление HTTP-ответов </a:t>
            </a:r>
            <a:endParaRPr lang="ru-RU" dirty="0" smtClean="0"/>
          </a:p>
          <a:p>
            <a:pPr lvl="2"/>
            <a:r>
              <a:rPr lang="ru-RU" dirty="0" smtClean="0"/>
              <a:t>предоставлять </a:t>
            </a:r>
            <a:r>
              <a:rPr lang="ru-RU" dirty="0"/>
              <a:t>удобный интерфейс для их </a:t>
            </a:r>
            <a:r>
              <a:rPr lang="ru-RU" dirty="0" smtClean="0"/>
              <a:t>создания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Воспользуемся нашими четырьмя шагами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первый – создадим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создаём интерфейс без реализации!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125" y="3805200"/>
            <a:ext cx="13201884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2128338"/>
            <a:ext cx="992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2806" y="3805200"/>
            <a:ext cx="13206949" cy="415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937" y="10409269"/>
            <a:ext cx="6487301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2806" y="10409269"/>
            <a:ext cx="839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2125" y="12122300"/>
            <a:ext cx="648811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 smtClean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86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5" grpId="0"/>
      <p:bldP spid="9" grpId="0" animBg="1"/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 – внедряем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выявило проблемы интерфейса</a:t>
            </a:r>
          </a:p>
          <a:p>
            <a:pPr lvl="2"/>
            <a:r>
              <a:rPr lang="ru-RU" dirty="0" smtClean="0"/>
              <a:t>вывод </a:t>
            </a:r>
            <a:r>
              <a:rPr lang="en-US" dirty="0" smtClean="0"/>
              <a:t>HTTP-</a:t>
            </a:r>
            <a:r>
              <a:rPr lang="ru-RU" dirty="0" smtClean="0"/>
              <a:t>ответа в поток требует трёх команд</a:t>
            </a:r>
          </a:p>
          <a:p>
            <a:pPr lvl="2"/>
            <a:r>
              <a:rPr lang="ru-RU" dirty="0" smtClean="0"/>
              <a:t>коды ответов – «магические числа»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altLang="ru-RU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первый – создадим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enum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chemeClr val="accent4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chemeClr val="accent4"/>
                </a:solidFill>
                <a:latin typeface="Verdana" panose="020B0604030504040204" pitchFamily="34" charset="0"/>
              </a:rPr>
              <a:t>&amp;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0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33723" y="6381812"/>
            <a:ext cx="205867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23" y="6336000"/>
            <a:ext cx="1335598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200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1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3238" y="10674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200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2806" y="10674000"/>
            <a:ext cx="91584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443" y="12088681"/>
            <a:ext cx="647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404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4000" y="12078000"/>
            <a:ext cx="103125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шаг – внедряем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Внедрение позволяет </a:t>
            </a:r>
            <a:r>
              <a:rPr lang="ru-RU" dirty="0"/>
              <a:t>понять, насколько </a:t>
            </a:r>
            <a:r>
              <a:rPr lang="ru-RU" dirty="0" smtClean="0"/>
              <a:t>интерфейс подходит</a:t>
            </a:r>
            <a:endParaRPr lang="en-US" dirty="0" smtClean="0"/>
          </a:p>
          <a:p>
            <a:pPr lvl="1"/>
            <a:r>
              <a:rPr lang="ru-RU" dirty="0" smtClean="0"/>
              <a:t>для нашей задачи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можем сразу его исправить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Откладывая реализацию, мы экономим время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 итоге мы </a:t>
            </a:r>
            <a:r>
              <a:rPr lang="ru-RU" dirty="0"/>
              <a:t>получаем </a:t>
            </a:r>
            <a:r>
              <a:rPr lang="ru-RU" dirty="0" smtClean="0"/>
              <a:t>наилучший интерфейс именно для нашей</a:t>
            </a:r>
            <a:endParaRPr lang="en-US" smtClean="0"/>
          </a:p>
          <a:p>
            <a:pPr lvl="1"/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 – пишем юнит-тесты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Покроем наш интерфейс юнит-тестами</a:t>
            </a:r>
            <a:endParaRPr lang="en-US" altLang="ru-RU" dirty="0">
              <a:latin typeface="Verdana" panose="020B0604030504040204" pitchFamily="34" charset="0"/>
            </a:endParaRPr>
          </a:p>
          <a:p>
            <a:pPr lvl="1"/>
            <a:endParaRPr lang="ru-RU" altLang="ru-RU" dirty="0">
              <a:latin typeface="Verdana" panose="020B0604030504040204" pitchFamily="34" charset="0"/>
            </a:endParaRPr>
          </a:p>
          <a:p>
            <a:pPr lvl="1"/>
            <a:r>
              <a:rPr lang="ru-RU" altLang="ru-RU" dirty="0" smtClean="0">
                <a:latin typeface="Verdana" panose="020B0604030504040204" pitchFamily="34" charset="0"/>
              </a:rPr>
              <a:t>Мы всё ещё его не реализовали!</a:t>
            </a:r>
            <a:endParaRPr lang="en-US" altLang="ru-RU" dirty="0" smtClean="0">
              <a:latin typeface="Verdana" panose="020B060403050404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TestConstruction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ostringstream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en-US" altLang="ru-RU" dirty="0" smtClean="0">
                <a:latin typeface="Verdana" panose="020B0604030504040204" pitchFamily="34" charset="0"/>
              </a:rPr>
              <a:t>,</a:t>
            </a:r>
            <a:r>
              <a:rPr lang="en-US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Hello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, SECR 2017!"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OK\r\n“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r\n“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expected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101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Разработка юнит-тестов до реализации позволяет</a:t>
            </a:r>
          </a:p>
          <a:p>
            <a:pPr lvl="2"/>
            <a:r>
              <a:rPr lang="ru-RU" dirty="0"/>
              <a:t>заранее </a:t>
            </a:r>
            <a:r>
              <a:rPr lang="ru-RU" dirty="0" smtClean="0"/>
              <a:t>продумать </a:t>
            </a:r>
            <a:r>
              <a:rPr lang="ru-RU" dirty="0"/>
              <a:t>все крайние </a:t>
            </a:r>
            <a:r>
              <a:rPr lang="ru-RU" dirty="0" smtClean="0"/>
              <a:t>случаи</a:t>
            </a:r>
          </a:p>
          <a:p>
            <a:pPr lvl="2"/>
            <a:r>
              <a:rPr lang="ru-RU" dirty="0" smtClean="0"/>
              <a:t>и учесть </a:t>
            </a:r>
            <a:r>
              <a:rPr lang="ru-RU" dirty="0"/>
              <a:t>их во время реализации</a:t>
            </a:r>
          </a:p>
          <a:p>
            <a:pPr lvl="2"/>
            <a:r>
              <a:rPr lang="ru-RU" dirty="0" smtClean="0"/>
              <a:t>убедиться</a:t>
            </a:r>
            <a:r>
              <a:rPr lang="ru-RU" dirty="0"/>
              <a:t>, что </a:t>
            </a:r>
            <a:r>
              <a:rPr lang="ru-RU" dirty="0" smtClean="0"/>
              <a:t>новые тесты корректно встроены </a:t>
            </a:r>
            <a:r>
              <a:rPr lang="ru-RU" dirty="0"/>
              <a:t>в систему </a:t>
            </a:r>
            <a:r>
              <a:rPr lang="ru-RU" dirty="0" smtClean="0"/>
              <a:t>тестирования (они должны падать)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шаг – пишем юнит-тесты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Тесты пустой реализации интерфейса должны падать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позволяет убедиться, что они встроены в систему тестирования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./build-project &amp;&amp; ./</a:t>
            </a:r>
            <a:r>
              <a:rPr lang="en-US" dirty="0" smtClean="0"/>
              <a:t>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251 tests – OK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2 tests – Fail</a:t>
            </a:r>
            <a:endParaRPr lang="en-US" dirty="0">
              <a:solidFill>
                <a:schemeClr val="accent4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шаг – реализация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На данный момент у нас есть</a:t>
            </a:r>
          </a:p>
          <a:p>
            <a:pPr lvl="2"/>
            <a:r>
              <a:rPr lang="ru-RU" dirty="0" smtClean="0"/>
              <a:t>интерфейс именно для нашей задачи</a:t>
            </a:r>
          </a:p>
          <a:p>
            <a:pPr lvl="2"/>
            <a:r>
              <a:rPr lang="ru-RU" dirty="0" smtClean="0"/>
              <a:t>юнит-тесты – способ контроля корректности его реализации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Сразу после реализации</a:t>
            </a:r>
          </a:p>
          <a:p>
            <a:pPr lvl="2"/>
            <a:r>
              <a:rPr lang="ru-RU" dirty="0" smtClean="0"/>
              <a:t>мы сможем быстро поймать и исправить большинство багов</a:t>
            </a:r>
          </a:p>
          <a:p>
            <a:pPr lvl="2"/>
            <a:r>
              <a:rPr lang="ru-RU" smtClean="0"/>
              <a:t>чем </a:t>
            </a:r>
            <a:r>
              <a:rPr lang="ru-RU" dirty="0"/>
              <a:t>меньше время </a:t>
            </a:r>
            <a:r>
              <a:rPr lang="ru-RU" dirty="0" smtClean="0"/>
              <a:t>между </a:t>
            </a:r>
            <a:r>
              <a:rPr lang="ru-RU" dirty="0"/>
              <a:t>допущением и </a:t>
            </a:r>
            <a:r>
              <a:rPr lang="ru-RU" dirty="0" smtClean="0"/>
              <a:t>обнаружением ошибки</a:t>
            </a:r>
            <a:r>
              <a:rPr lang="ru-RU" dirty="0"/>
              <a:t>, тем проще её </a:t>
            </a:r>
            <a:r>
              <a:rPr lang="ru-RU" dirty="0" smtClean="0"/>
              <a:t>исправить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friend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SetContent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move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string_view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static_cast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' '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switch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code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OK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  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"OK"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HttpCode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NotFound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break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(!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return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crlf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content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724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Четвёртый шаг – реализация интерфейса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43000" y="3048000"/>
            <a:ext cx="22114606" cy="3046413"/>
          </a:xfrm>
        </p:spPr>
        <p:txBody>
          <a:bodyPr/>
          <a:lstStyle/>
          <a:p>
            <a:pPr lvl="1"/>
            <a:r>
              <a:rPr lang="ru-RU" dirty="0" smtClean="0"/>
              <a:t>Реализовав интерфейс, запускаем юнит-тесты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Убеждаемся, что они проходят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$ ./build-project &amp;&amp; ./run-unit-tests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25</a:t>
            </a:r>
            <a:r>
              <a:rPr lang="ru-RU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accent2"/>
                </a:solidFill>
              </a:rPr>
              <a:t> tests – OK</a:t>
            </a:r>
          </a:p>
        </p:txBody>
      </p:sp>
    </p:spTree>
    <p:extLst>
      <p:ext uri="{BB962C8B-B14F-4D97-AF65-F5344CB8AC3E}">
        <p14:creationId xmlns:p14="http://schemas.microsoft.com/office/powerpoint/2010/main" val="8895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Мы получили </a:t>
            </a:r>
            <a:r>
              <a:rPr lang="ru-RU" dirty="0"/>
              <a:t>корректный </a:t>
            </a:r>
            <a:r>
              <a:rPr lang="ru-RU" dirty="0" smtClean="0"/>
              <a:t>код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Корректно </a:t>
            </a:r>
            <a:r>
              <a:rPr lang="ru-RU" dirty="0"/>
              <a:t>встроенный в </a:t>
            </a:r>
            <a:r>
              <a:rPr lang="ru-RU" dirty="0" smtClean="0"/>
              <a:t>систему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/>
              <a:t>минимизировали риски </a:t>
            </a:r>
            <a:endParaRPr lang="ru-RU" dirty="0" smtClean="0"/>
          </a:p>
          <a:p>
            <a:pPr lvl="2"/>
            <a:r>
              <a:rPr lang="ru-RU" dirty="0" smtClean="0"/>
              <a:t>возникновения багов</a:t>
            </a:r>
          </a:p>
          <a:p>
            <a:pPr lvl="2"/>
            <a:r>
              <a:rPr lang="ru-RU" dirty="0" smtClean="0"/>
              <a:t>необходимости </a:t>
            </a:r>
            <a:r>
              <a:rPr lang="ru-RU" dirty="0"/>
              <a:t>переделывать свою </a:t>
            </a:r>
            <a:r>
              <a:rPr lang="ru-RU" dirty="0" smtClean="0"/>
              <a:t>работу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Сэкономили </a:t>
            </a:r>
            <a:r>
              <a:rPr lang="ru-RU" dirty="0"/>
              <a:t>уйму времени на отладке и </a:t>
            </a:r>
            <a:r>
              <a:rPr lang="ru-RU" dirty="0" smtClean="0"/>
              <a:t>переписывании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Старший разработчик компании </a:t>
            </a:r>
            <a:r>
              <a:rPr lang="ru-RU" dirty="0" smtClean="0"/>
              <a:t>Яндекс</a:t>
            </a:r>
            <a:endParaRPr lang="ru-RU" dirty="0"/>
          </a:p>
        </p:txBody>
      </p:sp>
      <p:grpSp>
        <p:nvGrpSpPr>
          <p:cNvPr id="126" name="Группа 125"/>
          <p:cNvGrpSpPr/>
          <p:nvPr/>
        </p:nvGrpSpPr>
        <p:grpSpPr>
          <a:xfrm>
            <a:off x="2921395" y="10181004"/>
            <a:ext cx="9576251" cy="874596"/>
            <a:chOff x="3761696" y="4512527"/>
            <a:chExt cx="9576251" cy="874596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761696" y="4512527"/>
              <a:ext cx="9576251" cy="874596"/>
              <a:chOff x="3754769" y="6436056"/>
              <a:chExt cx="9576251" cy="874596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1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>
                    <a:latin typeface="+mn-lt"/>
                  </a:rPr>
                  <a:t>ishfb</a:t>
                </a:r>
                <a:endParaRPr lang="ru-RU" dirty="0">
                  <a:latin typeface="+mn-lt"/>
                </a:endParaRPr>
              </a:p>
            </p:txBody>
          </p:sp>
        </p:grpSp>
        <p:sp>
          <p:nvSpPr>
            <p:cNvPr id="128" name="Прямоугольник 127"/>
            <p:cNvSpPr/>
            <p:nvPr/>
          </p:nvSpPr>
          <p:spPr>
            <a:xfrm>
              <a:off x="3761696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9" name="Изображение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564013"/>
              <a:ext cx="775411" cy="763200"/>
            </a:xfrm>
            <a:prstGeom prst="rect">
              <a:avLst/>
            </a:prstGeom>
          </p:spPr>
        </p:pic>
      </p:grpSp>
      <p:grpSp>
        <p:nvGrpSpPr>
          <p:cNvPr id="132" name="Группа 131"/>
          <p:cNvGrpSpPr/>
          <p:nvPr/>
        </p:nvGrpSpPr>
        <p:grpSpPr>
          <a:xfrm>
            <a:off x="2914468" y="-7673109"/>
            <a:ext cx="9576251" cy="874596"/>
            <a:chOff x="3754769" y="6436056"/>
            <a:chExt cx="9576251" cy="874596"/>
          </a:xfrm>
        </p:grpSpPr>
        <p:sp>
          <p:nvSpPr>
            <p:cNvPr id="133" name="Текст 5"/>
            <p:cNvSpPr txBox="1">
              <a:spLocks/>
            </p:cNvSpPr>
            <p:nvPr/>
          </p:nvSpPr>
          <p:spPr>
            <a:xfrm>
              <a:off x="4938094" y="649126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twitter</a:t>
              </a:r>
              <a:endParaRPr lang="ru-RU" dirty="0">
                <a:latin typeface="+mn-lt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5" name="Изображение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4785" y="6486908"/>
              <a:ext cx="763200" cy="763200"/>
            </a:xfrm>
            <a:prstGeom prst="rect">
              <a:avLst/>
            </a:prstGeom>
          </p:spPr>
        </p:pic>
      </p:grpSp>
      <p:grpSp>
        <p:nvGrpSpPr>
          <p:cNvPr id="136" name="Группа 135"/>
          <p:cNvGrpSpPr/>
          <p:nvPr/>
        </p:nvGrpSpPr>
        <p:grpSpPr>
          <a:xfrm>
            <a:off x="2914468" y="-5780288"/>
            <a:ext cx="9614351" cy="874596"/>
            <a:chOff x="3754769" y="8328877"/>
            <a:chExt cx="9614351" cy="874596"/>
          </a:xfrm>
        </p:grpSpPr>
        <p:sp>
          <p:nvSpPr>
            <p:cNvPr id="137" name="Текст 5"/>
            <p:cNvSpPr txBox="1">
              <a:spLocks/>
            </p:cNvSpPr>
            <p:nvPr/>
          </p:nvSpPr>
          <p:spPr>
            <a:xfrm>
              <a:off x="4976194" y="839209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skype</a:t>
              </a:r>
              <a:endParaRPr lang="ru-RU" dirty="0">
                <a:latin typeface="+mn-lt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Изображение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833" y="8391629"/>
              <a:ext cx="762000" cy="762000"/>
            </a:xfrm>
            <a:prstGeom prst="rect">
              <a:avLst/>
            </a:prstGeom>
          </p:spPr>
        </p:pic>
      </p:grpSp>
      <p:grpSp>
        <p:nvGrpSpPr>
          <p:cNvPr id="140" name="Группа 139"/>
          <p:cNvGrpSpPr/>
          <p:nvPr/>
        </p:nvGrpSpPr>
        <p:grpSpPr>
          <a:xfrm>
            <a:off x="13299755" y="10181004"/>
            <a:ext cx="9576251" cy="874596"/>
            <a:chOff x="3754769" y="10237052"/>
            <a:chExt cx="9576251" cy="874596"/>
          </a:xfrm>
        </p:grpSpPr>
        <p:sp>
          <p:nvSpPr>
            <p:cNvPr id="141" name="Текст 5"/>
            <p:cNvSpPr txBox="1">
              <a:spLocks/>
            </p:cNvSpPr>
            <p:nvPr/>
          </p:nvSpPr>
          <p:spPr>
            <a:xfrm>
              <a:off x="4938094" y="10260456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github</a:t>
              </a:r>
              <a:r>
                <a:rPr lang="en-US" dirty="0" smtClean="0">
                  <a:latin typeface="+mn-lt"/>
                </a:rPr>
                <a:t>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3" name="Изображение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497" y="10308205"/>
              <a:ext cx="622300" cy="762000"/>
            </a:xfrm>
            <a:prstGeom prst="rect">
              <a:avLst/>
            </a:prstGeom>
          </p:spPr>
        </p:pic>
      </p:grpSp>
      <p:grpSp>
        <p:nvGrpSpPr>
          <p:cNvPr id="144" name="Группа 143"/>
          <p:cNvGrpSpPr/>
          <p:nvPr/>
        </p:nvGrpSpPr>
        <p:grpSpPr>
          <a:xfrm>
            <a:off x="13294884" y="-1974848"/>
            <a:ext cx="9569802" cy="874596"/>
            <a:chOff x="13294884" y="10237052"/>
            <a:chExt cx="9569802" cy="874596"/>
          </a:xfrm>
        </p:grpSpPr>
        <p:sp>
          <p:nvSpPr>
            <p:cNvPr id="145" name="Прямоугольник 144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Текст 5"/>
            <p:cNvSpPr txBox="1">
              <a:spLocks/>
            </p:cNvSpPr>
            <p:nvPr/>
          </p:nvSpPr>
          <p:spPr>
            <a:xfrm>
              <a:off x="14471760" y="10287820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facebook</a:t>
              </a:r>
              <a:endParaRPr lang="ru-RU" dirty="0">
                <a:latin typeface="+mn-lt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8" name="Изображение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38451" y="10302264"/>
              <a:ext cx="762000" cy="762000"/>
            </a:xfrm>
            <a:prstGeom prst="rect">
              <a:avLst/>
            </a:prstGeom>
          </p:spPr>
        </p:pic>
      </p:grpSp>
      <p:grpSp>
        <p:nvGrpSpPr>
          <p:cNvPr id="149" name="Группа 148"/>
          <p:cNvGrpSpPr/>
          <p:nvPr/>
        </p:nvGrpSpPr>
        <p:grpSpPr>
          <a:xfrm>
            <a:off x="13294884" y="-5775844"/>
            <a:ext cx="9577212" cy="874596"/>
            <a:chOff x="13294884" y="6436056"/>
            <a:chExt cx="9577212" cy="874596"/>
          </a:xfrm>
        </p:grpSpPr>
        <p:sp>
          <p:nvSpPr>
            <p:cNvPr id="150" name="Прямоугольник 149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Текст 5"/>
            <p:cNvSpPr txBox="1">
              <a:spLocks/>
            </p:cNvSpPr>
            <p:nvPr/>
          </p:nvSpPr>
          <p:spPr>
            <a:xfrm>
              <a:off x="14479170" y="6493001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instagram</a:t>
              </a:r>
              <a:endParaRPr lang="ru-RU" dirty="0">
                <a:latin typeface="+mn-lt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3" name="Изображение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38451" y="6495858"/>
              <a:ext cx="762000" cy="749300"/>
            </a:xfrm>
            <a:prstGeom prst="rect">
              <a:avLst/>
            </a:prstGeom>
          </p:spPr>
        </p:pic>
      </p:grpSp>
      <p:grpSp>
        <p:nvGrpSpPr>
          <p:cNvPr id="154" name="Группа 153"/>
          <p:cNvGrpSpPr/>
          <p:nvPr/>
        </p:nvGrpSpPr>
        <p:grpSpPr>
          <a:xfrm>
            <a:off x="13294884" y="-3872113"/>
            <a:ext cx="9596262" cy="874596"/>
            <a:chOff x="13294884" y="8339787"/>
            <a:chExt cx="9596262" cy="874596"/>
          </a:xfrm>
        </p:grpSpPr>
        <p:sp>
          <p:nvSpPr>
            <p:cNvPr id="155" name="Текст 5"/>
            <p:cNvSpPr txBox="1">
              <a:spLocks/>
            </p:cNvSpPr>
            <p:nvPr/>
          </p:nvSpPr>
          <p:spPr>
            <a:xfrm>
              <a:off x="14498220" y="8376939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+mn-lt"/>
                </a:rPr>
                <a:t>bitbucket</a:t>
              </a:r>
              <a:endParaRPr lang="ru-RU" dirty="0">
                <a:latin typeface="+mn-lt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7" name="Изображение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85591" y="8379324"/>
              <a:ext cx="673100" cy="762000"/>
            </a:xfrm>
            <a:prstGeom prst="rect">
              <a:avLst/>
            </a:prstGeom>
          </p:spPr>
        </p:pic>
      </p:grpSp>
      <p:grpSp>
        <p:nvGrpSpPr>
          <p:cNvPr id="158" name="Группа 157"/>
          <p:cNvGrpSpPr/>
          <p:nvPr/>
        </p:nvGrpSpPr>
        <p:grpSpPr>
          <a:xfrm>
            <a:off x="13294884" y="9036204"/>
            <a:ext cx="9558766" cy="874596"/>
            <a:chOff x="13294884" y="4512527"/>
            <a:chExt cx="9558766" cy="874596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Текст 5"/>
            <p:cNvSpPr txBox="1">
              <a:spLocks/>
            </p:cNvSpPr>
            <p:nvPr/>
          </p:nvSpPr>
          <p:spPr>
            <a:xfrm>
              <a:off x="14460724" y="4546175"/>
              <a:ext cx="8392926" cy="762000"/>
            </a:xfrm>
            <a:prstGeom prst="rect">
              <a:avLst/>
            </a:prstGeom>
          </p:spPr>
          <p:txBody>
            <a:bodyPr/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+mn-lt"/>
                </a:rPr>
                <a:t>telegram: </a:t>
              </a:r>
              <a:r>
                <a:rPr lang="en-US" dirty="0" err="1" smtClean="0">
                  <a:latin typeface="+mn-lt"/>
                </a:rPr>
                <a:t>ishfb</a:t>
              </a:r>
              <a:endParaRPr lang="ru-RU" dirty="0">
                <a:latin typeface="+mn-lt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2" name="Изображение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23959" y="4626586"/>
              <a:ext cx="762000" cy="673100"/>
            </a:xfrm>
            <a:prstGeom prst="rect">
              <a:avLst/>
            </a:prstGeom>
          </p:spPr>
        </p:pic>
      </p:grpSp>
      <p:grpSp>
        <p:nvGrpSpPr>
          <p:cNvPr id="163" name="Группа 162"/>
          <p:cNvGrpSpPr/>
          <p:nvPr/>
        </p:nvGrpSpPr>
        <p:grpSpPr>
          <a:xfrm>
            <a:off x="3057495" y="-1964534"/>
            <a:ext cx="9515505" cy="812307"/>
            <a:chOff x="3057495" y="-1964534"/>
            <a:chExt cx="9515505" cy="812307"/>
          </a:xfrm>
        </p:grpSpPr>
        <p:sp>
          <p:nvSpPr>
            <p:cNvPr id="164" name="Текст 9"/>
            <p:cNvSpPr txBox="1">
              <a:spLocks/>
            </p:cNvSpPr>
            <p:nvPr/>
          </p:nvSpPr>
          <p:spPr>
            <a:xfrm>
              <a:off x="4178300" y="-1964534"/>
              <a:ext cx="8394700" cy="763588"/>
            </a:xfrm>
            <a:prstGeom prst="rect">
              <a:avLst/>
            </a:prstGeom>
          </p:spPr>
          <p:txBody>
            <a:bodyPr vert="horz" lIns="0" tIns="45720" rIns="91440" bIns="45720" rtlCol="0" anchor="t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06000"/>
                <a:buFont typeface="Impact" panose="020B0806030902050204" pitchFamily="34" charset="0"/>
                <a:buChar char="▌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30000"/>
                <a:buFont typeface="YandexSansText-Light" charset="0"/>
                <a:buChar char="›"/>
                <a:defRPr sz="48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512000" indent="-792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u="none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latin typeface="+mn-lt"/>
                </a:rPr>
                <a:t>website.ru</a:t>
              </a:r>
              <a:endParaRPr lang="ru-RU" dirty="0">
                <a:latin typeface="+mn-lt"/>
              </a:endParaRPr>
            </a:p>
          </p:txBody>
        </p:sp>
        <p:pic>
          <p:nvPicPr>
            <p:cNvPr id="165" name="Рисунок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495" y="-1908227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924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rgbClr val="FFFFFF"/>
                  </a:solidFill>
                  <a:latin typeface="Yandex Sans Text Ligh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rgbClr val="FFFFFF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rgbClr val="FFFFFF"/>
                </a:solidFill>
                <a:latin typeface="Yandex Sans Text Ligh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rgbClr val="FFFFFF"/>
                </a:solidFill>
              </a:rPr>
              <a:t>Красный цвет </a:t>
            </a:r>
            <a:br>
              <a:rPr lang="ru-RU" sz="5000" dirty="0" smtClean="0">
                <a:solidFill>
                  <a:srgbClr val="FFFFFF"/>
                </a:solidFill>
              </a:rPr>
            </a:br>
            <a:r>
              <a:rPr lang="ru-RU" sz="5000" dirty="0" smtClean="0">
                <a:solidFill>
                  <a:srgbClr val="FFFFFF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10151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/>
              <a:t>):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5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6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8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7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741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Техника безопасности при работе с кодом большого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69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 техники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Добавление </a:t>
            </a:r>
            <a:r>
              <a:rPr lang="ru-RU" dirty="0"/>
              <a:t>новой функциональности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Рефакторинг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кода в четыре шага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42998" y="3041649"/>
            <a:ext cx="4179890" cy="19081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Создать интерфейс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211443" y="5332024"/>
            <a:ext cx="4179600" cy="190697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Внедрить интерфейс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44580" y="7621199"/>
            <a:ext cx="4179600" cy="1908563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Разработать 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059525" y="9925938"/>
            <a:ext cx="4165899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Реализовать интерфейс</a:t>
            </a:r>
          </a:p>
        </p:txBody>
      </p: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>
            <a:off x="5322888" y="3805200"/>
            <a:ext cx="3978355" cy="1526824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8" idx="0"/>
          </p:cNvCxnSpPr>
          <p:nvPr/>
        </p:nvCxnSpPr>
        <p:spPr>
          <a:xfrm>
            <a:off x="11391043" y="6094413"/>
            <a:ext cx="4043337" cy="1526786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9" idx="0"/>
          </p:cNvCxnSpPr>
          <p:nvPr/>
        </p:nvCxnSpPr>
        <p:spPr>
          <a:xfrm>
            <a:off x="17524180" y="8385175"/>
            <a:ext cx="3618295" cy="1540763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endCxn id="8" idx="2"/>
          </p:cNvCxnSpPr>
          <p:nvPr/>
        </p:nvCxnSpPr>
        <p:spPr>
          <a:xfrm rot="10800000">
            <a:off x="15434381" y="9529762"/>
            <a:ext cx="3625145" cy="1525838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/>
          <p:nvPr/>
        </p:nvCxnSpPr>
        <p:spPr>
          <a:xfrm rot="10800000">
            <a:off x="2270125" y="4950001"/>
            <a:ext cx="11074924" cy="3625481"/>
          </a:xfrm>
          <a:prstGeom prst="bentConnector3">
            <a:avLst>
              <a:gd name="adj1" fmla="val 100021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7" idx="1"/>
          </p:cNvCxnSpPr>
          <p:nvPr/>
        </p:nvCxnSpPr>
        <p:spPr>
          <a:xfrm rot="10800000">
            <a:off x="4178301" y="4950000"/>
            <a:ext cx="3033143" cy="1335512"/>
          </a:xfrm>
          <a:prstGeom prst="bentConnector3">
            <a:avLst>
              <a:gd name="adj1" fmla="val 99994"/>
            </a:avLst>
          </a:prstGeom>
          <a:ln w="38100">
            <a:solidFill>
              <a:schemeClr val="tx1"/>
            </a:solidFill>
            <a:prstDash val="dash"/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3000" y="3048000"/>
            <a:ext cx="17916525" cy="1138238"/>
          </a:xfrm>
        </p:spPr>
        <p:txBody>
          <a:bodyPr/>
          <a:lstStyle/>
          <a:p>
            <a:r>
              <a:rPr lang="en-US" dirty="0" smtClean="0">
                <a:latin typeface="Yandex Sans Text Regular" pitchFamily="2" charset="-52"/>
              </a:rPr>
              <a:t>HTTP-</a:t>
            </a:r>
            <a:r>
              <a:rPr lang="ru-RU" dirty="0" smtClean="0">
                <a:latin typeface="Yandex Sans Text Regular" pitchFamily="2" charset="-52"/>
              </a:rPr>
              <a:t>сервер комментариев пользователей</a:t>
            </a:r>
            <a:endParaRPr lang="ru-RU" dirty="0">
              <a:latin typeface="Yandex Sans Text Regular" pitchFamily="2" charset="-52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903395"/>
              </p:ext>
            </p:extLst>
          </p:nvPr>
        </p:nvGraphicFramePr>
        <p:xfrm>
          <a:off x="1142999" y="4568398"/>
          <a:ext cx="22113876" cy="769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207"/>
                <a:gridCol w="9418377"/>
                <a:gridCol w="7371292"/>
              </a:tblGrid>
              <a:tr h="834700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Действие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Запрос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Yandex Sans Text Regular" pitchFamily="2" charset="-52"/>
                        </a:rPr>
                        <a:t>Ответ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Yandex Sans Text Regular" pitchFamily="2" charset="-5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</a:t>
                      </a:r>
                      <a:r>
                        <a:rPr lang="ru-RU" sz="4800" b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пользователя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add_user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015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Добавить комментарий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POST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add_comment</a:t>
                      </a:r>
                      <a:endParaRPr lang="en-US" sz="4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)&amp;c=(</a:t>
                      </a:r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текст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OK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96527">
                <a:tc>
                  <a:txBody>
                    <a:bodyPr/>
                    <a:lstStyle/>
                    <a:p>
                      <a:r>
                        <a:rPr lang="ru-RU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Получить комментарии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GET /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user_comments?u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userId</a:t>
                      </a:r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Comment1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Comment2</a:t>
                      </a:r>
                    </a:p>
                    <a:p>
                      <a:r>
                        <a:rPr lang="en-US" sz="4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r>
                        <a:rPr lang="en-US" sz="48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CommentN</a:t>
                      </a:r>
                      <a:endParaRPr lang="ru-RU" sz="4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Исходное состояние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get_params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CommentServer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ServeRequest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HttpRequest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ostream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method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"POST"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add_user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emplace_back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         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path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"/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add_comment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 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ParseIdAndComment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req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body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user_id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comment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8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коде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2999" y="3048000"/>
            <a:ext cx="22131337" cy="3046413"/>
          </a:xfrm>
        </p:spPr>
        <p:txBody>
          <a:bodyPr anchor="t"/>
          <a:lstStyle/>
          <a:p>
            <a:pPr lvl="1"/>
            <a:r>
              <a:rPr lang="en-US" dirty="0" smtClean="0"/>
              <a:t>HTTP-</a:t>
            </a:r>
            <a:r>
              <a:rPr lang="ru-RU" dirty="0" smtClean="0"/>
              <a:t>ответы </a:t>
            </a:r>
            <a:r>
              <a:rPr lang="ru-RU" dirty="0" err="1" smtClean="0"/>
              <a:t>хардкодятся</a:t>
            </a:r>
            <a:r>
              <a:rPr lang="ru-RU" dirty="0" smtClean="0"/>
              <a:t> </a:t>
            </a:r>
            <a:r>
              <a:rPr lang="ru-RU" dirty="0"/>
              <a:t>каждый раз при выводе в </a:t>
            </a:r>
            <a:r>
              <a:rPr lang="ru-RU" dirty="0" smtClean="0"/>
              <a:t>поток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у ответа есть содержимое, можно неверно указать его размер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>
          <a:xfrm>
            <a:off x="1" y="5713413"/>
            <a:ext cx="24382412" cy="8002587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auto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comments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- </a:t>
            </a:r>
            <a:r>
              <a:rPr lang="ru-RU" altLang="ru-RU" dirty="0">
                <a:solidFill>
                  <a:srgbClr val="6897BB"/>
                </a:solidFill>
                <a:latin typeface="Verdana" panose="020B0604030504040204" pitchFamily="34" charset="0"/>
              </a:rPr>
              <a:t>1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5BCD9D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"HTTP/1.1 200 OK\r\n"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Content-Length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"\r\n"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response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os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"HTTP/1.1 404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\r\n\r\n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43490</TotalTime>
  <Words>693</Words>
  <Application>Microsoft Office PowerPoint</Application>
  <PresentationFormat>Произвольный</PresentationFormat>
  <Paragraphs>190</Paragraphs>
  <Slides>29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Calibri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Техника безопасности при работе с кодом большого проекта</vt:lpstr>
      <vt:lpstr>Область применения техники</vt:lpstr>
      <vt:lpstr>Изменение кода в четыре шага</vt:lpstr>
      <vt:lpstr>Пример</vt:lpstr>
      <vt:lpstr>Исходное состояние кода</vt:lpstr>
      <vt:lpstr>Презентация PowerPoint</vt:lpstr>
      <vt:lpstr>Проблемы в коде</vt:lpstr>
      <vt:lpstr>Выполним рефакторинг</vt:lpstr>
      <vt:lpstr>Шаг первый – создадим интерфейс</vt:lpstr>
      <vt:lpstr>Презентация PowerPoint</vt:lpstr>
      <vt:lpstr>Второй шаг – внедряем интерфейс</vt:lpstr>
      <vt:lpstr>Шаг первый – создадим интерфейс</vt:lpstr>
      <vt:lpstr>Второй шаг – внедряем интерфейс</vt:lpstr>
      <vt:lpstr>Второй шаг – внедряем интерфейс</vt:lpstr>
      <vt:lpstr>Третий шаг – пишем юнит-тесты</vt:lpstr>
      <vt:lpstr>Презентация PowerPoint</vt:lpstr>
      <vt:lpstr>Третий шаг – пишем юнит-тесты</vt:lpstr>
      <vt:lpstr>Третий шаг – пишем юнит-тесты</vt:lpstr>
      <vt:lpstr>Четвёртый шаг – реализация интерфейса</vt:lpstr>
      <vt:lpstr>Четвёртый шаг – реализация интерфейса</vt:lpstr>
      <vt:lpstr>Презентация PowerPoint</vt:lpstr>
      <vt:lpstr>Четвёртый шаг – реализация интерфейса</vt:lpstr>
      <vt:lpstr>Итоги</vt:lpstr>
      <vt:lpstr>Презентация PowerPoint</vt:lpstr>
      <vt:lpstr>Заголовок, текст и код</vt:lpstr>
      <vt:lpstr>Заголовок, текст и код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985</cp:revision>
  <dcterms:created xsi:type="dcterms:W3CDTF">2014-09-09T08:22:07Z</dcterms:created>
  <dcterms:modified xsi:type="dcterms:W3CDTF">2017-10-14T10:59:17Z</dcterms:modified>
  <cp:category>presentation technology</cp:category>
</cp:coreProperties>
</file>