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34"/>
  </p:notesMasterIdLst>
  <p:sldIdLst>
    <p:sldId id="303" r:id="rId3"/>
    <p:sldId id="301" r:id="rId4"/>
    <p:sldId id="302" r:id="rId5"/>
    <p:sldId id="305" r:id="rId6"/>
    <p:sldId id="306" r:id="rId7"/>
    <p:sldId id="307" r:id="rId8"/>
    <p:sldId id="308" r:id="rId9"/>
    <p:sldId id="312" r:id="rId10"/>
    <p:sldId id="313" r:id="rId11"/>
    <p:sldId id="317" r:id="rId12"/>
    <p:sldId id="318" r:id="rId13"/>
    <p:sldId id="319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00" r:id="rId30"/>
    <p:sldId id="309" r:id="rId31"/>
    <p:sldId id="310" r:id="rId32"/>
    <p:sldId id="311" r:id="rId33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5"/>
            <p14:sldId id="306"/>
            <p14:sldId id="307"/>
            <p14:sldId id="308"/>
            <p14:sldId id="312"/>
            <p14:sldId id="313"/>
            <p14:sldId id="317"/>
            <p14:sldId id="318"/>
            <p14:sldId id="319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00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1667" autoAdjust="0"/>
  </p:normalViewPr>
  <p:slideViewPr>
    <p:cSldViewPr>
      <p:cViewPr varScale="1">
        <p:scale>
          <a:sx n="45" d="100"/>
          <a:sy n="45" d="100"/>
        </p:scale>
        <p:origin x="547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25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96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8432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2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7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18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3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6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75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467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30080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01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01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1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2" pos="3593">
          <p15:clr>
            <a:srgbClr val="F26B43"/>
          </p15:clr>
        </p15:guide>
        <p15:guide id="23" pos="7920">
          <p15:clr>
            <a:srgbClr val="F26B43"/>
          </p15:clr>
        </p15:guide>
        <p15:guide id="24" pos="8401">
          <p15:clr>
            <a:srgbClr val="F26B43"/>
          </p15:clr>
        </p15:guide>
        <p15:guide id="25" pos="8641">
          <p15:clr>
            <a:srgbClr val="F26B43"/>
          </p15:clr>
        </p15:guide>
        <p15:guide id="26" pos="8881">
          <p15:clr>
            <a:srgbClr val="F26B43"/>
          </p15:clr>
        </p15:guide>
        <p15:guide id="27" pos="9122">
          <p15:clr>
            <a:srgbClr val="F26B43"/>
          </p15:clr>
        </p15:guide>
        <p15:guide id="28" pos="9362">
          <p15:clr>
            <a:srgbClr val="F26B43"/>
          </p15:clr>
        </p15:guide>
        <p15:guide id="29" pos="9603">
          <p15:clr>
            <a:srgbClr val="F26B43"/>
          </p15:clr>
        </p15:guide>
        <p15:guide id="30" pos="10083">
          <p15:clr>
            <a:srgbClr val="F26B43"/>
          </p15:clr>
        </p15:guide>
        <p15:guide id="31" pos="9843">
          <p15:clr>
            <a:srgbClr val="F26B43"/>
          </p15:clr>
        </p15:guide>
        <p15:guide id="32" pos="10324">
          <p15:clr>
            <a:srgbClr val="F26B43"/>
          </p15:clr>
        </p15:guide>
        <p15:guide id="33" pos="11516">
          <p15:clr>
            <a:srgbClr val="F26B43"/>
          </p15:clr>
        </p15:guide>
        <p15:guide id="34" pos="10804">
          <p15:clr>
            <a:srgbClr val="F26B43"/>
          </p15:clr>
        </p15:guide>
        <p15:guide id="35" pos="10564">
          <p15:clr>
            <a:srgbClr val="F26B43"/>
          </p15:clr>
        </p15:guide>
        <p15:guide id="36" pos="11045">
          <p15:clr>
            <a:srgbClr val="F26B43"/>
          </p15:clr>
        </p15:guide>
        <p15:guide id="37" pos="11285">
          <p15:clr>
            <a:srgbClr val="F26B43"/>
          </p15:clr>
        </p15:guide>
        <p15:guide id="38" pos="11766">
          <p15:clr>
            <a:srgbClr val="F26B43"/>
          </p15:clr>
        </p15:guide>
        <p15:guide id="39" pos="12006">
          <p15:clr>
            <a:srgbClr val="F26B43"/>
          </p15:clr>
        </p15:guide>
        <p15:guide id="40" pos="12487">
          <p15:clr>
            <a:srgbClr val="F26B43"/>
          </p15:clr>
        </p15:guide>
        <p15:guide id="41" pos="12247">
          <p15:clr>
            <a:srgbClr val="F26B43"/>
          </p15:clr>
        </p15:guide>
        <p15:guide id="42" pos="12727">
          <p15:clr>
            <a:srgbClr val="F26B43"/>
          </p15:clr>
        </p15:guide>
        <p15:guide id="43" pos="12968">
          <p15:clr>
            <a:srgbClr val="F26B43"/>
          </p15:clr>
        </p15:guide>
        <p15:guide id="44" pos="13208">
          <p15:clr>
            <a:srgbClr val="F26B43"/>
          </p15:clr>
        </p15:guide>
        <p15:guide id="45" orient="horz" pos="4320">
          <p15:clr>
            <a:srgbClr val="F26B43"/>
          </p15:clr>
        </p15:guide>
        <p15:guide id="46" orient="horz" pos="4080">
          <p15:clr>
            <a:srgbClr val="F26B43"/>
          </p15:clr>
        </p15:guide>
        <p15:guide id="47" orient="horz" pos="3839">
          <p15:clr>
            <a:srgbClr val="F26B43"/>
          </p15:clr>
        </p15:guide>
        <p15:guide id="48" orient="horz" pos="3118">
          <p15:clr>
            <a:srgbClr val="F26B43"/>
          </p15:clr>
        </p15:guide>
        <p15:guide id="49" orient="horz" pos="2878">
          <p15:clr>
            <a:srgbClr val="F26B43"/>
          </p15:clr>
        </p15:guide>
        <p15:guide id="50" orient="horz" pos="2637">
          <p15:clr>
            <a:srgbClr val="F26B43"/>
          </p15:clr>
        </p15:guide>
        <p15:guide id="51" orient="horz" pos="2397">
          <p15:clr>
            <a:srgbClr val="F26B43"/>
          </p15:clr>
        </p15:guide>
        <p15:guide id="52" orient="horz" pos="2157">
          <p15:clr>
            <a:srgbClr val="F26B43"/>
          </p15:clr>
        </p15:guide>
        <p15:guide id="53" orient="horz" pos="1916">
          <p15:clr>
            <a:srgbClr val="F26B43"/>
          </p15:clr>
        </p15:guide>
        <p15:guide id="54" orient="horz" pos="1195">
          <p15:clr>
            <a:srgbClr val="F26B43"/>
          </p15:clr>
        </p15:guide>
        <p15:guide id="55" orient="horz" pos="955">
          <p15:clr>
            <a:srgbClr val="F26B43"/>
          </p15:clr>
        </p15:guide>
        <p15:guide id="56" orient="horz" pos="714">
          <p15:clr>
            <a:srgbClr val="F26B43"/>
          </p15:clr>
        </p15:guide>
        <p15:guide id="57" orient="horz" pos="4560">
          <p15:clr>
            <a:srgbClr val="F26B43"/>
          </p15:clr>
        </p15:guide>
        <p15:guide id="58" orient="horz" pos="4801">
          <p15:clr>
            <a:srgbClr val="F26B43"/>
          </p15:clr>
        </p15:guide>
        <p15:guide id="59" orient="horz" pos="5282">
          <p15:clr>
            <a:srgbClr val="F26B43"/>
          </p15:clr>
        </p15:guide>
        <p15:guide id="60" orient="horz" pos="5522">
          <p15:clr>
            <a:srgbClr val="F26B43"/>
          </p15:clr>
        </p15:guide>
        <p15:guide id="61" orient="horz" pos="5762">
          <p15:clr>
            <a:srgbClr val="F26B43"/>
          </p15:clr>
        </p15:guide>
        <p15:guide id="62" orient="horz" pos="6003">
          <p15:clr>
            <a:srgbClr val="F26B43"/>
          </p15:clr>
        </p15:guide>
        <p15:guide id="63" orient="horz" pos="6243">
          <p15:clr>
            <a:srgbClr val="F26B43"/>
          </p15:clr>
        </p15:guide>
        <p15:guide id="64" orient="horz" pos="6483">
          <p15:clr>
            <a:srgbClr val="F26B43"/>
          </p15:clr>
        </p15:guide>
        <p15:guide id="65" orient="horz" pos="6724">
          <p15:clr>
            <a:srgbClr val="F26B43"/>
          </p15:clr>
        </p15:guide>
        <p15:guide id="66" orient="horz" pos="6964">
          <p15:clr>
            <a:srgbClr val="F26B43"/>
          </p15:clr>
        </p15:guide>
        <p15:guide id="67" orient="horz" pos="7685">
          <p15:clr>
            <a:srgbClr val="F26B43"/>
          </p15:clr>
        </p15:guide>
        <p15:guide id="68" orient="horz" pos="7445">
          <p15:clr>
            <a:srgbClr val="F26B43"/>
          </p15:clr>
        </p15:guide>
        <p15:guide id="69" orient="horz" pos="7205">
          <p15:clr>
            <a:srgbClr val="F26B43"/>
          </p15:clr>
        </p15:guide>
        <p15:guide id="70" pos="8160">
          <p15:clr>
            <a:srgbClr val="F26B43"/>
          </p15:clr>
        </p15:guide>
        <p15:guide id="71" orient="horz" pos="3599">
          <p15:clr>
            <a:srgbClr val="F26B43"/>
          </p15:clr>
        </p15:guide>
        <p15:guide id="72" orient="horz" pos="3358">
          <p15:clr>
            <a:srgbClr val="F26B43"/>
          </p15:clr>
        </p15:guide>
        <p15:guide id="73" orient="horz" pos="5041">
          <p15:clr>
            <a:srgbClr val="F26B43"/>
          </p15:clr>
        </p15:guide>
        <p15:guide id="74" pos="2391">
          <p15:clr>
            <a:srgbClr val="F26B43"/>
          </p15:clr>
        </p15:guide>
        <p15:guide id="75" pos="2151">
          <p15:clr>
            <a:srgbClr val="F26B43"/>
          </p15:clr>
        </p15:guide>
        <p15:guide id="76" pos="1910">
          <p15:clr>
            <a:srgbClr val="F26B43"/>
          </p15:clr>
        </p15:guide>
        <p15:guide id="77" pos="1670">
          <p15:clr>
            <a:srgbClr val="F26B43"/>
          </p15:clr>
        </p15:guide>
        <p15:guide id="78" pos="1430">
          <p15:clr>
            <a:srgbClr val="F26B43"/>
          </p15:clr>
        </p15:guide>
        <p15:guide id="79" pos="1189">
          <p15:clr>
            <a:srgbClr val="F26B43"/>
          </p15:clr>
        </p15:guide>
        <p15:guide id="80" pos="949">
          <p15:clr>
            <a:srgbClr val="F26B43"/>
          </p15:clr>
        </p15:guide>
        <p15:guide id="81" pos="709">
          <p15:clr>
            <a:srgbClr val="F26B43"/>
          </p15:clr>
        </p15:guide>
        <p15:guide id="82" pos="13449">
          <p15:clr>
            <a:srgbClr val="F26B43"/>
          </p15:clr>
        </p15:guide>
        <p15:guide id="83" pos="13689">
          <p15:clr>
            <a:srgbClr val="F26B43"/>
          </p15:clr>
        </p15:guide>
        <p15:guide id="84" pos="13929">
          <p15:clr>
            <a:srgbClr val="F26B43"/>
          </p15:clr>
        </p15:guide>
        <p15:guide id="85" pos="14170">
          <p15:clr>
            <a:srgbClr val="F26B43"/>
          </p15:clr>
        </p15:guide>
        <p15:guide id="86" pos="14410">
          <p15:clr>
            <a:srgbClr val="F26B43"/>
          </p15:clr>
        </p15:guide>
        <p15:guide id="87" pos="14650">
          <p15:clr>
            <a:srgbClr val="F26B43"/>
          </p15:clr>
        </p15:guide>
        <p15:guide id="88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3046413"/>
          </a:xfrm>
        </p:spPr>
        <p:txBody>
          <a:bodyPr anchor="t"/>
          <a:lstStyle/>
          <a:p>
            <a:pPr lvl="1"/>
            <a:r>
              <a:rPr lang="en-US" dirty="0" smtClean="0"/>
              <a:t>HTTP-</a:t>
            </a:r>
            <a:r>
              <a:rPr lang="ru-RU" dirty="0" smtClean="0"/>
              <a:t>ответы </a:t>
            </a:r>
            <a:r>
              <a:rPr lang="ru-RU" dirty="0" err="1" smtClean="0"/>
              <a:t>хардкодятся</a:t>
            </a:r>
            <a:r>
              <a:rPr lang="ru-RU" dirty="0" smtClean="0"/>
              <a:t> </a:t>
            </a:r>
            <a:r>
              <a:rPr lang="ru-RU" dirty="0"/>
              <a:t>каждый раз при выводе в </a:t>
            </a:r>
            <a:r>
              <a:rPr lang="ru-RU" dirty="0" smtClean="0"/>
              <a:t>поток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у ответа есть содержимое, можно неверно указать его размер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Выполним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9158288"/>
          </a:xfrm>
        </p:spPr>
        <p:txBody>
          <a:bodyPr/>
          <a:lstStyle/>
          <a:p>
            <a:pPr lvl="1"/>
            <a:r>
              <a:rPr lang="ru-RU" dirty="0" smtClean="0"/>
              <a:t>Избавимся от необходимости каждый раз </a:t>
            </a:r>
            <a:r>
              <a:rPr lang="ru-RU" dirty="0" err="1" smtClean="0"/>
              <a:t>хардкодить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ответы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Напишем </a:t>
            </a:r>
            <a:r>
              <a:rPr lang="ru-RU" dirty="0"/>
              <a:t>класс </a:t>
            </a:r>
            <a:r>
              <a:rPr lang="ru-RU" dirty="0" err="1" smtClean="0"/>
              <a:t>HttpResponse</a:t>
            </a:r>
            <a:r>
              <a:rPr lang="ru-RU" dirty="0" smtClean="0"/>
              <a:t>, который будет</a:t>
            </a:r>
          </a:p>
          <a:p>
            <a:pPr lvl="2"/>
            <a:r>
              <a:rPr lang="ru-RU" dirty="0" smtClean="0"/>
              <a:t>инкапсулировать строковое </a:t>
            </a:r>
            <a:r>
              <a:rPr lang="ru-RU" dirty="0"/>
              <a:t>представление HTTP-ответов </a:t>
            </a:r>
            <a:endParaRPr lang="ru-RU" dirty="0" smtClean="0"/>
          </a:p>
          <a:p>
            <a:pPr lvl="2"/>
            <a:r>
              <a:rPr lang="ru-RU" dirty="0" smtClean="0"/>
              <a:t>предоставлять </a:t>
            </a:r>
            <a:r>
              <a:rPr lang="ru-RU" dirty="0"/>
              <a:t>удобный интерфейс для их </a:t>
            </a:r>
            <a:r>
              <a:rPr lang="ru-RU" dirty="0" smtClean="0"/>
              <a:t>создания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Воспользуемся нашими четырьмя шагами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первый – создадим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создаём интерфейс без реализации!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125" y="3805200"/>
            <a:ext cx="132018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125" y="12128338"/>
            <a:ext cx="992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806" y="3805200"/>
            <a:ext cx="13206949" cy="415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937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125" y="12122300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86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5" grpId="0"/>
      <p:bldP spid="9" grpId="0"/>
      <p:bldP spid="8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– внедряем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выявило проблемы интерфейса</a:t>
            </a:r>
          </a:p>
          <a:p>
            <a:pPr lvl="2"/>
            <a:r>
              <a:rPr lang="ru-RU" dirty="0" smtClean="0"/>
              <a:t>вывод </a:t>
            </a:r>
            <a:r>
              <a:rPr lang="en-US" dirty="0" smtClean="0"/>
              <a:t>HTTP-</a:t>
            </a:r>
            <a:r>
              <a:rPr lang="ru-RU" dirty="0" smtClean="0"/>
              <a:t>ответа в поток требует трёх команд</a:t>
            </a:r>
          </a:p>
          <a:p>
            <a:pPr lvl="2"/>
            <a:r>
              <a:rPr lang="ru-RU" dirty="0" smtClean="0"/>
              <a:t>коды ответов – «магические числа»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первый – создадим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enum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&amp;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33723" y="6381812"/>
            <a:ext cx="205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723" y="6336000"/>
            <a:ext cx="1335598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238" y="10674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0674000"/>
            <a:ext cx="91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443" y="12088681"/>
            <a:ext cx="647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000" y="12078000"/>
            <a:ext cx="1107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позволяет </a:t>
            </a:r>
            <a:r>
              <a:rPr lang="ru-RU" dirty="0"/>
              <a:t>понять, насколько </a:t>
            </a:r>
            <a:r>
              <a:rPr lang="ru-RU" dirty="0" smtClean="0"/>
              <a:t>интерфейс подходит</a:t>
            </a:r>
            <a:endParaRPr lang="en-US" dirty="0" smtClean="0"/>
          </a:p>
          <a:p>
            <a:pPr lvl="1"/>
            <a:r>
              <a:rPr lang="ru-RU" dirty="0" smtClean="0"/>
              <a:t>для нашей задачи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можем сразу его исправить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Откладывая реализацию, мы экономим время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 итоге мы </a:t>
            </a:r>
            <a:r>
              <a:rPr lang="ru-RU" dirty="0"/>
              <a:t>получаем </a:t>
            </a:r>
            <a:r>
              <a:rPr lang="ru-RU" dirty="0" smtClean="0"/>
              <a:t>наилучший интерфейс именно для нашей</a:t>
            </a:r>
            <a:endParaRPr lang="en-US" smtClean="0"/>
          </a:p>
          <a:p>
            <a:pPr lvl="1"/>
            <a:r>
              <a:rPr lang="ru-RU" smtClean="0"/>
              <a:t>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шаг – пишем юнит-тесты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Покроем наш интерфейс юнит-тестами</a:t>
            </a:r>
            <a:endParaRPr lang="en-US" altLang="ru-RU" dirty="0">
              <a:latin typeface="Verdana" panose="020B0604030504040204" pitchFamily="34" charset="0"/>
            </a:endParaRPr>
          </a:p>
          <a:p>
            <a:pPr lvl="1"/>
            <a:endParaRPr lang="ru-RU" altLang="ru-RU" dirty="0">
              <a:latin typeface="Verdana" panose="020B0604030504040204" pitchFamily="34" charset="0"/>
            </a:endParaRPr>
          </a:p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Мы всё ещё его не реализовали!</a:t>
            </a:r>
            <a:endParaRPr lang="en-US" altLang="ru-RU" dirty="0" smtClean="0">
              <a:latin typeface="Verdana" panose="020B060403050404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TestConstruction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latin typeface="Verdana" panose="020B0604030504040204" pitchFamily="34" charset="0"/>
              </a:rPr>
              <a:t>,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Hello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, SECR 2017!"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OK\r\n“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101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Разработка юнит-тестов до реализации позволяет</a:t>
            </a:r>
          </a:p>
          <a:p>
            <a:pPr lvl="2"/>
            <a:r>
              <a:rPr lang="ru-RU" dirty="0"/>
              <a:t>заранее </a:t>
            </a:r>
            <a:r>
              <a:rPr lang="ru-RU" dirty="0" smtClean="0"/>
              <a:t>продумать </a:t>
            </a:r>
            <a:r>
              <a:rPr lang="ru-RU" dirty="0"/>
              <a:t>все крайние </a:t>
            </a:r>
            <a:r>
              <a:rPr lang="ru-RU" dirty="0" smtClean="0"/>
              <a:t>случаи</a:t>
            </a:r>
          </a:p>
          <a:p>
            <a:pPr lvl="2"/>
            <a:r>
              <a:rPr lang="ru-RU" dirty="0" smtClean="0"/>
              <a:t>и учесть </a:t>
            </a:r>
            <a:r>
              <a:rPr lang="ru-RU" dirty="0"/>
              <a:t>их во время реализации</a:t>
            </a:r>
          </a:p>
          <a:p>
            <a:pPr lvl="2"/>
            <a:r>
              <a:rPr lang="ru-RU" dirty="0" smtClean="0"/>
              <a:t>убедиться</a:t>
            </a:r>
            <a:r>
              <a:rPr lang="ru-RU" dirty="0"/>
              <a:t>, что </a:t>
            </a:r>
            <a:r>
              <a:rPr lang="ru-RU" dirty="0" smtClean="0"/>
              <a:t>новые тесты корректно встроены </a:t>
            </a:r>
            <a:r>
              <a:rPr lang="ru-RU" dirty="0"/>
              <a:t>в систему </a:t>
            </a:r>
            <a:r>
              <a:rPr lang="ru-RU" dirty="0" smtClean="0"/>
              <a:t>тестирования (они должны падать)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Тесты пустой реализации интерфейса должны падать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позволяет убедиться, что они встроены в систему тестирования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./build-project &amp;&amp; ./</a:t>
            </a:r>
            <a:r>
              <a:rPr lang="en-US" dirty="0" smtClean="0"/>
              <a:t>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2 tests – Fail</a:t>
            </a:r>
            <a:endParaRPr lang="en-US" dirty="0">
              <a:solidFill>
                <a:schemeClr val="accent4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Четвёртый шаг – реализация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 данный момент у нас есть</a:t>
            </a:r>
          </a:p>
          <a:p>
            <a:pPr lvl="2"/>
            <a:r>
              <a:rPr lang="ru-RU" dirty="0" smtClean="0"/>
              <a:t>интерфейс именно для нашей задачи</a:t>
            </a:r>
          </a:p>
          <a:p>
            <a:pPr lvl="2"/>
            <a:r>
              <a:rPr lang="ru-RU" dirty="0" smtClean="0"/>
              <a:t>юнит-тесты – способ контроля корректности его реализации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Сразу после реализации</a:t>
            </a:r>
          </a:p>
          <a:p>
            <a:pPr lvl="2"/>
            <a:r>
              <a:rPr lang="ru-RU" dirty="0" smtClean="0"/>
              <a:t>мы сможем быстро поймать и исправить большинство багов</a:t>
            </a:r>
          </a:p>
          <a:p>
            <a:pPr lvl="2"/>
            <a:r>
              <a:rPr lang="ru-RU" smtClean="0"/>
              <a:t>чем </a:t>
            </a:r>
            <a:r>
              <a:rPr lang="ru-RU" dirty="0"/>
              <a:t>меньше время </a:t>
            </a:r>
            <a:r>
              <a:rPr lang="ru-RU" dirty="0" smtClean="0"/>
              <a:t>между </a:t>
            </a:r>
            <a:r>
              <a:rPr lang="ru-RU" dirty="0"/>
              <a:t>допущением и </a:t>
            </a:r>
            <a:r>
              <a:rPr lang="ru-RU" dirty="0" smtClean="0"/>
              <a:t>обнаружением ошибки</a:t>
            </a:r>
            <a:r>
              <a:rPr lang="ru-RU" dirty="0"/>
              <a:t>, тем проще её </a:t>
            </a:r>
            <a:r>
              <a:rPr lang="ru-RU" dirty="0" smtClean="0"/>
              <a:t>исправить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44000" y="4699027"/>
            <a:ext cx="5723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c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ode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ontent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806" y="4685269"/>
            <a:ext cx="11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0736" y="8136555"/>
            <a:ext cx="14700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move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*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5474E-7 3.7037E-6 L -8.85474E-7 0.190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string_view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static_cast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 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switch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"OK"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(!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3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Реализовав интерфейс, запускаем юнит-тесты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Убеждаемся, что они проходят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</a:t>
            </a:r>
            <a:r>
              <a:rPr lang="ru-RU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tests – OK</a:t>
            </a:r>
          </a:p>
        </p:txBody>
      </p:sp>
    </p:spTree>
    <p:extLst>
      <p:ext uri="{BB962C8B-B14F-4D97-AF65-F5344CB8AC3E}">
        <p14:creationId xmlns:p14="http://schemas.microsoft.com/office/powerpoint/2010/main" val="889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получили </a:t>
            </a:r>
            <a:r>
              <a:rPr lang="ru-RU" dirty="0"/>
              <a:t>корректный </a:t>
            </a:r>
            <a:r>
              <a:rPr lang="ru-RU" dirty="0" smtClean="0"/>
              <a:t>код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Корректно </a:t>
            </a:r>
            <a:r>
              <a:rPr lang="ru-RU" dirty="0"/>
              <a:t>встроенный в </a:t>
            </a:r>
            <a:r>
              <a:rPr lang="ru-RU" dirty="0" smtClean="0"/>
              <a:t>систему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</a:t>
            </a:r>
            <a:r>
              <a:rPr lang="ru-RU" dirty="0"/>
              <a:t>минимизировали риски </a:t>
            </a:r>
            <a:endParaRPr lang="ru-RU" dirty="0" smtClean="0"/>
          </a:p>
          <a:p>
            <a:pPr lvl="2"/>
            <a:r>
              <a:rPr lang="ru-RU" dirty="0" smtClean="0"/>
              <a:t>возникновения багов</a:t>
            </a:r>
          </a:p>
          <a:p>
            <a:pPr lvl="2"/>
            <a:r>
              <a:rPr lang="ru-RU" dirty="0" smtClean="0"/>
              <a:t>необходимости </a:t>
            </a:r>
            <a:r>
              <a:rPr lang="ru-RU" dirty="0"/>
              <a:t>переделывать свою </a:t>
            </a:r>
            <a:r>
              <a:rPr lang="ru-RU" dirty="0" smtClean="0"/>
              <a:t>работу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Сэкономили </a:t>
            </a:r>
            <a:r>
              <a:rPr lang="ru-RU" dirty="0"/>
              <a:t>уйму времени на отладке и </a:t>
            </a:r>
            <a:r>
              <a:rPr lang="ru-RU" dirty="0" smtClean="0"/>
              <a:t>переписывании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Старший разработчик компании </a:t>
            </a:r>
            <a:r>
              <a:rPr lang="ru-RU" dirty="0" smtClean="0"/>
              <a:t>Яндекс</a:t>
            </a:r>
            <a:endParaRPr lang="ru-RU" dirty="0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10181004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ishfb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13299755" y="10181004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r>
                <a:rPr lang="en-US" dirty="0" smtClean="0">
                  <a:latin typeface="+mn-lt"/>
                </a:rPr>
                <a:t>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9036204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telegram: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924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rgbClr val="FFFFFF"/>
                </a:solidFill>
                <a:latin typeface="Yandex Sans Text Ligh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rgbClr val="FFFFFF"/>
                </a:solidFill>
              </a:rPr>
              <a:t>Красный цвет </a:t>
            </a:r>
            <a:br>
              <a:rPr lang="ru-RU" sz="5000" dirty="0" smtClean="0">
                <a:solidFill>
                  <a:srgbClr val="FFFFFF"/>
                </a:solidFill>
              </a:rPr>
            </a:br>
            <a:r>
              <a:rPr lang="ru-RU" sz="5000" dirty="0" smtClean="0">
                <a:solidFill>
                  <a:srgbClr val="FFFFFF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015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741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изменения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Исправление багов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Экономия времени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Снижение количества багов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состояние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8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43448</TotalTime>
  <Words>729</Words>
  <Application>Microsoft Office PowerPoint</Application>
  <PresentationFormat>Произвольный</PresentationFormat>
  <Paragraphs>200</Paragraphs>
  <Slides>31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41" baseType="lpstr">
      <vt:lpstr>Arial</vt:lpstr>
      <vt:lpstr>Calibri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Причины изменения кода</vt:lpstr>
      <vt:lpstr>Изменение кода в четыре шага</vt:lpstr>
      <vt:lpstr>Преимущества</vt:lpstr>
      <vt:lpstr>Пример</vt:lpstr>
      <vt:lpstr>Исходное состояние кода</vt:lpstr>
      <vt:lpstr>Презентация PowerPoint</vt:lpstr>
      <vt:lpstr>Проблемы в коде</vt:lpstr>
      <vt:lpstr>Выполним рефакторинг</vt:lpstr>
      <vt:lpstr>Шаг первый – создадим интерфейс</vt:lpstr>
      <vt:lpstr>Презентация PowerPoint</vt:lpstr>
      <vt:lpstr>Второй шаг – внедряем интерфейс</vt:lpstr>
      <vt:lpstr>Шаг первый – создадим интерфейс</vt:lpstr>
      <vt:lpstr>Второй шаг – внедряем интерфейс</vt:lpstr>
      <vt:lpstr>Второй шаг – внедряем интерфейс</vt:lpstr>
      <vt:lpstr>Третий шаг – пишем юнит-тесты</vt:lpstr>
      <vt:lpstr>Презентация PowerPoint</vt:lpstr>
      <vt:lpstr>Третий шаг – пишем юнит-тесты</vt:lpstr>
      <vt:lpstr>Третий шаг – пишем юнит-тесты</vt:lpstr>
      <vt:lpstr>Четвёртый шаг – реализация интерфейса</vt:lpstr>
      <vt:lpstr>Четвёртый шаг – реализация интерфейса</vt:lpstr>
      <vt:lpstr>Презентация PowerPoint</vt:lpstr>
      <vt:lpstr>Презентация PowerPoint</vt:lpstr>
      <vt:lpstr>Четвёртый шаг – реализация интерфейса</vt:lpstr>
      <vt:lpstr>Итоги</vt:lpstr>
      <vt:lpstr>Презентация PowerPoint</vt:lpstr>
      <vt:lpstr>Заголовок, текст и код</vt:lpstr>
      <vt:lpstr>Заголовок, текст и код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976</cp:revision>
  <dcterms:created xsi:type="dcterms:W3CDTF">2014-09-09T08:22:07Z</dcterms:created>
  <dcterms:modified xsi:type="dcterms:W3CDTF">2017-10-13T12:43:07Z</dcterms:modified>
  <cp:category>presentation technology</cp:category>
</cp:coreProperties>
</file>