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  <p:sldMasterId id="2147483735" r:id="rId2"/>
  </p:sldMasterIdLst>
  <p:notesMasterIdLst>
    <p:notesMasterId r:id="rId34"/>
  </p:notesMasterIdLst>
  <p:sldIdLst>
    <p:sldId id="303" r:id="rId3"/>
    <p:sldId id="301" r:id="rId4"/>
    <p:sldId id="302" r:id="rId5"/>
    <p:sldId id="305" r:id="rId6"/>
    <p:sldId id="306" r:id="rId7"/>
    <p:sldId id="307" r:id="rId8"/>
    <p:sldId id="308" r:id="rId9"/>
    <p:sldId id="312" r:id="rId10"/>
    <p:sldId id="313" r:id="rId11"/>
    <p:sldId id="317" r:id="rId12"/>
    <p:sldId id="318" r:id="rId13"/>
    <p:sldId id="319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00" r:id="rId30"/>
    <p:sldId id="309" r:id="rId31"/>
    <p:sldId id="310" r:id="rId32"/>
    <p:sldId id="311" r:id="rId33"/>
  </p:sldIdLst>
  <p:sldSz cx="24382413" cy="13716000"/>
  <p:notesSz cx="6858000" cy="9144000"/>
  <p:defaultTextStyle>
    <a:defPPr>
      <a:defRPr lang="ru-RU"/>
    </a:defPPr>
    <a:lvl1pPr marL="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686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29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371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14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057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0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7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зентация" id="{97071F00-80CE-4426-806C-9E03D65E08BC}">
          <p14:sldIdLst>
            <p14:sldId id="303"/>
            <p14:sldId id="301"/>
            <p14:sldId id="302"/>
            <p14:sldId id="305"/>
            <p14:sldId id="306"/>
            <p14:sldId id="307"/>
            <p14:sldId id="308"/>
            <p14:sldId id="312"/>
            <p14:sldId id="313"/>
            <p14:sldId id="317"/>
            <p14:sldId id="318"/>
            <p14:sldId id="319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00"/>
            <p14:sldId id="309"/>
            <p14:sldId id="310"/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lia Zhuravlova" initials="" lastIdx="10" clrIdx="0"/>
  <p:cmAuthor id="1" name="tat.gratcheva@live.com" initials="t" lastIdx="8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FF8C00"/>
    <a:srgbClr val="6D64A9"/>
    <a:srgbClr val="FF6767"/>
    <a:srgbClr val="7F7F7F"/>
    <a:srgbClr val="5BCD9D"/>
    <a:srgbClr val="72C3E0"/>
    <a:srgbClr val="9E64A9"/>
    <a:srgbClr val="6D62AB"/>
    <a:srgbClr val="FF66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65" autoAdjust="0"/>
    <p:restoredTop sz="91667" autoAdjust="0"/>
  </p:normalViewPr>
  <p:slideViewPr>
    <p:cSldViewPr>
      <p:cViewPr varScale="1">
        <p:scale>
          <a:sx n="45" d="100"/>
          <a:sy n="45" d="100"/>
        </p:scale>
        <p:origin x="547" y="53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381600" cy="3816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commentAuthors" Target="commentAuthor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BA324-014D-41B7-8E83-ECE8F197A959}" type="datetimeFigureOut">
              <a:rPr lang="ru-RU" smtClean="0"/>
              <a:t>14.10.2017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397F6-5F69-4798-869B-9B0266F8F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84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mailto:prescheck@yandex-team.ru" TargetMode="External"/><Relationship Id="rId3" Type="http://schemas.openxmlformats.org/officeDocument/2006/relationships/image" Target="../media/image8.tif"/><Relationship Id="rId7" Type="http://schemas.openxmlformats.org/officeDocument/2006/relationships/hyperlink" Target="mailto:presentation@yandex-team.ru" TargetMode="External"/><Relationship Id="rId12" Type="http://schemas.openxmlformats.org/officeDocument/2006/relationships/image" Target="../media/image9.png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yadi.sk/d/GPDyRyOPxejmK" TargetMode="External"/><Relationship Id="rId11" Type="http://schemas.openxmlformats.org/officeDocument/2006/relationships/hyperlink" Target="https://patterns.yandex-team.ru/presentations/326" TargetMode="External"/><Relationship Id="rId5" Type="http://schemas.openxmlformats.org/officeDocument/2006/relationships/hyperlink" Target="https://wiki.yandex-team.ru/presentation/Kak-sdelat-krasivo/" TargetMode="External"/><Relationship Id="rId10" Type="http://schemas.openxmlformats.org/officeDocument/2006/relationships/hyperlink" Target="https://yadi.sk/d/ZpB_978TwmoNY" TargetMode="External"/><Relationship Id="rId4" Type="http://schemas.openxmlformats.org/officeDocument/2006/relationships/hyperlink" Target="http://www.istockphoto.com/ru" TargetMode="External"/><Relationship Id="rId9" Type="http://schemas.openxmlformats.org/officeDocument/2006/relationships/hyperlink" Target="https://patterns.yandex-team.ru/presentations/" TargetMode="Externa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hyperlink" Target="https://patterns.yandex-team.ru/presentation/" TargetMode="External"/><Relationship Id="rId3" Type="http://schemas.openxmlformats.org/officeDocument/2006/relationships/image" Target="../media/image8.tif"/><Relationship Id="rId7" Type="http://schemas.openxmlformats.org/officeDocument/2006/relationships/hyperlink" Target="mailto:presentation@yandex-team.ru" TargetMode="External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yadi.sk/d/GPDyRyOPxejmK" TargetMode="External"/><Relationship Id="rId5" Type="http://schemas.openxmlformats.org/officeDocument/2006/relationships/hyperlink" Target="https://yadi.sk/d/nOxB-svrxeoGr" TargetMode="External"/><Relationship Id="rId10" Type="http://schemas.openxmlformats.org/officeDocument/2006/relationships/image" Target="../media/image9.png"/><Relationship Id="rId4" Type="http://schemas.openxmlformats.org/officeDocument/2006/relationships/hyperlink" Target="mailto:http://www.istockphoto.com/ru" TargetMode="External"/><Relationship Id="rId9" Type="http://schemas.openxmlformats.org/officeDocument/2006/relationships/hyperlink" Target="https://yadi.sk/d/ZpB_978TwmoNY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1" y="5475250"/>
            <a:ext cx="6401726" cy="24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2954406" y="30474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baseline="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74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0" y="10674350"/>
            <a:ext cx="17148969" cy="1144588"/>
          </a:xfrm>
        </p:spPr>
        <p:txBody>
          <a:bodyPr tIns="1656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0" y="3048000"/>
            <a:ext cx="18263741" cy="7250113"/>
          </a:xfrm>
        </p:spPr>
        <p:txBody>
          <a:bodyPr wrap="square" tIns="108000" rIns="468000"/>
          <a:lstStyle>
            <a:lvl1pPr marL="792000" indent="-1116000">
              <a:lnSpc>
                <a:spcPts val="14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2000" indent="-432000">
              <a:defRPr/>
            </a:lvl2pPr>
            <a:lvl3pPr marL="1008000" indent="-540000">
              <a:defRPr/>
            </a:lvl3pPr>
            <a:lvl4pPr marL="1008000" indent="-540000">
              <a:defRPr/>
            </a:lvl4pPr>
          </a:lstStyle>
          <a:p>
            <a:pPr lvl="0"/>
            <a:r>
              <a:rPr lang="ru-RU" dirty="0" smtClean="0"/>
              <a:t>Текст цитаты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0869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5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5025" y="8385810"/>
            <a:ext cx="3054275" cy="3814029"/>
          </a:xfrm>
        </p:spPr>
        <p:txBody>
          <a:bodyPr anchor="t"/>
          <a:lstStyle>
            <a:lvl1pPr marL="0" marR="0" indent="0" algn="l" defTabSz="182870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/>
            <a:r>
              <a:rPr lang="ru-RU" dirty="0" smtClean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6089374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0668407" y="8385810"/>
            <a:ext cx="3044825" cy="3819600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9820890" y="8385810"/>
            <a:ext cx="3044825" cy="3819524"/>
          </a:xfrm>
        </p:spPr>
        <p:txBody>
          <a:bodyPr anchor="t"/>
          <a:lstStyle/>
          <a:p>
            <a:pPr lvl="0"/>
            <a:r>
              <a:rPr lang="ru-RU" smtClean="0"/>
              <a:t>Текст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7" name="Текст 9" title="Текст"/>
          <p:cNvSpPr>
            <a:spLocks noGrp="1"/>
          </p:cNvSpPr>
          <p:nvPr>
            <p:ph type="body" sz="quarter" idx="24" hasCustomPrompt="1"/>
          </p:nvPr>
        </p:nvSpPr>
        <p:spPr>
          <a:xfrm>
            <a:off x="15247620" y="8385810"/>
            <a:ext cx="3044825" cy="3819525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2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980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70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655570" y="8385810"/>
            <a:ext cx="3044825" cy="3814491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7994650" y="8385810"/>
            <a:ext cx="3044826" cy="3819599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3338810" y="8385810"/>
            <a:ext cx="3045600" cy="381959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0" y="5464800"/>
            <a:ext cx="3043644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0" y="5464800"/>
            <a:ext cx="3045600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8681700" y="8385810"/>
            <a:ext cx="3044881" cy="381998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432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4567181" y="8385810"/>
            <a:ext cx="3044825" cy="38155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0669270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9240" y="8385810"/>
            <a:ext cx="3044825" cy="38191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7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721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иктограмм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1206" y="5109797"/>
            <a:ext cx="3469311" cy="28908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7612064" y="3041650"/>
            <a:ext cx="12992098" cy="7632700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marR="0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63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0" y="4186799"/>
            <a:ext cx="6105525" cy="4960874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6220" y="9530080"/>
            <a:ext cx="6091237" cy="26707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9145588" y="9530080"/>
            <a:ext cx="6099175" cy="26707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88" y="418679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0" y="418680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0350" y="9530080"/>
            <a:ext cx="6105525" cy="26707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8930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8" y="3424238"/>
            <a:ext cx="8775699" cy="6486525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5" y="3424239"/>
            <a:ext cx="8775699" cy="6486525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270124" y="10290683"/>
            <a:ext cx="8775699" cy="1914275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3336651" y="10290683"/>
            <a:ext cx="8775699" cy="1887403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653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1143000" y="3048000"/>
            <a:ext cx="22112288" cy="9158288"/>
          </a:xfrm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JPG, PNG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38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4" hasCustomPrompt="1"/>
          </p:nvPr>
        </p:nvSpPr>
        <p:spPr>
          <a:xfrm>
            <a:off x="12955588" y="3048000"/>
            <a:ext cx="10285412" cy="9144000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4188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партнёра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205258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24382412" cy="13716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390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конт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ru-RU" dirty="0" smtClean="0"/>
              <a:t>логин</a:t>
            </a:r>
            <a:r>
              <a:rPr lang="en-US" dirty="0" smtClean="0"/>
              <a:t>@</a:t>
            </a:r>
            <a:r>
              <a:rPr lang="en-US" dirty="0" err="1" smtClean="0"/>
              <a:t>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14501812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8327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контакт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 smtClean="0"/>
              <a:t>логин</a:t>
            </a:r>
            <a:r>
              <a:rPr lang="en-US" dirty="0" smtClean="0"/>
              <a:t>@</a:t>
            </a:r>
            <a:r>
              <a:rPr lang="en-US" dirty="0" err="1" smtClean="0"/>
              <a:t>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9525000" cy="762949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9525000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  <p:sp>
        <p:nvSpPr>
          <p:cNvPr id="19" name="Текст 9"/>
          <p:cNvSpPr>
            <a:spLocks noGrp="1"/>
          </p:cNvSpPr>
          <p:nvPr>
            <p:ph type="body" sz="quarter" idx="28" hasCustomPrompt="1"/>
          </p:nvPr>
        </p:nvSpPr>
        <p:spPr>
          <a:xfrm>
            <a:off x="14482949" y="10292400"/>
            <a:ext cx="8392926" cy="762000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5"/>
            <a:ext cx="8392926" cy="763588"/>
          </a:xfrm>
        </p:spPr>
        <p:txBody>
          <a:bodyPr anchor="t"/>
          <a:lstStyle/>
          <a:p>
            <a:pPr lvl="0"/>
            <a:r>
              <a:rPr lang="ru-RU" dirty="0" smtClean="0"/>
              <a:t>логин</a:t>
            </a:r>
            <a:r>
              <a:rPr lang="en-US" dirty="0" smtClean="0"/>
              <a:t>@</a:t>
            </a:r>
            <a:r>
              <a:rPr lang="en-US" dirty="0" err="1" smtClean="0"/>
              <a:t>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5" y="9163028"/>
            <a:ext cx="757238" cy="747772"/>
          </a:xfrm>
          <a:prstGeom prst="rect">
            <a:avLst/>
          </a:prstGeom>
        </p:spPr>
      </p:pic>
      <p:pic>
        <p:nvPicPr>
          <p:cNvPr id="23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924" y="10292400"/>
            <a:ext cx="419100" cy="762000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5" y="6094413"/>
            <a:ext cx="9539870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5" y="7238999"/>
            <a:ext cx="9539869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284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664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в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896337" y="12211994"/>
            <a:ext cx="20591327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4" name="Shape 238"/>
          <p:cNvSpPr/>
          <p:nvPr userDrawn="1"/>
        </p:nvSpPr>
        <p:spPr>
          <a:xfrm>
            <a:off x="16021050" y="1908875"/>
            <a:ext cx="7027527" cy="9556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Дополнительные материалы для презентаций (слайды с графиками, диаграммами,</a:t>
            </a:r>
            <a:r>
              <a:rPr lang="ru-RU" baseline="0" dirty="0" smtClean="0"/>
              <a:t> </a:t>
            </a:r>
            <a:r>
              <a:rPr lang="ru-RU" dirty="0" smtClean="0"/>
              <a:t>таблицами, картами, схемами, гаджетами, пиктограммы, иллюстрации и фотографии) находятся </a:t>
            </a:r>
            <a:br>
              <a:rPr lang="ru-RU" dirty="0" smtClean="0"/>
            </a:br>
            <a:r>
              <a:rPr lang="ru-RU" dirty="0" smtClean="0"/>
              <a:t>на </a:t>
            </a:r>
            <a:endParaRPr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Логотипы сервисов</a:t>
            </a:r>
            <a:r>
              <a:rPr lang="ru-RU" baseline="0" dirty="0" smtClean="0"/>
              <a:t> для титульного слайда: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3878BE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Слайды с кодом: 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 smtClean="0">
              <a:solidFill>
                <a:schemeClr val="accent1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 smtClean="0"/>
              <a:t>Можно </a:t>
            </a:r>
            <a:r>
              <a:rPr dirty="0"/>
              <a:t>выбрать фотографию на фотостоке </a:t>
            </a:r>
            <a:r>
              <a:rPr lang="ru-RU" dirty="0" smtClean="0">
                <a:solidFill>
                  <a:srgbClr val="3878BE"/>
                </a:solidFill>
              </a:rPr>
              <a:t/>
            </a:r>
            <a:br>
              <a:rPr lang="ru-RU" dirty="0" smtClean="0">
                <a:solidFill>
                  <a:srgbClr val="3878BE"/>
                </a:solidFill>
              </a:rPr>
            </a:br>
            <a:r>
              <a:rPr lang="ru-RU" baseline="0" dirty="0" smtClean="0">
                <a:solidFill>
                  <a:srgbClr val="3878BE"/>
                </a:solidFill>
              </a:rPr>
              <a:t>                                       </a:t>
            </a:r>
            <a:r>
              <a:rPr dirty="0" smtClean="0"/>
              <a:t> </a:t>
            </a:r>
            <a:r>
              <a:rPr dirty="0"/>
              <a:t>и прислать нам ссылку, 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мы купим её </a:t>
            </a:r>
            <a:r>
              <a:rPr dirty="0" smtClean="0"/>
              <a:t>для</a:t>
            </a:r>
            <a:r>
              <a:rPr lang="ru-RU" dirty="0" smtClean="0"/>
              <a:t> вас.</a:t>
            </a:r>
            <a:endParaRPr lang="en-US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sz="12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Подробный рецепт </a:t>
            </a:r>
            <a:r>
              <a:rPr dirty="0" err="1"/>
              <a:t>хорошей</a:t>
            </a:r>
            <a:r>
              <a:rPr dirty="0"/>
              <a:t> </a:t>
            </a:r>
            <a:r>
              <a:rPr dirty="0" err="1" smtClean="0"/>
              <a:t>презентации</a:t>
            </a:r>
            <a:r>
              <a:rPr dirty="0" smtClean="0"/>
              <a:t> </a:t>
            </a:r>
            <a:r>
              <a:rPr lang="ru-RU" dirty="0" smtClean="0"/>
              <a:t>–</a:t>
            </a:r>
            <a:br>
              <a:rPr lang="ru-RU" dirty="0" smtClean="0"/>
            </a:br>
            <a:r>
              <a:rPr dirty="0" smtClean="0"/>
              <a:t>на</a:t>
            </a: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/>
            </a:r>
            <a:br>
              <a:rPr dirty="0"/>
            </a:br>
            <a:endParaRPr sz="12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возникли вопросы, напишите </a:t>
            </a:r>
            <a:b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</a:t>
            </a:r>
            <a:endParaRPr dirty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sz="1200" dirty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Чтобы мы проверили </a:t>
            </a:r>
            <a:r>
              <a:rPr lang="ru-RU" dirty="0" smtClean="0"/>
              <a:t>вашу</a:t>
            </a:r>
            <a:r>
              <a:rPr dirty="0" smtClean="0"/>
              <a:t> </a:t>
            </a:r>
            <a:r>
              <a:rPr dirty="0"/>
              <a:t>презентацию, </a:t>
            </a:r>
            <a:r>
              <a:rPr dirty="0" smtClean="0"/>
              <a:t>отправь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её на </a:t>
            </a:r>
            <a:endParaRPr dirty="0">
              <a:solidFill>
                <a:srgbClr val="3878BE"/>
              </a:solidFill>
            </a:endParaRPr>
          </a:p>
        </p:txBody>
      </p:sp>
      <p:sp>
        <p:nvSpPr>
          <p:cNvPr id="5" name="Shape 239"/>
          <p:cNvSpPr/>
          <p:nvPr userDrawn="1"/>
        </p:nvSpPr>
        <p:spPr>
          <a:xfrm>
            <a:off x="8052204" y="2479431"/>
            <a:ext cx="6735837" cy="143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baseline="0"/>
            </a:pPr>
            <a:r>
              <a:rPr sz="3600" dirty="0"/>
              <a:t>Н</a:t>
            </a:r>
            <a:r>
              <a:rPr sz="2500" dirty="0"/>
              <a:t>е</a:t>
            </a:r>
            <a:r>
              <a:rPr dirty="0"/>
              <a:t> </a:t>
            </a:r>
            <a:r>
              <a:rPr sz="4200" dirty="0" smtClean="0"/>
              <a:t>из</a:t>
            </a:r>
            <a:r>
              <a:rPr sz="6100" dirty="0" smtClean="0"/>
              <a:t>ме</a:t>
            </a:r>
            <a:r>
              <a:rPr sz="2900" dirty="0" smtClean="0"/>
              <a:t>ня</a:t>
            </a:r>
            <a:r>
              <a:rPr sz="1900" dirty="0" smtClean="0"/>
              <a:t>й</a:t>
            </a:r>
            <a:r>
              <a:rPr lang="ru-RU" sz="3400" dirty="0" smtClean="0"/>
              <a:t>т</a:t>
            </a:r>
            <a:r>
              <a:rPr lang="ru-RU" sz="1800" dirty="0" smtClean="0"/>
              <a:t>е</a:t>
            </a:r>
            <a:r>
              <a:rPr lang="ru-RU" sz="3400" dirty="0" smtClean="0"/>
              <a:t> р</a:t>
            </a:r>
            <a:r>
              <a:rPr sz="6800" dirty="0" smtClean="0"/>
              <a:t>а</a:t>
            </a:r>
            <a:r>
              <a:rPr sz="3400" dirty="0" smtClean="0"/>
              <a:t>з</a:t>
            </a:r>
            <a:r>
              <a:rPr sz="2000" dirty="0" smtClean="0"/>
              <a:t>ме</a:t>
            </a:r>
            <a:r>
              <a:rPr sz="3300" dirty="0" smtClean="0"/>
              <a:t>р</a:t>
            </a:r>
            <a:r>
              <a:rPr sz="2700" dirty="0" smtClean="0"/>
              <a:t>ы</a:t>
            </a:r>
            <a:r>
              <a:rPr sz="2000" dirty="0" smtClean="0"/>
              <a:t> </a:t>
            </a:r>
            <a:r>
              <a:rPr sz="4700" dirty="0"/>
              <a:t>ш</a:t>
            </a:r>
            <a:r>
              <a:rPr sz="3800" dirty="0"/>
              <a:t>р</a:t>
            </a:r>
            <a:r>
              <a:rPr sz="4100" dirty="0"/>
              <a:t>и</a:t>
            </a:r>
            <a:r>
              <a:rPr sz="2400" dirty="0"/>
              <a:t>ф</a:t>
            </a:r>
            <a:r>
              <a:rPr sz="1800" dirty="0"/>
              <a:t>т</a:t>
            </a:r>
            <a:r>
              <a:rPr sz="2400" dirty="0"/>
              <a:t>о</a:t>
            </a:r>
            <a:r>
              <a:rPr sz="3200" dirty="0"/>
              <a:t>в</a:t>
            </a:r>
          </a:p>
        </p:txBody>
      </p:sp>
      <p:sp>
        <p:nvSpPr>
          <p:cNvPr id="6" name="Shape 240"/>
          <p:cNvSpPr/>
          <p:nvPr userDrawn="1"/>
        </p:nvSpPr>
        <p:spPr>
          <a:xfrm>
            <a:off x="7979110" y="12049174"/>
            <a:ext cx="7182919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t>Страницу скрыть или удалить по прочтении!</a:t>
            </a:r>
          </a:p>
        </p:txBody>
      </p:sp>
      <p:sp>
        <p:nvSpPr>
          <p:cNvPr id="7" name="Shape 241"/>
          <p:cNvSpPr/>
          <p:nvPr userDrawn="1"/>
        </p:nvSpPr>
        <p:spPr>
          <a:xfrm>
            <a:off x="11275006" y="4095444"/>
            <a:ext cx="4431607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>
            <a:lvl1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lvl1pPr>
          </a:lstStyle>
          <a:p>
            <a:r>
              <a:rPr dirty="0"/>
              <a:t>Не </a:t>
            </a:r>
            <a:r>
              <a:rPr dirty="0" smtClean="0"/>
              <a:t>выходи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за поля слайда</a:t>
            </a:r>
          </a:p>
        </p:txBody>
      </p:sp>
      <p:sp>
        <p:nvSpPr>
          <p:cNvPr id="8" name="Shape 242"/>
          <p:cNvSpPr/>
          <p:nvPr userDrawn="1"/>
        </p:nvSpPr>
        <p:spPr>
          <a:xfrm>
            <a:off x="15250807" y="3667044"/>
            <a:ext cx="14801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9" name="Shape 243"/>
          <p:cNvSpPr/>
          <p:nvPr userDrawn="1"/>
        </p:nvSpPr>
        <p:spPr>
          <a:xfrm>
            <a:off x="7618189" y="2858110"/>
            <a:ext cx="7622109" cy="885037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0" name="Shape 244"/>
          <p:cNvSpPr/>
          <p:nvPr userDrawn="1"/>
        </p:nvSpPr>
        <p:spPr>
          <a:xfrm>
            <a:off x="7623584" y="4956549"/>
            <a:ext cx="7622110" cy="6850431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1" name="Shape 245"/>
          <p:cNvSpPr/>
          <p:nvPr userDrawn="1"/>
        </p:nvSpPr>
        <p:spPr>
          <a:xfrm>
            <a:off x="7623584" y="3926059"/>
            <a:ext cx="7622109" cy="885678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2" name="Shape 246"/>
          <p:cNvSpPr/>
          <p:nvPr userDrawn="1"/>
        </p:nvSpPr>
        <p:spPr>
          <a:xfrm>
            <a:off x="19978341" y="10734151"/>
            <a:ext cx="3316514" cy="272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Группа презентационных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технологий</a:t>
            </a:r>
            <a:endParaRPr dirty="0"/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2" y="10436207"/>
            <a:ext cx="1506047" cy="1506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1" y="11665834"/>
            <a:ext cx="1506079" cy="1077123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249"/>
          <p:cNvSpPr/>
          <p:nvPr userDrawn="1"/>
        </p:nvSpPr>
        <p:spPr>
          <a:xfrm>
            <a:off x="8017209" y="1573198"/>
            <a:ext cx="7182920" cy="150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Не уверены, что и как делать дальше?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Вот несколько простых советов-рекомендаций</a:t>
            </a:r>
            <a:r>
              <a:rPr dirty="0" smtClean="0"/>
              <a:t>:</a:t>
            </a:r>
            <a:endParaRPr dirty="0"/>
          </a:p>
        </p:txBody>
      </p:sp>
      <p:sp>
        <p:nvSpPr>
          <p:cNvPr id="16" name="Shape 250"/>
          <p:cNvSpPr/>
          <p:nvPr userDrawn="1"/>
        </p:nvSpPr>
        <p:spPr>
          <a:xfrm>
            <a:off x="1889984" y="1890483"/>
            <a:ext cx="5729648" cy="8020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Привет!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Это шаблон презентации </a:t>
            </a:r>
            <a:br>
              <a:rPr lang="ru-RU" dirty="0" smtClean="0"/>
            </a:br>
            <a:r>
              <a:rPr lang="ru-RU" dirty="0" smtClean="0"/>
              <a:t>для выступлений с нашим корпоративным шрифтом </a:t>
            </a:r>
            <a:br>
              <a:rPr lang="ru-RU" dirty="0" smtClean="0"/>
            </a:br>
            <a:r>
              <a:rPr lang="ru-RU" dirty="0" err="1" smtClean="0"/>
              <a:t>Yandex</a:t>
            </a:r>
            <a:r>
              <a:rPr lang="ru-RU" dirty="0" smtClean="0"/>
              <a:t> </a:t>
            </a:r>
            <a:r>
              <a:rPr lang="ru-RU" dirty="0" err="1" smtClean="0"/>
              <a:t>Sans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. 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Перед началом работы убедитесь, </a:t>
            </a:r>
            <a:br>
              <a:rPr lang="ru-RU" dirty="0" smtClean="0"/>
            </a:br>
            <a:r>
              <a:rPr lang="ru-RU" dirty="0" smtClean="0"/>
              <a:t>что шрифт уже установлен </a:t>
            </a:r>
            <a:br>
              <a:rPr lang="ru-RU" dirty="0" smtClean="0"/>
            </a:br>
            <a:r>
              <a:rPr lang="ru-RU" dirty="0" smtClean="0"/>
              <a:t>на компьютере. Если нет, то скачать его вместе с инструкцией</a:t>
            </a:r>
            <a:br>
              <a:rPr lang="ru-RU" dirty="0" smtClean="0"/>
            </a:br>
            <a:r>
              <a:rPr lang="ru-RU" dirty="0" smtClean="0"/>
              <a:t>по установке можно по ссылке: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>
                <a:solidFill>
                  <a:schemeClr val="tx1"/>
                </a:solidFill>
              </a:rPr>
              <a:t>Посмотреть все макеты мастер-слайдов и добавить подходящий можно, нажав кнопку «создать слайд» в верхнем меню.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dirty="0">
              <a:solidFill>
                <a:srgbClr val="3878BE"/>
              </a:solidFill>
            </a:endParaRPr>
          </a:p>
        </p:txBody>
      </p:sp>
      <p:sp>
        <p:nvSpPr>
          <p:cNvPr id="21" name="Shape 250"/>
          <p:cNvSpPr/>
          <p:nvPr userDrawn="1"/>
        </p:nvSpPr>
        <p:spPr>
          <a:xfrm>
            <a:off x="8003067" y="5138513"/>
            <a:ext cx="7240939" cy="6161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 marL="0" marR="0" lvl="0" indent="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расстановки акцентов пользуйтесь встроенными в шаблон стилями шрифтов: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Для выделения ключевой мысли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выделите абзац текста и нажмите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Tab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, а чтобы  жёлтая линия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не разрывалась, переносите текст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на следующую строку нажатием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клавиши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Enter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1512000" marR="0" lvl="2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маркированного списка выделите текст и дважды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  <a:p>
            <a:pPr marL="1512000" marR="0" lvl="3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нумерованного списка выделите текст и трижды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  <p:sp>
        <p:nvSpPr>
          <p:cNvPr id="17" name="Shape 238"/>
          <p:cNvSpPr/>
          <p:nvPr userDrawn="1"/>
        </p:nvSpPr>
        <p:spPr>
          <a:xfrm>
            <a:off x="16021050" y="6121426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4"/>
              </a:rPr>
              <a:t>iStockphoto.com</a:t>
            </a:r>
            <a:r>
              <a:rPr lang="ru-RU" dirty="0" smtClean="0">
                <a:solidFill>
                  <a:srgbClr val="3878BE"/>
                </a:solidFill>
                <a:hlinkClick r:id="rId4"/>
              </a:rPr>
              <a:t> 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19" name="Shape 238"/>
          <p:cNvSpPr/>
          <p:nvPr/>
        </p:nvSpPr>
        <p:spPr>
          <a:xfrm>
            <a:off x="16021050" y="7393656"/>
            <a:ext cx="6996736" cy="956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ru-RU" dirty="0" smtClean="0">
                <a:solidFill>
                  <a:schemeClr val="tx1"/>
                </a:solidFill>
              </a:rPr>
              <a:t>    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  <a:hlinkClick r:id="rId5"/>
              </a:rPr>
              <a:t>wiki.yandex-team.ru</a:t>
            </a:r>
            <a:r>
              <a:rPr lang="en-US" dirty="0" smtClean="0">
                <a:solidFill>
                  <a:schemeClr val="tx1"/>
                </a:solidFill>
                <a:hlinkClick r:id="rId5"/>
              </a:rPr>
              <a:t>/presentation/</a:t>
            </a:r>
            <a:r>
              <a:rPr lang="ru-RU" dirty="0" smtClean="0">
                <a:solidFill>
                  <a:schemeClr val="tx1"/>
                </a:solidFill>
                <a:hlinkClick r:id="rId5"/>
              </a:rPr>
              <a:t/>
            </a:r>
            <a:br>
              <a:rPr lang="ru-RU" dirty="0" smtClean="0">
                <a:solidFill>
                  <a:schemeClr val="tx1"/>
                </a:solidFill>
                <a:hlinkClick r:id="rId5"/>
              </a:rPr>
            </a:br>
            <a:r>
              <a:rPr lang="en-US" dirty="0" smtClean="0">
                <a:solidFill>
                  <a:schemeClr val="tx1"/>
                </a:solidFill>
                <a:hlinkClick r:id="rId5"/>
              </a:rPr>
              <a:t>Kak-sdelat-krasivo/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0" name="Shape 250"/>
          <p:cNvSpPr/>
          <p:nvPr/>
        </p:nvSpPr>
        <p:spPr>
          <a:xfrm>
            <a:off x="1889206" y="6701401"/>
            <a:ext cx="5342400" cy="732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en-US" dirty="0" smtClean="0">
                <a:solidFill>
                  <a:srgbClr val="3878BE"/>
                </a:solidFill>
                <a:hlinkClick r:id="rId6"/>
              </a:rPr>
              <a:t>yadi.sk/d/GPDyRyOPxejmK</a:t>
            </a:r>
            <a:endParaRPr dirty="0">
              <a:solidFill>
                <a:srgbClr val="3878BE"/>
              </a:solidFill>
            </a:endParaRPr>
          </a:p>
        </p:txBody>
      </p:sp>
      <p:sp>
        <p:nvSpPr>
          <p:cNvPr id="22" name="Shape 238"/>
          <p:cNvSpPr/>
          <p:nvPr/>
        </p:nvSpPr>
        <p:spPr>
          <a:xfrm>
            <a:off x="16407856" y="8675531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7"/>
              </a:rPr>
              <a:t>presentation</a:t>
            </a:r>
            <a:r>
              <a:rPr lang="en-US" dirty="0">
                <a:solidFill>
                  <a:srgbClr val="3878BE"/>
                </a:solidFill>
                <a:hlinkClick r:id="rId7"/>
              </a:rPr>
              <a:t>@</a:t>
            </a:r>
            <a:endParaRPr lang="en-US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dirty="0" smtClean="0">
                <a:solidFill>
                  <a:srgbClr val="3878BE"/>
                </a:solidFill>
              </a:rPr>
              <a:t>  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3" name="Shape 238"/>
          <p:cNvSpPr/>
          <p:nvPr/>
        </p:nvSpPr>
        <p:spPr>
          <a:xfrm>
            <a:off x="18315856" y="9587406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8"/>
              </a:rPr>
              <a:t>prescheck@</a:t>
            </a:r>
            <a:endParaRPr lang="en-US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dirty="0" smtClean="0">
                <a:solidFill>
                  <a:srgbClr val="3878BE"/>
                </a:solidFill>
              </a:rPr>
              <a:t>  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4" name="Shape 238"/>
          <p:cNvSpPr/>
          <p:nvPr/>
        </p:nvSpPr>
        <p:spPr>
          <a:xfrm>
            <a:off x="16433912" y="3363306"/>
            <a:ext cx="5697944" cy="562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hlinkClick r:id="rId9"/>
              </a:rPr>
              <a:t>patterns.yandex-team.ru/presentations</a:t>
            </a:r>
            <a:endParaRPr lang="en-US" dirty="0"/>
          </a:p>
          <a:p>
            <a:pPr>
              <a:tabLst>
                <a:tab pos="5524500" algn="l"/>
              </a:tabLst>
              <a:defRPr sz="2400" baseline="0"/>
            </a:pP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5" name="Shape 238"/>
          <p:cNvSpPr/>
          <p:nvPr/>
        </p:nvSpPr>
        <p:spPr>
          <a:xfrm>
            <a:off x="16021050" y="4273929"/>
            <a:ext cx="5511688" cy="562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10"/>
              </a:rPr>
              <a:t>yadi.sk/d/ZpB_978TwmoNY</a:t>
            </a:r>
            <a:endParaRPr lang="ru-RU" dirty="0">
              <a:solidFill>
                <a:srgbClr val="3878BE"/>
              </a:solidFill>
            </a:endParaRPr>
          </a:p>
        </p:txBody>
      </p:sp>
      <p:sp>
        <p:nvSpPr>
          <p:cNvPr id="26" name="Shape 238"/>
          <p:cNvSpPr/>
          <p:nvPr/>
        </p:nvSpPr>
        <p:spPr>
          <a:xfrm>
            <a:off x="16021050" y="4828356"/>
            <a:ext cx="7335788" cy="853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chemeClr val="tx1"/>
                </a:solidFill>
              </a:rPr>
              <a:t>                                        </a:t>
            </a:r>
            <a:r>
              <a:rPr lang="ru-RU" dirty="0" smtClean="0">
                <a:solidFill>
                  <a:schemeClr val="tx1"/>
                </a:solidFill>
              </a:rPr>
              <a:t/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  <a:hlinkClick r:id="rId11"/>
              </a:rPr>
              <a:t>patterns.yandex-team.ru/presentations/326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27" name="Группа 26"/>
          <p:cNvGrpSpPr/>
          <p:nvPr userDrawn="1"/>
        </p:nvGrpSpPr>
        <p:grpSpPr>
          <a:xfrm>
            <a:off x="4488644" y="8866540"/>
            <a:ext cx="1153753" cy="1358900"/>
            <a:chOff x="4479985" y="8800385"/>
            <a:chExt cx="1153753" cy="1358900"/>
          </a:xfrm>
        </p:grpSpPr>
        <p:pic>
          <p:nvPicPr>
            <p:cNvPr id="28" name="Изображение 27"/>
            <p:cNvPicPr>
              <a:picLocks noChangeAspect="1"/>
            </p:cNvPicPr>
            <p:nvPr userDrawn="1"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4"/>
            <a:stretch/>
          </p:blipFill>
          <p:spPr>
            <a:xfrm>
              <a:off x="4479985" y="8800385"/>
              <a:ext cx="1153753" cy="1358900"/>
            </a:xfrm>
            <a:prstGeom prst="rect">
              <a:avLst/>
            </a:prstGeom>
          </p:spPr>
        </p:pic>
        <p:sp>
          <p:nvSpPr>
            <p:cNvPr id="29" name="Прямоугольник 28"/>
            <p:cNvSpPr/>
            <p:nvPr userDrawn="1"/>
          </p:nvSpPr>
          <p:spPr>
            <a:xfrm>
              <a:off x="5322406" y="8856452"/>
              <a:ext cx="273262" cy="776377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6875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1" y="5475250"/>
            <a:ext cx="6401726" cy="24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319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3" y="5252224"/>
            <a:ext cx="6470897" cy="23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727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14251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967028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партнера</a:t>
            </a:r>
            <a:endParaRPr lang="ru-RU" dirty="0"/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72967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 baseline="0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42077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 userDrawn="1">
          <p15:clr>
            <a:srgbClr val="FBAE40"/>
          </p15:clr>
        </p15:guide>
        <p15:guide id="2" orient="horz" pos="1436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6" y="1294841"/>
            <a:ext cx="18273713" cy="763587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6" y="12734400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956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0" y="10674350"/>
            <a:ext cx="17148969" cy="1144588"/>
          </a:xfrm>
        </p:spPr>
        <p:txBody>
          <a:bodyPr tIns="1656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0" y="3048000"/>
            <a:ext cx="18263741" cy="7250113"/>
          </a:xfrm>
        </p:spPr>
        <p:txBody>
          <a:bodyPr wrap="square" tIns="108000" rIns="468000"/>
          <a:lstStyle>
            <a:lvl1pPr marL="792000" indent="-1116000">
              <a:lnSpc>
                <a:spcPts val="14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2000" indent="-432000">
              <a:defRPr/>
            </a:lvl2pPr>
            <a:lvl3pPr marL="1008000" indent="-540000">
              <a:defRPr/>
            </a:lvl3pPr>
            <a:lvl4pPr marL="1008000" indent="-540000">
              <a:defRPr/>
            </a:lvl4pPr>
          </a:lstStyle>
          <a:p>
            <a:pPr lvl="0"/>
            <a:r>
              <a:rPr lang="ru-RU" dirty="0" smtClean="0"/>
              <a:t>Текст цитаты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2699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756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546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12954000" y="304165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</p:spTree>
    <p:extLst>
      <p:ext uri="{BB962C8B-B14F-4D97-AF65-F5344CB8AC3E}">
        <p14:creationId xmlns:p14="http://schemas.microsoft.com/office/powerpoint/2010/main" val="843277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5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5025" y="8385810"/>
            <a:ext cx="3054275" cy="381402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6089374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0668407" y="8385810"/>
            <a:ext cx="3044825" cy="3819600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9820890" y="8385810"/>
            <a:ext cx="3044825" cy="3819524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/>
          </p:nvPr>
        </p:nvSpPr>
        <p:spPr>
          <a:xfrm>
            <a:off x="15247620" y="8385810"/>
            <a:ext cx="3044825" cy="381952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2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r>
              <a:rPr lang="ru-RU" dirty="0" smtClean="0"/>
              <a:t>   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7723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70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655570" y="8385810"/>
            <a:ext cx="3044825" cy="3814491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7994650" y="8385810"/>
            <a:ext cx="3044826" cy="381959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3338810" y="8385810"/>
            <a:ext cx="3045600" cy="381959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0" y="5464800"/>
            <a:ext cx="3043644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0" y="5464800"/>
            <a:ext cx="3045600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8681700" y="8385810"/>
            <a:ext cx="3044881" cy="381998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2311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4567181" y="8385810"/>
            <a:ext cx="3044825" cy="38155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0669270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9240" y="8385810"/>
            <a:ext cx="3044825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7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2275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0" y="4186799"/>
            <a:ext cx="6105525" cy="4960874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6220" y="9530080"/>
            <a:ext cx="6091237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9145588" y="9530080"/>
            <a:ext cx="609917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88" y="418679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0" y="418680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0350" y="9530080"/>
            <a:ext cx="610552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8977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8" y="3424238"/>
            <a:ext cx="8775699" cy="6486525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5" y="3424239"/>
            <a:ext cx="8775699" cy="6486525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270124" y="10290683"/>
            <a:ext cx="8775699" cy="191427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3336651" y="10290683"/>
            <a:ext cx="8775699" cy="1887403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7918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3" y="5252224"/>
            <a:ext cx="6470897" cy="23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26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15" hasCustomPrompt="1"/>
          </p:nvPr>
        </p:nvSpPr>
        <p:spPr>
          <a:xfrm>
            <a:off x="1143000" y="3048000"/>
            <a:ext cx="22131337" cy="9158287"/>
          </a:xfrm>
        </p:spPr>
        <p:txBody>
          <a:bodyPr/>
          <a:lstStyle>
            <a:lvl1pPr marL="0" marR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pPr marL="0" marR="0" lvl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338186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без заголовк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15" hasCustomPrompt="1"/>
          </p:nvPr>
        </p:nvSpPr>
        <p:spPr>
          <a:xfrm>
            <a:off x="1143000" y="1143000"/>
            <a:ext cx="22131338" cy="11065938"/>
          </a:xfrm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pPr marL="0" marR="0" lvl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28760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24382412" cy="13716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1366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, текст+code(черный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3046413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6858000"/>
            <a:ext cx="24382412" cy="6858000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3567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+code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3041650"/>
            <a:ext cx="24382413" cy="1067911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0793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(black)-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0"/>
            <a:ext cx="24382413" cy="1372076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6269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+code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3046413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6869113"/>
            <a:ext cx="24382412" cy="6846887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1097532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+code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3041650"/>
            <a:ext cx="24382412" cy="10674350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2846709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(white)-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0"/>
            <a:ext cx="24382412" cy="13716000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1300804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1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6862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marL="0" marR="0" indent="0" algn="l" defTabSz="1828709" rtl="0" eaLnBrk="1" fontAlgn="auto" latinLnBrk="0" hangingPunct="1">
              <a:lnSpc>
                <a:spcPts val="1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999" baseline="0">
                <a:latin typeface="Yandex Sans Text Light" panose="02000000000000000000" pitchFamily="2" charset="-52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партнёра</a:t>
            </a:r>
            <a:endParaRPr lang="ru-RU" dirty="0"/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35654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1 + спасибо за внимание!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/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048000" y="5330825"/>
            <a:ext cx="6676578" cy="532197"/>
          </a:xfrm>
          <a:prstGeom prst="rect">
            <a:avLst/>
          </a:prstGeom>
          <a:noFill/>
        </p:spPr>
        <p:txBody>
          <a:bodyPr wrap="square" lIns="38100" tIns="15240" rIns="38100" rtlCol="0">
            <a:spAutoFit/>
          </a:bodyPr>
          <a:lstStyle/>
          <a:p>
            <a:r>
              <a:rPr lang="ru-RU" sz="3000" dirty="0" smtClean="0">
                <a:solidFill>
                  <a:sysClr val="windowText" lastClr="000000"/>
                </a:solidFill>
              </a:rPr>
              <a:t>Контакты</a:t>
            </a:r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14501812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2015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2 + спасибо за внимание!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9525000" cy="762949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9525000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  <p:sp>
        <p:nvSpPr>
          <p:cNvPr id="19" name="Текст 9"/>
          <p:cNvSpPr>
            <a:spLocks noGrp="1"/>
          </p:cNvSpPr>
          <p:nvPr>
            <p:ph type="body" sz="quarter" idx="28" hasCustomPrompt="1"/>
          </p:nvPr>
        </p:nvSpPr>
        <p:spPr>
          <a:xfrm>
            <a:off x="14482949" y="10292400"/>
            <a:ext cx="8392926" cy="762000"/>
          </a:xfrm>
        </p:spPr>
        <p:txBody>
          <a:bodyPr anchor="t"/>
          <a:lstStyle/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5"/>
            <a:ext cx="8392926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5" y="9163028"/>
            <a:ext cx="757238" cy="747772"/>
          </a:xfrm>
          <a:prstGeom prst="rect">
            <a:avLst/>
          </a:prstGeom>
        </p:spPr>
      </p:pic>
      <p:pic>
        <p:nvPicPr>
          <p:cNvPr id="23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924" y="10292400"/>
            <a:ext cx="419100" cy="762000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048000" y="5330825"/>
            <a:ext cx="6676578" cy="532197"/>
          </a:xfrm>
          <a:prstGeom prst="rect">
            <a:avLst/>
          </a:prstGeom>
          <a:noFill/>
        </p:spPr>
        <p:txBody>
          <a:bodyPr wrap="square" lIns="38100" tIns="15240" rIns="38100" rtlCol="0">
            <a:spAutoFit/>
          </a:bodyPr>
          <a:lstStyle/>
          <a:p>
            <a:r>
              <a:rPr lang="ru-RU" sz="3000" dirty="0" smtClean="0">
                <a:solidFill>
                  <a:sysClr val="windowText" lastClr="000000"/>
                </a:solidFill>
              </a:rPr>
              <a:t>Контакты</a:t>
            </a:r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5" y="6094413"/>
            <a:ext cx="9539870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5" y="7238999"/>
            <a:ext cx="9539869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4017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7105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pic>
        <p:nvPicPr>
          <p:cNvPr id="3" name="Рисунок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977" y="11186653"/>
            <a:ext cx="1524000" cy="1019175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5559749" y="11186229"/>
            <a:ext cx="15735600" cy="1015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defRPr/>
            </a:pPr>
            <a:r>
              <a:rPr lang="ru-RU" sz="3000" dirty="0" smtClean="0">
                <a:solidFill>
                  <a:srgbClr val="000000"/>
                </a:solidFill>
              </a:rPr>
              <a:t>Коммерческая тайна ООО «Яндекс», 119021, Россия, г. Москва, ул. Льва Толстого, д. 16</a:t>
            </a:r>
            <a:br>
              <a:rPr lang="ru-RU" sz="3000" dirty="0" smtClean="0">
                <a:solidFill>
                  <a:srgbClr val="000000"/>
                </a:solidFill>
              </a:rPr>
            </a:br>
            <a:r>
              <a:rPr lang="en-US" sz="3000" dirty="0" smtClean="0">
                <a:solidFill>
                  <a:srgbClr val="000000"/>
                </a:solidFill>
              </a:rPr>
              <a:t>YANDEX</a:t>
            </a:r>
            <a:r>
              <a:rPr lang="ru-RU" sz="3000" dirty="0" smtClean="0">
                <a:solidFill>
                  <a:srgbClr val="000000"/>
                </a:solidFill>
              </a:rPr>
              <a:t> </a:t>
            </a:r>
            <a:r>
              <a:rPr lang="en-US" sz="3000" dirty="0" smtClean="0">
                <a:solidFill>
                  <a:srgbClr val="000000"/>
                </a:solidFill>
              </a:rPr>
              <a:t>Limited Liability Company, 16, Leo Tolstoy St., Moscow 119021, Russia</a:t>
            </a:r>
            <a:endParaRPr lang="ru-RU" sz="30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071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8012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нстру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896337" y="12211994"/>
            <a:ext cx="20591327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" name="Shape 238"/>
          <p:cNvSpPr/>
          <p:nvPr userDrawn="1"/>
        </p:nvSpPr>
        <p:spPr>
          <a:xfrm>
            <a:off x="16002471" y="1869119"/>
            <a:ext cx="7027527" cy="9556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Дополнительные материалы для презентаций (слайды с графиками, диаграммами, таблицами, картами, схемами, гаджетами, пиктограммы, иллюстрации и фотографии) находятся </a:t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lang="ru-RU" sz="2400" dirty="0" smtClean="0">
                <a:solidFill>
                  <a:srgbClr val="000000"/>
                </a:solidFill>
              </a:rPr>
              <a:t>на </a:t>
            </a:r>
            <a:endParaRPr sz="24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Логотипы сервисов для титульного слайда:</a:t>
            </a:r>
          </a:p>
          <a:p>
            <a:pPr>
              <a:tabLst>
                <a:tab pos="5524500" algn="l"/>
              </a:tabLst>
              <a:defRPr sz="2400" baseline="0"/>
            </a:pP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 </a:t>
            </a: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 smtClean="0">
                <a:solidFill>
                  <a:srgbClr val="000000"/>
                </a:solidFill>
              </a:rPr>
              <a:t>Можно </a:t>
            </a:r>
            <a:r>
              <a:rPr sz="2400" dirty="0">
                <a:solidFill>
                  <a:srgbClr val="000000"/>
                </a:solidFill>
              </a:rPr>
              <a:t>выбрать фотографию на фотостоке </a:t>
            </a:r>
            <a:r>
              <a:rPr lang="ru-RU" sz="2400" dirty="0" smtClean="0">
                <a:solidFill>
                  <a:srgbClr val="3878BE"/>
                </a:solidFill>
              </a:rPr>
              <a:t/>
            </a:r>
            <a:br>
              <a:rPr lang="ru-RU" sz="2400" dirty="0" smtClean="0">
                <a:solidFill>
                  <a:srgbClr val="3878BE"/>
                </a:solidFill>
              </a:rPr>
            </a:br>
            <a:r>
              <a:rPr lang="ru-RU" sz="2400" dirty="0" smtClean="0">
                <a:solidFill>
                  <a:srgbClr val="3878BE"/>
                </a:solidFill>
              </a:rPr>
              <a:t>                                       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и прислать нам ссылку, </a:t>
            </a: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мы купим её для </a:t>
            </a:r>
            <a:r>
              <a:rPr lang="ru-RU" sz="2400" dirty="0" smtClean="0">
                <a:solidFill>
                  <a:srgbClr val="000000"/>
                </a:solidFill>
              </a:rPr>
              <a:t> вас.</a:t>
            </a:r>
            <a:r>
              <a:rPr sz="2400" dirty="0">
                <a:solidFill>
                  <a:srgbClr val="000000"/>
                </a:solidFill>
              </a:rPr>
              <a:t/>
            </a:r>
            <a:br>
              <a:rPr sz="2400" dirty="0">
                <a:solidFill>
                  <a:srgbClr val="000000"/>
                </a:solidFill>
              </a:rPr>
            </a:br>
            <a:endParaRPr sz="12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Подробный рецепт хорошей презентации — </a:t>
            </a:r>
            <a:r>
              <a:rPr lang="ru-RU" sz="2400" dirty="0" smtClean="0">
                <a:solidFill>
                  <a:srgbClr val="000000"/>
                </a:solidFill>
              </a:rPr>
              <a:t/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sz="2400" dirty="0" smtClean="0">
                <a:solidFill>
                  <a:srgbClr val="000000"/>
                </a:solidFill>
              </a:rPr>
              <a:t>на</a:t>
            </a: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/>
            </a:r>
            <a:br>
              <a:rPr sz="2400" dirty="0">
                <a:solidFill>
                  <a:srgbClr val="000000"/>
                </a:solidFill>
              </a:rPr>
            </a:br>
            <a:endParaRPr sz="12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Если возникли вопросы, напишите </a:t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lang="ru-RU" sz="2400" dirty="0" smtClean="0">
                <a:solidFill>
                  <a:srgbClr val="000000"/>
                </a:solidFill>
              </a:rPr>
              <a:t>на</a:t>
            </a:r>
            <a:endParaRPr sz="2400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sz="1200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Чтобы мы проверили </a:t>
            </a:r>
            <a:r>
              <a:rPr lang="ru-RU" sz="2400" dirty="0" smtClean="0">
                <a:solidFill>
                  <a:srgbClr val="000000"/>
                </a:solidFill>
              </a:rPr>
              <a:t>вашу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презентацию, </a:t>
            </a:r>
            <a:r>
              <a:rPr sz="2400" dirty="0" smtClean="0">
                <a:solidFill>
                  <a:srgbClr val="000000"/>
                </a:solidFill>
              </a:rPr>
              <a:t>отправь</a:t>
            </a:r>
            <a:r>
              <a:rPr lang="ru-RU" sz="2400" dirty="0" smtClean="0">
                <a:solidFill>
                  <a:srgbClr val="000000"/>
                </a:solidFill>
              </a:rPr>
              <a:t>те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её на </a:t>
            </a:r>
            <a:endParaRPr sz="2400" dirty="0">
              <a:solidFill>
                <a:srgbClr val="3878BE"/>
              </a:solidFill>
            </a:endParaRPr>
          </a:p>
        </p:txBody>
      </p:sp>
      <p:sp>
        <p:nvSpPr>
          <p:cNvPr id="5" name="Shape 239"/>
          <p:cNvSpPr/>
          <p:nvPr userDrawn="1"/>
        </p:nvSpPr>
        <p:spPr>
          <a:xfrm>
            <a:off x="8052204" y="2479431"/>
            <a:ext cx="6735837" cy="143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endParaRPr sz="24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defRPr baseline="0"/>
            </a:pPr>
            <a:r>
              <a:rPr dirty="0">
                <a:solidFill>
                  <a:srgbClr val="000000"/>
                </a:solidFill>
              </a:rPr>
              <a:t>Н</a:t>
            </a:r>
            <a:r>
              <a:rPr sz="2500" dirty="0">
                <a:solidFill>
                  <a:srgbClr val="000000"/>
                </a:solidFill>
              </a:rPr>
              <a:t>е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sz="4200" dirty="0" smtClean="0">
                <a:solidFill>
                  <a:srgbClr val="000000"/>
                </a:solidFill>
              </a:rPr>
              <a:t>из</a:t>
            </a:r>
            <a:r>
              <a:rPr sz="6100" dirty="0" smtClean="0">
                <a:solidFill>
                  <a:srgbClr val="000000"/>
                </a:solidFill>
              </a:rPr>
              <a:t>ме</a:t>
            </a:r>
            <a:r>
              <a:rPr sz="2900" dirty="0" smtClean="0">
                <a:solidFill>
                  <a:srgbClr val="000000"/>
                </a:solidFill>
              </a:rPr>
              <a:t>ня</a:t>
            </a:r>
            <a:r>
              <a:rPr sz="1900" dirty="0" smtClean="0">
                <a:solidFill>
                  <a:srgbClr val="000000"/>
                </a:solidFill>
              </a:rPr>
              <a:t>й</a:t>
            </a:r>
            <a:r>
              <a:rPr lang="ru-RU" sz="3400" dirty="0" smtClean="0">
                <a:solidFill>
                  <a:srgbClr val="000000"/>
                </a:solidFill>
              </a:rPr>
              <a:t>т</a:t>
            </a:r>
            <a:r>
              <a:rPr lang="ru-RU" sz="1800" dirty="0" smtClean="0">
                <a:solidFill>
                  <a:srgbClr val="000000"/>
                </a:solidFill>
              </a:rPr>
              <a:t>е</a:t>
            </a:r>
            <a:r>
              <a:rPr lang="ru-RU" sz="3400" dirty="0" smtClean="0">
                <a:solidFill>
                  <a:srgbClr val="000000"/>
                </a:solidFill>
              </a:rPr>
              <a:t> р</a:t>
            </a:r>
            <a:r>
              <a:rPr sz="6800" dirty="0" smtClean="0">
                <a:solidFill>
                  <a:srgbClr val="000000"/>
                </a:solidFill>
              </a:rPr>
              <a:t>а</a:t>
            </a:r>
            <a:r>
              <a:rPr sz="3400" dirty="0" smtClean="0">
                <a:solidFill>
                  <a:srgbClr val="000000"/>
                </a:solidFill>
              </a:rPr>
              <a:t>з</a:t>
            </a:r>
            <a:r>
              <a:rPr sz="2000" dirty="0" smtClean="0">
                <a:solidFill>
                  <a:srgbClr val="000000"/>
                </a:solidFill>
              </a:rPr>
              <a:t>ме</a:t>
            </a:r>
            <a:r>
              <a:rPr sz="3300" dirty="0" smtClean="0">
                <a:solidFill>
                  <a:srgbClr val="000000"/>
                </a:solidFill>
              </a:rPr>
              <a:t>р</a:t>
            </a:r>
            <a:r>
              <a:rPr sz="2700" dirty="0" smtClean="0">
                <a:solidFill>
                  <a:srgbClr val="000000"/>
                </a:solidFill>
              </a:rPr>
              <a:t>ы</a:t>
            </a:r>
            <a:r>
              <a:rPr sz="2000" dirty="0" smtClean="0">
                <a:solidFill>
                  <a:srgbClr val="000000"/>
                </a:solidFill>
              </a:rPr>
              <a:t> </a:t>
            </a:r>
            <a:r>
              <a:rPr sz="4700" dirty="0">
                <a:solidFill>
                  <a:srgbClr val="000000"/>
                </a:solidFill>
              </a:rPr>
              <a:t>ш</a:t>
            </a:r>
            <a:r>
              <a:rPr sz="3800" dirty="0">
                <a:solidFill>
                  <a:srgbClr val="000000"/>
                </a:solidFill>
              </a:rPr>
              <a:t>р</a:t>
            </a:r>
            <a:r>
              <a:rPr sz="4100" dirty="0">
                <a:solidFill>
                  <a:srgbClr val="000000"/>
                </a:solidFill>
              </a:rPr>
              <a:t>и</a:t>
            </a:r>
            <a:r>
              <a:rPr sz="2400" dirty="0">
                <a:solidFill>
                  <a:srgbClr val="000000"/>
                </a:solidFill>
              </a:rPr>
              <a:t>ф</a:t>
            </a:r>
            <a:r>
              <a:rPr sz="1800" dirty="0">
                <a:solidFill>
                  <a:srgbClr val="000000"/>
                </a:solidFill>
              </a:rPr>
              <a:t>т</a:t>
            </a:r>
            <a:r>
              <a:rPr sz="2400" dirty="0">
                <a:solidFill>
                  <a:srgbClr val="000000"/>
                </a:solidFill>
              </a:rPr>
              <a:t>о</a:t>
            </a:r>
            <a:r>
              <a:rPr sz="3200" dirty="0">
                <a:solidFill>
                  <a:srgbClr val="000000"/>
                </a:solidFill>
              </a:rPr>
              <a:t>в</a:t>
            </a:r>
          </a:p>
        </p:txBody>
      </p:sp>
      <p:sp>
        <p:nvSpPr>
          <p:cNvPr id="6" name="Shape 240"/>
          <p:cNvSpPr/>
          <p:nvPr userDrawn="1"/>
        </p:nvSpPr>
        <p:spPr>
          <a:xfrm>
            <a:off x="7979110" y="12049174"/>
            <a:ext cx="7182919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rPr>
                <a:solidFill>
                  <a:srgbClr val="000000"/>
                </a:solidFill>
              </a:rPr>
              <a:t>Страницу скрыть или удалить по прочтении!</a:t>
            </a:r>
          </a:p>
        </p:txBody>
      </p:sp>
      <p:sp>
        <p:nvSpPr>
          <p:cNvPr id="7" name="Shape 241"/>
          <p:cNvSpPr/>
          <p:nvPr userDrawn="1"/>
        </p:nvSpPr>
        <p:spPr>
          <a:xfrm>
            <a:off x="11275006" y="4095444"/>
            <a:ext cx="4431607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>
            <a:lvl1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lvl1pPr>
          </a:lstStyle>
          <a:p>
            <a:r>
              <a:rPr dirty="0">
                <a:solidFill>
                  <a:srgbClr val="000000"/>
                </a:solidFill>
              </a:rPr>
              <a:t>Не </a:t>
            </a:r>
            <a:r>
              <a:rPr dirty="0" smtClean="0">
                <a:solidFill>
                  <a:srgbClr val="000000"/>
                </a:solidFill>
              </a:rPr>
              <a:t>выходи</a:t>
            </a:r>
            <a:r>
              <a:rPr lang="ru-RU" dirty="0" smtClean="0">
                <a:solidFill>
                  <a:srgbClr val="000000"/>
                </a:solidFill>
              </a:rPr>
              <a:t>те</a:t>
            </a:r>
            <a:r>
              <a:rPr dirty="0" smtClean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за поля слайда</a:t>
            </a:r>
          </a:p>
        </p:txBody>
      </p:sp>
      <p:sp>
        <p:nvSpPr>
          <p:cNvPr id="8" name="Shape 242"/>
          <p:cNvSpPr/>
          <p:nvPr userDrawn="1"/>
        </p:nvSpPr>
        <p:spPr>
          <a:xfrm>
            <a:off x="15250807" y="3667044"/>
            <a:ext cx="14801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9" name="Shape 243"/>
          <p:cNvSpPr/>
          <p:nvPr userDrawn="1"/>
        </p:nvSpPr>
        <p:spPr>
          <a:xfrm>
            <a:off x="7618189" y="2858110"/>
            <a:ext cx="7622109" cy="885037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0" name="Shape 244"/>
          <p:cNvSpPr/>
          <p:nvPr userDrawn="1"/>
        </p:nvSpPr>
        <p:spPr>
          <a:xfrm>
            <a:off x="7623584" y="4956549"/>
            <a:ext cx="7622110" cy="6850431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1" name="Shape 245"/>
          <p:cNvSpPr/>
          <p:nvPr userDrawn="1"/>
        </p:nvSpPr>
        <p:spPr>
          <a:xfrm>
            <a:off x="7623584" y="3926059"/>
            <a:ext cx="7622109" cy="885678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2" name="Shape 246"/>
          <p:cNvSpPr/>
          <p:nvPr userDrawn="1"/>
        </p:nvSpPr>
        <p:spPr>
          <a:xfrm>
            <a:off x="19978341" y="10734151"/>
            <a:ext cx="3316514" cy="272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Группа презентационных</a:t>
            </a:r>
          </a:p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технологий</a:t>
            </a:r>
            <a:endParaRPr sz="2400" dirty="0">
              <a:solidFill>
                <a:srgbClr val="000000"/>
              </a:solidFill>
            </a:endParaRPr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2" y="10436207"/>
            <a:ext cx="1506047" cy="1506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1" y="11665834"/>
            <a:ext cx="1506079" cy="1077123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249"/>
          <p:cNvSpPr/>
          <p:nvPr userDrawn="1"/>
        </p:nvSpPr>
        <p:spPr>
          <a:xfrm>
            <a:off x="8017209" y="1533441"/>
            <a:ext cx="7182920" cy="150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endParaRPr sz="24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Не уверены, что и как делать дальше?</a:t>
            </a:r>
          </a:p>
          <a:p>
            <a:pPr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Вот несколько простых советов-рекомендаций</a:t>
            </a:r>
            <a:r>
              <a:rPr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:</a:t>
            </a:r>
            <a:endParaRPr sz="2400" dirty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</p:txBody>
      </p:sp>
      <p:sp>
        <p:nvSpPr>
          <p:cNvPr id="16" name="Shape 250"/>
          <p:cNvSpPr/>
          <p:nvPr userDrawn="1"/>
        </p:nvSpPr>
        <p:spPr>
          <a:xfrm>
            <a:off x="1889984" y="1890483"/>
            <a:ext cx="5729648" cy="8020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Привет!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Это шаблон презентации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для выступлений с нашим корпоративным шрифтом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Yandex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Sans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Text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. 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Перед началом работы убедитесь,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что шрифт уже установлен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на компьютере. Если нет, то скачать его вместе с инструкцией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по установке можно по ссылке: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Посмотреть все макеты мастер-слайдов и добавить подходящий можно, нажав кнопку «создать слайд» в верхнем меню.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sz="2400" dirty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</p:txBody>
      </p:sp>
      <p:sp>
        <p:nvSpPr>
          <p:cNvPr id="21" name="Shape 250"/>
          <p:cNvSpPr/>
          <p:nvPr userDrawn="1"/>
        </p:nvSpPr>
        <p:spPr>
          <a:xfrm>
            <a:off x="8003067" y="5138513"/>
            <a:ext cx="7240939" cy="6161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 defTabSz="1828709">
              <a:spcBef>
                <a:spcPts val="3000"/>
              </a:spcBef>
              <a:spcAft>
                <a:spcPts val="3000"/>
              </a:spcAft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расстановки акцентов пользуйтесь встроенными в шаблон стилями шрифтов: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Для выделения ключевой мысли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выделите абзац текста и нажмите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клавишу </a:t>
            </a:r>
            <a:r>
              <a:rPr lang="ru-RU" sz="2400" dirty="0" err="1" smtClean="0">
                <a:solidFill>
                  <a:prstClr val="black"/>
                </a:solidFill>
                <a:latin typeface="Yandex Sans Text Regular" pitchFamily="2" charset="-52"/>
              </a:rPr>
              <a:t>Tab</a:t>
            </a: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, а чтобы  жёлтая линия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не разрывалась, переносите текст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на следующую строку нажатием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клавиши </a:t>
            </a:r>
            <a:r>
              <a:rPr lang="ru-RU" sz="2400" dirty="0" err="1" smtClean="0">
                <a:solidFill>
                  <a:prstClr val="black"/>
                </a:solidFill>
                <a:latin typeface="Yandex Sans Text Regular" pitchFamily="2" charset="-52"/>
              </a:rPr>
              <a:t>Enter</a:t>
            </a:r>
            <a:endParaRPr lang="en-US" dirty="0" smtClean="0">
              <a:solidFill>
                <a:prstClr val="black"/>
              </a:solidFill>
              <a:latin typeface="Yandex Sans Text Regular" pitchFamily="2" charset="-52"/>
            </a:endParaRPr>
          </a:p>
          <a:p>
            <a:pPr marL="1512000" lvl="2" indent="-720000" defTabSz="1828709">
              <a:spcBef>
                <a:spcPts val="3000"/>
              </a:spcBef>
              <a:buSzPct val="150000"/>
              <a:buFont typeface="Yandex Sans Text Light" panose="02000000000000000000" pitchFamily="2" charset="-52"/>
              <a:buChar char="›"/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создания маркированного списка выделите текст и дважды нажмите клавишу </a:t>
            </a:r>
            <a:r>
              <a:rPr lang="ru-RU" sz="2400" dirty="0" err="1" smtClean="0">
                <a:solidFill>
                  <a:prstClr val="black"/>
                </a:solidFill>
              </a:rPr>
              <a:t>Tab</a:t>
            </a:r>
            <a:endParaRPr lang="ru-RU" sz="2400" dirty="0" smtClean="0">
              <a:solidFill>
                <a:prstClr val="black"/>
              </a:solidFill>
            </a:endParaRPr>
          </a:p>
          <a:p>
            <a:pPr marL="1512000" lvl="3" indent="-720000" defTabSz="1828709">
              <a:spcBef>
                <a:spcPts val="3000"/>
              </a:spcBef>
              <a:spcAft>
                <a:spcPts val="3000"/>
              </a:spcAft>
              <a:buFont typeface="+mj-lt"/>
              <a:buAutoNum type="arabicPeriod"/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создания нумерованного списка выделите текст и трижды нажмите клавишу </a:t>
            </a:r>
            <a:r>
              <a:rPr lang="ru-RU" sz="2400" dirty="0" err="1" smtClean="0">
                <a:solidFill>
                  <a:prstClr val="black"/>
                </a:solidFill>
              </a:rPr>
              <a:t>Tab</a:t>
            </a:r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17" name="Shape 238"/>
          <p:cNvSpPr/>
          <p:nvPr userDrawn="1"/>
        </p:nvSpPr>
        <p:spPr>
          <a:xfrm>
            <a:off x="16007207" y="5681620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sz="2400" dirty="0" smtClean="0">
                <a:solidFill>
                  <a:srgbClr val="3878BE"/>
                </a:solidFill>
                <a:hlinkClick r:id="rId4"/>
              </a:rPr>
              <a:t>iStockphoto.com</a:t>
            </a:r>
            <a:r>
              <a:rPr lang="ru-RU" sz="2400" dirty="0" smtClean="0">
                <a:solidFill>
                  <a:srgbClr val="3878BE"/>
                </a:solidFill>
              </a:rPr>
              <a:t> </a:t>
            </a:r>
            <a:endParaRPr lang="ru-RU" sz="2400" dirty="0">
              <a:solidFill>
                <a:srgbClr val="3878BE"/>
              </a:solidFill>
            </a:endParaRPr>
          </a:p>
        </p:txBody>
      </p:sp>
      <p:grpSp>
        <p:nvGrpSpPr>
          <p:cNvPr id="18" name="Группа 17"/>
          <p:cNvGrpSpPr/>
          <p:nvPr userDrawn="1"/>
        </p:nvGrpSpPr>
        <p:grpSpPr>
          <a:xfrm>
            <a:off x="1889206" y="3323550"/>
            <a:ext cx="20986800" cy="6296249"/>
            <a:chOff x="1889206" y="3323550"/>
            <a:chExt cx="20986800" cy="6296249"/>
          </a:xfrm>
        </p:grpSpPr>
        <p:sp>
          <p:nvSpPr>
            <p:cNvPr id="19" name="Shape 238"/>
            <p:cNvSpPr/>
            <p:nvPr/>
          </p:nvSpPr>
          <p:spPr>
            <a:xfrm>
              <a:off x="16414862" y="6983673"/>
              <a:ext cx="6461144" cy="9569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000000"/>
                  </a:solidFill>
                  <a:hlinkClick r:id="rId5"/>
                </a:rPr>
                <a:t>https://</a:t>
              </a:r>
              <a:r>
                <a:rPr lang="en-US" sz="2400" dirty="0" err="1" smtClean="0">
                  <a:solidFill>
                    <a:srgbClr val="000000"/>
                  </a:solidFill>
                  <a:hlinkClick r:id="rId5"/>
                </a:rPr>
                <a:t>yadi.sk</a:t>
              </a:r>
              <a:r>
                <a:rPr lang="en-US" sz="2400" dirty="0" smtClean="0">
                  <a:solidFill>
                    <a:srgbClr val="000000"/>
                  </a:solidFill>
                  <a:hlinkClick r:id="rId5"/>
                </a:rPr>
                <a:t>/d/</a:t>
              </a:r>
              <a:r>
                <a:rPr lang="en-US" sz="2400" dirty="0" err="1" smtClean="0">
                  <a:solidFill>
                    <a:srgbClr val="000000"/>
                  </a:solidFill>
                  <a:hlinkClick r:id="rId5"/>
                </a:rPr>
                <a:t>nOxB-svrxeoGr</a:t>
              </a:r>
              <a:endParaRPr sz="2400" dirty="0">
                <a:solidFill>
                  <a:srgbClr val="000000"/>
                </a:solidFill>
              </a:endParaRPr>
            </a:p>
          </p:txBody>
        </p:sp>
        <p:sp>
          <p:nvSpPr>
            <p:cNvPr id="20" name="Shape 250"/>
            <p:cNvSpPr/>
            <p:nvPr/>
          </p:nvSpPr>
          <p:spPr>
            <a:xfrm>
              <a:off x="1889206" y="6701401"/>
              <a:ext cx="5342400" cy="7329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10000"/>
                </a:lnSpc>
                <a:tabLst>
                  <a:tab pos="5524500" algn="l"/>
                </a:tabLst>
                <a:defRPr sz="2400" baseline="0">
                  <a:latin typeface="Yandex Sans Text Regular"/>
                  <a:ea typeface="Yandex Sans Text Regular"/>
                  <a:cs typeface="Yandex Sans Text Regular"/>
                  <a:sym typeface="Yandex Sans Text Regular"/>
                </a:defRPr>
              </a:pPr>
              <a:r>
                <a:rPr lang="en-US" sz="2400" dirty="0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https://</a:t>
              </a:r>
              <a:r>
                <a:rPr lang="en-US" sz="2400" dirty="0" err="1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yadi.sk</a:t>
              </a:r>
              <a:r>
                <a:rPr lang="en-US" sz="2400" dirty="0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/d/</a:t>
              </a:r>
              <a:r>
                <a:rPr lang="en-US" sz="2400" dirty="0" err="1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GPDyRyOPxejmK</a:t>
              </a:r>
              <a:endParaRPr sz="2400" dirty="0">
                <a:solidFill>
                  <a:srgbClr val="3878BE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endParaRPr>
            </a:p>
          </p:txBody>
        </p:sp>
        <p:sp>
          <p:nvSpPr>
            <p:cNvPr id="22" name="Shape 238"/>
            <p:cNvSpPr/>
            <p:nvPr/>
          </p:nvSpPr>
          <p:spPr>
            <a:xfrm>
              <a:off x="16388806" y="8292875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3878BE"/>
                  </a:solidFill>
                  <a:hlinkClick r:id="rId7"/>
                </a:rPr>
                <a:t>presentation</a:t>
              </a:r>
              <a:r>
                <a:rPr lang="en-US" sz="2400" dirty="0">
                  <a:solidFill>
                    <a:srgbClr val="3878BE"/>
                  </a:solidFill>
                  <a:hlinkClick r:id="rId7"/>
                </a:rPr>
                <a:t>@</a:t>
              </a:r>
              <a:endParaRPr lang="en-US" sz="2400" dirty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sz="2400" dirty="0" smtClean="0">
                  <a:solidFill>
                    <a:srgbClr val="3878BE"/>
                  </a:solidFill>
                </a:rPr>
                <a:t>  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3" name="Shape 238"/>
            <p:cNvSpPr/>
            <p:nvPr/>
          </p:nvSpPr>
          <p:spPr>
            <a:xfrm>
              <a:off x="18296806" y="9147600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3878BE"/>
                  </a:solidFill>
                  <a:hlinkClick r:id="rId7"/>
                </a:rPr>
                <a:t>presentation@</a:t>
              </a:r>
              <a:endParaRPr lang="en-US" sz="2400" dirty="0" smtClean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sz="2400" dirty="0" smtClean="0">
                  <a:solidFill>
                    <a:srgbClr val="3878BE"/>
                  </a:solidFill>
                </a:rPr>
                <a:t>  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4" name="Shape 238"/>
            <p:cNvSpPr/>
            <p:nvPr/>
          </p:nvSpPr>
          <p:spPr>
            <a:xfrm>
              <a:off x="16414862" y="3323550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>
                  <a:solidFill>
                    <a:srgbClr val="000000"/>
                  </a:solidFill>
                  <a:hlinkClick r:id="rId8"/>
                </a:rPr>
                <a:t>patterns.yandex-team.ru/presentation</a:t>
              </a:r>
              <a:endParaRPr lang="en-US" sz="2400" dirty="0">
                <a:solidFill>
                  <a:srgbClr val="000000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5" name="Shape 238"/>
            <p:cNvSpPr/>
            <p:nvPr/>
          </p:nvSpPr>
          <p:spPr>
            <a:xfrm>
              <a:off x="16007207" y="4234173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>
                  <a:solidFill>
                    <a:srgbClr val="3878BE"/>
                  </a:solidFill>
                  <a:hlinkClick r:id="rId9"/>
                </a:rPr>
                <a:t>https://</a:t>
              </a:r>
              <a:r>
                <a:rPr lang="en-US" sz="2400" dirty="0" smtClean="0">
                  <a:solidFill>
                    <a:srgbClr val="3878BE"/>
                  </a:solidFill>
                  <a:hlinkClick r:id="rId9"/>
                </a:rPr>
                <a:t>yadi.sk/d/ZpB_978TwmoNY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</p:grpSp>
      <p:grpSp>
        <p:nvGrpSpPr>
          <p:cNvPr id="27" name="Группа 26"/>
          <p:cNvGrpSpPr/>
          <p:nvPr userDrawn="1"/>
        </p:nvGrpSpPr>
        <p:grpSpPr>
          <a:xfrm>
            <a:off x="4488644" y="8866540"/>
            <a:ext cx="1153753" cy="1358900"/>
            <a:chOff x="4479985" y="8800385"/>
            <a:chExt cx="1153753" cy="1358900"/>
          </a:xfrm>
        </p:grpSpPr>
        <p:pic>
          <p:nvPicPr>
            <p:cNvPr id="28" name="Изображение 27"/>
            <p:cNvPicPr>
              <a:picLocks noChangeAspect="1"/>
            </p:cNvPicPr>
            <p:nvPr userDrawn="1"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4"/>
            <a:stretch/>
          </p:blipFill>
          <p:spPr>
            <a:xfrm>
              <a:off x="4479985" y="8800385"/>
              <a:ext cx="1153753" cy="1358900"/>
            </a:xfrm>
            <a:prstGeom prst="rect">
              <a:avLst/>
            </a:prstGeom>
          </p:spPr>
        </p:pic>
        <p:sp>
          <p:nvSpPr>
            <p:cNvPr id="29" name="Прямоугольник 28"/>
            <p:cNvSpPr/>
            <p:nvPr userDrawn="1"/>
          </p:nvSpPr>
          <p:spPr>
            <a:xfrm>
              <a:off x="5322406" y="8856452"/>
              <a:ext cx="273262" cy="776377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588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marL="0" marR="0" indent="0" algn="l" defTabSz="1828709" rtl="0" eaLnBrk="1" fontAlgn="auto" latinLnBrk="0" hangingPunct="1">
              <a:lnSpc>
                <a:spcPts val="1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10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6" y="1294841"/>
            <a:ext cx="18273713" cy="763587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6" y="12734400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826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607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Текст ил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06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slideLayout" Target="../slideLayouts/slideLayout50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29" Type="http://schemas.openxmlformats.org/officeDocument/2006/relationships/slideLayout" Target="../slideLayouts/slideLayout53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28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31" Type="http://schemas.openxmlformats.org/officeDocument/2006/relationships/slideLayout" Target="../slideLayouts/slideLayout55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slideLayout" Target="../slideLayouts/slideLayout51.xml"/><Relationship Id="rId3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048000"/>
            <a:ext cx="22124509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</p:spPr>
        <p:txBody>
          <a:bodyPr vert="horz" lIns="0" tIns="324000" rIns="91440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0" y="762002"/>
            <a:ext cx="22124509" cy="11350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232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3" r:id="rId2"/>
    <p:sldLayoutId id="2147483685" r:id="rId3"/>
    <p:sldLayoutId id="2147483711" r:id="rId4"/>
    <p:sldLayoutId id="2147483719" r:id="rId5"/>
    <p:sldLayoutId id="2147483720" r:id="rId6"/>
    <p:sldLayoutId id="2147483714" r:id="rId7"/>
    <p:sldLayoutId id="2147483690" r:id="rId8"/>
    <p:sldLayoutId id="2147483716" r:id="rId9"/>
    <p:sldLayoutId id="2147483733" r:id="rId10"/>
    <p:sldLayoutId id="2147483696" r:id="rId11"/>
    <p:sldLayoutId id="2147483702" r:id="rId12"/>
    <p:sldLayoutId id="2147483701" r:id="rId13"/>
    <p:sldLayoutId id="2147483700" r:id="rId14"/>
    <p:sldLayoutId id="2147483732" r:id="rId15"/>
    <p:sldLayoutId id="2147483699" r:id="rId16"/>
    <p:sldLayoutId id="2147483698" r:id="rId17"/>
    <p:sldLayoutId id="2147483703" r:id="rId18"/>
    <p:sldLayoutId id="2147483734" r:id="rId19"/>
    <p:sldLayoutId id="2147483705" r:id="rId20"/>
    <p:sldLayoutId id="2147483706" r:id="rId21"/>
    <p:sldLayoutId id="2147483717" r:id="rId22"/>
    <p:sldLayoutId id="2147483691" r:id="rId23"/>
    <p:sldLayoutId id="2147483730" r:id="rId2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82870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20000" algn="l" defTabSz="1908000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3" pos="3593">
          <p15:clr>
            <a:srgbClr val="F26B43"/>
          </p15:clr>
        </p15:guide>
        <p15:guide id="25" pos="7920">
          <p15:clr>
            <a:srgbClr val="F26B43"/>
          </p15:clr>
        </p15:guide>
        <p15:guide id="27" pos="8401">
          <p15:clr>
            <a:srgbClr val="F26B43"/>
          </p15:clr>
        </p15:guide>
        <p15:guide id="28" pos="8641">
          <p15:clr>
            <a:srgbClr val="F26B43"/>
          </p15:clr>
        </p15:guide>
        <p15:guide id="29" pos="8881">
          <p15:clr>
            <a:srgbClr val="F26B43"/>
          </p15:clr>
        </p15:guide>
        <p15:guide id="30" pos="9122">
          <p15:clr>
            <a:srgbClr val="F26B43"/>
          </p15:clr>
        </p15:guide>
        <p15:guide id="31" pos="9362">
          <p15:clr>
            <a:srgbClr val="F26B43"/>
          </p15:clr>
        </p15:guide>
        <p15:guide id="32" pos="9603">
          <p15:clr>
            <a:srgbClr val="F26B43"/>
          </p15:clr>
        </p15:guide>
        <p15:guide id="33" pos="10083">
          <p15:clr>
            <a:srgbClr val="F26B43"/>
          </p15:clr>
        </p15:guide>
        <p15:guide id="34" pos="9843">
          <p15:clr>
            <a:srgbClr val="F26B43"/>
          </p15:clr>
        </p15:guide>
        <p15:guide id="35" pos="10324">
          <p15:clr>
            <a:srgbClr val="F26B43"/>
          </p15:clr>
        </p15:guide>
        <p15:guide id="36" pos="11516">
          <p15:clr>
            <a:srgbClr val="F26B43"/>
          </p15:clr>
        </p15:guide>
        <p15:guide id="37" pos="10804">
          <p15:clr>
            <a:srgbClr val="F26B43"/>
          </p15:clr>
        </p15:guide>
        <p15:guide id="38" pos="10564">
          <p15:clr>
            <a:srgbClr val="F26B43"/>
          </p15:clr>
        </p15:guide>
        <p15:guide id="39" pos="11045">
          <p15:clr>
            <a:srgbClr val="F26B43"/>
          </p15:clr>
        </p15:guide>
        <p15:guide id="40" pos="11285">
          <p15:clr>
            <a:srgbClr val="F26B43"/>
          </p15:clr>
        </p15:guide>
        <p15:guide id="41" pos="11766">
          <p15:clr>
            <a:srgbClr val="F26B43"/>
          </p15:clr>
        </p15:guide>
        <p15:guide id="42" pos="12006">
          <p15:clr>
            <a:srgbClr val="F26B43"/>
          </p15:clr>
        </p15:guide>
        <p15:guide id="43" pos="12487">
          <p15:clr>
            <a:srgbClr val="F26B43"/>
          </p15:clr>
        </p15:guide>
        <p15:guide id="44" pos="12247">
          <p15:clr>
            <a:srgbClr val="F26B43"/>
          </p15:clr>
        </p15:guide>
        <p15:guide id="45" pos="12727">
          <p15:clr>
            <a:srgbClr val="F26B43"/>
          </p15:clr>
        </p15:guide>
        <p15:guide id="46" pos="12968">
          <p15:clr>
            <a:srgbClr val="F26B43"/>
          </p15:clr>
        </p15:guide>
        <p15:guide id="47" pos="13208">
          <p15:clr>
            <a:srgbClr val="F26B43"/>
          </p15:clr>
        </p15:guide>
        <p15:guide id="48" orient="horz" pos="4320">
          <p15:clr>
            <a:srgbClr val="F26B43"/>
          </p15:clr>
        </p15:guide>
        <p15:guide id="49" orient="horz" pos="4080">
          <p15:clr>
            <a:srgbClr val="F26B43"/>
          </p15:clr>
        </p15:guide>
        <p15:guide id="50" orient="horz" pos="3839">
          <p15:clr>
            <a:srgbClr val="F26B43"/>
          </p15:clr>
        </p15:guide>
        <p15:guide id="51" orient="horz" pos="3118">
          <p15:clr>
            <a:srgbClr val="F26B43"/>
          </p15:clr>
        </p15:guide>
        <p15:guide id="52" orient="horz" pos="2878">
          <p15:clr>
            <a:srgbClr val="F26B43"/>
          </p15:clr>
        </p15:guide>
        <p15:guide id="53" orient="horz" pos="2637">
          <p15:clr>
            <a:srgbClr val="F26B43"/>
          </p15:clr>
        </p15:guide>
        <p15:guide id="54" orient="horz" pos="2397">
          <p15:clr>
            <a:srgbClr val="F26B43"/>
          </p15:clr>
        </p15:guide>
        <p15:guide id="55" orient="horz" pos="2157">
          <p15:clr>
            <a:srgbClr val="F26B43"/>
          </p15:clr>
        </p15:guide>
        <p15:guide id="56" orient="horz" pos="1916">
          <p15:clr>
            <a:srgbClr val="F26B43"/>
          </p15:clr>
        </p15:guide>
        <p15:guide id="57" orient="horz" pos="1195">
          <p15:clr>
            <a:srgbClr val="F26B43"/>
          </p15:clr>
        </p15:guide>
        <p15:guide id="58" orient="horz" pos="955">
          <p15:clr>
            <a:srgbClr val="F26B43"/>
          </p15:clr>
        </p15:guide>
        <p15:guide id="59" orient="horz" pos="714">
          <p15:clr>
            <a:srgbClr val="F26B43"/>
          </p15:clr>
        </p15:guide>
        <p15:guide id="62" orient="horz" pos="4560">
          <p15:clr>
            <a:srgbClr val="F26B43"/>
          </p15:clr>
        </p15:guide>
        <p15:guide id="63" orient="horz" pos="4801">
          <p15:clr>
            <a:srgbClr val="F26B43"/>
          </p15:clr>
        </p15:guide>
        <p15:guide id="64" orient="horz" pos="5282">
          <p15:clr>
            <a:srgbClr val="F26B43"/>
          </p15:clr>
        </p15:guide>
        <p15:guide id="65" orient="horz" pos="5522">
          <p15:clr>
            <a:srgbClr val="F26B43"/>
          </p15:clr>
        </p15:guide>
        <p15:guide id="66" orient="horz" pos="5762">
          <p15:clr>
            <a:srgbClr val="F26B43"/>
          </p15:clr>
        </p15:guide>
        <p15:guide id="67" orient="horz" pos="6003">
          <p15:clr>
            <a:srgbClr val="F26B43"/>
          </p15:clr>
        </p15:guide>
        <p15:guide id="68" orient="horz" pos="6243">
          <p15:clr>
            <a:srgbClr val="F26B43"/>
          </p15:clr>
        </p15:guide>
        <p15:guide id="69" orient="horz" pos="6483">
          <p15:clr>
            <a:srgbClr val="F26B43"/>
          </p15:clr>
        </p15:guide>
        <p15:guide id="70" orient="horz" pos="6724">
          <p15:clr>
            <a:srgbClr val="F26B43"/>
          </p15:clr>
        </p15:guide>
        <p15:guide id="71" orient="horz" pos="6964">
          <p15:clr>
            <a:srgbClr val="F26B43"/>
          </p15:clr>
        </p15:guide>
        <p15:guide id="72" orient="horz" pos="7685">
          <p15:clr>
            <a:srgbClr val="F26B43"/>
          </p15:clr>
        </p15:guide>
        <p15:guide id="73" orient="horz" pos="7445">
          <p15:clr>
            <a:srgbClr val="F26B43"/>
          </p15:clr>
        </p15:guide>
        <p15:guide id="74" orient="horz" pos="7205">
          <p15:clr>
            <a:srgbClr val="F26B43"/>
          </p15:clr>
        </p15:guide>
        <p15:guide id="75" pos="8160">
          <p15:clr>
            <a:srgbClr val="F26B43"/>
          </p15:clr>
        </p15:guide>
        <p15:guide id="76" orient="horz" pos="3599">
          <p15:clr>
            <a:srgbClr val="F26B43"/>
          </p15:clr>
        </p15:guide>
        <p15:guide id="77" orient="horz" pos="3358">
          <p15:clr>
            <a:srgbClr val="F26B43"/>
          </p15:clr>
        </p15:guide>
        <p15:guide id="78" orient="horz" pos="5041">
          <p15:clr>
            <a:srgbClr val="F26B43"/>
          </p15:clr>
        </p15:guide>
        <p15:guide id="79" pos="2391">
          <p15:clr>
            <a:srgbClr val="F26B43"/>
          </p15:clr>
        </p15:guide>
        <p15:guide id="80" pos="2151">
          <p15:clr>
            <a:srgbClr val="F26B43"/>
          </p15:clr>
        </p15:guide>
        <p15:guide id="81" pos="1910">
          <p15:clr>
            <a:srgbClr val="F26B43"/>
          </p15:clr>
        </p15:guide>
        <p15:guide id="82" pos="1670">
          <p15:clr>
            <a:srgbClr val="F26B43"/>
          </p15:clr>
        </p15:guide>
        <p15:guide id="83" pos="1430">
          <p15:clr>
            <a:srgbClr val="F26B43"/>
          </p15:clr>
        </p15:guide>
        <p15:guide id="84" pos="1189">
          <p15:clr>
            <a:srgbClr val="F26B43"/>
          </p15:clr>
        </p15:guide>
        <p15:guide id="85" pos="949">
          <p15:clr>
            <a:srgbClr val="F26B43"/>
          </p15:clr>
        </p15:guide>
        <p15:guide id="86" pos="709">
          <p15:clr>
            <a:srgbClr val="F26B43"/>
          </p15:clr>
        </p15:guide>
        <p15:guide id="87" pos="13449">
          <p15:clr>
            <a:srgbClr val="F26B43"/>
          </p15:clr>
        </p15:guide>
        <p15:guide id="88" pos="13689">
          <p15:clr>
            <a:srgbClr val="F26B43"/>
          </p15:clr>
        </p15:guide>
        <p15:guide id="89" pos="13929">
          <p15:clr>
            <a:srgbClr val="F26B43"/>
          </p15:clr>
        </p15:guide>
        <p15:guide id="90" pos="14170">
          <p15:clr>
            <a:srgbClr val="F26B43"/>
          </p15:clr>
        </p15:guide>
        <p15:guide id="91" pos="14410">
          <p15:clr>
            <a:srgbClr val="F26B43"/>
          </p15:clr>
        </p15:guide>
        <p15:guide id="92" pos="14650">
          <p15:clr>
            <a:srgbClr val="F26B43"/>
          </p15:clr>
        </p15:guide>
        <p15:guide id="93" orient="horz" pos="47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048000"/>
            <a:ext cx="22124509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</p:spPr>
        <p:txBody>
          <a:bodyPr vert="horz" lIns="0" tIns="324000" rIns="91440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0" y="762001"/>
            <a:ext cx="22124509" cy="22859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783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753" r:id="rId18"/>
    <p:sldLayoutId id="2147483754" r:id="rId19"/>
    <p:sldLayoutId id="2147483755" r:id="rId20"/>
    <p:sldLayoutId id="2147483756" r:id="rId21"/>
    <p:sldLayoutId id="2147483757" r:id="rId22"/>
    <p:sldLayoutId id="2147483758" r:id="rId23"/>
    <p:sldLayoutId id="2147483759" r:id="rId24"/>
    <p:sldLayoutId id="2147483760" r:id="rId25"/>
    <p:sldLayoutId id="2147483761" r:id="rId26"/>
    <p:sldLayoutId id="2147483762" r:id="rId27"/>
    <p:sldLayoutId id="2147483763" r:id="rId28"/>
    <p:sldLayoutId id="2147483764" r:id="rId29"/>
    <p:sldLayoutId id="2147483765" r:id="rId30"/>
    <p:sldLayoutId id="2147483766" r:id="rId3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82870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20000" algn="l" defTabSz="1908000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709" rtl="0" eaLnBrk="1" latinLnBrk="0" hangingPunct="1">
        <a:lnSpc>
          <a:spcPct val="90000"/>
        </a:lnSpc>
        <a:spcBef>
          <a:spcPts val="1000"/>
        </a:spcBef>
        <a:buFontTx/>
        <a:buNone/>
        <a:defRPr sz="5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2" pos="3593">
          <p15:clr>
            <a:srgbClr val="F26B43"/>
          </p15:clr>
        </p15:guide>
        <p15:guide id="23" pos="7920">
          <p15:clr>
            <a:srgbClr val="F26B43"/>
          </p15:clr>
        </p15:guide>
        <p15:guide id="24" pos="8401">
          <p15:clr>
            <a:srgbClr val="F26B43"/>
          </p15:clr>
        </p15:guide>
        <p15:guide id="25" pos="8641">
          <p15:clr>
            <a:srgbClr val="F26B43"/>
          </p15:clr>
        </p15:guide>
        <p15:guide id="26" pos="8881">
          <p15:clr>
            <a:srgbClr val="F26B43"/>
          </p15:clr>
        </p15:guide>
        <p15:guide id="27" pos="9122">
          <p15:clr>
            <a:srgbClr val="F26B43"/>
          </p15:clr>
        </p15:guide>
        <p15:guide id="28" pos="9362">
          <p15:clr>
            <a:srgbClr val="F26B43"/>
          </p15:clr>
        </p15:guide>
        <p15:guide id="29" pos="9603">
          <p15:clr>
            <a:srgbClr val="F26B43"/>
          </p15:clr>
        </p15:guide>
        <p15:guide id="30" pos="10083">
          <p15:clr>
            <a:srgbClr val="F26B43"/>
          </p15:clr>
        </p15:guide>
        <p15:guide id="31" pos="9843">
          <p15:clr>
            <a:srgbClr val="F26B43"/>
          </p15:clr>
        </p15:guide>
        <p15:guide id="32" pos="10324">
          <p15:clr>
            <a:srgbClr val="F26B43"/>
          </p15:clr>
        </p15:guide>
        <p15:guide id="33" pos="11516">
          <p15:clr>
            <a:srgbClr val="F26B43"/>
          </p15:clr>
        </p15:guide>
        <p15:guide id="34" pos="10804">
          <p15:clr>
            <a:srgbClr val="F26B43"/>
          </p15:clr>
        </p15:guide>
        <p15:guide id="35" pos="10564">
          <p15:clr>
            <a:srgbClr val="F26B43"/>
          </p15:clr>
        </p15:guide>
        <p15:guide id="36" pos="11045">
          <p15:clr>
            <a:srgbClr val="F26B43"/>
          </p15:clr>
        </p15:guide>
        <p15:guide id="37" pos="11285">
          <p15:clr>
            <a:srgbClr val="F26B43"/>
          </p15:clr>
        </p15:guide>
        <p15:guide id="38" pos="11766">
          <p15:clr>
            <a:srgbClr val="F26B43"/>
          </p15:clr>
        </p15:guide>
        <p15:guide id="39" pos="12006">
          <p15:clr>
            <a:srgbClr val="F26B43"/>
          </p15:clr>
        </p15:guide>
        <p15:guide id="40" pos="12487">
          <p15:clr>
            <a:srgbClr val="F26B43"/>
          </p15:clr>
        </p15:guide>
        <p15:guide id="41" pos="12247">
          <p15:clr>
            <a:srgbClr val="F26B43"/>
          </p15:clr>
        </p15:guide>
        <p15:guide id="42" pos="12727">
          <p15:clr>
            <a:srgbClr val="F26B43"/>
          </p15:clr>
        </p15:guide>
        <p15:guide id="43" pos="12968">
          <p15:clr>
            <a:srgbClr val="F26B43"/>
          </p15:clr>
        </p15:guide>
        <p15:guide id="44" pos="13208">
          <p15:clr>
            <a:srgbClr val="F26B43"/>
          </p15:clr>
        </p15:guide>
        <p15:guide id="45" orient="horz" pos="4320">
          <p15:clr>
            <a:srgbClr val="F26B43"/>
          </p15:clr>
        </p15:guide>
        <p15:guide id="46" orient="horz" pos="4080">
          <p15:clr>
            <a:srgbClr val="F26B43"/>
          </p15:clr>
        </p15:guide>
        <p15:guide id="47" orient="horz" pos="3839">
          <p15:clr>
            <a:srgbClr val="F26B43"/>
          </p15:clr>
        </p15:guide>
        <p15:guide id="48" orient="horz" pos="3118">
          <p15:clr>
            <a:srgbClr val="F26B43"/>
          </p15:clr>
        </p15:guide>
        <p15:guide id="49" orient="horz" pos="2878">
          <p15:clr>
            <a:srgbClr val="F26B43"/>
          </p15:clr>
        </p15:guide>
        <p15:guide id="50" orient="horz" pos="2637">
          <p15:clr>
            <a:srgbClr val="F26B43"/>
          </p15:clr>
        </p15:guide>
        <p15:guide id="51" orient="horz" pos="2397">
          <p15:clr>
            <a:srgbClr val="F26B43"/>
          </p15:clr>
        </p15:guide>
        <p15:guide id="52" orient="horz" pos="2157">
          <p15:clr>
            <a:srgbClr val="F26B43"/>
          </p15:clr>
        </p15:guide>
        <p15:guide id="53" orient="horz" pos="1916">
          <p15:clr>
            <a:srgbClr val="F26B43"/>
          </p15:clr>
        </p15:guide>
        <p15:guide id="54" orient="horz" pos="1195">
          <p15:clr>
            <a:srgbClr val="F26B43"/>
          </p15:clr>
        </p15:guide>
        <p15:guide id="55" orient="horz" pos="955">
          <p15:clr>
            <a:srgbClr val="F26B43"/>
          </p15:clr>
        </p15:guide>
        <p15:guide id="56" orient="horz" pos="714">
          <p15:clr>
            <a:srgbClr val="F26B43"/>
          </p15:clr>
        </p15:guide>
        <p15:guide id="57" orient="horz" pos="4560">
          <p15:clr>
            <a:srgbClr val="F26B43"/>
          </p15:clr>
        </p15:guide>
        <p15:guide id="58" orient="horz" pos="4801">
          <p15:clr>
            <a:srgbClr val="F26B43"/>
          </p15:clr>
        </p15:guide>
        <p15:guide id="59" orient="horz" pos="5282">
          <p15:clr>
            <a:srgbClr val="F26B43"/>
          </p15:clr>
        </p15:guide>
        <p15:guide id="60" orient="horz" pos="5522">
          <p15:clr>
            <a:srgbClr val="F26B43"/>
          </p15:clr>
        </p15:guide>
        <p15:guide id="61" orient="horz" pos="5762">
          <p15:clr>
            <a:srgbClr val="F26B43"/>
          </p15:clr>
        </p15:guide>
        <p15:guide id="62" orient="horz" pos="6003">
          <p15:clr>
            <a:srgbClr val="F26B43"/>
          </p15:clr>
        </p15:guide>
        <p15:guide id="63" orient="horz" pos="6243">
          <p15:clr>
            <a:srgbClr val="F26B43"/>
          </p15:clr>
        </p15:guide>
        <p15:guide id="64" orient="horz" pos="6483">
          <p15:clr>
            <a:srgbClr val="F26B43"/>
          </p15:clr>
        </p15:guide>
        <p15:guide id="65" orient="horz" pos="6724">
          <p15:clr>
            <a:srgbClr val="F26B43"/>
          </p15:clr>
        </p15:guide>
        <p15:guide id="66" orient="horz" pos="6964">
          <p15:clr>
            <a:srgbClr val="F26B43"/>
          </p15:clr>
        </p15:guide>
        <p15:guide id="67" orient="horz" pos="7685">
          <p15:clr>
            <a:srgbClr val="F26B43"/>
          </p15:clr>
        </p15:guide>
        <p15:guide id="68" orient="horz" pos="7445">
          <p15:clr>
            <a:srgbClr val="F26B43"/>
          </p15:clr>
        </p15:guide>
        <p15:guide id="69" orient="horz" pos="7205">
          <p15:clr>
            <a:srgbClr val="F26B43"/>
          </p15:clr>
        </p15:guide>
        <p15:guide id="70" pos="8160">
          <p15:clr>
            <a:srgbClr val="F26B43"/>
          </p15:clr>
        </p15:guide>
        <p15:guide id="71" orient="horz" pos="3599">
          <p15:clr>
            <a:srgbClr val="F26B43"/>
          </p15:clr>
        </p15:guide>
        <p15:guide id="72" orient="horz" pos="3358">
          <p15:clr>
            <a:srgbClr val="F26B43"/>
          </p15:clr>
        </p15:guide>
        <p15:guide id="73" orient="horz" pos="5041">
          <p15:clr>
            <a:srgbClr val="F26B43"/>
          </p15:clr>
        </p15:guide>
        <p15:guide id="74" pos="2391">
          <p15:clr>
            <a:srgbClr val="F26B43"/>
          </p15:clr>
        </p15:guide>
        <p15:guide id="75" pos="2151">
          <p15:clr>
            <a:srgbClr val="F26B43"/>
          </p15:clr>
        </p15:guide>
        <p15:guide id="76" pos="1910">
          <p15:clr>
            <a:srgbClr val="F26B43"/>
          </p15:clr>
        </p15:guide>
        <p15:guide id="77" pos="1670">
          <p15:clr>
            <a:srgbClr val="F26B43"/>
          </p15:clr>
        </p15:guide>
        <p15:guide id="78" pos="1430">
          <p15:clr>
            <a:srgbClr val="F26B43"/>
          </p15:clr>
        </p15:guide>
        <p15:guide id="79" pos="1189">
          <p15:clr>
            <a:srgbClr val="F26B43"/>
          </p15:clr>
        </p15:guide>
        <p15:guide id="80" pos="949">
          <p15:clr>
            <a:srgbClr val="F26B43"/>
          </p15:clr>
        </p15:guide>
        <p15:guide id="81" pos="709">
          <p15:clr>
            <a:srgbClr val="F26B43"/>
          </p15:clr>
        </p15:guide>
        <p15:guide id="82" pos="13449">
          <p15:clr>
            <a:srgbClr val="F26B43"/>
          </p15:clr>
        </p15:guide>
        <p15:guide id="83" pos="13689">
          <p15:clr>
            <a:srgbClr val="F26B43"/>
          </p15:clr>
        </p15:guide>
        <p15:guide id="84" pos="13929">
          <p15:clr>
            <a:srgbClr val="F26B43"/>
          </p15:clr>
        </p15:guide>
        <p15:guide id="85" pos="14170">
          <p15:clr>
            <a:srgbClr val="F26B43"/>
          </p15:clr>
        </p15:guide>
        <p15:guide id="86" pos="14410">
          <p15:clr>
            <a:srgbClr val="F26B43"/>
          </p15:clr>
        </p15:guide>
        <p15:guide id="87" pos="14650">
          <p15:clr>
            <a:srgbClr val="F26B43"/>
          </p15:clr>
        </p15:guide>
        <p15:guide id="88" orient="horz" pos="4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10" Type="http://schemas.openxmlformats.org/officeDocument/2006/relationships/image" Target="../media/image19.emf"/><Relationship Id="rId4" Type="http://schemas.openxmlformats.org/officeDocument/2006/relationships/image" Target="../media/image13.emf"/><Relationship Id="rId9" Type="http://schemas.openxmlformats.org/officeDocument/2006/relationships/image" Target="../media/image18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502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в коде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142999" y="3048000"/>
            <a:ext cx="22131337" cy="3046413"/>
          </a:xfrm>
        </p:spPr>
        <p:txBody>
          <a:bodyPr anchor="t"/>
          <a:lstStyle/>
          <a:p>
            <a:pPr lvl="1"/>
            <a:r>
              <a:rPr lang="en-US" dirty="0" smtClean="0"/>
              <a:t>HTTP-</a:t>
            </a:r>
            <a:r>
              <a:rPr lang="ru-RU" dirty="0" smtClean="0"/>
              <a:t>ответы </a:t>
            </a:r>
            <a:r>
              <a:rPr lang="ru-RU" dirty="0" err="1" smtClean="0"/>
              <a:t>хардкодятся</a:t>
            </a:r>
            <a:r>
              <a:rPr lang="ru-RU" dirty="0" smtClean="0"/>
              <a:t> </a:t>
            </a:r>
            <a:r>
              <a:rPr lang="ru-RU" dirty="0"/>
              <a:t>каждый раз при выводе в </a:t>
            </a:r>
            <a:r>
              <a:rPr lang="ru-RU" dirty="0" smtClean="0"/>
              <a:t>поток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ru-RU" dirty="0" smtClean="0"/>
              <a:t>Если у ответа есть содержимое, можно неверно указать его размер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10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idx="13"/>
          </p:nvPr>
        </p:nvSpPr>
        <p:spPr>
          <a:xfrm>
            <a:off x="1" y="5713413"/>
            <a:ext cx="24382412" cy="8002587"/>
          </a:xfrm>
        </p:spPr>
        <p:txBody>
          <a:bodyPr/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1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en-US" altLang="ru-RU" dirty="0" smtClean="0">
              <a:solidFill>
                <a:srgbClr val="5BCD9D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OK\r\n"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Content-Length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: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"HTTP/1.1 404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Not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found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\r\n\r\n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20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Выполним </a:t>
            </a:r>
            <a:r>
              <a:rPr lang="ru-RU" dirty="0" err="1" smtClean="0"/>
              <a:t>рефакторинг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2999" y="3048000"/>
            <a:ext cx="22131337" cy="9158288"/>
          </a:xfrm>
        </p:spPr>
        <p:txBody>
          <a:bodyPr/>
          <a:lstStyle/>
          <a:p>
            <a:pPr lvl="1"/>
            <a:r>
              <a:rPr lang="ru-RU" dirty="0" smtClean="0"/>
              <a:t>Избавимся от необходимости каждый раз </a:t>
            </a:r>
            <a:r>
              <a:rPr lang="ru-RU" dirty="0" err="1" smtClean="0"/>
              <a:t>хардкодить</a:t>
            </a:r>
            <a:r>
              <a:rPr lang="ru-RU" dirty="0" smtClean="0"/>
              <a:t> </a:t>
            </a:r>
            <a:r>
              <a:rPr lang="en-US" dirty="0" smtClean="0"/>
              <a:t>HTTP-</a:t>
            </a:r>
            <a:r>
              <a:rPr lang="ru-RU" dirty="0" smtClean="0"/>
              <a:t>ответы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Напишем </a:t>
            </a:r>
            <a:r>
              <a:rPr lang="ru-RU" dirty="0"/>
              <a:t>класс </a:t>
            </a:r>
            <a:r>
              <a:rPr lang="ru-RU" dirty="0" err="1" smtClean="0"/>
              <a:t>HttpResponse</a:t>
            </a:r>
            <a:r>
              <a:rPr lang="ru-RU" dirty="0" smtClean="0"/>
              <a:t>, который будет</a:t>
            </a:r>
          </a:p>
          <a:p>
            <a:pPr lvl="2"/>
            <a:r>
              <a:rPr lang="ru-RU" dirty="0" smtClean="0"/>
              <a:t>инкапсулировать строковое </a:t>
            </a:r>
            <a:r>
              <a:rPr lang="ru-RU" dirty="0"/>
              <a:t>представление HTTP-ответов </a:t>
            </a:r>
            <a:endParaRPr lang="ru-RU" dirty="0" smtClean="0"/>
          </a:p>
          <a:p>
            <a:pPr lvl="2"/>
            <a:r>
              <a:rPr lang="ru-RU" dirty="0" smtClean="0"/>
              <a:t>предоставлять </a:t>
            </a:r>
            <a:r>
              <a:rPr lang="ru-RU" dirty="0"/>
              <a:t>удобный интерфейс для их </a:t>
            </a:r>
            <a:r>
              <a:rPr lang="ru-RU" dirty="0" smtClean="0"/>
              <a:t>создания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Воспользуемся нашими четырьмя шагами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11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36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первый – создадим интерфейс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Мы создаём интерфейс без реализации!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12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explicit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friend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828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CommentServer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ServeRequest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HttpRequest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method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"POST"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 smtClean="0">
                <a:solidFill>
                  <a:srgbClr val="72C3E0"/>
                </a:solidFill>
                <a:latin typeface="Verdana" panose="020B0604030504040204" pitchFamily="34" charset="0"/>
              </a:rPr>
              <a:t>add_user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emplace_back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b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b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 smtClean="0">
                <a:solidFill>
                  <a:srgbClr val="72C3E0"/>
                </a:solidFill>
                <a:latin typeface="Verdana" panose="020B0604030504040204" pitchFamily="34" charset="0"/>
              </a:rPr>
              <a:t>add_comment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] =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ParseIdAndComment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body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].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push_back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}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32125" y="3805200"/>
            <a:ext cx="13201884" cy="25853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200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1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32806" y="12128338"/>
            <a:ext cx="9921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"HTTP/1.1 404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Not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found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\r\n\r\n"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32806" y="3805200"/>
            <a:ext cx="13206949" cy="4151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1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en-US" altLang="ru-RU" dirty="0" smtClean="0">
              <a:solidFill>
                <a:srgbClr val="5BCD9D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OK\r\n"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Content-Length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: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endParaRPr lang="ru-RU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13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32937" y="10409269"/>
            <a:ext cx="6487301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smtClean="0">
                <a:solidFill>
                  <a:srgbClr val="6897BB"/>
                </a:solidFill>
                <a:latin typeface="Verdana" panose="020B0604030504040204" pitchFamily="34" charset="0"/>
              </a:rPr>
              <a:t>200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32806" y="10409269"/>
            <a:ext cx="8395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"HTTP/1.1 200 OK\r\n\r\n"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;</a:t>
            </a:r>
            <a:endParaRPr lang="ru-RU" sz="50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32125" y="12122300"/>
            <a:ext cx="6488113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en-US" altLang="ru-RU" dirty="0" smtClean="0">
                <a:solidFill>
                  <a:srgbClr val="6897BB"/>
                </a:solidFill>
                <a:latin typeface="Verdana" panose="020B0604030504040204" pitchFamily="34" charset="0"/>
              </a:rPr>
              <a:t>404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18691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5" grpId="0"/>
      <p:bldP spid="9" grpId="0" animBg="1"/>
      <p:bldP spid="8" grpId="0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Второй шаг – внедряем интерфейс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Внедрение выявило проблемы интерфейса</a:t>
            </a:r>
          </a:p>
          <a:p>
            <a:pPr lvl="2"/>
            <a:r>
              <a:rPr lang="ru-RU" dirty="0" smtClean="0"/>
              <a:t>вывод </a:t>
            </a:r>
            <a:r>
              <a:rPr lang="en-US" dirty="0" smtClean="0"/>
              <a:t>HTTP-</a:t>
            </a:r>
            <a:r>
              <a:rPr lang="ru-RU" dirty="0" smtClean="0"/>
              <a:t>ответа в поток требует трёх команд</a:t>
            </a:r>
          </a:p>
          <a:p>
            <a:pPr lvl="2"/>
            <a:r>
              <a:rPr lang="ru-RU" dirty="0" smtClean="0"/>
              <a:t>коды ответов – «магические числа»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14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200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dirty="0" smtClean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ru-RU" dirty="0">
                <a:solidFill>
                  <a:srgbClr val="6897B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404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  <a:endParaRPr lang="ru-RU" altLang="ru-RU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27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 первый – создадим интерфейс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15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enum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OK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200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NotFound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404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explicit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chemeClr val="accent4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chemeClr val="accent4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chemeClr val="accent4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chemeClr val="accent4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chemeClr val="accent4"/>
                </a:solidFill>
                <a:latin typeface="Verdana" panose="020B0604030504040204" pitchFamily="34" charset="0"/>
              </a:rPr>
              <a:t>&amp;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friend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807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CommentServer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ServeRequest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method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"POST"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add_user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emplace_back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add_comment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[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] =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ParseIdAndComment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body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].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push_back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933723" y="6381812"/>
            <a:ext cx="20586700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OK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1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Второй шаг – внедряем интерфейс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33723" y="6336000"/>
            <a:ext cx="13355981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(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200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);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  <a:ea typeface="Verdana" charset="0"/>
              <a:cs typeface="Verdana" charset="0"/>
            </a:endParaRPr>
          </a:p>
          <a:p>
            <a:pPr>
              <a:lnSpc>
                <a:spcPct val="130000"/>
              </a:lnSpc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resp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1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));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  <a:ea typeface="Verdana" charset="0"/>
              <a:cs typeface="Verdana" charset="0"/>
            </a:endParaRPr>
          </a:p>
          <a:p>
            <a:pPr>
              <a:lnSpc>
                <a:spcPct val="130000"/>
              </a:lnSpc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;</a:t>
            </a:r>
            <a:endParaRPr lang="ru-RU" sz="50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3238" y="106740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200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32806" y="10674000"/>
            <a:ext cx="9158400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OK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2443" y="12088681"/>
            <a:ext cx="647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404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24000" y="12078000"/>
            <a:ext cx="10312588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en-US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NotFound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81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  <p:bldP spid="10" grpId="0"/>
      <p:bldP spid="11" grpId="0" animBg="1"/>
      <p:bldP spid="12" grpId="0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Второй шаг – внедряем интерфейс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Внедрение позволяет </a:t>
            </a:r>
            <a:r>
              <a:rPr lang="ru-RU" dirty="0"/>
              <a:t>понять, насколько </a:t>
            </a:r>
            <a:r>
              <a:rPr lang="ru-RU" dirty="0" smtClean="0"/>
              <a:t>интерфейс подходит</a:t>
            </a:r>
            <a:endParaRPr lang="en-US" dirty="0" smtClean="0"/>
          </a:p>
          <a:p>
            <a:pPr lvl="1"/>
            <a:r>
              <a:rPr lang="ru-RU" dirty="0" smtClean="0"/>
              <a:t>для нашей задачи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Мы можем сразу его исправить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Откладывая реализацию, мы экономим время</a:t>
            </a:r>
            <a:endParaRPr lang="ru-RU" dirty="0"/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В итоге мы </a:t>
            </a:r>
            <a:r>
              <a:rPr lang="ru-RU" dirty="0"/>
              <a:t>получаем </a:t>
            </a:r>
            <a:r>
              <a:rPr lang="ru-RU" dirty="0" smtClean="0"/>
              <a:t>наилучший интерфейс именно для нашей</a:t>
            </a:r>
            <a:endParaRPr lang="en-US" smtClean="0"/>
          </a:p>
          <a:p>
            <a:pPr lvl="1"/>
            <a:r>
              <a:rPr lang="ru-RU" smtClean="0"/>
              <a:t>задачи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17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31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Третий шаг – пишем юнит-тесты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altLang="ru-RU" dirty="0" smtClean="0">
                <a:latin typeface="Verdana" panose="020B0604030504040204" pitchFamily="34" charset="0"/>
              </a:rPr>
              <a:t>Покроем наш интерфейс юнит-тестами</a:t>
            </a:r>
            <a:endParaRPr lang="en-US" altLang="ru-RU" dirty="0">
              <a:latin typeface="Verdana" panose="020B0604030504040204" pitchFamily="34" charset="0"/>
            </a:endParaRPr>
          </a:p>
          <a:p>
            <a:pPr lvl="1"/>
            <a:endParaRPr lang="ru-RU" altLang="ru-RU" dirty="0">
              <a:latin typeface="Verdana" panose="020B0604030504040204" pitchFamily="34" charset="0"/>
            </a:endParaRPr>
          </a:p>
          <a:p>
            <a:pPr lvl="1"/>
            <a:r>
              <a:rPr lang="ru-RU" altLang="ru-RU" dirty="0" smtClean="0">
                <a:latin typeface="Verdana" panose="020B0604030504040204" pitchFamily="34" charset="0"/>
              </a:rPr>
              <a:t>Мы всё ещё его не реализовали!</a:t>
            </a:r>
            <a:endParaRPr lang="en-US" altLang="ru-RU" dirty="0" smtClean="0">
              <a:latin typeface="Verdana" panose="020B0604030504040204" pitchFamily="34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18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10" name="Объект 9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explicit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friend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altLang="ru-RU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88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19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TestConstruction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ostringstream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OK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08B25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OK\r\n\r\n"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NotFound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08B25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"HTTP/1.1 404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Not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found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\r\n\r\n"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25000"/>
              </a:lnSpc>
            </a:pPr>
            <a:endParaRPr lang="en-US" altLang="ru-RU" dirty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25000"/>
              </a:lnSpc>
            </a:pP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ostringstream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en-US" altLang="ru-RU" dirty="0" smtClean="0">
                <a:latin typeface="Verdana" panose="020B0604030504040204" pitchFamily="34" charset="0"/>
              </a:rPr>
              <a:t>,</a:t>
            </a:r>
            <a:r>
              <a:rPr lang="en-US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expected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Hello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, SECR 2017!"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OK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expected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OK\r\n“</a:t>
            </a:r>
            <a:r>
              <a:rPr lang="en-US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Content-Length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: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en-US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r\n“</a:t>
            </a:r>
            <a:r>
              <a:rPr lang="en-US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08B25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==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expected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71019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544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Третий шаг – пишем юнит-тесты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Разработка юнит-тестов до реализации позволяет</a:t>
            </a:r>
          </a:p>
          <a:p>
            <a:pPr lvl="2"/>
            <a:r>
              <a:rPr lang="ru-RU" dirty="0"/>
              <a:t>заранее </a:t>
            </a:r>
            <a:r>
              <a:rPr lang="ru-RU" dirty="0" smtClean="0"/>
              <a:t>продумать </a:t>
            </a:r>
            <a:r>
              <a:rPr lang="ru-RU" dirty="0"/>
              <a:t>все крайние </a:t>
            </a:r>
            <a:r>
              <a:rPr lang="ru-RU" dirty="0" smtClean="0"/>
              <a:t>случаи</a:t>
            </a:r>
          </a:p>
          <a:p>
            <a:pPr lvl="2"/>
            <a:r>
              <a:rPr lang="ru-RU" dirty="0" smtClean="0"/>
              <a:t>и учесть </a:t>
            </a:r>
            <a:r>
              <a:rPr lang="ru-RU" dirty="0"/>
              <a:t>их во время реализации</a:t>
            </a:r>
          </a:p>
          <a:p>
            <a:pPr lvl="2"/>
            <a:r>
              <a:rPr lang="ru-RU" dirty="0" smtClean="0"/>
              <a:t>убедиться</a:t>
            </a:r>
            <a:r>
              <a:rPr lang="ru-RU" dirty="0"/>
              <a:t>, что </a:t>
            </a:r>
            <a:r>
              <a:rPr lang="ru-RU" dirty="0" smtClean="0"/>
              <a:t>новые тесты корректно встроены </a:t>
            </a:r>
            <a:r>
              <a:rPr lang="ru-RU" dirty="0"/>
              <a:t>в систему </a:t>
            </a:r>
            <a:r>
              <a:rPr lang="ru-RU" dirty="0" smtClean="0"/>
              <a:t>тестирования (они должны падать)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20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0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Третий шаг – пишем юнит-тесты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143000" y="3048000"/>
            <a:ext cx="22114606" cy="3046413"/>
          </a:xfrm>
        </p:spPr>
        <p:txBody>
          <a:bodyPr/>
          <a:lstStyle/>
          <a:p>
            <a:pPr lvl="1"/>
            <a:r>
              <a:rPr lang="ru-RU" dirty="0" smtClean="0"/>
              <a:t>Тесты пустой реализации интерфейса должны падать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Это позволяет убедиться, что они встроены в систему тестирования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21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$ ./build-project &amp;&amp; ./run-unit-tests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251 tests – OK</a:t>
            </a:r>
          </a:p>
          <a:p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/>
              <a:t>./build-project &amp;&amp; ./</a:t>
            </a:r>
            <a:r>
              <a:rPr lang="en-US" dirty="0" smtClean="0"/>
              <a:t>run-unit-tests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251 tests – OK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2 tests – Fail</a:t>
            </a:r>
            <a:endParaRPr lang="en-US" dirty="0">
              <a:solidFill>
                <a:schemeClr val="accent4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533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Четвёртый шаг – реализация интерфейса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На данный момент у нас есть</a:t>
            </a:r>
          </a:p>
          <a:p>
            <a:pPr lvl="2"/>
            <a:r>
              <a:rPr lang="ru-RU" dirty="0" smtClean="0"/>
              <a:t>интерфейс именно для нашей задачи</a:t>
            </a:r>
          </a:p>
          <a:p>
            <a:pPr lvl="2"/>
            <a:r>
              <a:rPr lang="ru-RU" dirty="0" smtClean="0"/>
              <a:t>юнит-тесты – способ контроля корректности его реализации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Сразу после реализации</a:t>
            </a:r>
          </a:p>
          <a:p>
            <a:pPr lvl="2"/>
            <a:r>
              <a:rPr lang="ru-RU" dirty="0" smtClean="0"/>
              <a:t>мы сможем быстро поймать и исправить большинство багов</a:t>
            </a:r>
          </a:p>
          <a:p>
            <a:pPr lvl="2"/>
            <a:r>
              <a:rPr lang="ru-RU" smtClean="0"/>
              <a:t>чем </a:t>
            </a:r>
            <a:r>
              <a:rPr lang="ru-RU" dirty="0"/>
              <a:t>меньше время </a:t>
            </a:r>
            <a:r>
              <a:rPr lang="ru-RU" dirty="0" smtClean="0"/>
              <a:t>между </a:t>
            </a:r>
            <a:r>
              <a:rPr lang="ru-RU" dirty="0"/>
              <a:t>допущением и </a:t>
            </a:r>
            <a:r>
              <a:rPr lang="ru-RU" dirty="0" smtClean="0"/>
              <a:t>обнаружением ошибки</a:t>
            </a:r>
            <a:r>
              <a:rPr lang="ru-RU" dirty="0"/>
              <a:t>, тем проще её </a:t>
            </a:r>
            <a:r>
              <a:rPr lang="ru-RU" dirty="0" smtClean="0"/>
              <a:t>исправить</a:t>
            </a:r>
            <a:endParaRPr lang="ru-RU" dirty="0"/>
          </a:p>
          <a:p>
            <a:pPr lvl="2"/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22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99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Четвёртый шаг – реализация интерфейса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23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35000"/>
              </a:lnSpc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explicit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friend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52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24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 smtClean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explicit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 smtClean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 smtClean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friend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CC00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044000" y="4699027"/>
            <a:ext cx="57233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private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c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ode</a:t>
            </a:r>
            <a:r>
              <a:rPr lang="en-US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ontent</a:t>
            </a:r>
            <a:r>
              <a:rPr lang="en-US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4806" y="4685269"/>
            <a:ext cx="114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endParaRPr lang="ru-RU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0736" y="8136555"/>
            <a:ext cx="1470051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: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move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return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*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this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97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85474E-7 3.7037E-6 L -8.85474E-7 0.1906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5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25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string_view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crlf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static_cast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' '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switch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case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OK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"OK"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 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break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case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NotFound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Not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found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break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crlf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(!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empty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Content-Length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: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crlf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crlf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return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038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Четвёртый шаг – реализация интерфейса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143000" y="3048000"/>
            <a:ext cx="22114606" cy="3046413"/>
          </a:xfrm>
        </p:spPr>
        <p:txBody>
          <a:bodyPr/>
          <a:lstStyle/>
          <a:p>
            <a:pPr lvl="1"/>
            <a:r>
              <a:rPr lang="ru-RU" dirty="0" smtClean="0"/>
              <a:t>Реализовав интерфейс, запускаем юнит-тесты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Убеждаемся, что они проходят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$ ./build-project &amp;&amp; ./run-unit-tests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25</a:t>
            </a:r>
            <a:r>
              <a:rPr lang="ru-RU" dirty="0" smtClean="0">
                <a:solidFill>
                  <a:schemeClr val="accent2"/>
                </a:solidFill>
              </a:rPr>
              <a:t>3</a:t>
            </a:r>
            <a:r>
              <a:rPr lang="en-US" dirty="0" smtClean="0">
                <a:solidFill>
                  <a:schemeClr val="accent2"/>
                </a:solidFill>
              </a:rPr>
              <a:t> tests – OK</a:t>
            </a:r>
          </a:p>
        </p:txBody>
      </p:sp>
    </p:spTree>
    <p:extLst>
      <p:ext uri="{BB962C8B-B14F-4D97-AF65-F5344CB8AC3E}">
        <p14:creationId xmlns:p14="http://schemas.microsoft.com/office/powerpoint/2010/main" val="88956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Мы получили </a:t>
            </a:r>
            <a:r>
              <a:rPr lang="ru-RU" dirty="0"/>
              <a:t>корректный </a:t>
            </a:r>
            <a:r>
              <a:rPr lang="ru-RU" dirty="0" smtClean="0"/>
              <a:t>код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Корректно </a:t>
            </a:r>
            <a:r>
              <a:rPr lang="ru-RU" dirty="0"/>
              <a:t>встроенный в </a:t>
            </a:r>
            <a:r>
              <a:rPr lang="ru-RU" dirty="0" smtClean="0"/>
              <a:t>систему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Мы </a:t>
            </a:r>
            <a:r>
              <a:rPr lang="ru-RU" dirty="0"/>
              <a:t>минимизировали риски </a:t>
            </a:r>
            <a:endParaRPr lang="ru-RU" dirty="0" smtClean="0"/>
          </a:p>
          <a:p>
            <a:pPr lvl="2"/>
            <a:r>
              <a:rPr lang="ru-RU" dirty="0" smtClean="0"/>
              <a:t>возникновения багов</a:t>
            </a:r>
          </a:p>
          <a:p>
            <a:pPr lvl="2"/>
            <a:r>
              <a:rPr lang="ru-RU" dirty="0" smtClean="0"/>
              <a:t>необходимости </a:t>
            </a:r>
            <a:r>
              <a:rPr lang="ru-RU" dirty="0"/>
              <a:t>переделывать свою </a:t>
            </a:r>
            <a:r>
              <a:rPr lang="ru-RU" dirty="0" smtClean="0"/>
              <a:t>работу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Сэкономили </a:t>
            </a:r>
            <a:r>
              <a:rPr lang="ru-RU" dirty="0"/>
              <a:t>уйму времени на отладке и </a:t>
            </a:r>
            <a:r>
              <a:rPr lang="ru-RU" dirty="0" smtClean="0"/>
              <a:t>переписывании кода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27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52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ishfb@yandex-team.ru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 smtClean="0"/>
              <a:t>Спасибо!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ru-RU" dirty="0" smtClean="0"/>
              <a:t>Илья Шишков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ru-RU" dirty="0"/>
              <a:t>Старший разработчик компании </a:t>
            </a:r>
            <a:r>
              <a:rPr lang="ru-RU" dirty="0" smtClean="0"/>
              <a:t>Яндекс</a:t>
            </a:r>
            <a:endParaRPr lang="ru-RU" dirty="0"/>
          </a:p>
        </p:txBody>
      </p:sp>
      <p:grpSp>
        <p:nvGrpSpPr>
          <p:cNvPr id="126" name="Группа 125"/>
          <p:cNvGrpSpPr/>
          <p:nvPr/>
        </p:nvGrpSpPr>
        <p:grpSpPr>
          <a:xfrm>
            <a:off x="2921395" y="10181004"/>
            <a:ext cx="9576251" cy="874596"/>
            <a:chOff x="3761696" y="4512527"/>
            <a:chExt cx="9576251" cy="874596"/>
          </a:xfrm>
        </p:grpSpPr>
        <p:grpSp>
          <p:nvGrpSpPr>
            <p:cNvPr id="127" name="Группа 126"/>
            <p:cNvGrpSpPr/>
            <p:nvPr/>
          </p:nvGrpSpPr>
          <p:grpSpPr>
            <a:xfrm>
              <a:off x="3761696" y="4512527"/>
              <a:ext cx="9576251" cy="874596"/>
              <a:chOff x="3754769" y="6436056"/>
              <a:chExt cx="9576251" cy="874596"/>
            </a:xfrm>
          </p:grpSpPr>
          <p:sp>
            <p:nvSpPr>
              <p:cNvPr id="130" name="Прямоугольник 129"/>
              <p:cNvSpPr/>
              <p:nvPr/>
            </p:nvSpPr>
            <p:spPr>
              <a:xfrm>
                <a:off x="3754769" y="6436056"/>
                <a:ext cx="853625" cy="874596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1" name="Текст 5"/>
              <p:cNvSpPr txBox="1">
                <a:spLocks/>
              </p:cNvSpPr>
              <p:nvPr/>
            </p:nvSpPr>
            <p:spPr>
              <a:xfrm>
                <a:off x="4938094" y="6491269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>
                    <a:latin typeface="+mn-lt"/>
                  </a:rPr>
                  <a:t>ishfb</a:t>
                </a:r>
                <a:endParaRPr lang="ru-RU" dirty="0">
                  <a:latin typeface="+mn-lt"/>
                </a:endParaRPr>
              </a:p>
            </p:txBody>
          </p:sp>
        </p:grpSp>
        <p:sp>
          <p:nvSpPr>
            <p:cNvPr id="128" name="Прямоугольник 127"/>
            <p:cNvSpPr/>
            <p:nvPr/>
          </p:nvSpPr>
          <p:spPr>
            <a:xfrm>
              <a:off x="3761696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29" name="Изображение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6006" y="4564013"/>
              <a:ext cx="775411" cy="763200"/>
            </a:xfrm>
            <a:prstGeom prst="rect">
              <a:avLst/>
            </a:prstGeom>
          </p:spPr>
        </p:pic>
      </p:grpSp>
      <p:grpSp>
        <p:nvGrpSpPr>
          <p:cNvPr id="132" name="Группа 131"/>
          <p:cNvGrpSpPr/>
          <p:nvPr/>
        </p:nvGrpSpPr>
        <p:grpSpPr>
          <a:xfrm>
            <a:off x="2914468" y="-7673109"/>
            <a:ext cx="9576251" cy="874596"/>
            <a:chOff x="3754769" y="6436056"/>
            <a:chExt cx="9576251" cy="874596"/>
          </a:xfrm>
        </p:grpSpPr>
        <p:sp>
          <p:nvSpPr>
            <p:cNvPr id="133" name="Текст 5"/>
            <p:cNvSpPr txBox="1">
              <a:spLocks/>
            </p:cNvSpPr>
            <p:nvPr/>
          </p:nvSpPr>
          <p:spPr>
            <a:xfrm>
              <a:off x="4938094" y="6491269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latin typeface="+mn-lt"/>
                </a:rPr>
                <a:t>twitter</a:t>
              </a:r>
              <a:endParaRPr lang="ru-RU" dirty="0">
                <a:latin typeface="+mn-lt"/>
              </a:endParaRPr>
            </a:p>
          </p:txBody>
        </p:sp>
        <p:sp>
          <p:nvSpPr>
            <p:cNvPr id="134" name="Прямоугольник 133"/>
            <p:cNvSpPr/>
            <p:nvPr/>
          </p:nvSpPr>
          <p:spPr>
            <a:xfrm>
              <a:off x="3754769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5" name="Изображение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04785" y="6486908"/>
              <a:ext cx="763200" cy="763200"/>
            </a:xfrm>
            <a:prstGeom prst="rect">
              <a:avLst/>
            </a:prstGeom>
          </p:spPr>
        </p:pic>
      </p:grpSp>
      <p:grpSp>
        <p:nvGrpSpPr>
          <p:cNvPr id="136" name="Группа 135"/>
          <p:cNvGrpSpPr/>
          <p:nvPr/>
        </p:nvGrpSpPr>
        <p:grpSpPr>
          <a:xfrm>
            <a:off x="2914468" y="-5780288"/>
            <a:ext cx="9614351" cy="874596"/>
            <a:chOff x="3754769" y="8328877"/>
            <a:chExt cx="9614351" cy="874596"/>
          </a:xfrm>
        </p:grpSpPr>
        <p:sp>
          <p:nvSpPr>
            <p:cNvPr id="137" name="Текст 5"/>
            <p:cNvSpPr txBox="1">
              <a:spLocks/>
            </p:cNvSpPr>
            <p:nvPr/>
          </p:nvSpPr>
          <p:spPr>
            <a:xfrm>
              <a:off x="4976194" y="8392091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latin typeface="+mn-lt"/>
                </a:rPr>
                <a:t>skype</a:t>
              </a:r>
              <a:endParaRPr lang="ru-RU" dirty="0">
                <a:latin typeface="+mn-lt"/>
              </a:endParaRPr>
            </a:p>
          </p:txBody>
        </p:sp>
        <p:sp>
          <p:nvSpPr>
            <p:cNvPr id="138" name="Прямоугольник 137"/>
            <p:cNvSpPr/>
            <p:nvPr/>
          </p:nvSpPr>
          <p:spPr>
            <a:xfrm>
              <a:off x="3754769" y="832887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9" name="Изображение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29833" y="8391629"/>
              <a:ext cx="762000" cy="762000"/>
            </a:xfrm>
            <a:prstGeom prst="rect">
              <a:avLst/>
            </a:prstGeom>
          </p:spPr>
        </p:pic>
      </p:grpSp>
      <p:grpSp>
        <p:nvGrpSpPr>
          <p:cNvPr id="140" name="Группа 139"/>
          <p:cNvGrpSpPr/>
          <p:nvPr/>
        </p:nvGrpSpPr>
        <p:grpSpPr>
          <a:xfrm>
            <a:off x="13299755" y="10181004"/>
            <a:ext cx="9576251" cy="874596"/>
            <a:chOff x="3754769" y="10237052"/>
            <a:chExt cx="9576251" cy="874596"/>
          </a:xfrm>
        </p:grpSpPr>
        <p:sp>
          <p:nvSpPr>
            <p:cNvPr id="141" name="Текст 5"/>
            <p:cNvSpPr txBox="1">
              <a:spLocks/>
            </p:cNvSpPr>
            <p:nvPr/>
          </p:nvSpPr>
          <p:spPr>
            <a:xfrm>
              <a:off x="4938094" y="10260456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>
                  <a:latin typeface="+mn-lt"/>
                </a:rPr>
                <a:t>github</a:t>
              </a:r>
              <a:r>
                <a:rPr lang="en-US" dirty="0" smtClean="0">
                  <a:latin typeface="+mn-lt"/>
                </a:rPr>
                <a:t>: </a:t>
              </a:r>
              <a:r>
                <a:rPr lang="en-US" dirty="0" err="1" smtClean="0">
                  <a:latin typeface="+mn-lt"/>
                </a:rPr>
                <a:t>ishfb</a:t>
              </a:r>
              <a:endParaRPr lang="ru-RU" dirty="0">
                <a:latin typeface="+mn-lt"/>
              </a:endParaRPr>
            </a:p>
          </p:txBody>
        </p:sp>
        <p:sp>
          <p:nvSpPr>
            <p:cNvPr id="142" name="Прямоугольник 141"/>
            <p:cNvSpPr/>
            <p:nvPr/>
          </p:nvSpPr>
          <p:spPr>
            <a:xfrm>
              <a:off x="3754769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3" name="Изображение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39497" y="10308205"/>
              <a:ext cx="622300" cy="762000"/>
            </a:xfrm>
            <a:prstGeom prst="rect">
              <a:avLst/>
            </a:prstGeom>
          </p:spPr>
        </p:pic>
      </p:grpSp>
      <p:grpSp>
        <p:nvGrpSpPr>
          <p:cNvPr id="144" name="Группа 143"/>
          <p:cNvGrpSpPr/>
          <p:nvPr/>
        </p:nvGrpSpPr>
        <p:grpSpPr>
          <a:xfrm>
            <a:off x="13294884" y="-1974848"/>
            <a:ext cx="9569802" cy="874596"/>
            <a:chOff x="13294884" y="10237052"/>
            <a:chExt cx="9569802" cy="874596"/>
          </a:xfrm>
        </p:grpSpPr>
        <p:sp>
          <p:nvSpPr>
            <p:cNvPr id="145" name="Прямоугольник 144"/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6" name="Текст 5"/>
            <p:cNvSpPr txBox="1">
              <a:spLocks/>
            </p:cNvSpPr>
            <p:nvPr/>
          </p:nvSpPr>
          <p:spPr>
            <a:xfrm>
              <a:off x="14471760" y="10287820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+mn-lt"/>
                </a:rPr>
                <a:t>facebook</a:t>
              </a:r>
              <a:endParaRPr lang="ru-RU" dirty="0">
                <a:latin typeface="+mn-lt"/>
              </a:endParaRPr>
            </a:p>
          </p:txBody>
        </p:sp>
        <p:sp>
          <p:nvSpPr>
            <p:cNvPr id="147" name="Прямоугольник 146"/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8" name="Изображение 2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338451" y="10302264"/>
              <a:ext cx="762000" cy="762000"/>
            </a:xfrm>
            <a:prstGeom prst="rect">
              <a:avLst/>
            </a:prstGeom>
          </p:spPr>
        </p:pic>
      </p:grpSp>
      <p:grpSp>
        <p:nvGrpSpPr>
          <p:cNvPr id="149" name="Группа 148"/>
          <p:cNvGrpSpPr/>
          <p:nvPr/>
        </p:nvGrpSpPr>
        <p:grpSpPr>
          <a:xfrm>
            <a:off x="13294884" y="-5775844"/>
            <a:ext cx="9577212" cy="874596"/>
            <a:chOff x="13294884" y="6436056"/>
            <a:chExt cx="9577212" cy="874596"/>
          </a:xfrm>
        </p:grpSpPr>
        <p:sp>
          <p:nvSpPr>
            <p:cNvPr id="150" name="Прямоугольник 149"/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1" name="Текст 5"/>
            <p:cNvSpPr txBox="1">
              <a:spLocks/>
            </p:cNvSpPr>
            <p:nvPr/>
          </p:nvSpPr>
          <p:spPr>
            <a:xfrm>
              <a:off x="14479170" y="6493001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>
                  <a:latin typeface="+mn-lt"/>
                </a:rPr>
                <a:t>instagram</a:t>
              </a:r>
              <a:endParaRPr lang="ru-RU" dirty="0">
                <a:latin typeface="+mn-lt"/>
              </a:endParaRPr>
            </a:p>
          </p:txBody>
        </p:sp>
        <p:sp>
          <p:nvSpPr>
            <p:cNvPr id="152" name="Прямоугольник 151"/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53" name="Изображение 3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338451" y="6495858"/>
              <a:ext cx="762000" cy="749300"/>
            </a:xfrm>
            <a:prstGeom prst="rect">
              <a:avLst/>
            </a:prstGeom>
          </p:spPr>
        </p:pic>
      </p:grpSp>
      <p:grpSp>
        <p:nvGrpSpPr>
          <p:cNvPr id="154" name="Группа 153"/>
          <p:cNvGrpSpPr/>
          <p:nvPr/>
        </p:nvGrpSpPr>
        <p:grpSpPr>
          <a:xfrm>
            <a:off x="13294884" y="-3872113"/>
            <a:ext cx="9596262" cy="874596"/>
            <a:chOff x="13294884" y="8339787"/>
            <a:chExt cx="9596262" cy="874596"/>
          </a:xfrm>
        </p:grpSpPr>
        <p:sp>
          <p:nvSpPr>
            <p:cNvPr id="155" name="Текст 5"/>
            <p:cNvSpPr txBox="1">
              <a:spLocks/>
            </p:cNvSpPr>
            <p:nvPr/>
          </p:nvSpPr>
          <p:spPr>
            <a:xfrm>
              <a:off x="14498220" y="8376939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+mn-lt"/>
                </a:rPr>
                <a:t>bitbucket</a:t>
              </a:r>
              <a:endParaRPr lang="ru-RU" dirty="0">
                <a:latin typeface="+mn-lt"/>
              </a:endParaRPr>
            </a:p>
          </p:txBody>
        </p:sp>
        <p:sp>
          <p:nvSpPr>
            <p:cNvPr id="156" name="Прямоугольник 155"/>
            <p:cNvSpPr/>
            <p:nvPr/>
          </p:nvSpPr>
          <p:spPr>
            <a:xfrm>
              <a:off x="13294884" y="833978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57" name="Изображение 3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385591" y="8379324"/>
              <a:ext cx="673100" cy="762000"/>
            </a:xfrm>
            <a:prstGeom prst="rect">
              <a:avLst/>
            </a:prstGeom>
          </p:spPr>
        </p:pic>
      </p:grpSp>
      <p:grpSp>
        <p:nvGrpSpPr>
          <p:cNvPr id="158" name="Группа 157"/>
          <p:cNvGrpSpPr/>
          <p:nvPr/>
        </p:nvGrpSpPr>
        <p:grpSpPr>
          <a:xfrm>
            <a:off x="13294884" y="9036204"/>
            <a:ext cx="9558766" cy="874596"/>
            <a:chOff x="13294884" y="4512527"/>
            <a:chExt cx="9558766" cy="874596"/>
          </a:xfrm>
        </p:grpSpPr>
        <p:sp>
          <p:nvSpPr>
            <p:cNvPr id="159" name="Прямоугольник 158"/>
            <p:cNvSpPr/>
            <p:nvPr/>
          </p:nvSpPr>
          <p:spPr>
            <a:xfrm>
              <a:off x="13294884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0" name="Текст 5"/>
            <p:cNvSpPr txBox="1">
              <a:spLocks/>
            </p:cNvSpPr>
            <p:nvPr/>
          </p:nvSpPr>
          <p:spPr>
            <a:xfrm>
              <a:off x="14460724" y="4546175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latin typeface="+mn-lt"/>
                </a:rPr>
                <a:t>telegram: </a:t>
              </a:r>
              <a:r>
                <a:rPr lang="en-US" dirty="0" err="1" smtClean="0">
                  <a:latin typeface="+mn-lt"/>
                </a:rPr>
                <a:t>ishfb</a:t>
              </a:r>
              <a:endParaRPr lang="ru-RU" dirty="0">
                <a:latin typeface="+mn-lt"/>
              </a:endParaRPr>
            </a:p>
          </p:txBody>
        </p:sp>
        <p:sp>
          <p:nvSpPr>
            <p:cNvPr id="161" name="Прямоугольник 160"/>
            <p:cNvSpPr/>
            <p:nvPr/>
          </p:nvSpPr>
          <p:spPr>
            <a:xfrm>
              <a:off x="13294884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62" name="Изображение 4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323959" y="4626586"/>
              <a:ext cx="762000" cy="673100"/>
            </a:xfrm>
            <a:prstGeom prst="rect">
              <a:avLst/>
            </a:prstGeom>
          </p:spPr>
        </p:pic>
      </p:grpSp>
      <p:grpSp>
        <p:nvGrpSpPr>
          <p:cNvPr id="163" name="Группа 162"/>
          <p:cNvGrpSpPr/>
          <p:nvPr/>
        </p:nvGrpSpPr>
        <p:grpSpPr>
          <a:xfrm>
            <a:off x="3057495" y="-1964534"/>
            <a:ext cx="9515505" cy="812307"/>
            <a:chOff x="3057495" y="-1964534"/>
            <a:chExt cx="9515505" cy="812307"/>
          </a:xfrm>
        </p:grpSpPr>
        <p:sp>
          <p:nvSpPr>
            <p:cNvPr id="164" name="Текст 9"/>
            <p:cNvSpPr txBox="1">
              <a:spLocks/>
            </p:cNvSpPr>
            <p:nvPr/>
          </p:nvSpPr>
          <p:spPr>
            <a:xfrm>
              <a:off x="4178300" y="-1964534"/>
              <a:ext cx="8394700" cy="763588"/>
            </a:xfrm>
            <a:prstGeom prst="rect">
              <a:avLst/>
            </a:prstGeom>
          </p:spPr>
          <p:txBody>
            <a:bodyPr vert="horz" lIns="0" tIns="45720" rIns="91440" bIns="45720" rtlCol="0" anchor="t">
              <a:noAutofit/>
            </a:bodyPr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u="none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0" indent="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06000"/>
                <a:buFont typeface="Impact" panose="020B0806030902050204" pitchFamily="34" charset="0"/>
                <a:buChar char="▌"/>
                <a:defRPr sz="480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512000" indent="-792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30000"/>
                <a:buFont typeface="YandexSansText-Light" charset="0"/>
                <a:buChar char="›"/>
                <a:defRPr sz="480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512000" indent="-792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Font typeface="+mj-lt"/>
                <a:buAutoNum type="arabicPeriod"/>
                <a:defRPr sz="4800" u="none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>
                  <a:latin typeface="+mn-lt"/>
                </a:rPr>
                <a:t>website.ru</a:t>
              </a:r>
              <a:endParaRPr lang="ru-RU" dirty="0">
                <a:latin typeface="+mn-lt"/>
              </a:endParaRPr>
            </a:p>
          </p:txBody>
        </p:sp>
        <p:pic>
          <p:nvPicPr>
            <p:cNvPr id="165" name="Рисунок 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495" y="-1908227"/>
              <a:ext cx="756000" cy="75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255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Заголовок, текст и 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Этот слайд используется для вставки небольшой </a:t>
            </a:r>
            <a:br>
              <a:rPr lang="ru-RU" dirty="0"/>
            </a:br>
            <a:r>
              <a:rPr lang="ru-RU" dirty="0"/>
              <a:t>части кода с </a:t>
            </a:r>
            <a:r>
              <a:rPr lang="ru-RU" dirty="0" smtClean="0"/>
              <a:t>описанием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29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  <a:tabLst>
                <a:tab pos="2185988" algn="l"/>
              </a:tabLst>
            </a:pPr>
            <a:r>
              <a:rPr lang="en-US" dirty="0"/>
              <a:t>#coding=utf-8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>
                <a:solidFill>
                  <a:schemeClr val="tx2"/>
                </a:solidFill>
              </a:rPr>
              <a:t>vanilla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defconAppKit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windows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baseWindow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BaseWindowController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mojo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events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addObserver</a:t>
            </a:r>
            <a:r>
              <a:rPr lang="en-US" dirty="0"/>
              <a:t>, </a:t>
            </a:r>
            <a:r>
              <a:rPr lang="en-US" dirty="0" err="1">
                <a:solidFill>
                  <a:schemeClr val="tx2"/>
                </a:solidFill>
              </a:rPr>
              <a:t>removeObserver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smtClean="0">
                <a:solidFill>
                  <a:schemeClr val="tx2"/>
                </a:solidFill>
              </a:rPr>
              <a:t>math</a:t>
            </a:r>
            <a:r>
              <a:rPr lang="ru-RU" dirty="0" smtClean="0">
                <a:solidFill>
                  <a:schemeClr val="tx2"/>
                </a:solidFill>
              </a:rPr>
              <a:t/>
            </a:r>
            <a:br>
              <a:rPr lang="ru-RU" dirty="0" smtClean="0">
                <a:solidFill>
                  <a:schemeClr val="tx2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>
                <a:solidFill>
                  <a:srgbClr val="5BCD9D"/>
                </a:solidFill>
              </a:rPr>
              <a:t>ShowMouseCoordinatesTextBox</a:t>
            </a:r>
            <a:r>
              <a:rPr lang="en-US" dirty="0"/>
              <a:t>(</a:t>
            </a:r>
            <a:r>
              <a:rPr lang="en-US" dirty="0" err="1"/>
              <a:t>TextBox</a:t>
            </a:r>
            <a:r>
              <a:rPr lang="en-US" dirty="0" smtClean="0"/>
              <a:t>):</a:t>
            </a:r>
            <a:endParaRPr lang="en-US" dirty="0"/>
          </a:p>
        </p:txBody>
      </p:sp>
      <p:grpSp>
        <p:nvGrpSpPr>
          <p:cNvPr id="7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8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10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9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29244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Техника безопасности при работе с кодом большого проекта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Илья Шишков, старший разработчик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Рисунок 4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56964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Заголовок, текст и код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30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#coding=utf-8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>
                <a:solidFill>
                  <a:schemeClr val="tx2"/>
                </a:solidFill>
              </a:rPr>
              <a:t>vanilla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defconAppKit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windows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baseWindow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BaseWindowController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mojo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events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addObserver</a:t>
            </a:r>
            <a:r>
              <a:rPr lang="en-US" dirty="0"/>
              <a:t>, </a:t>
            </a:r>
            <a:r>
              <a:rPr lang="en-US" dirty="0" err="1">
                <a:solidFill>
                  <a:schemeClr val="tx2"/>
                </a:solidFill>
              </a:rPr>
              <a:t>removeObserver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>
                <a:solidFill>
                  <a:schemeClr val="tx2"/>
                </a:solidFill>
              </a:rPr>
              <a:t>math</a:t>
            </a:r>
            <a:r>
              <a:rPr lang="ru-RU" dirty="0">
                <a:solidFill>
                  <a:schemeClr val="tx2"/>
                </a:solidFill>
              </a:rPr>
              <a:t/>
            </a:r>
            <a:br>
              <a:rPr lang="ru-RU" dirty="0">
                <a:solidFill>
                  <a:schemeClr val="tx2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>
                <a:solidFill>
                  <a:srgbClr val="5BCD9D"/>
                </a:solidFill>
              </a:rPr>
              <a:t>ShowMouseCoordinatesTextBox</a:t>
            </a:r>
            <a:r>
              <a:rPr lang="en-US" dirty="0"/>
              <a:t>(</a:t>
            </a:r>
            <a:r>
              <a:rPr lang="en-US" dirty="0" err="1"/>
              <a:t>TextBox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>
                <a:solidFill>
                  <a:srgbClr val="FC6767"/>
                </a:solidFill>
              </a:rPr>
              <a:t>"""</a:t>
            </a:r>
            <a:r>
              <a:rPr lang="en-US" dirty="0">
                <a:solidFill>
                  <a:srgbClr val="FC6767"/>
                </a:solidFill>
              </a:rPr>
              <a:t/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A vanilla text box with some goodies about the mouse.</a:t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"""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 err="1">
                <a:solidFill>
                  <a:srgbClr val="5BCD9D"/>
                </a:solidFill>
              </a:rPr>
              <a:t>init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/>
              <a:t>(</a:t>
            </a:r>
            <a:r>
              <a:rPr lang="en-US" dirty="0">
                <a:solidFill>
                  <a:schemeClr val="tx2"/>
                </a:solidFill>
              </a:rPr>
              <a:t>self</a:t>
            </a:r>
            <a:r>
              <a:rPr lang="en-US" dirty="0"/>
              <a:t>, *</a:t>
            </a:r>
            <a:r>
              <a:rPr lang="en-US" dirty="0" err="1">
                <a:solidFill>
                  <a:schemeClr val="tx2"/>
                </a:solidFill>
              </a:rPr>
              <a:t>args</a:t>
            </a:r>
            <a:r>
              <a:rPr lang="en-US" dirty="0"/>
              <a:t>, **</a:t>
            </a:r>
            <a:r>
              <a:rPr lang="en-US" dirty="0" err="1">
                <a:solidFill>
                  <a:schemeClr val="tx2"/>
                </a:solidFill>
              </a:rPr>
              <a:t>kwargs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self.observers</a:t>
            </a:r>
            <a:r>
              <a:rPr lang="en-US" dirty="0"/>
              <a:t> = {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mouseMoved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mouseDragged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mouseUp</a:t>
            </a:r>
            <a:r>
              <a:rPr lang="en-US" dirty="0" smtClean="0">
                <a:solidFill>
                  <a:srgbClr val="9E64A9"/>
                </a:solidFill>
              </a:rPr>
              <a:t>"</a:t>
            </a:r>
            <a:r>
              <a:rPr lang="en-US" dirty="0" smtClean="0"/>
              <a:t>}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18651239" y="6657259"/>
            <a:ext cx="4838129" cy="5450725"/>
            <a:chOff x="18436207" y="3572959"/>
            <a:chExt cx="4838129" cy="5450725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8436207" y="3572959"/>
              <a:ext cx="4838129" cy="5450725"/>
            </a:xfrm>
            <a:prstGeom prst="rect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8" name="Объект 2"/>
            <p:cNvSpPr txBox="1">
              <a:spLocks/>
            </p:cNvSpPr>
            <p:nvPr/>
          </p:nvSpPr>
          <p:spPr>
            <a:xfrm>
              <a:off x="18893165" y="3916239"/>
              <a:ext cx="4199409" cy="2570658"/>
            </a:xfrm>
            <a:prstGeom prst="rect">
              <a:avLst/>
            </a:prstGeom>
          </p:spPr>
          <p:txBody>
            <a:bodyPr vert="horz" lIns="0" tIns="45720" rIns="91440" bIns="45720" rtlCol="0" anchor="ctr">
              <a:noAutofit/>
            </a:bodyPr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 baseline="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ru-RU" sz="2200" dirty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В случае, если ваш </a:t>
              </a:r>
              <a: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код </a:t>
              </a:r>
              <a:b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</a:br>
              <a: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не </a:t>
              </a:r>
              <a:r>
                <a:rPr lang="ru-RU" sz="2200" dirty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помещается на одной странице, его можно продлить на следующем слайде</a:t>
              </a:r>
              <a:r>
                <a:rPr lang="ru-RU" sz="220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; </a:t>
              </a:r>
              <a: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/>
              </a:r>
              <a:b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</a:br>
              <a: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в </a:t>
              </a:r>
              <a:r>
                <a:rPr lang="ru-RU" sz="2200" dirty="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разделе </a:t>
              </a:r>
              <a:r>
                <a:rPr lang="ru-RU" sz="2200" dirty="0" smtClean="0">
                  <a:solidFill>
                    <a:srgbClr val="FFFFFF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</a:rPr>
                <a:t>«Переходы», </a:t>
              </a:r>
              <a:r>
                <a:rPr lang="ru-RU" sz="2200" dirty="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между </a:t>
              </a:r>
              <a:r>
                <a:rPr lang="ru-RU" sz="2200" dirty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слайдами поставить переход </a:t>
              </a:r>
              <a:r>
                <a:rPr lang="ru-RU" sz="2200" dirty="0" smtClean="0">
                  <a:solidFill>
                    <a:srgbClr val="FFFFFF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</a:rPr>
                <a:t>«</a:t>
              </a:r>
              <a:r>
                <a:rPr lang="ru-RU" sz="2200" dirty="0" err="1">
                  <a:solidFill>
                    <a:srgbClr val="FFFFFF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</a:rPr>
                <a:t>З</a:t>
              </a:r>
              <a:r>
                <a:rPr lang="ru-RU" sz="2200" dirty="0" err="1" smtClean="0">
                  <a:solidFill>
                    <a:srgbClr val="FFFFFF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</a:rPr>
                <a:t>адвигание</a:t>
              </a:r>
              <a:r>
                <a:rPr lang="ru-RU" sz="2200" dirty="0" smtClean="0">
                  <a:solidFill>
                    <a:srgbClr val="FFFFFF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</a:rPr>
                <a:t>»</a:t>
              </a:r>
              <a:endParaRPr lang="ru-RU" sz="2200" dirty="0">
                <a:solidFill>
                  <a:srgbClr val="FFFFFF"/>
                </a:solidFill>
                <a:latin typeface="Yandex Sans Text Light"/>
                <a:ea typeface="Yandex Sans Text Regular"/>
                <a:cs typeface="Yandex Sans Text Regular"/>
                <a:sym typeface="Yandex Sans Text Regular"/>
              </a:endParaRPr>
            </a:p>
          </p:txBody>
        </p:sp>
        <p:pic>
          <p:nvPicPr>
            <p:cNvPr id="9" name="Изображение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33"/>
            <a:stretch/>
          </p:blipFill>
          <p:spPr>
            <a:xfrm>
              <a:off x="18893165" y="6727902"/>
              <a:ext cx="3923760" cy="1790455"/>
            </a:xfrm>
            <a:prstGeom prst="rect">
              <a:avLst/>
            </a:prstGeom>
          </p:spPr>
        </p:pic>
      </p:grpSp>
      <p:grpSp>
        <p:nvGrpSpPr>
          <p:cNvPr id="10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11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13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12" name="pasted-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" name="TextBox 15"/>
          <p:cNvSpPr txBox="1"/>
          <p:nvPr/>
        </p:nvSpPr>
        <p:spPr>
          <a:xfrm>
            <a:off x="13826530" y="282219"/>
            <a:ext cx="49058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0" dirty="0" smtClean="0">
                <a:solidFill>
                  <a:srgbClr val="FFFFFF"/>
                </a:solidFill>
              </a:rPr>
              <a:t>Красный цвет </a:t>
            </a:r>
            <a:br>
              <a:rPr lang="ru-RU" sz="5000" dirty="0" smtClean="0">
                <a:solidFill>
                  <a:srgbClr val="FFFFFF"/>
                </a:solidFill>
              </a:rPr>
            </a:br>
            <a:r>
              <a:rPr lang="ru-RU" sz="5000" dirty="0" smtClean="0">
                <a:solidFill>
                  <a:srgbClr val="FFFFFF"/>
                </a:solidFill>
              </a:rPr>
              <a:t>не правильный</a:t>
            </a:r>
          </a:p>
        </p:txBody>
      </p:sp>
    </p:spTree>
    <p:extLst>
      <p:ext uri="{BB962C8B-B14F-4D97-AF65-F5344CB8AC3E}">
        <p14:creationId xmlns:p14="http://schemas.microsoft.com/office/powerpoint/2010/main" val="10151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31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#coding=utf-8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>
                <a:solidFill>
                  <a:schemeClr val="tx2"/>
                </a:solidFill>
              </a:rPr>
              <a:t>vanilla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defconAppKit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windows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baseWindow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BaseWindowController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mojo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events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addObserver</a:t>
            </a:r>
            <a:r>
              <a:rPr lang="en-US" dirty="0"/>
              <a:t>, </a:t>
            </a:r>
            <a:r>
              <a:rPr lang="en-US" dirty="0" err="1">
                <a:solidFill>
                  <a:schemeClr val="tx2"/>
                </a:solidFill>
              </a:rPr>
              <a:t>removeObserver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>
                <a:solidFill>
                  <a:schemeClr val="tx2"/>
                </a:solidFill>
              </a:rPr>
              <a:t>math</a:t>
            </a:r>
            <a:r>
              <a:rPr lang="ru-RU" dirty="0">
                <a:solidFill>
                  <a:schemeClr val="tx2"/>
                </a:solidFill>
              </a:rPr>
              <a:t/>
            </a:r>
            <a:br>
              <a:rPr lang="ru-RU" dirty="0">
                <a:solidFill>
                  <a:schemeClr val="tx2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>
                <a:solidFill>
                  <a:srgbClr val="5BCD9D"/>
                </a:solidFill>
              </a:rPr>
              <a:t>ShowMouseCoordinatesTextBox</a:t>
            </a:r>
            <a:r>
              <a:rPr lang="en-US" dirty="0"/>
              <a:t>(</a:t>
            </a:r>
            <a:r>
              <a:rPr lang="en-US" dirty="0" err="1"/>
              <a:t>TextBox</a:t>
            </a:r>
            <a:r>
              <a:rPr lang="en-US" dirty="0"/>
              <a:t>):</a:t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>
                <a:solidFill>
                  <a:srgbClr val="FC6767"/>
                </a:solidFill>
              </a:rPr>
              <a:t>"""</a:t>
            </a:r>
            <a:r>
              <a:rPr lang="en-US" dirty="0">
                <a:solidFill>
                  <a:srgbClr val="FC6767"/>
                </a:solidFill>
              </a:rPr>
              <a:t/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A vanilla text box with some goodies about the mouse.</a:t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"""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 err="1">
                <a:solidFill>
                  <a:srgbClr val="5BCD9D"/>
                </a:solidFill>
              </a:rPr>
              <a:t>init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/>
              <a:t>(</a:t>
            </a:r>
            <a:r>
              <a:rPr lang="en-US" dirty="0">
                <a:solidFill>
                  <a:schemeClr val="tx2"/>
                </a:solidFill>
              </a:rPr>
              <a:t>self</a:t>
            </a:r>
            <a:r>
              <a:rPr lang="en-US" dirty="0"/>
              <a:t>, *</a:t>
            </a:r>
            <a:r>
              <a:rPr lang="en-US" dirty="0" err="1">
                <a:solidFill>
                  <a:schemeClr val="tx2"/>
                </a:solidFill>
              </a:rPr>
              <a:t>args</a:t>
            </a:r>
            <a:r>
              <a:rPr lang="en-US" dirty="0"/>
              <a:t>, **</a:t>
            </a:r>
            <a:r>
              <a:rPr lang="en-US" dirty="0" err="1">
                <a:solidFill>
                  <a:schemeClr val="tx2"/>
                </a:solidFill>
              </a:rPr>
              <a:t>kwargs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self.observers</a:t>
            </a:r>
            <a:r>
              <a:rPr lang="en-US" dirty="0"/>
              <a:t> = {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mouseMoved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mouseDragged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mouseUp</a:t>
            </a:r>
            <a:r>
              <a:rPr lang="en-US" dirty="0" smtClean="0">
                <a:solidFill>
                  <a:srgbClr val="9E64A9"/>
                </a:solidFill>
              </a:rPr>
              <a:t>"</a:t>
            </a:r>
            <a:r>
              <a:rPr lang="en-US" dirty="0" smtClean="0"/>
              <a:t>}</a:t>
            </a:r>
            <a:endParaRPr lang="ru-RU" dirty="0"/>
          </a:p>
        </p:txBody>
      </p:sp>
      <p:grpSp>
        <p:nvGrpSpPr>
          <p:cNvPr id="5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6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8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7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147414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Причины изменения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Исправление багов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Добавление </a:t>
            </a:r>
            <a:r>
              <a:rPr lang="ru-RU" dirty="0"/>
              <a:t>новой функциональности</a:t>
            </a:r>
          </a:p>
          <a:p>
            <a:pPr lvl="1"/>
            <a:endParaRPr lang="ru-RU" dirty="0" smtClean="0"/>
          </a:p>
          <a:p>
            <a:pPr lvl="1"/>
            <a:r>
              <a:rPr lang="ru-RU" dirty="0" err="1" smtClean="0"/>
              <a:t>Рефакторинг</a:t>
            </a:r>
            <a:endParaRPr lang="ru-RU" dirty="0" smtClean="0"/>
          </a:p>
          <a:p>
            <a:pPr lvl="1"/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84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animClr clrSpc="rgb" dir="cw">
                                      <p:cBhvr>
                                        <p:cTn id="19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set>
                                      <p:cBhvr>
                                        <p:cTn id="20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Изменение кода в четыре шага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5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142998" y="3041649"/>
            <a:ext cx="4179890" cy="1908176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Создать интерфейс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211443" y="5332024"/>
            <a:ext cx="4179600" cy="1906976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Внедрить интерфейс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3344580" y="7621199"/>
            <a:ext cx="4179600" cy="1908563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Разработать тесты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9059525" y="9925938"/>
            <a:ext cx="4165899" cy="19080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Реализовать интерфейс</a:t>
            </a:r>
          </a:p>
        </p:txBody>
      </p:sp>
      <p:cxnSp>
        <p:nvCxnSpPr>
          <p:cNvPr id="11" name="Соединительная линия уступом 10"/>
          <p:cNvCxnSpPr>
            <a:endCxn id="7" idx="0"/>
          </p:cNvCxnSpPr>
          <p:nvPr/>
        </p:nvCxnSpPr>
        <p:spPr>
          <a:xfrm>
            <a:off x="5322888" y="3805200"/>
            <a:ext cx="3978355" cy="1526824"/>
          </a:xfrm>
          <a:prstGeom prst="bentConnector2">
            <a:avLst/>
          </a:prstGeom>
          <a:ln w="38100">
            <a:solidFill>
              <a:schemeClr val="tx1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оединительная линия уступом 13"/>
          <p:cNvCxnSpPr>
            <a:endCxn id="8" idx="0"/>
          </p:cNvCxnSpPr>
          <p:nvPr/>
        </p:nvCxnSpPr>
        <p:spPr>
          <a:xfrm>
            <a:off x="11391043" y="6094413"/>
            <a:ext cx="4043337" cy="1526786"/>
          </a:xfrm>
          <a:prstGeom prst="bentConnector2">
            <a:avLst/>
          </a:prstGeom>
          <a:ln w="38100">
            <a:solidFill>
              <a:schemeClr val="tx1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endCxn id="9" idx="0"/>
          </p:cNvCxnSpPr>
          <p:nvPr/>
        </p:nvCxnSpPr>
        <p:spPr>
          <a:xfrm>
            <a:off x="17524180" y="8385175"/>
            <a:ext cx="3618295" cy="1540763"/>
          </a:xfrm>
          <a:prstGeom prst="bentConnector2">
            <a:avLst/>
          </a:prstGeom>
          <a:ln w="38100">
            <a:solidFill>
              <a:schemeClr val="tx1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ная линия уступом 17"/>
          <p:cNvCxnSpPr>
            <a:endCxn id="8" idx="2"/>
          </p:cNvCxnSpPr>
          <p:nvPr/>
        </p:nvCxnSpPr>
        <p:spPr>
          <a:xfrm rot="10800000">
            <a:off x="15434381" y="9529762"/>
            <a:ext cx="3625145" cy="1525838"/>
          </a:xfrm>
          <a:prstGeom prst="bentConnector2">
            <a:avLst/>
          </a:prstGeom>
          <a:ln w="38100">
            <a:solidFill>
              <a:schemeClr val="tx1"/>
            </a:solidFill>
            <a:prstDash val="dash"/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/>
          <p:nvPr/>
        </p:nvCxnSpPr>
        <p:spPr>
          <a:xfrm rot="10800000">
            <a:off x="2270125" y="4950001"/>
            <a:ext cx="11074924" cy="3625481"/>
          </a:xfrm>
          <a:prstGeom prst="bentConnector3">
            <a:avLst>
              <a:gd name="adj1" fmla="val 100021"/>
            </a:avLst>
          </a:prstGeom>
          <a:ln w="38100">
            <a:solidFill>
              <a:schemeClr val="tx1"/>
            </a:solidFill>
            <a:prstDash val="dash"/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/>
          <p:cNvCxnSpPr>
            <a:stCxn id="7" idx="1"/>
          </p:cNvCxnSpPr>
          <p:nvPr/>
        </p:nvCxnSpPr>
        <p:spPr>
          <a:xfrm rot="10800000">
            <a:off x="4178301" y="4950000"/>
            <a:ext cx="3033143" cy="1335512"/>
          </a:xfrm>
          <a:prstGeom prst="bentConnector3">
            <a:avLst>
              <a:gd name="adj1" fmla="val 99994"/>
            </a:avLst>
          </a:prstGeom>
          <a:ln w="38100">
            <a:solidFill>
              <a:schemeClr val="tx1"/>
            </a:solidFill>
            <a:prstDash val="dash"/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13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Экономия времени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Снижение количества багов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51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143000" y="3048000"/>
            <a:ext cx="17916525" cy="1138238"/>
          </a:xfrm>
        </p:spPr>
        <p:txBody>
          <a:bodyPr/>
          <a:lstStyle/>
          <a:p>
            <a:r>
              <a:rPr lang="en-US" dirty="0" smtClean="0">
                <a:latin typeface="Yandex Sans Text Regular" pitchFamily="2" charset="-52"/>
              </a:rPr>
              <a:t>HTTP-</a:t>
            </a:r>
            <a:r>
              <a:rPr lang="ru-RU" dirty="0" smtClean="0">
                <a:latin typeface="Yandex Sans Text Regular" pitchFamily="2" charset="-52"/>
              </a:rPr>
              <a:t>сервер комментариев пользователей</a:t>
            </a:r>
            <a:endParaRPr lang="ru-RU" dirty="0">
              <a:latin typeface="Yandex Sans Text Regular" pitchFamily="2" charset="-52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7</a:t>
            </a:fld>
            <a:endParaRPr lang="ru-RU" dirty="0"/>
          </a:p>
        </p:txBody>
      </p:sp>
      <p:graphicFrame>
        <p:nvGraphicFramePr>
          <p:cNvPr id="7" name="Объект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0903395"/>
              </p:ext>
            </p:extLst>
          </p:nvPr>
        </p:nvGraphicFramePr>
        <p:xfrm>
          <a:off x="1142999" y="4568398"/>
          <a:ext cx="22113876" cy="769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4207"/>
                <a:gridCol w="9418377"/>
                <a:gridCol w="7371292"/>
              </a:tblGrid>
              <a:tr h="834700"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Yandex Sans Text Regular" pitchFamily="2" charset="-52"/>
                        </a:rPr>
                        <a:t>Действие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Yandex Sans Text Regular" pitchFamily="2" charset="-5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Yandex Sans Text Regular" pitchFamily="2" charset="-52"/>
                        </a:rPr>
                        <a:t>Запрос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Yandex Sans Text Regular" pitchFamily="2" charset="-5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Yandex Sans Text Regular" pitchFamily="2" charset="-52"/>
                        </a:rPr>
                        <a:t>Ответ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Yandex Sans Text Regular" pitchFamily="2" charset="-5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1550157"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Добавить</a:t>
                      </a:r>
                      <a:r>
                        <a:rPr lang="ru-RU" sz="4800" b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пользователя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POST /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add_user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200 OK</a:t>
                      </a:r>
                    </a:p>
                    <a:p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userId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(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int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50157"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Добавить комментарий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POST /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add_comment</a:t>
                      </a:r>
                      <a:endParaRPr lang="en-US" sz="4800" b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u=(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userId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)&amp;c=(</a:t>
                      </a:r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текст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200 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OK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6527"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Получить комментарии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GET /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user_comments?u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=(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userId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200 OK</a:t>
                      </a:r>
                    </a:p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Comment1</a:t>
                      </a:r>
                    </a:p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Comment2</a:t>
                      </a:r>
                    </a:p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</a:p>
                    <a:p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CommentN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98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Исходное состояние кода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8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9" name="Объект 8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struct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HttpRequest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body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get_params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CommentServer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private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&gt;&gt;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req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};</a:t>
            </a:r>
            <a:endParaRPr lang="ru-RU" altLang="ru-RU" sz="6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94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9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CommentServer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ServeRequest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method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"POST"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add_user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emplace_back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1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OK\r\n"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Content-Length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: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add_comment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] =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ParseIdAndComment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body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].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push_back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OK\r\n\r\n"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"HTTP/1.1 404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Not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found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\r\n\r\n"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789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andex_show_2016">
  <a:themeElements>
    <a:clrScheme name="Гиперссылка 2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867"/>
      </a:accent4>
      <a:accent5>
        <a:srgbClr val="FB76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48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Цвет 3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767"/>
      </a:accent4>
      <a:accent5>
        <a:srgbClr val="FB76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508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50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43461</TotalTime>
  <Words>729</Words>
  <Application>Microsoft Office PowerPoint</Application>
  <PresentationFormat>Произвольный</PresentationFormat>
  <Paragraphs>200</Paragraphs>
  <Slides>31</Slides>
  <Notes>0</Notes>
  <HiddenSlides>4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31</vt:i4>
      </vt:variant>
    </vt:vector>
  </HeadingPairs>
  <TitlesOfParts>
    <vt:vector size="41" baseType="lpstr">
      <vt:lpstr>Arial</vt:lpstr>
      <vt:lpstr>Calibri</vt:lpstr>
      <vt:lpstr>Impact</vt:lpstr>
      <vt:lpstr>InputMono</vt:lpstr>
      <vt:lpstr>Verdana</vt:lpstr>
      <vt:lpstr>Yandex Sans Text Light</vt:lpstr>
      <vt:lpstr>Yandex Sans Text Regular</vt:lpstr>
      <vt:lpstr>Yandex Sans Text Thin</vt:lpstr>
      <vt:lpstr>Yandex_show_2016</vt:lpstr>
      <vt:lpstr>Office Theme</vt:lpstr>
      <vt:lpstr>Презентация PowerPoint</vt:lpstr>
      <vt:lpstr>Презентация PowerPoint</vt:lpstr>
      <vt:lpstr>Техника безопасности при работе с кодом большого проекта</vt:lpstr>
      <vt:lpstr>Причины изменения кода</vt:lpstr>
      <vt:lpstr>Изменение кода в четыре шага</vt:lpstr>
      <vt:lpstr>Преимущества</vt:lpstr>
      <vt:lpstr>Пример</vt:lpstr>
      <vt:lpstr>Исходное состояние кода</vt:lpstr>
      <vt:lpstr>Презентация PowerPoint</vt:lpstr>
      <vt:lpstr>Проблемы в коде</vt:lpstr>
      <vt:lpstr>Выполним рефакторинг</vt:lpstr>
      <vt:lpstr>Шаг первый – создадим интерфейс</vt:lpstr>
      <vt:lpstr>Презентация PowerPoint</vt:lpstr>
      <vt:lpstr>Второй шаг – внедряем интерфейс</vt:lpstr>
      <vt:lpstr>Шаг первый – создадим интерфейс</vt:lpstr>
      <vt:lpstr>Второй шаг – внедряем интерфейс</vt:lpstr>
      <vt:lpstr>Второй шаг – внедряем интерфейс</vt:lpstr>
      <vt:lpstr>Третий шаг – пишем юнит-тесты</vt:lpstr>
      <vt:lpstr>Презентация PowerPoint</vt:lpstr>
      <vt:lpstr>Третий шаг – пишем юнит-тесты</vt:lpstr>
      <vt:lpstr>Третий шаг – пишем юнит-тесты</vt:lpstr>
      <vt:lpstr>Четвёртый шаг – реализация интерфейса</vt:lpstr>
      <vt:lpstr>Четвёртый шаг – реализация интерфейса</vt:lpstr>
      <vt:lpstr>Презентация PowerPoint</vt:lpstr>
      <vt:lpstr>Презентация PowerPoint</vt:lpstr>
      <vt:lpstr>Четвёртый шаг – реализация интерфейса</vt:lpstr>
      <vt:lpstr>Итоги</vt:lpstr>
      <vt:lpstr>Презентация PowerPoint</vt:lpstr>
      <vt:lpstr>Заголовок, текст и код</vt:lpstr>
      <vt:lpstr>Заголовок, текст и код</vt:lpstr>
      <vt:lpstr>Презентация PowerPoint</vt:lpstr>
    </vt:vector>
  </TitlesOfParts>
  <Manager>Maria Kutuzova</Manager>
  <Company>Yandex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>show_YST</dc:subject>
  <dc:creator>presentation</dc:creator>
  <cp:keywords/>
  <dc:description/>
  <cp:lastModifiedBy>Илья</cp:lastModifiedBy>
  <cp:revision>977</cp:revision>
  <dcterms:created xsi:type="dcterms:W3CDTF">2014-09-09T08:22:07Z</dcterms:created>
  <dcterms:modified xsi:type="dcterms:W3CDTF">2017-10-14T10:29:49Z</dcterms:modified>
  <cp:category>presentation technology</cp:category>
</cp:coreProperties>
</file>