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367" r:id="rId24"/>
    <p:sldId id="36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562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690"/>
      </p:cViewPr>
      <p:guideLst>
        <p:guide pos="6562"/>
        <p:guide orient="horz" pos="2137"/>
      </p:guideLst>
    </p:cSldViewPr>
  </p:slideViewPr>
  <p:outlineViewPr>
    <p:cViewPr>
      <p:scale>
        <a:sx n="33" d="100"/>
        <a:sy n="33" d="100"/>
      </p:scale>
      <p:origin x="0" y="-2052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C8FA-2864-4B0A-8ADE-EA5F69F8CD2F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E39BB-FF33-4FDB-A3A8-78719FB4D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4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 в 2 полные 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300"/>
            <a:ext cx="8837838" cy="17550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2123364"/>
            <a:ext cx="0" cy="3439236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09315" y="368300"/>
            <a:ext cx="2611209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2291641"/>
            <a:ext cx="2488003" cy="4198060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pic>
        <p:nvPicPr>
          <p:cNvPr id="18" name="Image 4" descr="preencoded.png">
            <a:extLst>
              <a:ext uri="{FF2B5EF4-FFF2-40B4-BE49-F238E27FC236}">
                <a16:creationId xmlns:a16="http://schemas.microsoft.com/office/drawing/2014/main" id="{F9651C2E-369A-899B-AD87-2524A84C80E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335449" y="2656765"/>
            <a:ext cx="4113601" cy="3466155"/>
          </a:xfrm>
          <a:prstGeom prst="rect">
            <a:avLst/>
          </a:prstGeom>
        </p:spPr>
      </p:pic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76814ECB-6B15-7E4B-E126-785FFCB0800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2657475"/>
            <a:ext cx="4113212" cy="3465445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013061"/>
            <a:ext cx="5224275" cy="3184805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2605E8-C7BD-ECD8-C9B8-EF6320031EB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11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5стро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4873214"/>
            <a:ext cx="0" cy="161648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E9BA0B8A-5C27-50F7-F75C-29ACF39532BA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D40DC6-0CBE-78CE-AB17-A744EE8F87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2" y="963608"/>
            <a:ext cx="10221140" cy="3909606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пять полных строк</a:t>
            </a: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DF5BEF7-1FEF-FB5D-B1B4-A07C9143CB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4873214"/>
            <a:ext cx="5224275" cy="134431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0435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 (белый фон, текст справа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F6D764F1-8F0E-2DC6-8184-232FF587A3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78389" y="1449340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95D340BE-C683-433F-E1B0-AD079DAA9D0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6478389" y="1944640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1" i="0">
                <a:latin typeface="+mn-lt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0B8E40CD-8096-9A10-0E9D-F010F13E28F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478389" y="2439940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207E6E90-9A5A-B3B7-1093-61F3BA376B8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478388" y="2935240"/>
            <a:ext cx="534213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+mn-lt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B1398F-B46D-5649-97B1-91BC072FEBD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1449340"/>
            <a:ext cx="5760000" cy="504036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62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799" userDrawn="1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2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 (белый фон, текст слева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1067AB-2108-FF69-AB92-0167575409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6" y="1562965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2DC9374-8392-BB16-EE63-650119181A3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71476" y="2058265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1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0D8C7AD-1D90-4F4A-7068-DF51AB7106C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71476" y="2553565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08B5C95E-A7BC-4907-35E1-D0D625A62F96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371475" y="3048865"/>
            <a:ext cx="534213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9E2CB-5F7C-51AA-4980-90D6C6AF7C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9857A514-B64A-B340-9866-26A01E31799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096000" y="1474470"/>
            <a:ext cx="5724524" cy="501523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25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2пунктов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8D413C8-CD33-55B2-0E89-A73ED6E4A23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739901" y="1191490"/>
            <a:ext cx="4356100" cy="4926735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/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 sz="24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Первый раздел</a:t>
            </a:r>
          </a:p>
          <a:p>
            <a:pPr lvl="0"/>
            <a:r>
              <a:rPr lang="ru-RU" dirty="0"/>
              <a:t>Второй раздел</a:t>
            </a:r>
          </a:p>
          <a:p>
            <a:pPr lvl="0"/>
            <a:r>
              <a:rPr lang="ru-RU" dirty="0"/>
              <a:t>Третий </a:t>
            </a:r>
            <a:r>
              <a:rPr lang="ru-RU" dirty="0" err="1"/>
              <a:t>разде</a:t>
            </a:r>
            <a:endParaRPr lang="ru-RU" dirty="0"/>
          </a:p>
          <a:p>
            <a:pPr lvl="0"/>
            <a:r>
              <a:rPr lang="ru-RU" dirty="0"/>
              <a:t>Четвертый раздел</a:t>
            </a:r>
          </a:p>
          <a:p>
            <a:pPr lvl="0"/>
            <a:r>
              <a:rPr lang="ru-RU" dirty="0"/>
              <a:t>Пятый раздел</a:t>
            </a:r>
          </a:p>
          <a:p>
            <a:pPr lvl="0"/>
            <a:r>
              <a:rPr lang="ru-RU" dirty="0"/>
              <a:t>Шестой раздел 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D33FC7D-0185-9A9D-A740-49D3A6E0C323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464302" y="1191490"/>
            <a:ext cx="4356100" cy="4926735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 startAt="7"/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 startAt="7"/>
              <a:defRPr sz="24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Седьмой раздел</a:t>
            </a:r>
          </a:p>
          <a:p>
            <a:pPr lvl="0"/>
            <a:r>
              <a:rPr lang="ru-RU" dirty="0"/>
              <a:t>Восьмой раздел</a:t>
            </a:r>
          </a:p>
          <a:p>
            <a:pPr lvl="0"/>
            <a:r>
              <a:rPr lang="ru-RU" dirty="0"/>
              <a:t>Девятый </a:t>
            </a:r>
            <a:r>
              <a:rPr lang="ru-RU" dirty="0" err="1"/>
              <a:t>разде</a:t>
            </a:r>
            <a:endParaRPr lang="ru-RU" dirty="0"/>
          </a:p>
          <a:p>
            <a:pPr lvl="0"/>
            <a:r>
              <a:rPr lang="ru-RU" dirty="0"/>
              <a:t> Десятый раздел</a:t>
            </a:r>
          </a:p>
          <a:p>
            <a:pPr lvl="0"/>
            <a:r>
              <a:rPr lang="ru-RU" dirty="0"/>
              <a:t> Одиннадцатый раздел</a:t>
            </a:r>
          </a:p>
          <a:p>
            <a:pPr lvl="0"/>
            <a:r>
              <a:rPr lang="ru-RU" dirty="0"/>
              <a:t> Двенадцатый раздел 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8AF83-FC9F-05C0-E8EB-B191F9BAC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4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6разделов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9E2CB-5F7C-51AA-4980-90D6C6AF7C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8D413C8-CD33-55B2-0E89-A73ED6E4A23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739901" y="1191490"/>
            <a:ext cx="4356100" cy="5298210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Первый раздел</a:t>
            </a:r>
          </a:p>
          <a:p>
            <a:pPr lvl="0"/>
            <a:r>
              <a:rPr lang="ru-RU" dirty="0"/>
              <a:t>Второй раздел</a:t>
            </a:r>
          </a:p>
          <a:p>
            <a:pPr lvl="0"/>
            <a:r>
              <a:rPr lang="ru-RU" dirty="0"/>
              <a:t>Третий раздел</a:t>
            </a:r>
          </a:p>
          <a:p>
            <a:pPr lvl="0"/>
            <a:r>
              <a:rPr lang="ru-RU" dirty="0"/>
              <a:t>Четвертый раздел</a:t>
            </a:r>
          </a:p>
          <a:p>
            <a:pPr lvl="0"/>
            <a:r>
              <a:rPr lang="ru-RU" dirty="0"/>
              <a:t>Пятый раздел</a:t>
            </a:r>
          </a:p>
          <a:p>
            <a:pPr lvl="0"/>
            <a:r>
              <a:rPr lang="ru-RU" dirty="0"/>
              <a:t>Шестой раздел </a:t>
            </a:r>
          </a:p>
          <a:p>
            <a:pPr lvl="0"/>
            <a:r>
              <a:rPr lang="ru-RU" dirty="0"/>
              <a:t>Седьмой раздел</a:t>
            </a:r>
          </a:p>
          <a:p>
            <a:pPr lvl="0"/>
            <a:r>
              <a:rPr lang="ru-RU" dirty="0"/>
              <a:t>Восьмой раздел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10534F-97B9-3DE6-D1D2-A77C788653AA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464302" y="1191490"/>
            <a:ext cx="4356100" cy="5298210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 startAt="9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 startAt="9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Девятый раздел</a:t>
            </a:r>
          </a:p>
          <a:p>
            <a:pPr lvl="0"/>
            <a:r>
              <a:rPr lang="ru-RU" dirty="0"/>
              <a:t>Десятый раздел</a:t>
            </a:r>
          </a:p>
          <a:p>
            <a:pPr lvl="0"/>
            <a:r>
              <a:rPr lang="ru-RU" dirty="0"/>
              <a:t>Одиннадцатый раздел</a:t>
            </a:r>
          </a:p>
          <a:p>
            <a:pPr lvl="0"/>
            <a:r>
              <a:rPr lang="ru-RU" dirty="0"/>
              <a:t> Двенадцатый раздел</a:t>
            </a:r>
          </a:p>
          <a:p>
            <a:pPr lvl="0"/>
            <a:r>
              <a:rPr lang="ru-RU" dirty="0"/>
              <a:t> Тринадцатый раздел</a:t>
            </a:r>
          </a:p>
          <a:p>
            <a:pPr lvl="0"/>
            <a:r>
              <a:rPr lang="ru-RU" dirty="0"/>
              <a:t> Четырнадцатый раздел </a:t>
            </a:r>
          </a:p>
          <a:p>
            <a:pPr lvl="0"/>
            <a:r>
              <a:rPr lang="ru-RU" dirty="0"/>
              <a:t>Пятнадцатый раздел</a:t>
            </a:r>
          </a:p>
          <a:p>
            <a:pPr lvl="0"/>
            <a:r>
              <a:rPr lang="ru-RU" dirty="0" err="1"/>
              <a:t>Шеснадцатый</a:t>
            </a:r>
            <a:r>
              <a:rPr lang="ru-RU" dirty="0"/>
              <a:t> раздел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913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крупный объект, текст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21D2C-651C-1258-DAA2-3076C1E3595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71475" y="5893664"/>
            <a:ext cx="11449050" cy="59603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962722D-2E32-1A6D-7223-4B7547B235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92CFA63-DCDE-6B49-A541-89B020DA2A1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1475" y="1588770"/>
            <a:ext cx="11449050" cy="410760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98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A77ED-F405-0948-BAEB-ADD6EC465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2831F-87DB-774A-8FC8-ACC4F84CF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BE72821-2D33-5F3F-1511-73E15FBE0F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5977E2B-1BA1-BB4A-9384-257C8CC2383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1475" y="1588769"/>
            <a:ext cx="11449050" cy="490093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51080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A77ED-F405-0948-BAEB-ADD6EC465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2831F-87DB-774A-8FC8-ACC4F84CF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E7421F5-940A-6454-42DA-FA1F039591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599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B9326B8-46EC-9750-E7C1-1D65510054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0A3453CB-D0C3-7243-952D-82210DAFFFD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1475" y="1588769"/>
            <a:ext cx="11449050" cy="490093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166058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объекта и 2 текста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15BAD78C-7A3F-8E58-1011-82FD26E559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5893664"/>
            <a:ext cx="553878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BACD2360-7A8F-2017-7AAA-D233399393E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81736" y="5893664"/>
            <a:ext cx="553878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168C6E-BE11-F44D-3256-41D18A1722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11BA6AE-140D-F849-A786-CAE83796473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6" y="1559790"/>
            <a:ext cx="5538785" cy="410613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658E9369-E306-8B41-BDF6-BFB54B01916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81735" y="1559790"/>
            <a:ext cx="5538788" cy="410613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 в 2 полные строки_во всю ширин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68300"/>
            <a:ext cx="11460521" cy="17550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Заголовок презентации для супер больших словосочетаний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2012950"/>
            <a:ext cx="0" cy="354965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63629" y="2152351"/>
            <a:ext cx="2556896" cy="4348164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2152351"/>
            <a:ext cx="2488003" cy="4337350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114315"/>
            <a:ext cx="5224275" cy="3184805"/>
          </a:xfrm>
        </p:spPr>
        <p:txBody>
          <a:bodyPr lIns="0"/>
          <a:lstStyle>
            <a:lvl1pPr marL="0" indent="0" algn="l">
              <a:buNone/>
              <a:defRPr sz="2400" b="0" i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sp>
        <p:nvSpPr>
          <p:cNvPr id="3" name="Рисунок 20">
            <a:extLst>
              <a:ext uri="{FF2B5EF4-FFF2-40B4-BE49-F238E27FC236}">
                <a16:creationId xmlns:a16="http://schemas.microsoft.com/office/drawing/2014/main" id="{42C3524A-9585-10F2-F42B-12F6BB975C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2510445"/>
            <a:ext cx="4113212" cy="3612476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3DAD5D-9E62-A9A7-A384-4FD44D6252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427EF73F-BA62-5CCB-217A-D519029A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92875"/>
            <a:ext cx="5724525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5665B7B3-2844-E1D8-E7DF-394BFB65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92875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814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503C4B3-C66E-5CD6-F153-74EDD64978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54832D3-C17F-8843-BCB3-D3D22047186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6" y="1559790"/>
            <a:ext cx="5538785" cy="492991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1852AF8-D46B-1C44-BCA3-FA11648420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81741" y="1546050"/>
            <a:ext cx="5538785" cy="492991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2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объекта и общий текст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4654DC82-69E2-63EB-86C9-107C05CDFE6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82948" y="5218480"/>
            <a:ext cx="11449051" cy="1271219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EDB56CC-3F15-CC7E-F356-E13F015884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F39C1C7-95B1-9C41-A32C-B96CB4503B1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948" y="1559790"/>
            <a:ext cx="5538785" cy="328698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66869EAD-6039-BB4F-A469-F33C74CE146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70267" y="1559790"/>
            <a:ext cx="5538785" cy="328698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05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объекта и 3 текста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E4103AEE-9918-11F4-E2A1-1D2CE6612B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5893664"/>
            <a:ext cx="357227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69BB3F77-7E6F-6566-8388-EF7385DDB16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322762" y="5893664"/>
            <a:ext cx="357227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8DE5383E-0EA5-713C-032D-13D2B3552B5D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61152" y="5893664"/>
            <a:ext cx="357227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2A4B6B0-4CF8-2CD4-F969-7256A442DB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98F06F6-558C-0843-9FE2-7D657C8B85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0"/>
            <a:ext cx="3559373" cy="4106137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3BC199B4-5869-494E-A901-5CF8556BA13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16313" y="1559790"/>
            <a:ext cx="3559373" cy="4106137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745AD0A4-CB82-814E-889F-F969448CC7C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61152" y="1559789"/>
            <a:ext cx="3559373" cy="4106137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41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3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D38DBD9-9F78-A202-A407-228B71B6F0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9180D27-2BDE-3B40-B746-C15ECAB7847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0"/>
            <a:ext cx="3559373" cy="492990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EA6AB953-57CD-9541-8E5F-D630082795B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16313" y="1559790"/>
            <a:ext cx="3559373" cy="492990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6AC3605-7B5A-414A-8939-CEDA6C37684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61152" y="1559790"/>
            <a:ext cx="3559373" cy="492990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58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объекта и общий текст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E7824D7-5574-286C-0414-0C90E92746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4371" y="5206307"/>
            <a:ext cx="11460525" cy="1297064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59E2EB9-BED6-B2D1-92C2-E67CEEE219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45BD681-CE95-014F-97B0-04D08674805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1"/>
            <a:ext cx="3559373" cy="3286984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237EF9C4-B119-3443-9A0F-A2FD27CFD57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16313" y="1559791"/>
            <a:ext cx="3559373" cy="3286984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D8990BE0-B580-AE43-94E8-973F1CAC79E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61152" y="1551022"/>
            <a:ext cx="3559373" cy="3286984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8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2 объекта и текст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AD2089D-855F-6382-728A-5C68815D3B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8254" y="15597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FF2C6EA1-112B-459C-6AA9-DA1E32C72B13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248254" y="2055091"/>
            <a:ext cx="357227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BBFAD1F-CAEB-EA2A-8C3A-BF4C439D9868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248254" y="25503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691A85F0-02FD-CE61-3D53-A937DDEEBAA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48253" y="3045691"/>
            <a:ext cx="3583745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YS Display" pitchFamily="2" charset="77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3477DC7-5062-E4F4-13AD-89D90B50F2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6B21E5A-752A-E546-914D-876F878C130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0"/>
            <a:ext cx="3559373" cy="4929909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12BDD4CF-3F8C-DF40-A98D-F5E7F267DBF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09863" y="1546050"/>
            <a:ext cx="3559373" cy="4929909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77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Маркированый список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A380232-86AD-8AD9-D0EC-CD90573D2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B8DD2FA-2120-99D5-925A-2EB0CFB6B51C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71475" y="1585191"/>
            <a:ext cx="11449050" cy="4291734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lnSpc>
                <a:spcPct val="150000"/>
              </a:lnSpc>
              <a:defRPr sz="24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273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Маркированый список_18p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A380232-86AD-8AD9-D0EC-CD90573D2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B8DD2FA-2120-99D5-925A-2EB0CFB6B51C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71475" y="1585191"/>
            <a:ext cx="11449050" cy="4291734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lnSpc>
                <a:spcPct val="150000"/>
              </a:lnSpc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97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текст, 4 пункта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0D696B42-954F-3E86-1846-C1B79BD9CE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1556845"/>
            <a:ext cx="5538787" cy="4320079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>
              <a:defRPr sz="24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24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Образец короткого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дополнительного текста,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который раскрывает суть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653231BD-DCDD-EE68-BD08-2542D4F93352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7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2419A156-818E-66E6-96EA-9FDBA36DAA8A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191625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6778F2FF-0A7E-038F-49BF-DC22DE11DBBB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25A50FA3-7D2D-8216-C234-C6E5597C3D4E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191625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71BC7EF-05E4-1E0C-649C-5E54FF25CC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CAAE2AD0-F06E-82ED-A50A-0C6EAAB78287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75999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01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6F87DC2F-E73F-AC6E-BFFF-5CE5323ECF2D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191625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02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6C5D5FA4-BE53-A84F-E38B-4C99E6299833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6275999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01E47FD1-8E83-2935-E773-433189720928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9191625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946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67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8 пунктов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BBE993B-8206-B5F7-5981-623653612C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2" name="Текст 2">
            <a:extLst>
              <a:ext uri="{FF2B5EF4-FFF2-40B4-BE49-F238E27FC236}">
                <a16:creationId xmlns:a16="http://schemas.microsoft.com/office/drawing/2014/main" id="{DCF4D368-DEEF-C1F4-BE60-7E68A17EBB4A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7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71D2144-51EB-FED5-B69A-B57D2A1A96DC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191625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31ECDDC7-AB9B-0E54-DCEF-B6DF6230B836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830B1E23-AA8F-A104-8E81-BA59A51B94EA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191625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A2B8D9D9-A86B-E666-BAC8-D86F7F722C9D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75999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&gt;2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717E3F5B-5F15-F88E-57CB-805C4F9952D4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191625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10+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EACB4A24-0639-03A5-0D6E-A9DD9E5D2D64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6275999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850DB16C-8846-011B-BD33-8E45960299D7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9191625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9BAC9084-0EB9-5468-D5EE-AAD9678C97BD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377213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4F63C7A0-137F-9F64-98ED-915EA5E21EE9}"/>
              </a:ext>
            </a:extLst>
          </p:cNvPr>
          <p:cNvSpPr>
            <a:spLocks noGrp="1"/>
          </p:cNvSpPr>
          <p:nvPr>
            <p:ph idx="56" hasCustomPrompt="1"/>
          </p:nvPr>
        </p:nvSpPr>
        <p:spPr>
          <a:xfrm>
            <a:off x="3287101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EF798B37-F984-D381-3EA2-DA9F53C1DC76}"/>
              </a:ext>
            </a:extLst>
          </p:cNvPr>
          <p:cNvSpPr>
            <a:spLocks noGrp="1"/>
          </p:cNvSpPr>
          <p:nvPr>
            <p:ph idx="57" hasCustomPrompt="1"/>
          </p:nvPr>
        </p:nvSpPr>
        <p:spPr>
          <a:xfrm>
            <a:off x="377215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6B02EAA8-6BE3-CC81-C34D-1572EEA3FF00}"/>
              </a:ext>
            </a:extLst>
          </p:cNvPr>
          <p:cNvSpPr>
            <a:spLocks noGrp="1"/>
          </p:cNvSpPr>
          <p:nvPr>
            <p:ph idx="58" hasCustomPrompt="1"/>
          </p:nvPr>
        </p:nvSpPr>
        <p:spPr>
          <a:xfrm>
            <a:off x="3287101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31D680F0-E319-4600-E359-A28376A1A0F8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71475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0,5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0FA8059D-1B59-107E-9B5E-F4DA3B808FFD}"/>
              </a:ext>
            </a:extLst>
          </p:cNvPr>
          <p:cNvSpPr>
            <a:spLocks noGrp="1"/>
          </p:cNvSpPr>
          <p:nvPr>
            <p:ph idx="60" hasCustomPrompt="1"/>
          </p:nvPr>
        </p:nvSpPr>
        <p:spPr>
          <a:xfrm>
            <a:off x="3287101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40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B1DFDCC8-E210-73BE-D000-01D8F9C2DC05}"/>
              </a:ext>
            </a:extLst>
          </p:cNvPr>
          <p:cNvSpPr>
            <a:spLocks noGrp="1"/>
          </p:cNvSpPr>
          <p:nvPr>
            <p:ph idx="61" hasCustomPrompt="1"/>
          </p:nvPr>
        </p:nvSpPr>
        <p:spPr>
          <a:xfrm>
            <a:off x="371475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D589763E-1896-295C-F9ED-F603A64CB027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3287101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4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953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790" userDrawn="1">
          <p15:clr>
            <a:srgbClr val="FBAE40"/>
          </p15:clr>
        </p15:guide>
        <p15:guide id="6" pos="20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 в 3 полные 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300"/>
            <a:ext cx="8717320" cy="26313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endParaRPr lang="ru-RU" dirty="0"/>
          </a:p>
        </p:txBody>
      </p: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8798" y="368300"/>
            <a:ext cx="2731727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2843053"/>
            <a:ext cx="2488003" cy="3646648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DCBAD0B-3684-2A4B-9C51-6853712E75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843053"/>
            <a:ext cx="5224276" cy="2432157"/>
          </a:xfrm>
        </p:spPr>
        <p:txBody>
          <a:bodyPr lIns="0"/>
          <a:lstStyle>
            <a:lvl1pPr marL="0" indent="0" algn="l">
              <a:buNone/>
              <a:defRPr sz="2400" b="0" i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D48128F-3665-F70D-4AC6-10610690807F}"/>
              </a:ext>
            </a:extLst>
          </p:cNvPr>
          <p:cNvCxnSpPr>
            <a:cxnSpLocks/>
          </p:cNvCxnSpPr>
          <p:nvPr userDrawn="1"/>
        </p:nvCxnSpPr>
        <p:spPr>
          <a:xfrm>
            <a:off x="371475" y="2736850"/>
            <a:ext cx="0" cy="282575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Рисунок 20">
            <a:extLst>
              <a:ext uri="{FF2B5EF4-FFF2-40B4-BE49-F238E27FC236}">
                <a16:creationId xmlns:a16="http://schemas.microsoft.com/office/drawing/2014/main" id="{2EDC4B6B-77B2-73EC-80D7-A2F1CEFFE9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3206751"/>
            <a:ext cx="4113212" cy="2916170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9161BD-4272-81F5-9881-E11857AA02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E693B8E7-BBA8-4F82-5488-FB74E1A2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92875"/>
            <a:ext cx="5724525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6241FDDB-0C1B-F0A5-794E-FFBB20C9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92875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362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пунктов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5EB0DEE5-469F-CD35-CA1C-088003CCF425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7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7312E6D0-ECDA-0BB7-C73C-FD273CC4032D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191625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BADD2266-9DD2-EC22-E0FA-B8B9FB3B0158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1DC5209F-1D41-2360-2F54-751864878EA3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191625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130ADBE5-77E7-EE79-12B7-EF4C0F5C127A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75999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&gt;2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48B5C81E-EF08-4E08-D740-DF025D1F667B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191625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10+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46F9FB1D-00F0-DA52-0F3D-03A54EEC86BF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6275999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C7C1F9B8-8D41-8CED-7909-3F3CE6748C9D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9191625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1B9CB14-E266-9488-F2DC-CBF6F3C95BAE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377213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74C4A95-2BE2-598E-55C2-1BF750F3640E}"/>
              </a:ext>
            </a:extLst>
          </p:cNvPr>
          <p:cNvSpPr>
            <a:spLocks noGrp="1"/>
          </p:cNvSpPr>
          <p:nvPr>
            <p:ph idx="56" hasCustomPrompt="1"/>
          </p:nvPr>
        </p:nvSpPr>
        <p:spPr>
          <a:xfrm>
            <a:off x="3287101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81BD9F3F-55AD-6607-77CA-F90C94531CA3}"/>
              </a:ext>
            </a:extLst>
          </p:cNvPr>
          <p:cNvSpPr>
            <a:spLocks noGrp="1"/>
          </p:cNvSpPr>
          <p:nvPr>
            <p:ph idx="57" hasCustomPrompt="1"/>
          </p:nvPr>
        </p:nvSpPr>
        <p:spPr>
          <a:xfrm>
            <a:off x="377215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8F65D699-FD67-966E-C21B-25945D82C323}"/>
              </a:ext>
            </a:extLst>
          </p:cNvPr>
          <p:cNvSpPr>
            <a:spLocks noGrp="1"/>
          </p:cNvSpPr>
          <p:nvPr>
            <p:ph idx="58" hasCustomPrompt="1"/>
          </p:nvPr>
        </p:nvSpPr>
        <p:spPr>
          <a:xfrm>
            <a:off x="3287101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82A87D46-2C09-EBF7-316D-943B0C97A5E6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71475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0,5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46883ABD-8836-47E8-6CF4-DA7A49B84E89}"/>
              </a:ext>
            </a:extLst>
          </p:cNvPr>
          <p:cNvSpPr>
            <a:spLocks noGrp="1"/>
          </p:cNvSpPr>
          <p:nvPr>
            <p:ph idx="60" hasCustomPrompt="1"/>
          </p:nvPr>
        </p:nvSpPr>
        <p:spPr>
          <a:xfrm>
            <a:off x="3287101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40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4160DB93-1FD5-E76F-8E90-7F38C7408B75}"/>
              </a:ext>
            </a:extLst>
          </p:cNvPr>
          <p:cNvSpPr>
            <a:spLocks noGrp="1"/>
          </p:cNvSpPr>
          <p:nvPr>
            <p:ph idx="61" hasCustomPrompt="1"/>
          </p:nvPr>
        </p:nvSpPr>
        <p:spPr>
          <a:xfrm>
            <a:off x="371475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954ED931-72C2-424F-8BF7-789B3856ABB5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3287101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841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2139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790" userDrawn="1">
          <p15:clr>
            <a:srgbClr val="FBAE40"/>
          </p15:clr>
        </p15:guide>
        <p15:guide id="6" pos="1912" userDrawn="1">
          <p15:clr>
            <a:srgbClr val="FBAE40"/>
          </p15:clr>
        </p15:guide>
        <p15:guide id="7" pos="3953" userDrawn="1">
          <p15:clr>
            <a:srgbClr val="FBAE40"/>
          </p15:clr>
        </p15:guide>
        <p15:guide id="8" pos="3727" userDrawn="1">
          <p15:clr>
            <a:srgbClr val="FBAE40"/>
          </p15:clr>
        </p15:guide>
        <p15:guide id="9" pos="556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текст, 6 объектов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5A8390-5125-99E3-8C9E-B36BAEB71D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81738" y="155979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2" name="Рисунок 2">
            <a:extLst>
              <a:ext uri="{FF2B5EF4-FFF2-40B4-BE49-F238E27FC236}">
                <a16:creationId xmlns:a16="http://schemas.microsoft.com/office/drawing/2014/main" id="{563AA4EC-499A-2F2B-3FC3-C52B4DEE629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203711" y="155979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4" name="Рисунок 2">
            <a:extLst>
              <a:ext uri="{FF2B5EF4-FFF2-40B4-BE49-F238E27FC236}">
                <a16:creationId xmlns:a16="http://schemas.microsoft.com/office/drawing/2014/main" id="{6BC53B75-3307-0C64-5AE6-16E5AC6CC37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81738" y="317764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6" name="Рисунок 2">
            <a:extLst>
              <a:ext uri="{FF2B5EF4-FFF2-40B4-BE49-F238E27FC236}">
                <a16:creationId xmlns:a16="http://schemas.microsoft.com/office/drawing/2014/main" id="{F4B8C824-4DCA-D583-EACF-21A7D5CAAA9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203711" y="317764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8" name="Рисунок 2">
            <a:extLst>
              <a:ext uri="{FF2B5EF4-FFF2-40B4-BE49-F238E27FC236}">
                <a16:creationId xmlns:a16="http://schemas.microsoft.com/office/drawing/2014/main" id="{D1D18D35-4D3A-AFD3-AC2B-56C3D5D3808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81738" y="483367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0" name="Рисунок 2">
            <a:extLst>
              <a:ext uri="{FF2B5EF4-FFF2-40B4-BE49-F238E27FC236}">
                <a16:creationId xmlns:a16="http://schemas.microsoft.com/office/drawing/2014/main" id="{E5FD86D3-B1E7-3FA8-4731-1DCDF9D1B09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203711" y="483367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92F57D74-701D-F818-9D59-9DEED07A25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1556846"/>
            <a:ext cx="5538787" cy="4714484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2400" b="0" i="0">
                <a:latin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Образец короткого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дополнительного текста,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который раскрывает суть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E18E8802-95E0-5594-EE9E-B6922183B7C0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9" y="2318758"/>
            <a:ext cx="2544762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A3C73D0F-1F84-B3AE-0DE7-AD534DA1D521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203710" y="2318758"/>
            <a:ext cx="2616815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1DD1F16-63EB-05AF-EF89-29CA09D89EEA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3952614"/>
            <a:ext cx="2544762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98D82415-6B5D-A22C-850C-21480D8C8397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203710" y="3952614"/>
            <a:ext cx="2616815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1A1CF930-EF0F-D234-2D3A-F580CA685900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81739" y="5586470"/>
            <a:ext cx="2544762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5C60F83-74F1-EB6B-C608-89887066C071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203710" y="5586470"/>
            <a:ext cx="2628289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DF02689-C19F-4053-01B3-3E651AC12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68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818" userDrawn="1">
          <p15:clr>
            <a:srgbClr val="FBAE40"/>
          </p15:clr>
        </p15:guide>
        <p15:guide id="4" orient="horz" pos="3861" userDrawn="1">
          <p15:clr>
            <a:srgbClr val="FBAE40"/>
          </p15:clr>
        </p15:guide>
        <p15:guide id="5" pos="5677">
          <p15:clr>
            <a:srgbClr val="FBAE40"/>
          </p15:clr>
        </p15:guide>
        <p15:guide id="6" orient="horz" pos="2260" userDrawn="1">
          <p15:clr>
            <a:srgbClr val="FBAE40"/>
          </p15:clr>
        </p15:guide>
        <p15:guide id="7" orient="horz" pos="3045" userDrawn="1">
          <p15:clr>
            <a:srgbClr val="FBAE40"/>
          </p15:clr>
        </p15:guide>
        <p15:guide id="8" orient="horz" pos="2001" userDrawn="1">
          <p15:clr>
            <a:srgbClr val="FBAE40"/>
          </p15:clr>
        </p15:guide>
        <p15:guide id="9" orient="horz" pos="1774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объекта с текстовыми блоками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D7D61597-2426-FDB8-7026-7B9D7141FED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664987D5-0D0F-8514-8BEF-1A871CD2ED2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32288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531DB6AF-72ED-51C8-499D-936C23DEDD8C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256588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81911C93-C828-0F7B-9535-B2A8748F6D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4157364"/>
            <a:ext cx="3600451" cy="1014558"/>
          </a:xfrm>
          <a:prstGeom prst="rect">
            <a:avLst/>
          </a:prstGeom>
        </p:spPr>
        <p:txBody>
          <a:bodyPr vert="horz" wrap="square" lIns="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68FAFCA7-2C25-AC5E-289C-760378D9D498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4332288" y="4157364"/>
            <a:ext cx="3563937" cy="1014558"/>
          </a:xfrm>
          <a:prstGeom prst="rect">
            <a:avLst/>
          </a:prstGeom>
        </p:spPr>
        <p:txBody>
          <a:bodyPr vert="horz" wrap="square" lIns="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D78EB0E3-0090-D4CD-71F0-B6AA5F549114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8256588" y="4157364"/>
            <a:ext cx="3563937" cy="1014558"/>
          </a:xfrm>
          <a:prstGeom prst="rect">
            <a:avLst/>
          </a:prstGeom>
        </p:spPr>
        <p:txBody>
          <a:bodyPr vert="horz" wrap="square" lIns="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147CA3D-07F1-01E4-E056-77D160E00A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441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479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orient="horz" pos="2614" userDrawn="1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4974" userDrawn="1">
          <p15:clr>
            <a:srgbClr val="FBAE40"/>
          </p15:clr>
        </p15:guide>
        <p15:guide id="6" pos="5201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4 объекта с текстовыми блоками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5E347B-21F0-EBB8-13B8-38B3AFF7CD8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C3A58CCA-D754-5775-0B11-72C70F776C9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395663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82CB5DEF-4C18-9FAB-C4B5-05817B3681E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275388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793A4CF9-6280-A09C-F9AE-865D8951BC1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197362" y="2487794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28AE38EE-B1E3-0713-BA5E-4610F11D8C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4199350"/>
            <a:ext cx="2663826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1A356786-656A-185B-FF12-32082CE737D2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3395663" y="4199350"/>
            <a:ext cx="2520950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BF335576-0037-4C57-26B2-5921C019EB0A}"/>
              </a:ext>
            </a:extLst>
          </p:cNvPr>
          <p:cNvSpPr>
            <a:spLocks noGrp="1"/>
          </p:cNvSpPr>
          <p:nvPr>
            <p:ph idx="40" hasCustomPrompt="1"/>
          </p:nvPr>
        </p:nvSpPr>
        <p:spPr>
          <a:xfrm>
            <a:off x="6275388" y="4199350"/>
            <a:ext cx="25574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A0471592-FF55-63FD-5269-126203F4CCC9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9191625" y="4199350"/>
            <a:ext cx="2628900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1C8D4D-8821-ECE8-60B1-4C40B5FA1B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880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2139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790">
          <p15:clr>
            <a:srgbClr val="FBAE40"/>
          </p15:clr>
        </p15:guide>
        <p15:guide id="6" pos="1912">
          <p15:clr>
            <a:srgbClr val="FBAE40"/>
          </p15:clr>
        </p15:guide>
        <p15:guide id="7" pos="3953">
          <p15:clr>
            <a:srgbClr val="FBAE40"/>
          </p15:clr>
        </p15:guide>
        <p15:guide id="8" pos="3727">
          <p15:clr>
            <a:srgbClr val="FBAE40"/>
          </p15:clr>
        </p15:guide>
        <p15:guide id="9" pos="556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5 объектов с текстовыми блоками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86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3" name="Рисунок 2">
            <a:extLst>
              <a:ext uri="{FF2B5EF4-FFF2-40B4-BE49-F238E27FC236}">
                <a16:creationId xmlns:a16="http://schemas.microsoft.com/office/drawing/2014/main" id="{E9CC2BB5-E67B-2270-7370-21EC0F48E6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5" name="Рисунок 2">
            <a:extLst>
              <a:ext uri="{FF2B5EF4-FFF2-40B4-BE49-F238E27FC236}">
                <a16:creationId xmlns:a16="http://schemas.microsoft.com/office/drawing/2014/main" id="{52007F2B-A661-4863-33E9-14B4A1B0C24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748573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7" name="Рисунок 2">
            <a:extLst>
              <a:ext uri="{FF2B5EF4-FFF2-40B4-BE49-F238E27FC236}">
                <a16:creationId xmlns:a16="http://schemas.microsoft.com/office/drawing/2014/main" id="{42BCBEB0-22D7-0FE7-D73A-1FA70523B7B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125061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9" name="Рисунок 2">
            <a:extLst>
              <a:ext uri="{FF2B5EF4-FFF2-40B4-BE49-F238E27FC236}">
                <a16:creationId xmlns:a16="http://schemas.microsoft.com/office/drawing/2014/main" id="{913537F6-4B84-66C7-CB4C-DD146780793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501549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1" name="Рисунок 2">
            <a:extLst>
              <a:ext uri="{FF2B5EF4-FFF2-40B4-BE49-F238E27FC236}">
                <a16:creationId xmlns:a16="http://schemas.microsoft.com/office/drawing/2014/main" id="{8854F90A-829F-A398-CA92-17B25067FA5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840913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2A78CB3-957A-346D-4601-9A7EA1162C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5FA50BC6-2F9C-39C5-78DE-C5D2B8C1140F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748573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1F04D37D-E1BB-32D8-1A7D-B48719DFFAD8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5125061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3A527AB1-B9C0-E2FD-B66A-A2DC331EE566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7501549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C6D4C62C-623E-532E-1D3A-9713F9AE2CB4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9852998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EB3CE7D-D503-0905-BE25-CB67F30712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341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 userDrawn="1">
          <p15:clr>
            <a:srgbClr val="FBAE40"/>
          </p15:clr>
        </p15:guide>
        <p15:guide id="2" pos="1731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 userDrawn="1">
          <p15:clr>
            <a:srgbClr val="FBAE40"/>
          </p15:clr>
        </p15:guide>
        <p15:guide id="6" pos="1504" userDrawn="1">
          <p15:clr>
            <a:srgbClr val="FBAE40"/>
          </p15:clr>
        </p15:guide>
        <p15:guide id="7" pos="4475" userDrawn="1">
          <p15:clr>
            <a:srgbClr val="FBAE40"/>
          </p15:clr>
        </p15:guide>
        <p15:guide id="8" pos="3228" userDrawn="1">
          <p15:clr>
            <a:srgbClr val="FBAE40"/>
          </p15:clr>
        </p15:guide>
        <p15:guide id="9" pos="4725" userDrawn="1">
          <p15:clr>
            <a:srgbClr val="FBAE40"/>
          </p15:clr>
        </p15:guide>
        <p15:guide id="10" pos="619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код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457096-99CD-E34E-144F-9F49DD1BB3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00939" y="15597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E3204662-FFF2-7703-570B-8181D062EC4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9" y="2055091"/>
            <a:ext cx="357227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4E1BDBF2-84C9-2BA5-7BF0-5A1C11EBF31A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364B955D-058F-72EC-AA6D-7665F791C58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3583745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YS Display" pitchFamily="2" charset="77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F59A70A0-B4A6-FDC6-1AA8-7C609E1366BB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71475" y="1559791"/>
            <a:ext cx="6732588" cy="4317134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ru-RU" dirty="0"/>
              <a:t>Код</a:t>
            </a:r>
          </a:p>
          <a:p>
            <a:pPr lvl="4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9462DEF-9863-BEAA-123A-E6F440EC43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186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блок для код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57D69BBD-E380-6B4B-E9B5-06D1D5296B42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71474" y="1559791"/>
            <a:ext cx="11449051" cy="4317134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ru-RU" dirty="0"/>
              <a:t>Код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5C7BAFE-31BB-3F8B-49A3-D63D5FE679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28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кно для скриншо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58D51B94-D0FA-C411-A2C5-013F8151E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87600" y="1601558"/>
            <a:ext cx="7453313" cy="4478072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22E0A1C8-85B4-261D-AD94-F5B1168A40BF}"/>
              </a:ext>
            </a:extLst>
          </p:cNvPr>
          <p:cNvSpPr/>
          <p:nvPr userDrawn="1"/>
        </p:nvSpPr>
        <p:spPr>
          <a:xfrm>
            <a:off x="3111501" y="1808568"/>
            <a:ext cx="5151306" cy="145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4"/>
              </a:lnSpc>
              <a:buNone/>
            </a:pPr>
            <a:endParaRPr lang="en-US" sz="700" b="0" i="0" dirty="0">
              <a:latin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7468810-63D0-7199-8B37-7125CA605E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3EF6682A-D64D-D440-86A6-B63A02F0F47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387599" y="1954222"/>
            <a:ext cx="7453313" cy="4125408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30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окно для скриншота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58D51B94-D0FA-C411-A2C5-013F8151E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71476" y="1601558"/>
            <a:ext cx="6732588" cy="4045049"/>
          </a:xfrm>
          <a:prstGeom prst="rect">
            <a:avLst/>
          </a:prstGeo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8CEF3A72-C7BB-30CB-FEBC-18DD3F4B7F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500939" y="1559791"/>
            <a:ext cx="431958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70D77832-D786-63AA-6E7B-1F0BF3EE65D1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8" y="2055091"/>
            <a:ext cx="433106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D237CBEE-7FA8-CF7D-AF36-0B97BB1251C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C3C8DF6E-E09A-AC0A-E09D-FD74D5DE0B58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F9D7454-7414-7AA9-846D-E654066639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CADC469-B5FB-3240-9A9F-2011EC1A31C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1928092"/>
            <a:ext cx="6732588" cy="3718516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9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мокап ноутбук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CE82B613-FED1-EF2C-C2A4-EE6CB94D8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87600" y="1564955"/>
            <a:ext cx="7453313" cy="4551277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96F8824-0522-95A5-3627-D87817F0BF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8CBCC92A-7331-F841-B266-D41B0E63554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112906" y="1732511"/>
            <a:ext cx="6002699" cy="3833899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77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презентации_3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68300"/>
            <a:ext cx="11460519" cy="26313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 для супер больших словосочетаний в две или три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63973" y="2908300"/>
            <a:ext cx="4856552" cy="359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3164765"/>
            <a:ext cx="2488003" cy="3324935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DCBAD0B-3684-2A4B-9C51-6853712E75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851723"/>
            <a:ext cx="5224276" cy="2397476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D48128F-3665-F70D-4AC6-10610690807F}"/>
              </a:ext>
            </a:extLst>
          </p:cNvPr>
          <p:cNvCxnSpPr>
            <a:cxnSpLocks/>
          </p:cNvCxnSpPr>
          <p:nvPr userDrawn="1"/>
        </p:nvCxnSpPr>
        <p:spPr>
          <a:xfrm>
            <a:off x="371475" y="2999664"/>
            <a:ext cx="0" cy="2562936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Рисунок 20">
            <a:extLst>
              <a:ext uri="{FF2B5EF4-FFF2-40B4-BE49-F238E27FC236}">
                <a16:creationId xmlns:a16="http://schemas.microsoft.com/office/drawing/2014/main" id="{6E3EE346-4C8E-A94C-965D-092AD4AFFF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3257550"/>
            <a:ext cx="4113212" cy="2865370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41A61A-C54F-78DD-1EF5-62C0354407E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59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мокап телефон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04CBE4-7281-80A3-6835-F0087C4A1E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37" y="1518919"/>
            <a:ext cx="2290925" cy="4643351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44B4AEF-A743-B0F7-2F67-5C5676BD10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423084-125E-8A18-B055-040071E779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37" y="1518919"/>
            <a:ext cx="2291416" cy="625397"/>
          </a:xfrm>
          <a:prstGeom prst="rect">
            <a:avLst/>
          </a:prstGeom>
        </p:spPr>
      </p:pic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5BD0E89C-F030-6743-9E9C-D7D16909860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074890" y="1631732"/>
            <a:ext cx="2042219" cy="4387921"/>
          </a:xfrm>
          <a:prstGeom prst="roundRect">
            <a:avLst/>
          </a:prstGeom>
          <a:solidFill>
            <a:schemeClr val="lt1"/>
          </a:solidFill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  <p:pic>
        <p:nvPicPr>
          <p:cNvPr id="11" name="Рисунок 16">
            <a:extLst>
              <a:ext uri="{FF2B5EF4-FFF2-40B4-BE49-F238E27FC236}">
                <a16:creationId xmlns:a16="http://schemas.microsoft.com/office/drawing/2014/main" id="{891D387B-CCF3-644C-B076-038DA86FC2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37" y="1489115"/>
            <a:ext cx="2291416" cy="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63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мокап телефона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E731A8-4F22-CB51-DF40-4AB8EF25922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500939" y="1559791"/>
            <a:ext cx="431958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1B424804-2C2C-8E0F-A0CD-ECABB3D693A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8" y="2055091"/>
            <a:ext cx="433106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F1547CEF-4B91-1753-9648-C68D5C6B504B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5260760-4663-F611-E65B-4FC059B89FA2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EA927A5-8026-47AA-50E1-F07FC9609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40" y="1518919"/>
            <a:ext cx="2290925" cy="4643351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A6B2E94-0460-2C01-DFEC-DC4FBBEA8C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46589FA-6A52-5A42-AB2B-191C7D730B8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732692" y="1646634"/>
            <a:ext cx="2042219" cy="4387921"/>
          </a:xfrm>
          <a:prstGeom prst="roundRect">
            <a:avLst/>
          </a:prstGeom>
          <a:solidFill>
            <a:schemeClr val="lt1"/>
          </a:solidFill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F40930-A43A-0C53-B9FA-1F4FFF52B3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49" y="1518919"/>
            <a:ext cx="2291416" cy="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18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3999" userDrawn="1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мокап ноутбука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CE82B613-FED1-EF2C-C2A4-EE6CB94D8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66713" y="1559791"/>
            <a:ext cx="7134225" cy="435643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D882010-6072-E6CE-8758-64D245471EA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500939" y="1559791"/>
            <a:ext cx="431958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2A1F5294-1CE5-860C-9700-AB091AF6F46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8" y="2055091"/>
            <a:ext cx="433106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5EA2360-5DB3-5EAC-471E-539214C5009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551DA95A-AF47-3D74-5B3C-F7D45EA112A6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 err="1"/>
              <a:t>Нумерованый</a:t>
            </a:r>
            <a:r>
              <a:rPr lang="ru-RU" dirty="0"/>
              <a:t> список</a:t>
            </a:r>
          </a:p>
          <a:p>
            <a:pPr lvl="4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F0E7C9B-CF09-BE0D-1EDC-3605FE636A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033732-2524-EF44-A74B-23853E08E41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47751" y="1698221"/>
            <a:ext cx="5772150" cy="3719599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29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 – спасибо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92614"/>
            <a:ext cx="11460525" cy="902786"/>
          </a:xfrm>
        </p:spPr>
        <p:txBody>
          <a:bodyPr anchor="t">
            <a:normAutofit/>
          </a:bodyPr>
          <a:lstStyle>
            <a:lvl1pPr algn="l">
              <a:lnSpc>
                <a:spcPts val="6000"/>
              </a:lnSpc>
              <a:defRPr sz="5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Спасибо!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79486"/>
            <a:ext cx="0" cy="496564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43878" y="368300"/>
            <a:ext cx="4776647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08197" y="2221017"/>
            <a:ext cx="8117552" cy="4268684"/>
          </a:xfrm>
          <a:prstGeom prst="rect">
            <a:avLst/>
          </a:prstGeom>
        </p:spPr>
      </p:pic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88DB8B69-CFFE-BB10-1047-D1E5FA6993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780599" y="3000375"/>
            <a:ext cx="3051400" cy="278929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E00007-5C55-737B-AFE3-5147C2208EC8}"/>
              </a:ext>
            </a:extLst>
          </p:cNvPr>
          <p:cNvCxnSpPr>
            <a:cxnSpLocks/>
          </p:cNvCxnSpPr>
          <p:nvPr userDrawn="1"/>
        </p:nvCxnSpPr>
        <p:spPr>
          <a:xfrm flipH="1">
            <a:off x="1738312" y="2221016"/>
            <a:ext cx="1588" cy="427949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BE5BED-2CFC-595B-442B-C41DBF143A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901" y="1306625"/>
            <a:ext cx="4997450" cy="769826"/>
          </a:xfrm>
        </p:spPr>
        <p:txBody>
          <a:bodyPr/>
          <a:lstStyle>
            <a:lvl1pPr marL="0" indent="0" algn="l">
              <a:buNone/>
              <a:defRPr sz="2400" b="0" i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>
                <a:effectLst/>
              </a:rPr>
              <a:t>Константин Константинопольский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iOS-</a:t>
            </a:r>
            <a:r>
              <a:rPr lang="ru-RU" dirty="0">
                <a:effectLst/>
              </a:rPr>
              <a:t>разработчик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727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 – спасибо за внимани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92614"/>
            <a:ext cx="11460525" cy="902786"/>
          </a:xfrm>
        </p:spPr>
        <p:txBody>
          <a:bodyPr anchor="t">
            <a:normAutofit/>
          </a:bodyPr>
          <a:lstStyle>
            <a:lvl1pPr algn="l">
              <a:lnSpc>
                <a:spcPts val="6000"/>
              </a:lnSpc>
              <a:defRPr sz="5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Спасибо за внимание!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95400"/>
            <a:ext cx="0" cy="514973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926286" y="1306625"/>
            <a:ext cx="2894239" cy="5193890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39901" y="3429001"/>
            <a:ext cx="8487436" cy="30607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BE5BED-2CFC-595B-442B-C41DBF143A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901" y="1306625"/>
            <a:ext cx="4997450" cy="769826"/>
          </a:xfrm>
        </p:spPr>
        <p:txBody>
          <a:bodyPr/>
          <a:lstStyle>
            <a:lvl1pPr marL="0" indent="0" algn="l">
              <a:buNone/>
              <a:defRPr sz="2400" b="0" i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>
                <a:effectLst/>
              </a:rPr>
              <a:t>Константин Константинопольский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iOS-</a:t>
            </a:r>
            <a:r>
              <a:rPr lang="ru-RU" dirty="0">
                <a:effectLst/>
              </a:rPr>
              <a:t>разработчик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29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_4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300"/>
            <a:ext cx="9854272" cy="3485439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3429000"/>
            <a:ext cx="0" cy="213360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25752" y="368300"/>
            <a:ext cx="1594772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3642007"/>
            <a:ext cx="3261774" cy="2847693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8BA7EFBC-B84D-9859-D739-0EE6642A0B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3642007"/>
            <a:ext cx="5224271" cy="151240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sp>
        <p:nvSpPr>
          <p:cNvPr id="3" name="Рисунок 20">
            <a:extLst>
              <a:ext uri="{FF2B5EF4-FFF2-40B4-BE49-F238E27FC236}">
                <a16:creationId xmlns:a16="http://schemas.microsoft.com/office/drawing/2014/main" id="{19905C19-1DD9-8970-CFD5-9073EA727DE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448" y="3975100"/>
            <a:ext cx="4113602" cy="2147820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CBC9B3-12C8-BA62-B618-F7F86262C2B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_5стро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9842800" cy="4023189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или пять полных строк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46550"/>
            <a:ext cx="0" cy="141605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25752" y="368300"/>
            <a:ext cx="1594772" cy="6132215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76854" y="4394662"/>
            <a:ext cx="8955145" cy="20950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204847-2DE5-E7AA-D05F-02AA0196876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03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2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3" y="963609"/>
            <a:ext cx="7698472" cy="1755064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2651118"/>
            <a:ext cx="5978067" cy="1400751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56D69050-7FFE-A12F-E6F1-493477A247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05316" y="368300"/>
            <a:ext cx="2515208" cy="6132215"/>
          </a:xfrm>
          <a:prstGeom prst="rect">
            <a:avLst/>
          </a:prstGeom>
        </p:spPr>
      </p:pic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31B57BE-6D48-093C-14CB-663012936E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00" y="4139327"/>
            <a:ext cx="4357679" cy="2350372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2651118"/>
            <a:ext cx="0" cy="3838581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3E6419E2-ED60-4CCB-494B-01D47FD92A63}"/>
              </a:ext>
            </a:extLst>
          </p:cNvPr>
          <p:cNvSpPr txBox="1">
            <a:spLocks/>
          </p:cNvSpPr>
          <p:nvPr userDrawn="1"/>
        </p:nvSpPr>
        <p:spPr>
          <a:xfrm>
            <a:off x="365737" y="392614"/>
            <a:ext cx="11460525" cy="902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000" b="0" i="0" kern="1200" baseline="0">
                <a:solidFill>
                  <a:schemeClr val="accent1"/>
                </a:solidFill>
                <a:latin typeface="YS Display" pitchFamily="2" charset="77"/>
                <a:ea typeface="+mj-ea"/>
                <a:cs typeface="YS Display" pitchFamily="2" charset="77"/>
              </a:defRPr>
            </a:lvl1pPr>
          </a:lstStyle>
          <a:p>
            <a:endParaRPr lang="ru-RU" dirty="0">
              <a:latin typeface="YS Display Medium" pitchFamily="2" charset="-52"/>
              <a:cs typeface="YS Display Medium" pitchFamily="2" charset="-52"/>
            </a:endParaRP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7B4531F9-D5C2-CC58-C948-346E831C5AD1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24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3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3425823"/>
            <a:ext cx="5224275" cy="134431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56D69050-7FFE-A12F-E6F1-493477A247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51145" y="368300"/>
            <a:ext cx="1769379" cy="6132215"/>
          </a:xfrm>
          <a:prstGeom prst="rect">
            <a:avLst/>
          </a:prstGeom>
        </p:spPr>
      </p:pic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31B57BE-6D48-093C-14CB-663012936E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00" y="4867835"/>
            <a:ext cx="5735999" cy="1621863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3314700"/>
            <a:ext cx="0" cy="317499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C54F42AB-66A8-9885-E881-C5874A5654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259576" y="3429000"/>
            <a:ext cx="3572424" cy="1713208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84AE62A8-7D28-52F1-BB89-165267111329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722ECEB-429F-444A-33F3-B4ED431681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2" y="963608"/>
            <a:ext cx="8401221" cy="2465391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402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4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4136315"/>
            <a:ext cx="5224275" cy="134431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31B57BE-6D48-093C-14CB-663012936E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59575" y="4281543"/>
            <a:ext cx="3572424" cy="2208155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4136315"/>
            <a:ext cx="0" cy="2353384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1177B5DD-4FB0-21D7-1472-5452D93214F7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5C7B8AB-0129-31FB-95E5-B01DEF6FE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2" y="963608"/>
            <a:ext cx="10221140" cy="3172707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8786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25B8F-FD49-7998-6912-45DE5498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8300"/>
            <a:ext cx="11460524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9198EC-AA1D-867B-B02C-476E42A9A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815120"/>
            <a:ext cx="11460524" cy="454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  <a:p>
            <a:pPr lvl="4"/>
            <a:r>
              <a:rPr lang="ru-RU" dirty="0"/>
              <a:t>Образец текста</a:t>
            </a:r>
          </a:p>
          <a:p>
            <a:pPr lv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F1C6A-729B-75CE-F434-2F2A020F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492875"/>
            <a:ext cx="5724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025E00-D319-9D9E-1E2E-DCC43F229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8799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8935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653" r:id="rId3"/>
    <p:sldLayoutId id="2147483704" r:id="rId4"/>
    <p:sldLayoutId id="2147483654" r:id="rId5"/>
    <p:sldLayoutId id="2147483655" r:id="rId6"/>
    <p:sldLayoutId id="2147483699" r:id="rId7"/>
    <p:sldLayoutId id="2147483700" r:id="rId8"/>
    <p:sldLayoutId id="2147483701" r:id="rId9"/>
    <p:sldLayoutId id="2147483702" r:id="rId10"/>
    <p:sldLayoutId id="2147483662" r:id="rId11"/>
    <p:sldLayoutId id="2147483677" r:id="rId12"/>
    <p:sldLayoutId id="2147483696" r:id="rId13"/>
    <p:sldLayoutId id="2147483697" r:id="rId14"/>
    <p:sldLayoutId id="2147483667" r:id="rId15"/>
    <p:sldLayoutId id="2147483694" r:id="rId16"/>
    <p:sldLayoutId id="2147483695" r:id="rId17"/>
    <p:sldLayoutId id="2147483678" r:id="rId18"/>
    <p:sldLayoutId id="2147483663" r:id="rId19"/>
    <p:sldLayoutId id="2147483679" r:id="rId20"/>
    <p:sldLayoutId id="2147483664" r:id="rId21"/>
    <p:sldLayoutId id="2147483665" r:id="rId22"/>
    <p:sldLayoutId id="2147483680" r:id="rId23"/>
    <p:sldLayoutId id="2147483666" r:id="rId24"/>
    <p:sldLayoutId id="2147483668" r:id="rId25"/>
    <p:sldLayoutId id="2147483669" r:id="rId26"/>
    <p:sldLayoutId id="2147483698" r:id="rId27"/>
    <p:sldLayoutId id="2147483670" r:id="rId28"/>
    <p:sldLayoutId id="2147483671" r:id="rId29"/>
    <p:sldLayoutId id="2147483672" r:id="rId30"/>
    <p:sldLayoutId id="2147483673" r:id="rId31"/>
    <p:sldLayoutId id="2147483675" r:id="rId32"/>
    <p:sldLayoutId id="2147483674" r:id="rId33"/>
    <p:sldLayoutId id="2147483676" r:id="rId34"/>
    <p:sldLayoutId id="2147483681" r:id="rId35"/>
    <p:sldLayoutId id="2147483682" r:id="rId36"/>
    <p:sldLayoutId id="2147483688" r:id="rId37"/>
    <p:sldLayoutId id="2147483691" r:id="rId38"/>
    <p:sldLayoutId id="2147483689" r:id="rId39"/>
    <p:sldLayoutId id="2147483692" r:id="rId40"/>
    <p:sldLayoutId id="2147483693" r:id="rId41"/>
    <p:sldLayoutId id="2147483690" r:id="rId42"/>
    <p:sldLayoutId id="2147483684" r:id="rId43"/>
    <p:sldLayoutId id="2147483685" r:id="rId4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2BF52C"/>
        </a:buClr>
        <a:buFont typeface="Wingdings" panose="05000000000000000000" pitchFamily="2" charset="2"/>
        <a:buNone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2BF52C"/>
        </a:buClr>
        <a:buFont typeface="Wingdings" panose="05000000000000000000" pitchFamily="2" charset="2"/>
        <a:buNone/>
        <a:defRPr sz="2400" b="1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885950" indent="-5143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+mj-lt"/>
        <a:buAutoNum type="arabicPeriod"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2BF52C"/>
        </a:buClr>
        <a:buFont typeface="Wingdings" panose="05000000000000000000" pitchFamily="2" charset="2"/>
        <a:buNone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4088" userDrawn="1">
          <p15:clr>
            <a:srgbClr val="F26B43"/>
          </p15:clr>
        </p15:guide>
        <p15:guide id="4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167D0E-A234-4419-8CC4-CEFAFC2DD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Не с первого раза: упрощаем С++ код с помощью DSL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9464336-B30C-41AE-B7AC-D08F0D2EB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Шишков</a:t>
            </a:r>
          </a:p>
          <a:p>
            <a:r>
              <a:rPr lang="ru-RU" dirty="0"/>
              <a:t>старший разработчик Яндекса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99D9E7-070D-4962-BA22-4453B17F95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0E438-DDBC-4912-8F59-039E72B5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230AB-10C6-45EF-B304-8DFEEB22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23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FDDD78-A998-4EA7-9411-C30D94EF7608}"/>
              </a:ext>
            </a:extLst>
          </p:cNvPr>
          <p:cNvSpPr>
            <a:spLocks noGrp="1"/>
          </p:cNvSpPr>
          <p:nvPr>
            <p:ph idx="47"/>
          </p:nvPr>
        </p:nvSpPr>
        <p:spPr/>
        <p:txBody>
          <a:bodyPr/>
          <a:lstStyle/>
          <a:p>
            <a:r>
              <a:rPr lang="ru-RU" dirty="0">
                <a:latin typeface="YS Display Medium" pitchFamily="2" charset="-52"/>
              </a:rPr>
              <a:t>Такого кода очень много — </a:t>
            </a:r>
            <a:r>
              <a:rPr lang="en-US" dirty="0">
                <a:latin typeface="YS Display Medium" pitchFamily="2" charset="-52"/>
              </a:rPr>
              <a:t>~1000 LoC</a:t>
            </a:r>
            <a:endParaRPr lang="ru-RU" dirty="0">
              <a:latin typeface="YS Display Medium" pitchFamily="2" charset="-5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D70B2C-675D-40CE-AF33-1D3269C655EE}"/>
              </a:ext>
            </a:extLst>
          </p:cNvPr>
          <p:cNvSpPr>
            <a:spLocks noGrp="1"/>
          </p:cNvSpPr>
          <p:nvPr>
            <p:ph idx="48"/>
          </p:nvPr>
        </p:nvSpPr>
        <p:spPr/>
        <p:txBody>
          <a:bodyPr/>
          <a:lstStyle/>
          <a:p>
            <a:r>
              <a:rPr lang="ru-RU" dirty="0">
                <a:latin typeface="YS Display Medium" pitchFamily="2" charset="-52"/>
              </a:rPr>
              <a:t>Сложно быстро понять, по какой формуле вычисляется оценка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C232A8-722C-4159-9638-3F6D9CD5D6F1}"/>
              </a:ext>
            </a:extLst>
          </p:cNvPr>
          <p:cNvSpPr>
            <a:spLocks noGrp="1"/>
          </p:cNvSpPr>
          <p:nvPr>
            <p:ph idx="49"/>
          </p:nvPr>
        </p:nvSpPr>
        <p:spPr/>
        <p:txBody>
          <a:bodyPr/>
          <a:lstStyle/>
          <a:p>
            <a:r>
              <a:rPr lang="ru-RU" dirty="0">
                <a:latin typeface="YS Display Medium" pitchFamily="2" charset="-52"/>
              </a:rPr>
              <a:t>Дублирование логики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03424F-62F8-452B-91C1-EE48CE2FABA5}"/>
              </a:ext>
            </a:extLst>
          </p:cNvPr>
          <p:cNvSpPr>
            <a:spLocks noGrp="1"/>
          </p:cNvSpPr>
          <p:nvPr>
            <p:ph idx="50"/>
          </p:nvPr>
        </p:nvSpPr>
        <p:spPr/>
        <p:txBody>
          <a:bodyPr/>
          <a:lstStyle/>
          <a:p>
            <a:r>
              <a:rPr lang="ru-RU" dirty="0">
                <a:latin typeface="YS Display Medium" pitchFamily="2" charset="-52"/>
              </a:rPr>
              <a:t>Код сложно менять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Недостатки подхода в лоб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ECCA376-7CBA-4893-8B4D-801FAA08BD26}"/>
              </a:ext>
            </a:extLst>
          </p:cNvPr>
          <p:cNvSpPr>
            <a:spLocks noGrp="1"/>
          </p:cNvSpPr>
          <p:nvPr>
            <p:ph idx="51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C9FD6-F0E1-4144-AB0C-961DBCA8E954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2FEEEB-2924-4FF2-95AE-3AC6C03F1E97}"/>
              </a:ext>
            </a:extLst>
          </p:cNvPr>
          <p:cNvSpPr>
            <a:spLocks noGrp="1"/>
          </p:cNvSpPr>
          <p:nvPr>
            <p:ph idx="53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02FF5E-2D6D-4D6B-AA07-EBC12D8D3577}"/>
              </a:ext>
            </a:extLst>
          </p:cNvPr>
          <p:cNvSpPr>
            <a:spLocks noGrp="1"/>
          </p:cNvSpPr>
          <p:nvPr>
            <p:ph idx="54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069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C7EE-640F-450F-8010-85A862456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Второй подход — </a:t>
            </a:r>
            <a:r>
              <a:rPr lang="en-US" dirty="0"/>
              <a:t>expression templates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8390E-563C-4287-8CD0-46451E18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9920-5F7D-4DB3-9B1A-7F3D67B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99643D-2DAF-4490-89C0-4C559E556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B292-90A5-472D-9F3E-D50ACAF3F2F2}"/>
              </a:ext>
            </a:extLst>
          </p:cNvPr>
          <p:cNvSpPr>
            <a:spLocks noGrp="1"/>
          </p:cNvSpPr>
          <p:nvPr>
            <p:ph idx="59"/>
          </p:nvPr>
        </p:nvSpPr>
        <p:spPr/>
        <p:txBody>
          <a:bodyPr/>
          <a:lstStyle/>
          <a:p>
            <a:r>
              <a:rPr lang="ru-RU" dirty="0"/>
              <a:t>02</a:t>
            </a:r>
            <a:r>
              <a:rPr lang="ru-RU" dirty="0">
                <a:solidFill>
                  <a:srgbClr val="C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721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21CB81-DD02-4F6F-A416-D742CAC0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8E4EE-F5C8-4C2E-B2C1-C209A038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283EE4-1064-47C0-92FA-3742FC9F0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Цели второго подхода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87379F-2176-40E5-9985-2F6689FB4419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 раз запрограммировать формулу и сразу получить всё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Упростить чтение кода</a:t>
            </a:r>
            <a:endParaRPr lang="en-US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74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21CB81-DD02-4F6F-A416-D742CAC0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8E4EE-F5C8-4C2E-B2C1-C209A038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283EE4-1064-47C0-92FA-3742FC9F0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Второй подход — </a:t>
            </a:r>
            <a:r>
              <a:rPr lang="en-US" sz="5400" dirty="0">
                <a:solidFill>
                  <a:srgbClr val="000000"/>
                </a:solidFill>
                <a:latin typeface="YS Display Medium" pitchFamily="34" charset="0"/>
              </a:rPr>
              <a:t>expression templates</a:t>
            </a:r>
            <a:endParaRPr lang="en-US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87379F-2176-40E5-9985-2F6689FB4419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Придумать удалось только после внесения изменений в существующий код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У нас есть всего 3 разные операции: сложение, вычитание, максимум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Выражение запаковываем в 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</a:rPr>
              <a:t>expression template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В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=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вычисляем его, формируем строку формулы и значение переменных</a:t>
            </a:r>
            <a:endParaRPr lang="en-US" sz="2400" dirty="0"/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Для автоматического захвата имён переменных используем макрос</a:t>
            </a:r>
            <a:endParaRPr lang="en-US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3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подход — было</a:t>
            </a:r>
          </a:p>
        </p:txBody>
      </p:sp>
    </p:spTree>
    <p:extLst>
      <p:ext uri="{BB962C8B-B14F-4D97-AF65-F5344CB8AC3E}">
        <p14:creationId xmlns:p14="http://schemas.microsoft.com/office/powerpoint/2010/main" val="317322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{(x),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#x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подход — стало</a:t>
            </a:r>
          </a:p>
        </p:txBody>
      </p:sp>
    </p:spTree>
    <p:extLst>
      <p:ext uri="{BB962C8B-B14F-4D97-AF65-F5344CB8AC3E}">
        <p14:creationId xmlns:p14="http://schemas.microsoft.com/office/powerpoint/2010/main" val="318676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1"/>
            <a:ext cx="11449051" cy="368300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1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Expression templates</a:t>
            </a:r>
            <a:endParaRPr lang="ru-RU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267FF0D-DD12-4740-9BEA-65B065C712B2}"/>
              </a:ext>
            </a:extLst>
          </p:cNvPr>
          <p:cNvSpPr/>
          <p:nvPr/>
        </p:nvSpPr>
        <p:spPr>
          <a:xfrm rot="16200000">
            <a:off x="6004297" y="-1387102"/>
            <a:ext cx="368301" cy="68367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35312B-EEDA-4BC4-91B7-4F38D8E1F71B}"/>
              </a:ext>
            </a:extLst>
          </p:cNvPr>
          <p:cNvSpPr/>
          <p:nvPr/>
        </p:nvSpPr>
        <p:spPr>
          <a:xfrm>
            <a:off x="5573805" y="2395069"/>
            <a:ext cx="122368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</a:t>
            </a:r>
            <a:endParaRPr lang="ru-R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5C50A8-7989-489E-9458-3B6CAEB1656F}"/>
              </a:ext>
            </a:extLst>
          </p:cNvPr>
          <p:cNvSpPr/>
          <p:nvPr/>
        </p:nvSpPr>
        <p:spPr>
          <a:xfrm>
            <a:off x="4045323" y="3243694"/>
            <a:ext cx="122368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  <a:endParaRPr lang="ru-R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690157-D245-4C08-B89F-DC25F1D2DF9D}"/>
              </a:ext>
            </a:extLst>
          </p:cNvPr>
          <p:cNvSpPr/>
          <p:nvPr/>
        </p:nvSpPr>
        <p:spPr>
          <a:xfrm>
            <a:off x="7216588" y="3243694"/>
            <a:ext cx="122368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  <a:endParaRPr lang="ru-RU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09227AC-509E-4D9F-8B09-F97890EBB00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0800000" flipV="1">
            <a:off x="4657165" y="2623668"/>
            <a:ext cx="916640" cy="620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C5E198D-DBF9-465C-8C17-53E11E91FA31}"/>
              </a:ext>
            </a:extLst>
          </p:cNvPr>
          <p:cNvCxnSpPr>
            <a:stCxn id="9" idx="6"/>
            <a:endCxn id="11" idx="0"/>
          </p:cNvCxnSpPr>
          <p:nvPr/>
        </p:nvCxnSpPr>
        <p:spPr>
          <a:xfrm>
            <a:off x="6797488" y="2623669"/>
            <a:ext cx="1030942" cy="620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919494-94CE-441E-9461-B7FEF79E23D1}"/>
              </a:ext>
            </a:extLst>
          </p:cNvPr>
          <p:cNvSpPr txBox="1"/>
          <p:nvPr/>
        </p:nvSpPr>
        <p:spPr>
          <a:xfrm>
            <a:off x="3108502" y="4105939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D2167-C4D4-43E5-B9D7-2EC50C3F3E8C}"/>
              </a:ext>
            </a:extLst>
          </p:cNvPr>
          <p:cNvSpPr txBox="1"/>
          <p:nvPr/>
        </p:nvSpPr>
        <p:spPr>
          <a:xfrm>
            <a:off x="6406405" y="4100740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endParaRPr lang="ru-RU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7E8237-FAC6-4C30-8FE6-4D429A79836A}"/>
              </a:ext>
            </a:extLst>
          </p:cNvPr>
          <p:cNvCxnSpPr>
            <a:stCxn id="10" idx="4"/>
            <a:endCxn id="18" idx="0"/>
          </p:cNvCxnSpPr>
          <p:nvPr/>
        </p:nvCxnSpPr>
        <p:spPr>
          <a:xfrm flipH="1">
            <a:off x="4657164" y="3700894"/>
            <a:ext cx="1" cy="4050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B7EEA9-82A7-4D99-9C4D-5F6DFF2942F5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 flipH="1">
            <a:off x="7828429" y="3700894"/>
            <a:ext cx="1" cy="3998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3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0"/>
            <a:ext cx="11449051" cy="5298209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()};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подход —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84284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ostringstream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396442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620959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B70F-7836-4343-9862-6437DF09F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Кто я?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B5238-6E6B-411F-A291-7B3E25C6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FBC9D-DCAD-46FB-9732-338CA3C3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46A433-3F81-42BA-ABCC-DB49F89B3404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478389" y="1449340"/>
            <a:ext cx="5342136" cy="2518922"/>
          </a:xfrm>
        </p:spPr>
        <p:txBody>
          <a:bodyPr>
            <a:normAutofit/>
          </a:bodyPr>
          <a:lstStyle/>
          <a:p>
            <a:r>
              <a:rPr lang="ru-RU" sz="1800" dirty="0"/>
              <a:t>Программирую на</a:t>
            </a:r>
            <a:r>
              <a:rPr lang="en-US" sz="1800" dirty="0"/>
              <a:t> C++ c 2006 </a:t>
            </a:r>
            <a:r>
              <a:rPr lang="ru-RU" sz="1800" dirty="0"/>
              <a:t>года</a:t>
            </a:r>
          </a:p>
          <a:p>
            <a:r>
              <a:rPr lang="ru-RU" dirty="0"/>
              <a:t>С 2012 года работаю разработчиком в Яндексе</a:t>
            </a:r>
          </a:p>
          <a:p>
            <a:r>
              <a:rPr lang="ru-RU" dirty="0"/>
              <a:t>Создатель онлайн-курсов «Пояса по С++» и «Алгоритмический фундамент программиста»</a:t>
            </a:r>
          </a:p>
          <a:p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A71B289-499F-49B8-A0C2-1E181D50C46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3" b="35413"/>
          <a:stretch/>
        </p:blipFill>
        <p:spPr>
          <a:xfrm>
            <a:off x="371475" y="1449340"/>
            <a:ext cx="5760000" cy="5040360"/>
          </a:xfrm>
        </p:spPr>
      </p:pic>
    </p:spTree>
    <p:extLst>
      <p:ext uri="{BB962C8B-B14F-4D97-AF65-F5344CB8AC3E}">
        <p14:creationId xmlns:p14="http://schemas.microsoft.com/office/powerpoint/2010/main" val="40892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: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AsChild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FillVariablesTo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FillFormulaTo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3055016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CalcCompleteAtExplicit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eta.delivery_duration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502D88-4A55-44E9-B6AB-4C1730686C55}"/>
              </a:ext>
            </a:extLst>
          </p:cNvPr>
          <p:cNvGrpSpPr/>
          <p:nvPr/>
        </p:nvGrpSpPr>
        <p:grpSpPr>
          <a:xfrm>
            <a:off x="753642" y="2988365"/>
            <a:ext cx="7932494" cy="3501333"/>
            <a:chOff x="753642" y="2988365"/>
            <a:chExt cx="7932494" cy="3501333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6E6A0688-1D97-4BBE-BB91-364531F6D883}"/>
                </a:ext>
              </a:extLst>
            </p:cNvPr>
            <p:cNvSpPr/>
            <p:nvPr/>
          </p:nvSpPr>
          <p:spPr>
            <a:xfrm>
              <a:off x="3015281" y="2988365"/>
              <a:ext cx="238539" cy="15107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Content Placeholder 3">
              <a:extLst>
                <a:ext uri="{FF2B5EF4-FFF2-40B4-BE49-F238E27FC236}">
                  <a16:creationId xmlns:a16="http://schemas.microsoft.com/office/drawing/2014/main" id="{5B5CFBBB-A6C2-4493-9EB1-39672EC8A655}"/>
                </a:ext>
              </a:extLst>
            </p:cNvPr>
            <p:cNvSpPr txBox="1">
              <a:spLocks/>
            </p:cNvSpPr>
            <p:nvPr/>
          </p:nvSpPr>
          <p:spPr>
            <a:xfrm>
              <a:off x="753642" y="4545687"/>
              <a:ext cx="7932494" cy="19440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vert="horz" wrap="square" lIns="36000" tIns="36000" rIns="91440" bIns="3600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2BF52C"/>
                </a:buClr>
                <a:buFont typeface="Wingdings" panose="05000000000000000000" pitchFamily="2" charset="2"/>
                <a:buNone/>
                <a:defRPr sz="1800" b="0" i="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 sz="2400" b="1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12001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7145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+mj-lt"/>
                <a:buAutoNum type="arabicPeriod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2BF52C"/>
                </a:buClr>
                <a:buFont typeface="Wingdings" panose="05000000000000000000" pitchFamily="2" charset="2"/>
                <a:buNone/>
                <a:defRPr sz="1800" b="0" i="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operator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Estimated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() 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20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Estimated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{.</a:t>
              </a:r>
              <a:r>
                <a:rPr lang="en-US" sz="20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20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Evaluate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(),</a:t>
              </a:r>
            </a:p>
            <a:p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                   .</a:t>
              </a:r>
              <a:r>
                <a:rPr lang="en-US" sz="20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formula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20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GetFormula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(),</a:t>
              </a:r>
            </a:p>
            <a:p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                   .</a:t>
              </a:r>
              <a:r>
                <a:rPr lang="en-US" sz="20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variables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sz="20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GetVariables</a:t>
              </a:r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sz="20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E7B2D6-2093-4DB3-ABC8-F495C424991A}"/>
              </a:ext>
            </a:extLst>
          </p:cNvPr>
          <p:cNvGrpSpPr/>
          <p:nvPr/>
        </p:nvGrpSpPr>
        <p:grpSpPr>
          <a:xfrm>
            <a:off x="3233737" y="2661139"/>
            <a:ext cx="7932494" cy="3454739"/>
            <a:chOff x="3233737" y="2661139"/>
            <a:chExt cx="7932494" cy="3454739"/>
          </a:xfrm>
        </p:grpSpPr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ACB28B46-9E20-45C8-8F89-43A2A04148C9}"/>
                </a:ext>
              </a:extLst>
            </p:cNvPr>
            <p:cNvSpPr/>
            <p:nvPr/>
          </p:nvSpPr>
          <p:spPr>
            <a:xfrm>
              <a:off x="3233737" y="2661139"/>
              <a:ext cx="7932494" cy="767862"/>
            </a:xfrm>
            <a:prstGeom prst="flowChartAlternateProcess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90621CA0-5A17-42EA-84C0-3BC32F408B07}"/>
                </a:ext>
              </a:extLst>
            </p:cNvPr>
            <p:cNvSpPr/>
            <p:nvPr/>
          </p:nvSpPr>
          <p:spPr>
            <a:xfrm>
              <a:off x="6729532" y="3428999"/>
              <a:ext cx="353755" cy="107011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Content Placeholder 3">
              <a:extLst>
                <a:ext uri="{FF2B5EF4-FFF2-40B4-BE49-F238E27FC236}">
                  <a16:creationId xmlns:a16="http://schemas.microsoft.com/office/drawing/2014/main" id="{34721EF5-FE42-438D-819A-DC7C37DEB5C4}"/>
                </a:ext>
              </a:extLst>
            </p:cNvPr>
            <p:cNvSpPr txBox="1">
              <a:spLocks/>
            </p:cNvSpPr>
            <p:nvPr/>
          </p:nvSpPr>
          <p:spPr>
            <a:xfrm>
              <a:off x="3938762" y="4531415"/>
              <a:ext cx="6152767" cy="158446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vert="horz" wrap="square" lIns="36000" tIns="36000" rIns="91440" bIns="3600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2BF52C"/>
                </a:buClr>
                <a:buFont typeface="Wingdings" panose="05000000000000000000" pitchFamily="2" charset="2"/>
                <a:buNone/>
                <a:defRPr sz="1800" b="0" i="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 sz="2400" b="1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12001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7145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+mj-lt"/>
                <a:buAutoNum type="arabicPeriod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2BF52C"/>
                </a:buClr>
                <a:buFont typeface="Wingdings" panose="05000000000000000000" pitchFamily="2" charset="2"/>
                <a:buNone/>
                <a:defRPr sz="1800" b="0" i="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Sum&lt;</a:t>
              </a:r>
            </a:p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  Value&lt;chrono::</a:t>
              </a:r>
              <a:r>
                <a:rPr lang="en-US" sz="2000" b="0" dirty="0" err="1">
                  <a:effectLst/>
                  <a:latin typeface="Consolas" panose="020B0609020204030204" pitchFamily="49" charset="0"/>
                </a:rPr>
                <a:t>system_clock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::</a:t>
              </a:r>
              <a:r>
                <a:rPr lang="en-US" sz="2000" b="0" dirty="0" err="1">
                  <a:effectLst/>
                  <a:latin typeface="Consolas" panose="020B0609020204030204" pitchFamily="49" charset="0"/>
                </a:rPr>
                <a:t>time_point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&gt;,</a:t>
              </a:r>
            </a:p>
            <a:p>
              <a:r>
                <a:rPr lang="en-US" sz="2000">
                  <a:latin typeface="Consolas" panose="020B0609020204030204" pitchFamily="49" charset="0"/>
                </a:rPr>
                <a:t>  Value&lt;</a:t>
              </a:r>
              <a:r>
                <a:rPr lang="en-US" sz="2000" b="0">
                  <a:effectLst/>
                  <a:latin typeface="Consolas" panose="020B0609020204030204" pitchFamily="49" charset="0"/>
                </a:rPr>
                <a:t>chrono::seconds&gt;</a:t>
              </a:r>
              <a:endParaRPr lang="en-US" sz="2000" b="0" dirty="0">
                <a:effectLst/>
                <a:latin typeface="Consolas" panose="020B0609020204030204" pitchFamily="49" charset="0"/>
              </a:endParaRPr>
            </a:p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575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287216"/>
            <a:ext cx="11449051" cy="6570784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V(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{(x),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#x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03768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833C926-76DC-42BB-8D8E-E4EF3F65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6A0F3FA-49DC-446B-AD08-E938F6CB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F307CAA-51E8-414E-A779-53324252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3042939"/>
            <a:ext cx="3371851" cy="1405236"/>
          </a:xfrm>
        </p:spPr>
        <p:txBody>
          <a:bodyPr>
            <a:noAutofit/>
          </a:bodyPr>
          <a:lstStyle/>
          <a:p>
            <a:r>
              <a:rPr lang="ru-RU" sz="2400" dirty="0"/>
              <a:t>Формула пишется один раз</a:t>
            </a:r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C314BDD-E0D2-4C08-B5E5-B5241738A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900" spc="-1" dirty="0">
                <a:solidFill>
                  <a:srgbClr val="000000"/>
                </a:solidFill>
              </a:rPr>
              <a:t>Второй подход — преимущества</a:t>
            </a:r>
            <a:endParaRPr lang="ru-RU" sz="4900" dirty="0"/>
          </a:p>
        </p:txBody>
      </p:sp>
      <p:sp>
        <p:nvSpPr>
          <p:cNvPr id="11" name="Объект 6">
            <a:extLst>
              <a:ext uri="{FF2B5EF4-FFF2-40B4-BE49-F238E27FC236}">
                <a16:creationId xmlns:a16="http://schemas.microsoft.com/office/drawing/2014/main" id="{AFA7286D-3189-4C21-BE66-B7B5364A3A9A}"/>
              </a:ext>
            </a:extLst>
          </p:cNvPr>
          <p:cNvSpPr txBox="1">
            <a:spLocks/>
          </p:cNvSpPr>
          <p:nvPr/>
        </p:nvSpPr>
        <p:spPr>
          <a:xfrm>
            <a:off x="371473" y="2206625"/>
            <a:ext cx="1162051" cy="688975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2BF52C"/>
                </a:solidFill>
              </a:rPr>
              <a:t>0</a:t>
            </a:r>
            <a:r>
              <a:rPr lang="ru-RU" sz="5400" dirty="0">
                <a:solidFill>
                  <a:srgbClr val="2BF52C"/>
                </a:solidFill>
              </a:rPr>
              <a:t>1</a:t>
            </a:r>
            <a:endParaRPr lang="en-US" sz="5400" dirty="0">
              <a:solidFill>
                <a:srgbClr val="2BF52C"/>
              </a:solidFill>
            </a:endParaRPr>
          </a:p>
          <a:p>
            <a:endParaRPr lang="ru-RU" sz="5400" dirty="0">
              <a:solidFill>
                <a:srgbClr val="2BF52C"/>
              </a:solidFill>
            </a:endParaRPr>
          </a:p>
        </p:txBody>
      </p:sp>
      <p:sp>
        <p:nvSpPr>
          <p:cNvPr id="15" name="Объект 6">
            <a:extLst>
              <a:ext uri="{FF2B5EF4-FFF2-40B4-BE49-F238E27FC236}">
                <a16:creationId xmlns:a16="http://schemas.microsoft.com/office/drawing/2014/main" id="{BA56A341-0B96-4F48-BAEC-F14F6ED86AB0}"/>
              </a:ext>
            </a:extLst>
          </p:cNvPr>
          <p:cNvSpPr txBox="1">
            <a:spLocks/>
          </p:cNvSpPr>
          <p:nvPr/>
        </p:nvSpPr>
        <p:spPr>
          <a:xfrm>
            <a:off x="4219574" y="3017692"/>
            <a:ext cx="3371851" cy="1405236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Всё заполняется автоматически</a:t>
            </a:r>
            <a:endParaRPr lang="ru-RU" dirty="0"/>
          </a:p>
        </p:txBody>
      </p:sp>
      <p:sp>
        <p:nvSpPr>
          <p:cNvPr id="16" name="Объект 6">
            <a:extLst>
              <a:ext uri="{FF2B5EF4-FFF2-40B4-BE49-F238E27FC236}">
                <a16:creationId xmlns:a16="http://schemas.microsoft.com/office/drawing/2014/main" id="{604E4937-C8A9-47E4-9108-B841225E235E}"/>
              </a:ext>
            </a:extLst>
          </p:cNvPr>
          <p:cNvSpPr txBox="1">
            <a:spLocks/>
          </p:cNvSpPr>
          <p:nvPr/>
        </p:nvSpPr>
        <p:spPr>
          <a:xfrm>
            <a:off x="4219573" y="2181378"/>
            <a:ext cx="990601" cy="688975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2BF52C"/>
                </a:solidFill>
              </a:rPr>
              <a:t>0</a:t>
            </a:r>
            <a:r>
              <a:rPr lang="ru-RU" sz="5400" dirty="0">
                <a:solidFill>
                  <a:srgbClr val="2BF52C"/>
                </a:solidFill>
              </a:rPr>
              <a:t>2</a:t>
            </a:r>
            <a:endParaRPr lang="en-US" sz="5400" dirty="0">
              <a:solidFill>
                <a:srgbClr val="2BF52C"/>
              </a:solidFill>
            </a:endParaRPr>
          </a:p>
          <a:p>
            <a:endParaRPr lang="ru-RU" sz="5400" dirty="0">
              <a:solidFill>
                <a:srgbClr val="2BF52C"/>
              </a:solidFill>
            </a:endParaRPr>
          </a:p>
        </p:txBody>
      </p:sp>
      <p:sp>
        <p:nvSpPr>
          <p:cNvPr id="17" name="Объект 6">
            <a:extLst>
              <a:ext uri="{FF2B5EF4-FFF2-40B4-BE49-F238E27FC236}">
                <a16:creationId xmlns:a16="http://schemas.microsoft.com/office/drawing/2014/main" id="{AC6EC651-56F5-452F-9EBD-ABD6AAB54345}"/>
              </a:ext>
            </a:extLst>
          </p:cNvPr>
          <p:cNvSpPr txBox="1">
            <a:spLocks/>
          </p:cNvSpPr>
          <p:nvPr/>
        </p:nvSpPr>
        <p:spPr>
          <a:xfrm>
            <a:off x="8067674" y="2992445"/>
            <a:ext cx="3105151" cy="1405236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Код стал проще для понимания</a:t>
            </a:r>
            <a:endParaRPr lang="ru-RU" dirty="0"/>
          </a:p>
        </p:txBody>
      </p:sp>
      <p:sp>
        <p:nvSpPr>
          <p:cNvPr id="18" name="Объект 6">
            <a:extLst>
              <a:ext uri="{FF2B5EF4-FFF2-40B4-BE49-F238E27FC236}">
                <a16:creationId xmlns:a16="http://schemas.microsoft.com/office/drawing/2014/main" id="{E93A6A36-9390-411E-841D-1831CFE4C28A}"/>
              </a:ext>
            </a:extLst>
          </p:cNvPr>
          <p:cNvSpPr txBox="1">
            <a:spLocks/>
          </p:cNvSpPr>
          <p:nvPr/>
        </p:nvSpPr>
        <p:spPr>
          <a:xfrm>
            <a:off x="8067673" y="2156131"/>
            <a:ext cx="914401" cy="688975"/>
          </a:xfrm>
          <a:prstGeom prst="rect">
            <a:avLst/>
          </a:prstGeom>
        </p:spPr>
        <p:txBody>
          <a:bodyPr vert="horz" wrap="square" lIns="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2BF52C"/>
                </a:solidFill>
              </a:rPr>
              <a:t>0</a:t>
            </a:r>
            <a:r>
              <a:rPr lang="ru-RU" sz="5400" dirty="0">
                <a:solidFill>
                  <a:srgbClr val="2BF52C"/>
                </a:solidFill>
              </a:rPr>
              <a:t>3</a:t>
            </a:r>
            <a:endParaRPr lang="en-US" sz="5400" dirty="0">
              <a:solidFill>
                <a:srgbClr val="2BF52C"/>
              </a:solidFill>
            </a:endParaRPr>
          </a:p>
          <a:p>
            <a:endParaRPr lang="ru-RU" sz="5400" dirty="0">
              <a:solidFill>
                <a:srgbClr val="2BF5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29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1474" y="1559790"/>
            <a:ext cx="11449051" cy="5298209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DoesntCompile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unknown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SomeCondition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arrival_to_customer_at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delivery_duration_expr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Второй подход — недостаток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1BC95-C553-463D-B079-15F3839386AF}"/>
              </a:ext>
            </a:extLst>
          </p:cNvPr>
          <p:cNvSpPr/>
          <p:nvPr/>
        </p:nvSpPr>
        <p:spPr>
          <a:xfrm>
            <a:off x="561703" y="1985554"/>
            <a:ext cx="1221377" cy="280852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03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6C604B-D87D-4050-8DB8-E832146E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B92E3C-B85B-407F-B04D-F45BCEA8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866F5F-7CB5-49C8-834E-44F3255B9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Зачем меня слушать?</a:t>
            </a:r>
            <a:endParaRPr lang="ru-R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79BF0E9-9946-434E-BB8A-91A964C7EBDE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pPr marL="468000" lvl="2"/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Практический пример применения средств 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</a:rPr>
              <a:t>C++ 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для улучшения читаемости кода</a:t>
            </a:r>
            <a:endParaRPr lang="ru-RU" dirty="0"/>
          </a:p>
          <a:p>
            <a:pPr marL="468000" lvl="2"/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Пример пользы от макросов</a:t>
            </a:r>
            <a:endParaRPr lang="ru-RU" dirty="0"/>
          </a:p>
          <a:p>
            <a:pPr marL="468000" lvl="2"/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Покажу весь путь до успеха со всеми сложностями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409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F80EBB-D454-40E7-B66E-8D49EDA1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8C7DB-3467-41F9-8765-B64D59D72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9FBD4-20F9-4AA0-8DD0-1F04AEF7D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Весь путь до успеха</a:t>
            </a:r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B08DE9-ABD7-468D-A940-3FF4822CC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1292413"/>
            <a:ext cx="5246439" cy="50995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C1396E-9DAB-4A30-940C-1D5BB7334730}"/>
              </a:ext>
            </a:extLst>
          </p:cNvPr>
          <p:cNvSpPr/>
          <p:nvPr/>
        </p:nvSpPr>
        <p:spPr>
          <a:xfrm>
            <a:off x="3294185" y="3059723"/>
            <a:ext cx="5064369" cy="33322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31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3CE081-752A-472C-A339-420CE5B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5DE1C-58BA-492B-95B1-29BB9780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72CBB-57B8-44B8-871E-6226E69AC2EE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2" charset="-52"/>
                <a:ea typeface="YS Display Medium" pitchFamily="34" charset="-122"/>
                <a:cs typeface="YS Display Medium" pitchFamily="34" charset="-120"/>
              </a:rPr>
              <a:t>Описание задачи</a:t>
            </a:r>
            <a:endParaRPr lang="en-US" sz="2400" dirty="0">
              <a:latin typeface="YS Display Medium" pitchFamily="2" charset="-52"/>
            </a:endParaRPr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2" charset="-52"/>
                <a:ea typeface="YS Display Medium" pitchFamily="34" charset="-122"/>
                <a:cs typeface="YS Display Medium" pitchFamily="34" charset="-120"/>
              </a:rPr>
              <a:t>Подход в лоб	</a:t>
            </a:r>
            <a:endParaRPr lang="en-US" sz="2400" dirty="0">
              <a:latin typeface="YS Display Medium" pitchFamily="2" charset="-52"/>
            </a:endParaRPr>
          </a:p>
          <a:p>
            <a:r>
              <a:rPr lang="en-US" dirty="0">
                <a:latin typeface="YS Display Medium" pitchFamily="2" charset="-52"/>
              </a:rPr>
              <a:t>Expression templates</a:t>
            </a:r>
          </a:p>
          <a:p>
            <a:r>
              <a:rPr lang="en-US" dirty="0">
                <a:latin typeface="YS Display Medium" pitchFamily="2" charset="-52"/>
              </a:rPr>
              <a:t>Dynamic polymorphism</a:t>
            </a:r>
          </a:p>
          <a:p>
            <a:r>
              <a:rPr lang="en-US" dirty="0">
                <a:latin typeface="YS Display Medium" pitchFamily="2" charset="-52"/>
              </a:rPr>
              <a:t>Keep it simple, stupid</a:t>
            </a:r>
          </a:p>
          <a:p>
            <a:r>
              <a:rPr lang="ru-RU" dirty="0">
                <a:latin typeface="YS Display Medium" pitchFamily="2" charset="-52"/>
              </a:rPr>
              <a:t>Итоги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29F2B8-8A4F-4174-AE08-ECCAD8C57B00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50FB7C-D55C-4F22-BEA7-1BFF57DA1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r>
              <a:rPr lang="ru-RU" sz="5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2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CF03-2A52-47DA-8E25-8D535A5B1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задачи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7F2CB-E654-44D6-B3B8-79607D8C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C7761-66C6-4404-8B17-7A857F4E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8ED9D-A117-4B88-8D00-B35A0E1F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Оценки, которые мы считаем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9C613C-19FD-4857-8DA6-D36C81704AEA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478389" y="1947571"/>
            <a:ext cx="5342136" cy="4359444"/>
          </a:xfrm>
        </p:spPr>
        <p:txBody>
          <a:bodyPr/>
          <a:lstStyle/>
          <a:p>
            <a:r>
              <a:rPr lang="ru-RU" dirty="0"/>
              <a:t>Длительность подлёта курьера к ресторану</a:t>
            </a:r>
          </a:p>
          <a:p>
            <a:r>
              <a:rPr lang="ru-RU" dirty="0"/>
              <a:t>Длительность приготовления заказа</a:t>
            </a:r>
          </a:p>
          <a:p>
            <a:r>
              <a:rPr lang="ru-RU" dirty="0"/>
              <a:t>Длительность сборки заказа в магазине</a:t>
            </a:r>
          </a:p>
          <a:p>
            <a:r>
              <a:rPr lang="ru-RU" dirty="0"/>
              <a:t>Длительность ожидания в ресторане</a:t>
            </a:r>
          </a:p>
          <a:p>
            <a:r>
              <a:rPr lang="ru-RU" dirty="0"/>
              <a:t>Длительность доставки заказа клиенту</a:t>
            </a:r>
          </a:p>
          <a:p>
            <a:r>
              <a:rPr lang="ru-RU" dirty="0"/>
              <a:t>Момент прибытия курьера в ресторан</a:t>
            </a:r>
          </a:p>
          <a:p>
            <a:r>
              <a:rPr lang="ru-RU" dirty="0"/>
              <a:t>Момент окончания приготовления заказа</a:t>
            </a:r>
          </a:p>
          <a:p>
            <a:r>
              <a:rPr lang="ru-RU" dirty="0"/>
              <a:t>Момент окончания сборки заказа в магазине</a:t>
            </a:r>
          </a:p>
          <a:p>
            <a:r>
              <a:rPr lang="ru-RU" dirty="0"/>
              <a:t>Момент начала доставки</a:t>
            </a:r>
          </a:p>
          <a:p>
            <a:r>
              <a:rPr lang="ru-RU" dirty="0"/>
              <a:t>Момент завершения доставки</a:t>
            </a:r>
          </a:p>
          <a:p>
            <a:r>
              <a:rPr lang="ru-RU" dirty="0"/>
              <a:t>Момент завершения заказа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1F298B1-2298-4EA5-85E8-977BE6E9B6C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" r="616" b="19412"/>
          <a:stretch/>
        </p:blipFill>
        <p:spPr>
          <a:xfrm>
            <a:off x="1397243" y="1312985"/>
            <a:ext cx="3192325" cy="5061438"/>
          </a:xfrm>
        </p:spPr>
      </p:pic>
    </p:spTree>
    <p:extLst>
      <p:ext uri="{BB962C8B-B14F-4D97-AF65-F5344CB8AC3E}">
        <p14:creationId xmlns:p14="http://schemas.microsoft.com/office/powerpoint/2010/main" val="223840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A680CB-51F3-46BF-8CA4-1636CD32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C452C-FE70-4FDE-90D5-2629F47A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70C1AA4-8C9C-48B4-9468-8B7E7AEBF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Расчёт оценок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C41740-AE1F-4AB3-9E1C-B7B4EC6D723F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1475" y="1585191"/>
            <a:ext cx="6041048" cy="4291734"/>
          </a:xfrm>
        </p:spPr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Два типа оценок — 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_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point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duration</a:t>
            </a:r>
            <a:endParaRPr lang="en-US" sz="2400" dirty="0">
              <a:solidFill>
                <a:srgbClr val="000000"/>
              </a:solidFill>
              <a:latin typeface="YS Display Medium" pitchFamily="34" charset="0"/>
              <a:ea typeface="YS Display Medium" pitchFamily="34" charset="-122"/>
              <a:cs typeface="YS Display Medium" pitchFamily="34" charset="-120"/>
            </a:endParaRP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Посчитать оценку</a:t>
            </a: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Сохранить формулу расчёта</a:t>
            </a: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Сохранить значения переменных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39815-822E-43A2-9352-969DD41D03B7}"/>
              </a:ext>
            </a:extLst>
          </p:cNvPr>
          <p:cNvSpPr txBox="1"/>
          <p:nvPr/>
        </p:nvSpPr>
        <p:spPr>
          <a:xfrm>
            <a:off x="6899031" y="1585191"/>
            <a:ext cx="47654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: "2023-07-25T11:57:47",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"formula"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order_created_at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+ max(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courier_arrival_duration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cooking_duration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)",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"variables"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cooking_duration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": "1200s",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courier_arrival_duration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": "2020s",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order_created_at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":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    "2023-07-25T10:13:51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2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C7EE-640F-450F-8010-85A862456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Первый подход — в лоб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8390E-563C-4287-8CD0-46451E18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9920-5F7D-4DB3-9B1A-7F3D67B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99643D-2DAF-4490-89C0-4C559E556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B292-90A5-472D-9F3E-D50ACAF3F2F2}"/>
              </a:ext>
            </a:extLst>
          </p:cNvPr>
          <p:cNvSpPr>
            <a:spLocks noGrp="1"/>
          </p:cNvSpPr>
          <p:nvPr>
            <p:ph idx="59"/>
          </p:nvPr>
        </p:nvSpPr>
        <p:spPr/>
        <p:txBody>
          <a:bodyPr/>
          <a:lstStyle/>
          <a:p>
            <a:r>
              <a:rPr lang="ru-RU" dirty="0"/>
              <a:t>01</a:t>
            </a:r>
            <a:r>
              <a:rPr lang="ru-RU" dirty="0">
                <a:solidFill>
                  <a:srgbClr val="C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3016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Первый подход — в лоб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3C72AB1-D0D5-4DA2-AF98-34DD6C29BD66}"/>
              </a:ext>
            </a:extLst>
          </p:cNvPr>
          <p:cNvSpPr txBox="1">
            <a:spLocks/>
          </p:cNvSpPr>
          <p:nvPr/>
        </p:nvSpPr>
        <p:spPr>
          <a:xfrm>
            <a:off x="5204012" y="3540370"/>
            <a:ext cx="6516618" cy="247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3600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Timepoint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Timepoint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arrival_to_customer_at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2B6E42-9989-4F9A-9B6F-D1B85808EF0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711462" y="1875692"/>
            <a:ext cx="1750859" cy="1664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8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Backend">
      <a:dk1>
        <a:srgbClr val="000000"/>
      </a:dk1>
      <a:lt1>
        <a:srgbClr val="BEBEBE"/>
      </a:lt1>
      <a:dk2>
        <a:srgbClr val="BEBEBE"/>
      </a:dk2>
      <a:lt2>
        <a:srgbClr val="FFFFFF"/>
      </a:lt2>
      <a:accent1>
        <a:srgbClr val="2BF52C"/>
      </a:accent1>
      <a:accent2>
        <a:srgbClr val="FC3F1D"/>
      </a:accent2>
      <a:accent3>
        <a:srgbClr val="FF017E"/>
      </a:accent3>
      <a:accent4>
        <a:srgbClr val="0000FE"/>
      </a:accent4>
      <a:accent5>
        <a:srgbClr val="2BF52C"/>
      </a:accent5>
      <a:accent6>
        <a:srgbClr val="FC3F1D"/>
      </a:accent6>
      <a:hlink>
        <a:srgbClr val="2BF52C"/>
      </a:hlink>
      <a:folHlink>
        <a:srgbClr val="0000FE"/>
      </a:folHlink>
    </a:clrScheme>
    <a:fontScheme name="Yfd_Шрифтовая тем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</TotalTime>
  <Words>1780</Words>
  <Application>Microsoft Office PowerPoint</Application>
  <PresentationFormat>Widescreen</PresentationFormat>
  <Paragraphs>236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Wingdings</vt:lpstr>
      <vt:lpstr>YS Display</vt:lpstr>
      <vt:lpstr>YS Display Medium</vt:lpstr>
      <vt:lpstr>YS Display Regular</vt:lpstr>
      <vt:lpstr>Тема Office</vt:lpstr>
      <vt:lpstr>Не с первого раза: упрощаем С++ код с помощью DSL</vt:lpstr>
      <vt:lpstr>Кто я?</vt:lpstr>
      <vt:lpstr>Зачем меня слушать?</vt:lpstr>
      <vt:lpstr>Весь путь до успеха</vt:lpstr>
      <vt:lpstr>Содержание</vt:lpstr>
      <vt:lpstr>Описание задачи</vt:lpstr>
      <vt:lpstr>Расчёт оценок</vt:lpstr>
      <vt:lpstr>Первый подход — в лоб</vt:lpstr>
      <vt:lpstr>Первый подход — в лоб</vt:lpstr>
      <vt:lpstr>Недостатки подхода в лоб</vt:lpstr>
      <vt:lpstr>Второй подход — expression templates</vt:lpstr>
      <vt:lpstr>Цели второго подхода</vt:lpstr>
      <vt:lpstr>Второй подход — expression templates</vt:lpstr>
      <vt:lpstr>Второй подход — было</vt:lpstr>
      <vt:lpstr>Второй подход — стало</vt:lpstr>
      <vt:lpstr>Expression templates</vt:lpstr>
      <vt:lpstr>Второй подход — реализация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Второй подход — преимущества</vt:lpstr>
      <vt:lpstr>Второй подход — недостаток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Иванов</dc:creator>
  <cp:lastModifiedBy>Ilia Shishkov</cp:lastModifiedBy>
  <cp:revision>104</cp:revision>
  <dcterms:created xsi:type="dcterms:W3CDTF">2023-07-14T14:41:16Z</dcterms:created>
  <dcterms:modified xsi:type="dcterms:W3CDTF">2023-07-26T15:49:01Z</dcterms:modified>
</cp:coreProperties>
</file>