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91" r:id="rId3"/>
    <p:sldId id="295" r:id="rId4"/>
    <p:sldId id="274" r:id="rId5"/>
    <p:sldId id="294" r:id="rId6"/>
    <p:sldId id="262" r:id="rId7"/>
    <p:sldId id="296" r:id="rId8"/>
    <p:sldId id="297" r:id="rId9"/>
    <p:sldId id="298" r:id="rId10"/>
    <p:sldId id="293" r:id="rId11"/>
    <p:sldId id="300" r:id="rId12"/>
    <p:sldId id="301" r:id="rId13"/>
    <p:sldId id="256" r:id="rId14"/>
    <p:sldId id="258" r:id="rId15"/>
    <p:sldId id="292" r:id="rId16"/>
    <p:sldId id="290" r:id="rId17"/>
    <p:sldId id="263" r:id="rId18"/>
    <p:sldId id="264" r:id="rId19"/>
    <p:sldId id="265" r:id="rId20"/>
    <p:sldId id="266" r:id="rId21"/>
    <p:sldId id="267" r:id="rId22"/>
    <p:sldId id="260" r:id="rId23"/>
    <p:sldId id="269" r:id="rId24"/>
    <p:sldId id="270" r:id="rId25"/>
    <p:sldId id="271" r:id="rId26"/>
    <p:sldId id="272" r:id="rId27"/>
    <p:sldId id="273" r:id="rId28"/>
    <p:sldId id="299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61" r:id="rId44"/>
  </p:sldIdLst>
  <p:sldSz cx="18288000" cy="10287000"/>
  <p:notesSz cx="10287000" cy="18288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YS Display Medium" pitchFamily="2" charset="-52"/>
      <p:regular r:id="rId50"/>
    </p:embeddedFont>
    <p:embeddedFont>
      <p:font typeface="YS Display Regular" pitchFamily="2" charset="-52"/>
      <p:regular r:id="rId5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2BF52C"/>
    <a:srgbClr val="07C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9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2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2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0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1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1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39.svg"/><Relationship Id="rId4" Type="http://schemas.openxmlformats.org/officeDocument/2006/relationships/image" Target="../media/image41.sv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26" Type="http://schemas.openxmlformats.org/officeDocument/2006/relationships/image" Target="../media/image39.sv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9.sv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24" Type="http://schemas.openxmlformats.org/officeDocument/2006/relationships/image" Target="../media/image67.sv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Relationship Id="rId22" Type="http://schemas.openxmlformats.org/officeDocument/2006/relationships/image" Target="../media/image6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86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sv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svg"/><Relationship Id="rId4" Type="http://schemas.openxmlformats.org/officeDocument/2006/relationships/image" Target="../media/image91.svg"/><Relationship Id="rId9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svg"/><Relationship Id="rId13" Type="http://schemas.openxmlformats.org/officeDocument/2006/relationships/image" Target="../media/image116.png"/><Relationship Id="rId18" Type="http://schemas.openxmlformats.org/officeDocument/2006/relationships/image" Target="../media/image121.svg"/><Relationship Id="rId3" Type="http://schemas.openxmlformats.org/officeDocument/2006/relationships/image" Target="../media/image78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sv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9.svg"/><Relationship Id="rId20" Type="http://schemas.openxmlformats.org/officeDocument/2006/relationships/image" Target="../media/image1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svg"/><Relationship Id="rId19" Type="http://schemas.openxmlformats.org/officeDocument/2006/relationships/image" Target="../media/image122.png"/><Relationship Id="rId4" Type="http://schemas.openxmlformats.org/officeDocument/2006/relationships/image" Target="../media/image79.svg"/><Relationship Id="rId9" Type="http://schemas.openxmlformats.org/officeDocument/2006/relationships/image" Target="../media/image112.png"/><Relationship Id="rId14" Type="http://schemas.openxmlformats.org/officeDocument/2006/relationships/image" Target="../media/image117.svg"/><Relationship Id="rId22" Type="http://schemas.openxmlformats.org/officeDocument/2006/relationships/image" Target="../media/image12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127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sv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svg"/><Relationship Id="rId5" Type="http://schemas.openxmlformats.org/officeDocument/2006/relationships/image" Target="../media/image130.png"/><Relationship Id="rId10" Type="http://schemas.openxmlformats.org/officeDocument/2006/relationships/image" Target="../media/image135.svg"/><Relationship Id="rId4" Type="http://schemas.openxmlformats.org/officeDocument/2006/relationships/image" Target="../media/image129.svg"/><Relationship Id="rId9" Type="http://schemas.openxmlformats.org/officeDocument/2006/relationships/image" Target="../media/image1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svg"/><Relationship Id="rId3" Type="http://schemas.openxmlformats.org/officeDocument/2006/relationships/image" Target="../media/image130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10" Type="http://schemas.openxmlformats.org/officeDocument/2006/relationships/image" Target="../media/image79.svg"/><Relationship Id="rId4" Type="http://schemas.openxmlformats.org/officeDocument/2006/relationships/image" Target="../media/image131.sv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8.png"/><Relationship Id="rId4" Type="http://schemas.openxmlformats.org/officeDocument/2006/relationships/image" Target="../media/image7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sv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svg"/><Relationship Id="rId4" Type="http://schemas.openxmlformats.org/officeDocument/2006/relationships/image" Target="../media/image143.svg"/><Relationship Id="rId9" Type="http://schemas.openxmlformats.org/officeDocument/2006/relationships/image" Target="../media/image148.png"/><Relationship Id="rId14" Type="http://schemas.openxmlformats.org/officeDocument/2006/relationships/image" Target="../media/image15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480D7D-B68E-14A4-F814-25733C00828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01775" y="571500"/>
            <a:ext cx="35147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368" y="4705350"/>
            <a:ext cx="28575" cy="33147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59649" y="7139608"/>
            <a:ext cx="6640878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Илья Шишков</a:t>
            </a:r>
          </a:p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старший разработчик Яндекса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52449" y="571500"/>
            <a:ext cx="13649325" cy="5029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ru-RU" sz="9375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DD90A0EE-44D5-EEBF-A3D2-D9495887D8BE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Такого кода очень много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5239461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Сложно быстро понять, по какой формуле вычисляется оценка 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508418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Дублирование логики: формулу надо запрограммировать для расчёта, а потом повторить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при сохранении строки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Код сложно менять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Недостатки подхода «в лоб»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382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052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мог придумать, как изменить код, пока не начал его менять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11650872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Описание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templates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общем виде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35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3F4B64-7672-7837-62B3-4EE4AB23FC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05999D-9297-B744-A61E-738C0DF58F8E}"/>
              </a:ext>
            </a:extLst>
          </p:cNvPr>
          <p:cNvSpPr/>
          <p:nvPr/>
        </p:nvSpPr>
        <p:spPr>
          <a:xfrm>
            <a:off x="3049951" y="1778000"/>
            <a:ext cx="6040074" cy="292735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BEBEBE"/>
              </a:solidFill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9953" y="571500"/>
            <a:ext cx="14666547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928" y="4705350"/>
            <a:ext cx="28575" cy="33147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447924" y="2990850"/>
            <a:ext cx="669607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
Руководитель службы мобильной разработки Яндекс Маркета</a:t>
            </a:r>
            <a:endParaRPr lang="en-US" sz="3000" dirty="0"/>
          </a:p>
        </p:txBody>
      </p:sp>
      <p:sp>
        <p:nvSpPr>
          <p:cNvPr id="7" name="Text 1"/>
          <p:cNvSpPr/>
          <p:nvPr/>
        </p:nvSpPr>
        <p:spPr>
          <a:xfrm>
            <a:off x="552449" y="571500"/>
            <a:ext cx="1365660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презентации</a:t>
            </a:r>
            <a:endParaRPr lang="en-US" sz="9375" dirty="0"/>
          </a:p>
        </p:txBody>
      </p:sp>
      <p:sp>
        <p:nvSpPr>
          <p:cNvPr id="8" name="Text 2"/>
          <p:cNvSpPr/>
          <p:nvPr/>
        </p:nvSpPr>
        <p:spPr>
          <a:xfrm>
            <a:off x="552450" y="1638300"/>
            <a:ext cx="85915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строки</a:t>
            </a:r>
            <a:endParaRPr lang="en-US" sz="9375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E2F51-92B8-0AC7-8E38-300953CA9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9952" y="572716"/>
            <a:ext cx="14666548" cy="9142783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20B5FD7B-1EB2-D346-3A2B-D569FCFA50B1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6F3FF4B-437F-FCD8-4CB9-571C0A8AFF0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499" y="1933575"/>
            <a:ext cx="28576" cy="77819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68928" y="4067175"/>
            <a:ext cx="28575" cy="5648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64403" y="5410200"/>
            <a:ext cx="28575" cy="4305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994428" y="569900"/>
            <a:ext cx="17240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108603" y="2998775"/>
            <a:ext cx="1724025" cy="67151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41228" y="4075100"/>
            <a:ext cx="7324725" cy="563880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52450" y="571500"/>
            <a:ext cx="348166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9E01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r>
              <a:rPr lang="en-US" sz="937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;</a:t>
            </a:r>
            <a:endParaRPr lang="en-US" sz="9375" dirty="0"/>
          </a:p>
        </p:txBody>
      </p:sp>
      <p:sp>
        <p:nvSpPr>
          <p:cNvPr id="9" name="Text 1"/>
          <p:cNvSpPr/>
          <p:nvPr/>
        </p:nvSpPr>
        <p:spPr>
          <a:xfrm>
            <a:off x="2447925" y="1645779"/>
            <a:ext cx="13546503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 разделителя</a:t>
            </a:r>
            <a:endParaRPr lang="en-US" sz="9375" dirty="0"/>
          </a:p>
        </p:txBody>
      </p:sp>
      <p:sp>
        <p:nvSpPr>
          <p:cNvPr id="10" name="Text 2"/>
          <p:cNvSpPr/>
          <p:nvPr/>
        </p:nvSpPr>
        <p:spPr>
          <a:xfrm>
            <a:off x="2447925" y="2714625"/>
            <a:ext cx="1266067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одну или две строки</a:t>
            </a:r>
            <a:endParaRPr lang="en-US" sz="9375" dirty="0"/>
          </a:p>
        </p:txBody>
      </p:sp>
      <p:sp>
        <p:nvSpPr>
          <p:cNvPr id="11" name="Text 3"/>
          <p:cNvSpPr/>
          <p:nvPr/>
        </p:nvSpPr>
        <p:spPr>
          <a:xfrm>
            <a:off x="4343400" y="4074654"/>
            <a:ext cx="5097828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раздела в одну
или две строки текста</a:t>
            </a:r>
            <a:endParaRPr lang="en-US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раздел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10506075" y="2824163"/>
            <a:ext cx="3808424" cy="553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Седьмой раздел</a:t>
            </a:r>
            <a:endParaRPr lang="en-US" sz="3000" dirty="0"/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Второй раздел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10506075" y="3824288"/>
            <a:ext cx="3925016" cy="53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Восьмой раздел</a:t>
            </a:r>
            <a:endParaRPr lang="en-US" sz="3000" dirty="0"/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раздел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10506075" y="4824413"/>
            <a:ext cx="407204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Девятый раздел</a:t>
            </a:r>
            <a:endParaRPr lang="en-US" sz="3000" dirty="0"/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Четвертый раздел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506075" y="5824538"/>
            <a:ext cx="4251587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Десятый раздел</a:t>
            </a:r>
            <a:endParaRPr lang="en-US" sz="3000" dirty="0"/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8"/>
          <p:cNvSpPr/>
          <p:nvPr/>
        </p:nvSpPr>
        <p:spPr>
          <a:xfrm>
            <a:off x="4057650" y="6824663"/>
            <a:ext cx="3945140" cy="502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Пятый раздел</a:t>
            </a:r>
            <a:endParaRPr lang="en-US" sz="3000" dirty="0"/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4" name="Text 20"/>
          <p:cNvSpPr/>
          <p:nvPr/>
        </p:nvSpPr>
        <p:spPr>
          <a:xfrm>
            <a:off x="10506075" y="6824663"/>
            <a:ext cx="5205519" cy="665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</a:t>
            </a:r>
            <a:endParaRPr lang="en-US" sz="3000" dirty="0"/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6" name="Text 22"/>
          <p:cNvSpPr/>
          <p:nvPr/>
        </p:nvSpPr>
        <p:spPr>
          <a:xfrm>
            <a:off x="4057650" y="7824787"/>
            <a:ext cx="4466866" cy="605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Шестой раздел</a:t>
            </a:r>
            <a:endParaRPr lang="en-US" sz="3000" dirty="0"/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8" name="Text 24"/>
          <p:cNvSpPr/>
          <p:nvPr/>
        </p:nvSpPr>
        <p:spPr>
          <a:xfrm>
            <a:off x="10506075" y="7824787"/>
            <a:ext cx="4999908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Двенадцатый раздел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522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043" y="571500"/>
            <a:ext cx="713651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Содержание</a:t>
            </a:r>
            <a:endParaRPr lang="en-US" sz="7500" dirty="0"/>
          </a:p>
        </p:txBody>
      </p:sp>
      <p:sp>
        <p:nvSpPr>
          <p:cNvPr id="4" name="Text 1"/>
          <p:cNvSpPr/>
          <p:nvPr/>
        </p:nvSpPr>
        <p:spPr>
          <a:xfrm>
            <a:off x="2952750" y="210502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848725" y="21050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9953625" y="2105025"/>
            <a:ext cx="453934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Седьмой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8" name="Text 5"/>
          <p:cNvSpPr/>
          <p:nvPr/>
        </p:nvSpPr>
        <p:spPr>
          <a:xfrm>
            <a:off x="2952750" y="341947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8848725" y="3419475"/>
            <a:ext cx="10509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9953625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Восьмой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952750" y="473392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8848724" y="47339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2952749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8848724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9953625" y="6048375"/>
            <a:ext cx="447059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Десятый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952749" y="7362825"/>
            <a:ext cx="110489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9"/>
          <p:cNvSpPr/>
          <p:nvPr/>
        </p:nvSpPr>
        <p:spPr>
          <a:xfrm>
            <a:off x="8848724" y="73628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20"/>
          <p:cNvSpPr/>
          <p:nvPr/>
        </p:nvSpPr>
        <p:spPr>
          <a:xfrm>
            <a:off x="9953625" y="7362825"/>
            <a:ext cx="446199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 из одной-двух строк текста с названием темы в главе</a:t>
            </a:r>
            <a:endParaRPr lang="en-US" sz="1800" dirty="0"/>
          </a:p>
        </p:txBody>
      </p:sp>
      <p:sp>
        <p:nvSpPr>
          <p:cNvPr id="24" name="Text 21"/>
          <p:cNvSpPr/>
          <p:nvPr/>
        </p:nvSpPr>
        <p:spPr>
          <a:xfrm>
            <a:off x="2952750" y="867727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2"/>
          <p:cNvSpPr/>
          <p:nvPr/>
        </p:nvSpPr>
        <p:spPr>
          <a:xfrm>
            <a:off x="4057650" y="8677275"/>
            <a:ext cx="4582312" cy="88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Шестой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848724" y="867727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4"/>
          <p:cNvSpPr/>
          <p:nvPr/>
        </p:nvSpPr>
        <p:spPr>
          <a:xfrm>
            <a:off x="9953625" y="8677275"/>
            <a:ext cx="4453403" cy="886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Двенадцатый раздел из одной-двух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в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9A7F9137-5AD7-7F75-B927-8D0FBCD696FA}"/>
              </a:ext>
            </a:extLst>
          </p:cNvPr>
          <p:cNvSpPr/>
          <p:nvPr/>
        </p:nvSpPr>
        <p:spPr>
          <a:xfrm>
            <a:off x="4057649" y="2104595"/>
            <a:ext cx="462528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Первый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D7C2904C-7784-93D3-D5DF-D29134932A8E}"/>
              </a:ext>
            </a:extLst>
          </p:cNvPr>
          <p:cNvSpPr/>
          <p:nvPr/>
        </p:nvSpPr>
        <p:spPr>
          <a:xfrm>
            <a:off x="4058151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Второй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C8B279C7-4947-BA6C-FDB4-E50F498D7626}"/>
              </a:ext>
            </a:extLst>
          </p:cNvPr>
          <p:cNvSpPr/>
          <p:nvPr/>
        </p:nvSpPr>
        <p:spPr>
          <a:xfrm>
            <a:off x="4058151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Третий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E06E76B-F89B-A8BD-5295-E2899B752317}"/>
              </a:ext>
            </a:extLst>
          </p:cNvPr>
          <p:cNvSpPr/>
          <p:nvPr/>
        </p:nvSpPr>
        <p:spPr>
          <a:xfrm>
            <a:off x="4058150" y="6049234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Четвертый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F117A48F-99E2-F19B-463B-B941D1585139}"/>
              </a:ext>
            </a:extLst>
          </p:cNvPr>
          <p:cNvSpPr/>
          <p:nvPr/>
        </p:nvSpPr>
        <p:spPr>
          <a:xfrm>
            <a:off x="4058149" y="7355519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Пятый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9B66FE48-1E41-79DC-7362-9DE5108D7381}"/>
              </a:ext>
            </a:extLst>
          </p:cNvPr>
          <p:cNvSpPr/>
          <p:nvPr/>
        </p:nvSpPr>
        <p:spPr>
          <a:xfrm>
            <a:off x="9953625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Девятый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6750" y="3238500"/>
            <a:ext cx="15460756" cy="220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Следующие слайды содержат типовые шаблоны, которые можно использовать для составления презентации, а также элементы оформления (размеры текста, цвета, графика).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9637" y="571500"/>
            <a:ext cx="1431091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Оформление презентации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B84AAA39-9915-C779-681A-43CBA711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4799CDFE-3457-4FEA-F029-96ACCCA9FAC0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1043" y="5122587"/>
            <a:ext cx="3106225" cy="141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0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H1</a:t>
            </a:r>
            <a:endParaRPr lang="en-US" sz="9375" dirty="0"/>
          </a:p>
        </p:txBody>
      </p:sp>
      <p:sp>
        <p:nvSpPr>
          <p:cNvPr id="4" name="Text 1"/>
          <p:cNvSpPr/>
          <p:nvPr/>
        </p:nvSpPr>
        <p:spPr>
          <a:xfrm>
            <a:off x="4981575" y="5297763"/>
            <a:ext cx="2277191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H2</a:t>
            </a:r>
            <a:endParaRPr lang="en-US" sz="7500" dirty="0"/>
          </a:p>
        </p:txBody>
      </p:sp>
      <p:sp>
        <p:nvSpPr>
          <p:cNvPr id="5" name="Text 2"/>
          <p:cNvSpPr/>
          <p:nvPr/>
        </p:nvSpPr>
        <p:spPr>
          <a:xfrm>
            <a:off x="8848725" y="5306357"/>
            <a:ext cx="1712494" cy="694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H3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12353925" y="5294968"/>
            <a:ext cx="1432975" cy="4332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H4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552450" y="3762375"/>
            <a:ext cx="3348288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титульных слайдов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81575" y="3762375"/>
            <a:ext cx="3117181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основных слайдов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48725" y="3762375"/>
            <a:ext cx="3094192" cy="578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большого количества текста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2353925" y="3762375"/>
            <a:ext cx="2094712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Подзаголовок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552450" y="4552950"/>
            <a:ext cx="205002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125 pt/ 90%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981575" y="4552950"/>
            <a:ext cx="2728948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100 pt/ 90%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848725" y="4552950"/>
            <a:ext cx="2201206" cy="422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80 pt/ 90%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12353925" y="4552950"/>
            <a:ext cx="2032835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40 pt/ 125%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569637" y="571500"/>
            <a:ext cx="1427962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блоков заголовка</a:t>
            </a:r>
            <a:endParaRPr lang="en-US" sz="7500" dirty="0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0D394748-7CAB-B2D8-522C-7D55E391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05D90137-89ED-4A7B-FE42-9CC8C132D08D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038850"/>
            <a:ext cx="54197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58150" y="5810250"/>
            <a:ext cx="3886200" cy="390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11200" y="5638800"/>
            <a:ext cx="2752725" cy="2762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75343" y="4171950"/>
            <a:ext cx="4598212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8039100" y="4171950"/>
            <a:ext cx="3638048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2"/>
          <p:cNvSpPr/>
          <p:nvPr/>
        </p:nvSpPr>
        <p:spPr>
          <a:xfrm>
            <a:off x="8047693" y="3324225"/>
            <a:ext cx="393661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34 pt/ 120%</a:t>
            </a:r>
            <a:endParaRPr lang="en-US" sz="2550" dirty="0"/>
          </a:p>
        </p:txBody>
      </p:sp>
      <p:sp>
        <p:nvSpPr>
          <p:cNvPr id="9" name="Text 3"/>
          <p:cNvSpPr/>
          <p:nvPr/>
        </p:nvSpPr>
        <p:spPr>
          <a:xfrm>
            <a:off x="13392150" y="4171950"/>
            <a:ext cx="2635202" cy="38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1800" dirty="0"/>
          </a:p>
        </p:txBody>
      </p:sp>
      <p:sp>
        <p:nvSpPr>
          <p:cNvPr id="10" name="Text 4"/>
          <p:cNvSpPr/>
          <p:nvPr/>
        </p:nvSpPr>
        <p:spPr>
          <a:xfrm>
            <a:off x="13400743" y="3381375"/>
            <a:ext cx="217893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24 pt/ 120%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645837" y="3238500"/>
            <a:ext cx="5266967" cy="861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48 pt/ 120%</a:t>
            </a:r>
            <a:endParaRPr lang="en-US" sz="3600" dirty="0"/>
          </a:p>
        </p:txBody>
      </p:sp>
      <p:sp>
        <p:nvSpPr>
          <p:cNvPr id="12" name="Text 6"/>
          <p:cNvSpPr/>
          <p:nvPr/>
        </p:nvSpPr>
        <p:spPr>
          <a:xfrm>
            <a:off x="675343" y="5122587"/>
            <a:ext cx="4987090" cy="543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3600" dirty="0"/>
          </a:p>
        </p:txBody>
      </p:sp>
      <p:sp>
        <p:nvSpPr>
          <p:cNvPr id="13" name="Text 7"/>
          <p:cNvSpPr/>
          <p:nvPr/>
        </p:nvSpPr>
        <p:spPr>
          <a:xfrm>
            <a:off x="8039100" y="4991100"/>
            <a:ext cx="3373998" cy="48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14" name="Text 8"/>
          <p:cNvSpPr/>
          <p:nvPr/>
        </p:nvSpPr>
        <p:spPr>
          <a:xfrm>
            <a:off x="13392150" y="4905375"/>
            <a:ext cx="276948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561043" y="6972300"/>
            <a:ext cx="672486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742950" indent="-742950" algn="l">
              <a:lnSpc>
                <a:spcPts val="432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3600" dirty="0">
              <a:cs typeface="Calibri" panose="020F0502020204030204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7924800" y="6637993"/>
            <a:ext cx="4634807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7" name="Text 11"/>
          <p:cNvSpPr/>
          <p:nvPr/>
        </p:nvSpPr>
        <p:spPr>
          <a:xfrm>
            <a:off x="13277850" y="6372225"/>
            <a:ext cx="3484144" cy="267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60"/>
              </a:lnSpc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1133475" y="6021663"/>
            <a:ext cx="5883012" cy="63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9" name="Text 13"/>
          <p:cNvSpPr/>
          <p:nvPr/>
        </p:nvSpPr>
        <p:spPr>
          <a:xfrm>
            <a:off x="8410575" y="5801657"/>
            <a:ext cx="4547865" cy="467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0" name="Text 14"/>
          <p:cNvSpPr/>
          <p:nvPr/>
        </p:nvSpPr>
        <p:spPr>
          <a:xfrm>
            <a:off x="13668375" y="5647393"/>
            <a:ext cx="3286196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569637" y="571500"/>
            <a:ext cx="15965691" cy="1424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текстовых блоков</a:t>
            </a:r>
            <a:endParaRPr lang="en-US" sz="7500" dirty="0"/>
          </a:p>
        </p:txBody>
      </p:sp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0D5BAABF-722D-322E-EF27-30057FAF0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4" name="Text 4">
            <a:extLst>
              <a:ext uri="{FF2B5EF4-FFF2-40B4-BE49-F238E27FC236}">
                <a16:creationId xmlns:a16="http://schemas.microsoft.com/office/drawing/2014/main" id="{1F581439-B7DB-21A7-A5C2-53375BFDDF96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Фото Ильи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76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Программирую на</a:t>
            </a:r>
            <a:r>
              <a:rPr lang="en-US" sz="2550" dirty="0"/>
              <a:t> C++ c 2006 </a:t>
            </a:r>
            <a:r>
              <a:rPr lang="ru-RU" sz="2550" dirty="0"/>
              <a:t>года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 2012 года работаю разработчиком в Яндексе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Создатель онлайн-курсов «Пояса по С++» и «Алгоритмический фундамент программиста»</a:t>
            </a:r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Кто я?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1583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7700" y="4482808"/>
            <a:ext cx="2362200" cy="14028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7700" y="5695950"/>
            <a:ext cx="2422815" cy="1314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54110" y="5695950"/>
            <a:ext cx="2422815" cy="13144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7696200"/>
            <a:ext cx="5305425" cy="28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477375" y="4943475"/>
            <a:ext cx="704850" cy="704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77375" y="6715125"/>
            <a:ext cx="704850" cy="704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0515600" y="4943475"/>
            <a:ext cx="704850" cy="704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515600" y="6715125"/>
            <a:ext cx="704850" cy="704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553825" y="4943475"/>
            <a:ext cx="704850" cy="7048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553825" y="6715125"/>
            <a:ext cx="704850" cy="7048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2592050" y="4943475"/>
            <a:ext cx="704850" cy="7048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37243" y="3238500"/>
            <a:ext cx="6769984" cy="1111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Линии и стрелки</a:t>
            </a:r>
            <a:endParaRPr lang="en-US" sz="3600" dirty="0"/>
          </a:p>
        </p:txBody>
      </p:sp>
      <p:sp>
        <p:nvSpPr>
          <p:cNvPr id="15" name="Text 1"/>
          <p:cNvSpPr/>
          <p:nvPr/>
        </p:nvSpPr>
        <p:spPr>
          <a:xfrm>
            <a:off x="9466918" y="3238500"/>
            <a:ext cx="4067534" cy="836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Цвета</a:t>
            </a:r>
            <a:endParaRPr lang="en-US" sz="3600" dirty="0"/>
          </a:p>
        </p:txBody>
      </p:sp>
      <p:sp>
        <p:nvSpPr>
          <p:cNvPr id="16" name="Text 2"/>
          <p:cNvSpPr/>
          <p:nvPr/>
        </p:nvSpPr>
        <p:spPr>
          <a:xfrm>
            <a:off x="569637" y="571500"/>
            <a:ext cx="14658331" cy="1286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Элементы оформления</a:t>
            </a:r>
            <a:endParaRPr lang="en-US" sz="7500" dirty="0"/>
          </a:p>
        </p:txBody>
      </p:sp>
      <p:sp>
        <p:nvSpPr>
          <p:cNvPr id="18" name="Text 4"/>
          <p:cNvSpPr/>
          <p:nvPr/>
        </p:nvSpPr>
        <p:spPr>
          <a:xfrm>
            <a:off x="9458325" y="4342468"/>
            <a:ext cx="4913754" cy="28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графических элементов и текста</a:t>
            </a:r>
            <a:endParaRPr lang="en-US" sz="1800" dirty="0"/>
          </a:p>
        </p:txBody>
      </p:sp>
      <p:sp>
        <p:nvSpPr>
          <p:cNvPr id="19" name="Text 5"/>
          <p:cNvSpPr/>
          <p:nvPr/>
        </p:nvSpPr>
        <p:spPr>
          <a:xfrm>
            <a:off x="9458325" y="6105525"/>
            <a:ext cx="4069466" cy="259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выделения строк кода</a:t>
            </a:r>
            <a:endParaRPr lang="en-US" sz="180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BA5A4BF2-0CD6-0682-E545-6F9CE793451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51E335A5-CB56-9E0C-1F12-46C243373768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650" y="3238500"/>
            <a:ext cx="102584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Шрифт:</a:t>
            </a:r>
            <a:r>
              <a:rPr lang="en-US" sz="3600" dirty="0">
                <a:solidFill>
                  <a:srgbClr val="0500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  https://disk.yandex.ru/d/A8GgXivkAGncVA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28650" y="5019675"/>
            <a:ext cx="1027747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Иконки</a:t>
            </a:r>
            <a:r>
              <a:rPr lang="en-US" sz="3600" dirty="0">
                <a:solidFill>
                  <a:srgbClr val="001A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: https://disk.yandex.ru/d/Vyq1wxw__UA4cA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69637" y="571500"/>
            <a:ext cx="10581703" cy="1269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Полезные ссылки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4D061E4F-5A20-6032-6AF8-F56A1211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E4807951-4AB1-73C3-69BA-36E8C2C978AC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C737B2-1BFD-0A75-EA4C-A733F35DA3A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4286250"/>
            <a:ext cx="28575" cy="5429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6010275"/>
            <a:ext cx="28575" cy="3705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363227" y="571500"/>
            <a:ext cx="5353050" cy="9144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81902" y="4286250"/>
            <a:ext cx="3638550" cy="5429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52800" y="6010275"/>
            <a:ext cx="6286500" cy="37052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52450" y="5715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Длинный заголовок или</a:t>
            </a:r>
            <a:endParaRPr lang="en-US" sz="7500" dirty="0"/>
          </a:p>
        </p:txBody>
      </p:sp>
      <p:sp>
        <p:nvSpPr>
          <p:cNvPr id="8" name="Text 1"/>
          <p:cNvSpPr/>
          <p:nvPr/>
        </p:nvSpPr>
        <p:spPr>
          <a:xfrm>
            <a:off x="552450" y="142875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цитата, которая занимает</a:t>
            </a:r>
            <a:endParaRPr lang="en-US" sz="7500" dirty="0"/>
          </a:p>
        </p:txBody>
      </p:sp>
      <p:sp>
        <p:nvSpPr>
          <p:cNvPr id="9" name="Text 2"/>
          <p:cNvSpPr/>
          <p:nvPr/>
        </p:nvSpPr>
        <p:spPr>
          <a:xfrm>
            <a:off x="552450" y="22860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четыре строки текста</a:t>
            </a:r>
            <a:endParaRPr lang="en-US" sz="7500" dirty="0"/>
          </a:p>
        </p:txBody>
      </p:sp>
      <p:sp>
        <p:nvSpPr>
          <p:cNvPr id="10" name="Text 3"/>
          <p:cNvSpPr/>
          <p:nvPr/>
        </p:nvSpPr>
        <p:spPr>
          <a:xfrm>
            <a:off x="552450" y="3143250"/>
            <a:ext cx="1181077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крупно</a:t>
            </a:r>
            <a:endParaRPr lang="en-US" sz="7500" dirty="0"/>
          </a:p>
        </p:txBody>
      </p:sp>
      <p:sp>
        <p:nvSpPr>
          <p:cNvPr id="11" name="Text 4"/>
          <p:cNvSpPr/>
          <p:nvPr/>
        </p:nvSpPr>
        <p:spPr>
          <a:xfrm>
            <a:off x="2962275" y="4543425"/>
            <a:ext cx="64196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Илон Маск</a:t>
            </a:r>
            <a:endParaRPr lang="en-US" sz="2550" dirty="0"/>
          </a:p>
        </p:txBody>
      </p:sp>
      <p:sp>
        <p:nvSpPr>
          <p:cNvPr id="12" name="Text 5"/>
          <p:cNvSpPr/>
          <p:nvPr/>
        </p:nvSpPr>
        <p:spPr>
          <a:xfrm>
            <a:off x="2962274" y="4933950"/>
            <a:ext cx="6419627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Американский предприниматель,
инженер и миллиардер</a:t>
            </a:r>
            <a:endParaRPr lang="en-US" sz="25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0025"/>
            <a:ext cx="3886200" cy="390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21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11915775" y="3190875"/>
            <a:ext cx="4817787" cy="373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11801475" y="4829175"/>
            <a:ext cx="5545770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2287250" y="4010025"/>
            <a:ext cx="473693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17145000" cy="6010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3725" y="4676775"/>
            <a:ext cx="3324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4"/>
          <p:cNvSpPr/>
          <p:nvPr/>
        </p:nvSpPr>
        <p:spPr>
          <a:xfrm>
            <a:off x="561043" y="8582025"/>
            <a:ext cx="6495119" cy="398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6BBDC49E-48B1-D78B-DBCD-D82DAF668C5C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010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372975" y="1905000"/>
            <a:ext cx="5343525" cy="60102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1500" dirty="0"/>
          </a:p>
        </p:txBody>
      </p:sp>
      <p:sp>
        <p:nvSpPr>
          <p:cNvPr id="7" name="Text 2"/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8" name="Text 3"/>
          <p:cNvSpPr/>
          <p:nvPr/>
        </p:nvSpPr>
        <p:spPr>
          <a:xfrm>
            <a:off x="186690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75335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0" name="Text 5"/>
          <p:cNvSpPr/>
          <p:nvPr/>
        </p:nvSpPr>
        <p:spPr>
          <a:xfrm>
            <a:off x="13649325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1" name="Text 6"/>
          <p:cNvSpPr/>
          <p:nvPr/>
        </p:nvSpPr>
        <p:spPr>
          <a:xfrm>
            <a:off x="552450" y="8582025"/>
            <a:ext cx="567869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6465611" y="8582025"/>
            <a:ext cx="523180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8"/>
          <p:cNvSpPr/>
          <p:nvPr/>
        </p:nvSpPr>
        <p:spPr>
          <a:xfrm>
            <a:off x="12361587" y="8582025"/>
            <a:ext cx="512008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A5F1C7D-863E-63D7-B7BC-C9B4504E414A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8770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800225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696200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43EF0307-02A4-F69E-7227-E6B9F760C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629075" y="3624227"/>
            <a:ext cx="3886200" cy="390525"/>
          </a:xfrm>
          <a:prstGeom prst="rect">
            <a:avLst/>
          </a:prstGeom>
        </p:spPr>
      </p:pic>
      <p:sp>
        <p:nvSpPr>
          <p:cNvPr id="27" name="Text 4">
            <a:extLst>
              <a:ext uri="{FF2B5EF4-FFF2-40B4-BE49-F238E27FC236}">
                <a16:creationId xmlns:a16="http://schemas.microsoft.com/office/drawing/2014/main" id="{EB86CC46-4B65-36DD-E767-EE4A04FBF494}"/>
              </a:ext>
            </a:extLst>
          </p:cNvPr>
          <p:cNvSpPr/>
          <p:nvPr/>
        </p:nvSpPr>
        <p:spPr>
          <a:xfrm>
            <a:off x="12629075" y="2003115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656D2052-8296-FBE8-7511-E0D29DB59972}"/>
              </a:ext>
            </a:extLst>
          </p:cNvPr>
          <p:cNvSpPr/>
          <p:nvPr/>
        </p:nvSpPr>
        <p:spPr>
          <a:xfrm>
            <a:off x="12620482" y="2822265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AB6329E2-F6D7-27A2-69ED-6A349A709EE1}"/>
              </a:ext>
            </a:extLst>
          </p:cNvPr>
          <p:cNvSpPr/>
          <p:nvPr/>
        </p:nvSpPr>
        <p:spPr>
          <a:xfrm>
            <a:off x="12617904" y="4477753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latin typeface="YS Display Medium"/>
              <a:cs typeface="Calibri" panose="020F0502020204030204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1327A889-62AA-0DDD-CA24-D67AA91A2241}"/>
              </a:ext>
            </a:extLst>
          </p:cNvPr>
          <p:cNvSpPr/>
          <p:nvPr/>
        </p:nvSpPr>
        <p:spPr>
          <a:xfrm>
            <a:off x="13060709" y="3607039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A273164-24DE-0370-E5DE-C6CDD6D50FA0}"/>
              </a:ext>
            </a:extLst>
          </p:cNvPr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67ABB217-A02B-8429-2C20-6F5311E2981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14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4" y="571500"/>
            <a:ext cx="14655322" cy="102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6" name="Text 4"/>
          <p:cNvSpPr/>
          <p:nvPr/>
        </p:nvSpPr>
        <p:spPr>
          <a:xfrm>
            <a:off x="8848725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8848725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8848725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8848725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13830300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13830300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13830300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13830300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79EE85C-F456-458C-142B-2FC6E63B90C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12165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7497425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524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0,5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524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61042" y="4495800"/>
            <a:ext cx="387760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5524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49720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40%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49720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4972051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49720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93916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&gt;2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93916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9391650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93916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6" name="Text 14"/>
          <p:cNvSpPr/>
          <p:nvPr/>
        </p:nvSpPr>
        <p:spPr>
          <a:xfrm>
            <a:off x="138112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10+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138112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13811249" y="4495800"/>
            <a:ext cx="36861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138112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9F05D3E-DF82-C7A5-ACF2-2ECC031E42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809750"/>
            <a:ext cx="2876550" cy="2019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400550"/>
            <a:ext cx="2876550" cy="2019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20225" y="6991350"/>
            <a:ext cx="2876550" cy="2019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1809750"/>
            <a:ext cx="2876550" cy="2019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849350" y="4400550"/>
            <a:ext cx="2876550" cy="2019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49350" y="6991350"/>
            <a:ext cx="2876550" cy="201930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569121" y="705059"/>
            <a:ext cx="9816765" cy="42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2" name="Text 4"/>
          <p:cNvSpPr/>
          <p:nvPr/>
        </p:nvSpPr>
        <p:spPr>
          <a:xfrm>
            <a:off x="9401174" y="3048000"/>
            <a:ext cx="34452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3" name="Text 5"/>
          <p:cNvSpPr/>
          <p:nvPr/>
        </p:nvSpPr>
        <p:spPr>
          <a:xfrm>
            <a:off x="9401174" y="56388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4" name="Text 6"/>
          <p:cNvSpPr/>
          <p:nvPr/>
        </p:nvSpPr>
        <p:spPr>
          <a:xfrm>
            <a:off x="9401174" y="82296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5" name="Text 7"/>
          <p:cNvSpPr/>
          <p:nvPr/>
        </p:nvSpPr>
        <p:spPr>
          <a:xfrm>
            <a:off x="13830299" y="30480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6" name="Text 8"/>
          <p:cNvSpPr/>
          <p:nvPr/>
        </p:nvSpPr>
        <p:spPr>
          <a:xfrm>
            <a:off x="13830300" y="56388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7" name="Text 9"/>
          <p:cNvSpPr/>
          <p:nvPr/>
        </p:nvSpPr>
        <p:spPr>
          <a:xfrm>
            <a:off x="13830300" y="82296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DCB0BB88-EC82-D213-F07D-310E83F56CA4}"/>
              </a:ext>
            </a:extLst>
          </p:cNvPr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7C19DD5-D2EB-9993-4E27-8830B242944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8175" y="4267200"/>
            <a:ext cx="3838575" cy="375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267200"/>
            <a:ext cx="3838575" cy="3752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067300" y="4267200"/>
            <a:ext cx="3838575" cy="3752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4267200"/>
            <a:ext cx="3838575" cy="37528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569124" y="571500"/>
            <a:ext cx="1171617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3"/>
          <p:cNvSpPr/>
          <p:nvPr/>
        </p:nvSpPr>
        <p:spPr>
          <a:xfrm>
            <a:off x="61912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4"/>
          <p:cNvSpPr/>
          <p:nvPr/>
        </p:nvSpPr>
        <p:spPr>
          <a:xfrm>
            <a:off x="940117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1" name="Text 5"/>
          <p:cNvSpPr/>
          <p:nvPr/>
        </p:nvSpPr>
        <p:spPr>
          <a:xfrm>
            <a:off x="504825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6"/>
          <p:cNvSpPr/>
          <p:nvPr/>
        </p:nvSpPr>
        <p:spPr>
          <a:xfrm>
            <a:off x="1383030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CA6DE516-406D-6A52-2AB0-A6053C613573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7000"/>
            <a:ext cx="13830300" cy="447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</a:t>
            </a:r>
            <a:r>
              <a:rPr lang="en-US" sz="2625" dirty="0">
                <a:solidFill>
                  <a:srgbClr val="0000F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BaseWindowController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mojo.events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addObserver, removeObserver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math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</a:t>
            </a:r>
            <a:r>
              <a:rPr lang="en-US" sz="2625" dirty="0">
                <a:solidFill>
                  <a:srgbClr val="FF017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ShowMouseCoordinatesTextBox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(TextBox):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
def __init__(self, *args, **kwargs):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990600" y="2667000"/>
            <a:ext cx="7762875" cy="2486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11924368" y="2381250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11915775" y="3200400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Medium"/>
                <a:cs typeface="YS Display Medium" pitchFamily="34" charset="-120"/>
              </a:rPr>
              <a:t>Ключевая мысль</a:t>
            </a:r>
            <a:endParaRPr lang="en-US" sz="2550" dirty="0">
              <a:latin typeface="YS Display Regular"/>
              <a:ea typeface="YS Display Medium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01475" y="4838700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287250" y="4019550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7845821-BEB9-8857-BD44-AEE3AF103F0B}"/>
              </a:ext>
            </a:extLst>
          </p:cNvPr>
          <p:cNvSpPr/>
          <p:nvPr/>
        </p:nvSpPr>
        <p:spPr>
          <a:xfrm>
            <a:off x="569122" y="571500"/>
            <a:ext cx="12661519" cy="926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C36ED114-8789-E343-D4F3-00AF73B3A9A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87680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01000" y="4191000"/>
            <a:ext cx="466725" cy="2857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77500" y="5467350"/>
            <a:ext cx="466725" cy="1581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954000" y="5905500"/>
            <a:ext cx="466725" cy="1143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0" y="4191000"/>
            <a:ext cx="466725" cy="2857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15375" y="5467350"/>
            <a:ext cx="466725" cy="15811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191875" y="4191000"/>
            <a:ext cx="466725" cy="2857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668375" y="4572000"/>
            <a:ext cx="466725" cy="2476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6144875" y="5467350"/>
            <a:ext cx="466725" cy="1581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001000" y="7038975"/>
            <a:ext cx="9725025" cy="190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372850" y="8382000"/>
            <a:ext cx="876300" cy="2762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954000" y="8382000"/>
            <a:ext cx="876300" cy="276225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13</a:t>
            </a:r>
            <a:endParaRPr lang="en-US" sz="1500" dirty="0"/>
          </a:p>
        </p:txBody>
      </p:sp>
      <p:sp>
        <p:nvSpPr>
          <p:cNvPr id="16" name="Text 2"/>
          <p:cNvSpPr/>
          <p:nvPr/>
        </p:nvSpPr>
        <p:spPr>
          <a:xfrm>
            <a:off x="569117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7" name="Text 3"/>
          <p:cNvSpPr/>
          <p:nvPr/>
        </p:nvSpPr>
        <p:spPr>
          <a:xfrm>
            <a:off x="7990543" y="3238500"/>
            <a:ext cx="8254308" cy="682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Название диаграммы, единица измерения</a:t>
            </a:r>
            <a:endParaRPr lang="en-US" sz="2550" dirty="0"/>
          </a:p>
        </p:txBody>
      </p:sp>
      <p:sp>
        <p:nvSpPr>
          <p:cNvPr id="18" name="Text 4"/>
          <p:cNvSpPr/>
          <p:nvPr/>
        </p:nvSpPr>
        <p:spPr>
          <a:xfrm>
            <a:off x="666750" y="3238500"/>
            <a:ext cx="532246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19" name="Text 5"/>
          <p:cNvSpPr/>
          <p:nvPr/>
        </p:nvSpPr>
        <p:spPr>
          <a:xfrm>
            <a:off x="7981018" y="7324725"/>
            <a:ext cx="3071204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1</a:t>
            </a:r>
            <a:endParaRPr lang="en-US" sz="2550" dirty="0"/>
          </a:p>
        </p:txBody>
      </p:sp>
      <p:sp>
        <p:nvSpPr>
          <p:cNvPr id="20" name="Text 6"/>
          <p:cNvSpPr/>
          <p:nvPr/>
        </p:nvSpPr>
        <p:spPr>
          <a:xfrm>
            <a:off x="10467043" y="7324725"/>
            <a:ext cx="2821979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2</a:t>
            </a:r>
            <a:endParaRPr lang="en-US" sz="2550" dirty="0"/>
          </a:p>
        </p:txBody>
      </p:sp>
      <p:sp>
        <p:nvSpPr>
          <p:cNvPr id="21" name="Text 7"/>
          <p:cNvSpPr/>
          <p:nvPr/>
        </p:nvSpPr>
        <p:spPr>
          <a:xfrm>
            <a:off x="12943543" y="7324725"/>
            <a:ext cx="271885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3</a:t>
            </a:r>
            <a:endParaRPr lang="en-US" sz="2550" dirty="0"/>
          </a:p>
        </p:txBody>
      </p:sp>
      <p:sp>
        <p:nvSpPr>
          <p:cNvPr id="22" name="Text 8"/>
          <p:cNvSpPr/>
          <p:nvPr/>
        </p:nvSpPr>
        <p:spPr>
          <a:xfrm>
            <a:off x="15420043" y="7324725"/>
            <a:ext cx="2383685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4</a:t>
            </a:r>
            <a:endParaRPr lang="en-US" sz="2550" dirty="0"/>
          </a:p>
        </p:txBody>
      </p:sp>
      <p:sp>
        <p:nvSpPr>
          <p:cNvPr id="23" name="Text 9"/>
          <p:cNvSpPr/>
          <p:nvPr/>
        </p:nvSpPr>
        <p:spPr>
          <a:xfrm>
            <a:off x="675343" y="4057650"/>
            <a:ext cx="467169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4" name="Text 10"/>
          <p:cNvSpPr/>
          <p:nvPr/>
        </p:nvSpPr>
        <p:spPr>
          <a:xfrm>
            <a:off x="552450" y="5695950"/>
            <a:ext cx="5322326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5" name="Text 11"/>
          <p:cNvSpPr/>
          <p:nvPr/>
        </p:nvSpPr>
        <p:spPr>
          <a:xfrm>
            <a:off x="1038225" y="4876800"/>
            <a:ext cx="5321323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6" name="Text 12"/>
          <p:cNvSpPr/>
          <p:nvPr/>
        </p:nvSpPr>
        <p:spPr>
          <a:xfrm>
            <a:off x="11669057" y="8382000"/>
            <a:ext cx="135355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1</a:t>
            </a:r>
            <a:endParaRPr lang="en-US" sz="1800" dirty="0"/>
          </a:p>
        </p:txBody>
      </p:sp>
      <p:sp>
        <p:nvSpPr>
          <p:cNvPr id="27" name="Text 13"/>
          <p:cNvSpPr/>
          <p:nvPr/>
        </p:nvSpPr>
        <p:spPr>
          <a:xfrm>
            <a:off x="13275987" y="8382000"/>
            <a:ext cx="19293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2</a:t>
            </a:r>
            <a:endParaRPr lang="en-US" sz="18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26ED30EF-7C2F-C3CA-4C82-77BC945B72A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3028950"/>
            <a:ext cx="9715500" cy="19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4086225"/>
            <a:ext cx="9715500" cy="190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5143500"/>
            <a:ext cx="9715500" cy="19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6200775"/>
            <a:ext cx="9715500" cy="190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7258050"/>
            <a:ext cx="9715500" cy="190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14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742950" y="2370793"/>
            <a:ext cx="1594470" cy="32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12" name="Text 4"/>
          <p:cNvSpPr/>
          <p:nvPr/>
        </p:nvSpPr>
        <p:spPr>
          <a:xfrm>
            <a:off x="742950" y="3410882"/>
            <a:ext cx="1823070" cy="458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1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3" name="Text 5"/>
          <p:cNvSpPr/>
          <p:nvPr/>
        </p:nvSpPr>
        <p:spPr>
          <a:xfrm>
            <a:off x="742950" y="4497663"/>
            <a:ext cx="1754318" cy="303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2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4" name="Text 6"/>
          <p:cNvSpPr/>
          <p:nvPr/>
        </p:nvSpPr>
        <p:spPr>
          <a:xfrm>
            <a:off x="742950" y="5534025"/>
            <a:ext cx="23387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3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5" name="Text 7"/>
          <p:cNvSpPr/>
          <p:nvPr/>
        </p:nvSpPr>
        <p:spPr>
          <a:xfrm>
            <a:off x="742950" y="6591300"/>
            <a:ext cx="2012138" cy="43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4</a:t>
            </a:r>
            <a:endParaRPr lang="en-US" sz="2550" dirty="0">
              <a:latin typeface="YS Display Regular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42950" y="7648575"/>
            <a:ext cx="2115266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5</a:t>
            </a:r>
            <a:endParaRPr lang="en-US" sz="2550" dirty="0">
              <a:latin typeface="YS Display Regular"/>
            </a:endParaRPr>
          </a:p>
        </p:txBody>
      </p:sp>
      <p:sp>
        <p:nvSpPr>
          <p:cNvPr id="17" name="Text 9"/>
          <p:cNvSpPr/>
          <p:nvPr/>
        </p:nvSpPr>
        <p:spPr>
          <a:xfrm>
            <a:off x="3390041" y="3419475"/>
            <a:ext cx="117243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18" name="Text 10"/>
          <p:cNvSpPr/>
          <p:nvPr/>
        </p:nvSpPr>
        <p:spPr>
          <a:xfrm>
            <a:off x="3106440" y="4485343"/>
            <a:ext cx="1456035" cy="312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7 253</a:t>
            </a:r>
            <a:endParaRPr lang="en-US" sz="2550" dirty="0"/>
          </a:p>
        </p:txBody>
      </p:sp>
      <p:sp>
        <p:nvSpPr>
          <p:cNvPr id="19" name="Text 11"/>
          <p:cNvSpPr/>
          <p:nvPr/>
        </p:nvSpPr>
        <p:spPr>
          <a:xfrm>
            <a:off x="3372853" y="5534025"/>
            <a:ext cx="118962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3 762</a:t>
            </a:r>
            <a:endParaRPr lang="en-US" sz="2550" dirty="0"/>
          </a:p>
        </p:txBody>
      </p:sp>
      <p:sp>
        <p:nvSpPr>
          <p:cNvPr id="20" name="Text 12"/>
          <p:cNvSpPr/>
          <p:nvPr/>
        </p:nvSpPr>
        <p:spPr>
          <a:xfrm>
            <a:off x="2350026" y="2362200"/>
            <a:ext cx="22124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1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3286913" y="6591300"/>
            <a:ext cx="127556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1 836</a:t>
            </a:r>
            <a:endParaRPr lang="en-US" sz="2550" dirty="0"/>
          </a:p>
        </p:txBody>
      </p:sp>
      <p:sp>
        <p:nvSpPr>
          <p:cNvPr id="22" name="Text 14"/>
          <p:cNvSpPr/>
          <p:nvPr/>
        </p:nvSpPr>
        <p:spPr>
          <a:xfrm>
            <a:off x="3476267" y="7648575"/>
            <a:ext cx="108620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535</a:t>
            </a:r>
            <a:endParaRPr lang="en-US" sz="2550" dirty="0"/>
          </a:p>
        </p:txBody>
      </p:sp>
      <p:sp>
        <p:nvSpPr>
          <p:cNvPr id="23" name="Text 15"/>
          <p:cNvSpPr/>
          <p:nvPr/>
        </p:nvSpPr>
        <p:spPr>
          <a:xfrm>
            <a:off x="5954844" y="3419475"/>
            <a:ext cx="128415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24" name="Text 16"/>
          <p:cNvSpPr/>
          <p:nvPr/>
        </p:nvSpPr>
        <p:spPr>
          <a:xfrm>
            <a:off x="6471772" y="4476750"/>
            <a:ext cx="767228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9</a:t>
            </a:r>
            <a:endParaRPr lang="en-US" sz="2550" dirty="0"/>
          </a:p>
        </p:txBody>
      </p:sp>
      <p:sp>
        <p:nvSpPr>
          <p:cNvPr id="25" name="Text 17"/>
          <p:cNvSpPr/>
          <p:nvPr/>
        </p:nvSpPr>
        <p:spPr>
          <a:xfrm>
            <a:off x="6058259" y="5534025"/>
            <a:ext cx="118074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172</a:t>
            </a:r>
            <a:endParaRPr lang="en-US" sz="2550" dirty="0"/>
          </a:p>
        </p:txBody>
      </p:sp>
      <p:sp>
        <p:nvSpPr>
          <p:cNvPr id="26" name="Text 18"/>
          <p:cNvSpPr/>
          <p:nvPr/>
        </p:nvSpPr>
        <p:spPr>
          <a:xfrm>
            <a:off x="5172648" y="2362200"/>
            <a:ext cx="2066352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2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7" name="Text 19"/>
          <p:cNvSpPr/>
          <p:nvPr/>
        </p:nvSpPr>
        <p:spPr>
          <a:xfrm>
            <a:off x="5946250" y="6591300"/>
            <a:ext cx="129275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3 463</a:t>
            </a:r>
            <a:endParaRPr lang="en-US" sz="2550" dirty="0"/>
          </a:p>
        </p:txBody>
      </p:sp>
      <p:sp>
        <p:nvSpPr>
          <p:cNvPr id="28" name="Text 20"/>
          <p:cNvSpPr/>
          <p:nvPr/>
        </p:nvSpPr>
        <p:spPr>
          <a:xfrm>
            <a:off x="5929062" y="7648575"/>
            <a:ext cx="130993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6 428</a:t>
            </a:r>
            <a:endParaRPr lang="en-US" sz="2550" dirty="0"/>
          </a:p>
        </p:txBody>
      </p:sp>
      <p:sp>
        <p:nvSpPr>
          <p:cNvPr id="29" name="Text 21"/>
          <p:cNvSpPr/>
          <p:nvPr/>
        </p:nvSpPr>
        <p:spPr>
          <a:xfrm>
            <a:off x="8941039" y="3419475"/>
            <a:ext cx="97448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824</a:t>
            </a:r>
            <a:endParaRPr lang="en-US" sz="2550" dirty="0"/>
          </a:p>
        </p:txBody>
      </p:sp>
      <p:sp>
        <p:nvSpPr>
          <p:cNvPr id="30" name="Text 22"/>
          <p:cNvSpPr/>
          <p:nvPr/>
        </p:nvSpPr>
        <p:spPr>
          <a:xfrm>
            <a:off x="8674339" y="4476750"/>
            <a:ext cx="1241186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7 632</a:t>
            </a:r>
            <a:endParaRPr lang="en-US" sz="2550" dirty="0"/>
          </a:p>
        </p:txBody>
      </p:sp>
      <p:sp>
        <p:nvSpPr>
          <p:cNvPr id="31" name="Text 23"/>
          <p:cNvSpPr/>
          <p:nvPr/>
        </p:nvSpPr>
        <p:spPr>
          <a:xfrm>
            <a:off x="8855099" y="5534025"/>
            <a:ext cx="10604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352</a:t>
            </a:r>
            <a:endParaRPr lang="en-US" sz="2550" dirty="0"/>
          </a:p>
        </p:txBody>
      </p:sp>
      <p:sp>
        <p:nvSpPr>
          <p:cNvPr id="32" name="Text 24"/>
          <p:cNvSpPr/>
          <p:nvPr/>
        </p:nvSpPr>
        <p:spPr>
          <a:xfrm>
            <a:off x="6319444" y="2362200"/>
            <a:ext cx="3596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3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33" name="Text 25"/>
          <p:cNvSpPr/>
          <p:nvPr/>
        </p:nvSpPr>
        <p:spPr>
          <a:xfrm>
            <a:off x="9036074" y="6591300"/>
            <a:ext cx="87945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54</a:t>
            </a:r>
            <a:endParaRPr lang="en-US" sz="2550" dirty="0"/>
          </a:p>
        </p:txBody>
      </p:sp>
      <p:sp>
        <p:nvSpPr>
          <p:cNvPr id="34" name="Text 26"/>
          <p:cNvSpPr/>
          <p:nvPr/>
        </p:nvSpPr>
        <p:spPr>
          <a:xfrm>
            <a:off x="8932947" y="7648575"/>
            <a:ext cx="98257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28</a:t>
            </a:r>
            <a:endParaRPr lang="en-US" sz="2550" dirty="0"/>
          </a:p>
        </p:txBody>
      </p:sp>
      <p:sp>
        <p:nvSpPr>
          <p:cNvPr id="35" name="Text 27"/>
          <p:cNvSpPr/>
          <p:nvPr/>
        </p:nvSpPr>
        <p:spPr>
          <a:xfrm>
            <a:off x="11924368" y="2372657"/>
            <a:ext cx="4952929" cy="553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36" name="Text 28"/>
          <p:cNvSpPr/>
          <p:nvPr/>
        </p:nvSpPr>
        <p:spPr>
          <a:xfrm>
            <a:off x="11915775" y="3200400"/>
            <a:ext cx="4216209" cy="502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7" name="Text 29"/>
          <p:cNvSpPr/>
          <p:nvPr/>
        </p:nvSpPr>
        <p:spPr>
          <a:xfrm>
            <a:off x="11801475" y="4821513"/>
            <a:ext cx="5322326" cy="519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38" name="Text 30"/>
          <p:cNvSpPr/>
          <p:nvPr/>
        </p:nvSpPr>
        <p:spPr>
          <a:xfrm>
            <a:off x="12287250" y="4019550"/>
            <a:ext cx="4565053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7516003-22E1-60D9-73CE-FDA5ACCC641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39" name="Text 1">
            <a:extLst>
              <a:ext uri="{FF2B5EF4-FFF2-40B4-BE49-F238E27FC236}">
                <a16:creationId xmlns:a16="http://schemas.microsoft.com/office/drawing/2014/main" id="{E0E3B56A-8966-CF8B-6418-4B8C5DD9DC8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62600" y="2638425"/>
            <a:ext cx="7172325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57500" y="5057775"/>
            <a:ext cx="3586163" cy="10953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5057775"/>
            <a:ext cx="3586163" cy="10953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7477125"/>
            <a:ext cx="3586163" cy="10953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68150" y="5057775"/>
            <a:ext cx="3586163" cy="1095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68150" y="7477125"/>
            <a:ext cx="3586163" cy="10953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64755" y="3914775"/>
            <a:ext cx="140289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3914775"/>
            <a:ext cx="140289" cy="9048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6372225"/>
            <a:ext cx="140289" cy="9048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588705" y="6372225"/>
            <a:ext cx="140289" cy="9048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02010" y="3914775"/>
            <a:ext cx="140280" cy="904875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15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8724900" y="303847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chemeClr val="tx1">
                    <a:lumMod val="95000"/>
                    <a:lumOff val="5000"/>
                  </a:schemeClr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4"/>
          <p:cNvSpPr/>
          <p:nvPr/>
        </p:nvSpPr>
        <p:spPr>
          <a:xfrm>
            <a:off x="8724900" y="5457825"/>
            <a:ext cx="21960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8" name="Text 5"/>
          <p:cNvSpPr/>
          <p:nvPr/>
        </p:nvSpPr>
        <p:spPr>
          <a:xfrm>
            <a:off x="8724900" y="7877175"/>
            <a:ext cx="1594470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6"/>
          <p:cNvSpPr/>
          <p:nvPr/>
        </p:nvSpPr>
        <p:spPr>
          <a:xfrm>
            <a:off x="13230225" y="7877175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7"/>
          <p:cNvSpPr/>
          <p:nvPr/>
        </p:nvSpPr>
        <p:spPr>
          <a:xfrm>
            <a:off x="13230225" y="545782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8"/>
          <p:cNvSpPr/>
          <p:nvPr/>
        </p:nvSpPr>
        <p:spPr>
          <a:xfrm>
            <a:off x="4219575" y="5457825"/>
            <a:ext cx="1680410" cy="381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C8B01C8-1456-948C-9581-795FEE25BC8C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700BE6-2CC0-C366-85FA-41ECD9D64CE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7219950"/>
            <a:ext cx="3586163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6115050"/>
            <a:ext cx="140284" cy="904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6115050"/>
            <a:ext cx="140280" cy="9048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5282915"/>
            <a:ext cx="904875" cy="14027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7702265"/>
            <a:ext cx="904875" cy="14027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3686175"/>
            <a:ext cx="140284" cy="9048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3686175"/>
            <a:ext cx="140280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4800600"/>
            <a:ext cx="3586163" cy="10953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4800600"/>
            <a:ext cx="3586163" cy="10953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2371725"/>
            <a:ext cx="3586163" cy="10953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2371725"/>
            <a:ext cx="3586163" cy="10953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7219950"/>
            <a:ext cx="3586163" cy="10953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1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16</a:t>
            </a:r>
            <a:endParaRPr lang="en-US" sz="1500" dirty="0"/>
          </a:p>
        </p:txBody>
      </p:sp>
      <p:sp>
        <p:nvSpPr>
          <p:cNvPr id="18" name="Text 3"/>
          <p:cNvSpPr/>
          <p:nvPr/>
        </p:nvSpPr>
        <p:spPr>
          <a:xfrm>
            <a:off x="7248525" y="5209243"/>
            <a:ext cx="1663222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4"/>
          <p:cNvSpPr/>
          <p:nvPr/>
        </p:nvSpPr>
        <p:spPr>
          <a:xfrm>
            <a:off x="2295525" y="5200650"/>
            <a:ext cx="1663222" cy="449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5"/>
          <p:cNvSpPr/>
          <p:nvPr/>
        </p:nvSpPr>
        <p:spPr>
          <a:xfrm>
            <a:off x="7248525" y="2771775"/>
            <a:ext cx="1525718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6"/>
          <p:cNvSpPr/>
          <p:nvPr/>
        </p:nvSpPr>
        <p:spPr>
          <a:xfrm>
            <a:off x="2295525" y="2771775"/>
            <a:ext cx="1955418" cy="44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7"/>
          <p:cNvSpPr/>
          <p:nvPr/>
        </p:nvSpPr>
        <p:spPr>
          <a:xfrm>
            <a:off x="7248525" y="7620000"/>
            <a:ext cx="1525718" cy="36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3" name="Text 8"/>
          <p:cNvSpPr/>
          <p:nvPr/>
        </p:nvSpPr>
        <p:spPr>
          <a:xfrm>
            <a:off x="2295525" y="7620000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4" name="Text 9"/>
          <p:cNvSpPr/>
          <p:nvPr/>
        </p:nvSpPr>
        <p:spPr>
          <a:xfrm>
            <a:off x="11924368" y="2372657"/>
            <a:ext cx="4179470" cy="58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5" name="Text 10"/>
          <p:cNvSpPr/>
          <p:nvPr/>
        </p:nvSpPr>
        <p:spPr>
          <a:xfrm>
            <a:off x="11915775" y="3208993"/>
            <a:ext cx="3975577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6" name="Text 11"/>
          <p:cNvSpPr/>
          <p:nvPr/>
        </p:nvSpPr>
        <p:spPr>
          <a:xfrm>
            <a:off x="11801475" y="4821513"/>
            <a:ext cx="5133258" cy="4506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7" name="Text 12"/>
          <p:cNvSpPr/>
          <p:nvPr/>
        </p:nvSpPr>
        <p:spPr>
          <a:xfrm>
            <a:off x="12287250" y="4019550"/>
            <a:ext cx="4960376" cy="510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1919F5C-C13E-3F0C-4AC0-036C937AA798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E2036AB2-DD07-F1BE-D82F-E54D15CE92C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01955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77275" y="2581275"/>
            <a:ext cx="8378614" cy="5116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17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675343" y="2381250"/>
            <a:ext cx="5021681" cy="562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666750" y="3200400"/>
            <a:ext cx="4938103" cy="553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552450" y="4838700"/>
            <a:ext cx="544264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38225" y="4019550"/>
            <a:ext cx="5080692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D104D3E-6906-586C-4377-98BEFDC8E25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98AAE2B4-375B-0355-0AB2-509737E80C2E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3289891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166812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4750" y="2209800"/>
            <a:ext cx="10867299" cy="66359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18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7059919" cy="9264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49E3125-3B52-B2BF-27E4-98773D2384E1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8052" y="2209800"/>
            <a:ext cx="3372915" cy="68199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19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355212" cy="1201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7858125" y="2472798"/>
            <a:ext cx="342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125"/>
              </a:lnSpc>
              <a:buNone/>
            </a:pPr>
            <a:r>
              <a:rPr lang="en-US" sz="945" kern="0" spc="-75" dirty="0">
                <a:solidFill>
                  <a:srgbClr val="FFFFFF"/>
                </a:solidFill>
                <a:latin typeface="SF Pro Text Medium" pitchFamily="34" charset="0"/>
                <a:ea typeface="SF Pro Text Medium" pitchFamily="34" charset="-122"/>
                <a:cs typeface="SF Pro Text Medium" pitchFamily="34" charset="-120"/>
              </a:rPr>
              <a:t>09:41</a:t>
            </a:r>
            <a:endParaRPr lang="en-US" sz="94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0F68F2E6-5EA0-121D-7C25-360F21EDFB2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4700" y="2019300"/>
            <a:ext cx="11668125" cy="701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20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252084" cy="77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4391025" y="2410067"/>
            <a:ext cx="8064344" cy="183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r>
              <a:rPr lang="en-US" sz="862" dirty="0">
                <a:solidFill>
                  <a:srgbClr val="000000"/>
                </a:solidFill>
                <a:latin typeface="Circular Pro Book" pitchFamily="34" charset="0"/>
                <a:ea typeface="Circular Pro Book" pitchFamily="34" charset="-122"/>
                <a:cs typeface="Circular Pro Book" pitchFamily="34" charset="-120"/>
              </a:rPr>
              <a:t>https://www.website.com</a:t>
            </a:r>
            <a:endParaRPr lang="en-US" sz="862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C818DF8-3E35-C74F-1241-342C4E82B5E4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29955-F7C9-2E60-F406-15EE9DF7D2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71939" y="574142"/>
            <a:ext cx="8648700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85614" y="7854951"/>
            <a:ext cx="8715375" cy="1863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42614" y="4431767"/>
            <a:ext cx="7858125" cy="3771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829300" y="571500"/>
            <a:ext cx="4705350" cy="1352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5639" y="1926692"/>
            <a:ext cx="28575" cy="6381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71114" y="3326867"/>
            <a:ext cx="28575" cy="49815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447925" y="2209800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</a:t>
            </a:r>
            <a:endParaRPr lang="en-US" sz="3000" dirty="0"/>
          </a:p>
        </p:txBody>
      </p:sp>
      <p:sp>
        <p:nvSpPr>
          <p:cNvPr id="9" name="Text 1"/>
          <p:cNvSpPr/>
          <p:nvPr/>
        </p:nvSpPr>
        <p:spPr>
          <a:xfrm>
            <a:off x="2447925" y="2695575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iOS-разработчик</a:t>
            </a:r>
            <a:endParaRPr lang="en-US" sz="3000" dirty="0"/>
          </a:p>
        </p:txBody>
      </p:sp>
      <p:sp>
        <p:nvSpPr>
          <p:cNvPr id="10" name="Text 2"/>
          <p:cNvSpPr/>
          <p:nvPr/>
        </p:nvSpPr>
        <p:spPr>
          <a:xfrm>
            <a:off x="4343399" y="3467100"/>
            <a:ext cx="469996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логин@yandex-team.ru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4343400" y="3886200"/>
            <a:ext cx="478030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@username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552450" y="571500"/>
            <a:ext cx="471487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Спасибо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5F060CF-37B7-E301-9D56-0DB873EBFEF7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en-US" sz="7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1D738-3DC1-4036-BBC3-28CA3733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671637"/>
            <a:ext cx="714375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	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Второй подход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подход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9" name="Text 14">
            <a:extLst>
              <a:ext uri="{FF2B5EF4-FFF2-40B4-BE49-F238E27FC236}">
                <a16:creationId xmlns:a16="http://schemas.microsoft.com/office/drawing/2014/main" id="{525A44D5-53F9-45EB-8412-E191A7459E98}"/>
              </a:ext>
            </a:extLst>
          </p:cNvPr>
          <p:cNvSpPr/>
          <p:nvPr/>
        </p:nvSpPr>
        <p:spPr>
          <a:xfrm>
            <a:off x="4049056" y="6835586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Итоги </a:t>
            </a: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499"/>
            <a:ext cx="3570976" cy="123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Скриншот экрана трекинга Яндекс Еды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4"/>
            <a:ext cx="5176372" cy="6877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Я работал в сервисе, который рассчитывает оценки длительности отдельных стадий заказа в Еде</a:t>
            </a:r>
          </a:p>
          <a:p>
            <a:pPr marL="0" indent="0" algn="l">
              <a:lnSpc>
                <a:spcPts val="3060"/>
              </a:lnSpc>
              <a:buNone/>
            </a:pPr>
            <a:endParaRPr lang="ru-RU" sz="2550" dirty="0">
              <a:solidFill>
                <a:srgbClr val="000000"/>
              </a:solidFill>
              <a:latin typeface="YS Display Regular" pitchFamily="34" charset="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</a:rPr>
              <a:t>Оценки, которые он считает: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cooking_finishes_at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picked_up_at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place_waiting_duration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delivery_starts_at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complete_at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Описание задачи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80073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посчитать оценку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момент её расчёта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3031099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формулу, по которой она была рассчитана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4" y="63246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значения переменных в формуле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Расчёт оценок 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A29B494E-6FEE-4318-B2E1-32326B6F2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7353300"/>
            <a:ext cx="5534025" cy="552450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F5CDF34F-6977-4960-A8CD-38B9EB6C18BF}"/>
              </a:ext>
            </a:extLst>
          </p:cNvPr>
          <p:cNvSpPr/>
          <p:nvPr/>
        </p:nvSpPr>
        <p:spPr>
          <a:xfrm>
            <a:off x="1133474" y="73533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 нас два типа оценок —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timepoint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820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eta.delivery_starts_at.emplace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eta_update_context.now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kCourierArrivalEta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eta.courier_arrival_at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kPlaceWaitingDuration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eta.place_waiting_duration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kCourierArrivalEta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kPlaceWaitingDuration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eta.courier_arrival_at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eta.place_waiting_duration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 — в лоб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525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1641</Words>
  <Application>Microsoft Office PowerPoint</Application>
  <PresentationFormat>Custom</PresentationFormat>
  <Paragraphs>449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Courier New Regular</vt:lpstr>
      <vt:lpstr>YS Display Regular</vt:lpstr>
      <vt:lpstr>Arial</vt:lpstr>
      <vt:lpstr>Circular Pro Book</vt:lpstr>
      <vt:lpstr>Calibri</vt:lpstr>
      <vt:lpstr>SF Pro Text Medium</vt:lpstr>
      <vt:lpstr>YS Display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Ilia Shishkov</cp:lastModifiedBy>
  <cp:revision>190</cp:revision>
  <dcterms:created xsi:type="dcterms:W3CDTF">2023-06-08T15:39:18Z</dcterms:created>
  <dcterms:modified xsi:type="dcterms:W3CDTF">2023-07-09T10:40:04Z</dcterms:modified>
</cp:coreProperties>
</file>