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C91D-2881-482A-9568-DA740739AB8A}" type="datetimeFigureOut">
              <a:rPr lang="pl-PL" smtClean="0"/>
              <a:t>16.01.2017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48B5-7F1A-44CE-BB68-99B77DE3ED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8091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C91D-2881-482A-9568-DA740739AB8A}" type="datetimeFigureOut">
              <a:rPr lang="pl-PL" smtClean="0"/>
              <a:t>16.01.2017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48B5-7F1A-44CE-BB68-99B77DE3ED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127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C91D-2881-482A-9568-DA740739AB8A}" type="datetimeFigureOut">
              <a:rPr lang="pl-PL" smtClean="0"/>
              <a:t>16.01.2017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48B5-7F1A-44CE-BB68-99B77DE3EDDA}" type="slidenum">
              <a:rPr lang="pl-PL" smtClean="0"/>
              <a:t>‹#›</a:t>
            </a:fld>
            <a:endParaRPr lang="pl-P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4896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C91D-2881-482A-9568-DA740739AB8A}" type="datetimeFigureOut">
              <a:rPr lang="pl-PL" smtClean="0"/>
              <a:t>16.01.2017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48B5-7F1A-44CE-BB68-99B77DE3ED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9715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C91D-2881-482A-9568-DA740739AB8A}" type="datetimeFigureOut">
              <a:rPr lang="pl-PL" smtClean="0"/>
              <a:t>16.01.2017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48B5-7F1A-44CE-BB68-99B77DE3EDDA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8520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C91D-2881-482A-9568-DA740739AB8A}" type="datetimeFigureOut">
              <a:rPr lang="pl-PL" smtClean="0"/>
              <a:t>16.01.2017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48B5-7F1A-44CE-BB68-99B77DE3ED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9121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C91D-2881-482A-9568-DA740739AB8A}" type="datetimeFigureOut">
              <a:rPr lang="pl-PL" smtClean="0"/>
              <a:t>16.01.2017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48B5-7F1A-44CE-BB68-99B77DE3ED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742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C91D-2881-482A-9568-DA740739AB8A}" type="datetimeFigureOut">
              <a:rPr lang="pl-PL" smtClean="0"/>
              <a:t>16.01.2017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48B5-7F1A-44CE-BB68-99B77DE3ED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8837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C91D-2881-482A-9568-DA740739AB8A}" type="datetimeFigureOut">
              <a:rPr lang="pl-PL" smtClean="0"/>
              <a:t>16.01.2017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48B5-7F1A-44CE-BB68-99B77DE3ED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103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C91D-2881-482A-9568-DA740739AB8A}" type="datetimeFigureOut">
              <a:rPr lang="pl-PL" smtClean="0"/>
              <a:t>16.01.2017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48B5-7F1A-44CE-BB68-99B77DE3ED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4941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C91D-2881-482A-9568-DA740739AB8A}" type="datetimeFigureOut">
              <a:rPr lang="pl-PL" smtClean="0"/>
              <a:t>16.01.2017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48B5-7F1A-44CE-BB68-99B77DE3ED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803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C91D-2881-482A-9568-DA740739AB8A}" type="datetimeFigureOut">
              <a:rPr lang="pl-PL" smtClean="0"/>
              <a:t>16.01.2017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48B5-7F1A-44CE-BB68-99B77DE3ED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5600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C91D-2881-482A-9568-DA740739AB8A}" type="datetimeFigureOut">
              <a:rPr lang="pl-PL" smtClean="0"/>
              <a:t>16.01.2017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48B5-7F1A-44CE-BB68-99B77DE3ED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59408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C91D-2881-482A-9568-DA740739AB8A}" type="datetimeFigureOut">
              <a:rPr lang="pl-PL" smtClean="0"/>
              <a:t>16.01.2017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48B5-7F1A-44CE-BB68-99B77DE3ED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179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C91D-2881-482A-9568-DA740739AB8A}" type="datetimeFigureOut">
              <a:rPr lang="pl-PL" smtClean="0"/>
              <a:t>16.01.2017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48B5-7F1A-44CE-BB68-99B77DE3ED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9062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C91D-2881-482A-9568-DA740739AB8A}" type="datetimeFigureOut">
              <a:rPr lang="pl-PL" smtClean="0"/>
              <a:t>16.01.2017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48B5-7F1A-44CE-BB68-99B77DE3ED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8724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AC91D-2881-482A-9568-DA740739AB8A}" type="datetimeFigureOut">
              <a:rPr lang="pl-PL" smtClean="0"/>
              <a:t>16.01.2017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8B748B5-7F1A-44CE-BB68-99B77DE3ED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1028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Sieci </a:t>
            </a:r>
            <a:r>
              <a:rPr lang="pl-PL" dirty="0" err="1" smtClean="0"/>
              <a:t>Bayesowskie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0" y="6413863"/>
            <a:ext cx="7766936" cy="444137"/>
          </a:xfrm>
        </p:spPr>
        <p:txBody>
          <a:bodyPr/>
          <a:lstStyle/>
          <a:p>
            <a:pPr algn="l"/>
            <a:r>
              <a:rPr lang="pl-PL" dirty="0" smtClean="0"/>
              <a:t>Piotr </a:t>
            </a:r>
            <a:r>
              <a:rPr lang="pl-PL" dirty="0" err="1" smtClean="0"/>
              <a:t>Hanusiak</a:t>
            </a:r>
            <a:r>
              <a:rPr lang="pl-PL" dirty="0" smtClean="0"/>
              <a:t>, Gondela Łukasz, Grzegorz Górkiewicz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37647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 sieci </a:t>
            </a:r>
            <a:r>
              <a:rPr lang="pl-PL" dirty="0" err="1"/>
              <a:t>B</a:t>
            </a:r>
            <a:r>
              <a:rPr lang="pl-PL" dirty="0" err="1" smtClean="0"/>
              <a:t>ayesowskiej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Zaobserwowano mokrą trawę. Mogą być tego dwie przyczyny: padający deszcz lub mycie auta. Która z nich jest bardziej prawdopodobna?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r>
              <a:rPr lang="pl-PL" dirty="0" smtClean="0"/>
              <a:t>Jak widać, bardziej prawdopodobne jest, że trawa będzie mokra po tym jak padał deszcz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721" y="2805547"/>
            <a:ext cx="4718161" cy="192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41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 2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Scenariusz 2:</a:t>
            </a:r>
          </a:p>
          <a:p>
            <a:pPr marL="0" indent="0">
              <a:buNone/>
            </a:pPr>
            <a:r>
              <a:rPr lang="pl-PL" dirty="0" smtClean="0"/>
              <a:t>Rozpatrzmy następujący przykład: </a:t>
            </a:r>
          </a:p>
          <a:p>
            <a:pPr marL="0" indent="0">
              <a:buNone/>
            </a:pPr>
            <a:r>
              <a:rPr lang="pl-PL" dirty="0" smtClean="0"/>
              <a:t>Uczeń </a:t>
            </a:r>
            <a:r>
              <a:rPr lang="pl-PL" dirty="0"/>
              <a:t>chce zaliczyć egzamin u profesora. Przyczyną zdobycia zaliczenia może być fakt, że student jest dobrze przygotowany, nauczony (N=t) lub gdy profesor ma dobry humor (H=t). Profesor ma swoją ulubioną drużynę piłkarską, która może uzyskać awans (A=t). W dniu egzaminu może być brzydka, deszczowa pogoda (D=t). Te czynniki decydują o humorze profesora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56460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 2</a:t>
            </a:r>
            <a:endParaRPr lang="pl-PL" dirty="0"/>
          </a:p>
        </p:txBody>
      </p:sp>
      <p:sp>
        <p:nvSpPr>
          <p:cNvPr id="4" name="Elipsa 27"/>
          <p:cNvSpPr/>
          <p:nvPr/>
        </p:nvSpPr>
        <p:spPr>
          <a:xfrm>
            <a:off x="4131830" y="1930400"/>
            <a:ext cx="1990977" cy="10696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l-PL"/>
          </a:p>
        </p:txBody>
      </p:sp>
      <p:sp>
        <p:nvSpPr>
          <p:cNvPr id="5" name="Pole tekstowe 28"/>
          <p:cNvSpPr txBox="1"/>
          <p:nvPr/>
        </p:nvSpPr>
        <p:spPr>
          <a:xfrm>
            <a:off x="4571260" y="2267920"/>
            <a:ext cx="1112115" cy="394567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l-PL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Awans</a:t>
            </a:r>
            <a:endParaRPr lang="pl-PL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Elipsa 27"/>
          <p:cNvSpPr/>
          <p:nvPr/>
        </p:nvSpPr>
        <p:spPr>
          <a:xfrm>
            <a:off x="6902739" y="1930400"/>
            <a:ext cx="1990977" cy="10696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l-PL"/>
          </a:p>
        </p:txBody>
      </p:sp>
      <p:sp>
        <p:nvSpPr>
          <p:cNvPr id="7" name="Pole tekstowe 28"/>
          <p:cNvSpPr txBox="1"/>
          <p:nvPr/>
        </p:nvSpPr>
        <p:spPr>
          <a:xfrm>
            <a:off x="7342169" y="2267920"/>
            <a:ext cx="1112115" cy="394567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l-PL" sz="2000" b="1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Deszcz</a:t>
            </a:r>
            <a:endParaRPr lang="pl-PL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Elipsa 27"/>
          <p:cNvSpPr/>
          <p:nvPr/>
        </p:nvSpPr>
        <p:spPr>
          <a:xfrm>
            <a:off x="5683375" y="3251200"/>
            <a:ext cx="1990977" cy="10696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l-PL"/>
          </a:p>
        </p:txBody>
      </p:sp>
      <p:sp>
        <p:nvSpPr>
          <p:cNvPr id="9" name="Pole tekstowe 28"/>
          <p:cNvSpPr txBox="1"/>
          <p:nvPr/>
        </p:nvSpPr>
        <p:spPr>
          <a:xfrm>
            <a:off x="6122805" y="3588720"/>
            <a:ext cx="1112115" cy="394567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l-PL" sz="2000" b="1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Humor</a:t>
            </a:r>
            <a:endParaRPr lang="pl-PL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Elipsa 27"/>
          <p:cNvSpPr/>
          <p:nvPr/>
        </p:nvSpPr>
        <p:spPr>
          <a:xfrm>
            <a:off x="1911928" y="3000010"/>
            <a:ext cx="2250788" cy="129979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l-PL"/>
          </a:p>
        </p:txBody>
      </p:sp>
      <p:sp>
        <p:nvSpPr>
          <p:cNvPr id="11" name="Pole tekstowe 28"/>
          <p:cNvSpPr txBox="1"/>
          <p:nvPr/>
        </p:nvSpPr>
        <p:spPr>
          <a:xfrm>
            <a:off x="2041833" y="3442125"/>
            <a:ext cx="1990977" cy="415569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l-PL" sz="2000" b="1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Przygotowanie</a:t>
            </a:r>
            <a:endParaRPr lang="pl-PL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Elipsa 27"/>
          <p:cNvSpPr/>
          <p:nvPr/>
        </p:nvSpPr>
        <p:spPr>
          <a:xfrm>
            <a:off x="3754168" y="4834611"/>
            <a:ext cx="1990977" cy="10696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l-PL"/>
          </a:p>
        </p:txBody>
      </p:sp>
      <p:sp>
        <p:nvSpPr>
          <p:cNvPr id="13" name="Pole tekstowe 28"/>
          <p:cNvSpPr txBox="1"/>
          <p:nvPr/>
        </p:nvSpPr>
        <p:spPr>
          <a:xfrm>
            <a:off x="4032810" y="5172131"/>
            <a:ext cx="1420763" cy="427475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l-PL" sz="2000" b="1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Zaliczenie</a:t>
            </a:r>
            <a:endParaRPr lang="pl-PL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7" name="Łącznik prosty ze strzałką 16"/>
          <p:cNvCxnSpPr>
            <a:stCxn id="4" idx="5"/>
            <a:endCxn id="8" idx="1"/>
          </p:cNvCxnSpPr>
          <p:nvPr/>
        </p:nvCxnSpPr>
        <p:spPr>
          <a:xfrm>
            <a:off x="5831235" y="2843368"/>
            <a:ext cx="143712" cy="564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Łącznik prosty ze strzałką 21"/>
          <p:cNvCxnSpPr>
            <a:endCxn id="8" idx="7"/>
          </p:cNvCxnSpPr>
          <p:nvPr/>
        </p:nvCxnSpPr>
        <p:spPr>
          <a:xfrm flipH="1">
            <a:off x="7382780" y="3000009"/>
            <a:ext cx="291572" cy="407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Łącznik prosty ze strzałką 23"/>
          <p:cNvCxnSpPr>
            <a:stCxn id="10" idx="4"/>
            <a:endCxn id="12" idx="1"/>
          </p:cNvCxnSpPr>
          <p:nvPr/>
        </p:nvCxnSpPr>
        <p:spPr>
          <a:xfrm>
            <a:off x="3037322" y="4299808"/>
            <a:ext cx="1008418" cy="691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Łącznik prosty ze strzałką 25"/>
          <p:cNvCxnSpPr>
            <a:stCxn id="8" idx="3"/>
            <a:endCxn id="12" idx="7"/>
          </p:cNvCxnSpPr>
          <p:nvPr/>
        </p:nvCxnSpPr>
        <p:spPr>
          <a:xfrm flipH="1">
            <a:off x="5453573" y="4164168"/>
            <a:ext cx="521374" cy="827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Symbol zastępczy zawartości 27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80" y="1270000"/>
            <a:ext cx="807979" cy="692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Obraz 2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069" y="1488286"/>
            <a:ext cx="740261" cy="632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Obraz 2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27" y="2962449"/>
            <a:ext cx="733195" cy="626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Obraz 3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350" y="3786003"/>
            <a:ext cx="1903305" cy="1686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Obraz 31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692" y="4991252"/>
            <a:ext cx="1705368" cy="15108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7255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 2</a:t>
            </a:r>
            <a:endParaRPr lang="pl-P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l-PL" dirty="0" smtClean="0"/>
                  <a:t>Rozpatrzmy problem: Jakie jest prawdopodobieństwo zaliczenia dla nieprzygotowanego studenta, gdy pada deszcz, drużyna nie uzyskała awansu, a profesor jest w złym humorze?</a:t>
                </a:r>
                <a:r>
                  <a:rPr lang="pl-PL" dirty="0"/>
                  <a:t> </a:t>
                </a:r>
                <a:endParaRPr lang="pl-PL" i="1" dirty="0" smtClean="0"/>
              </a:p>
              <a:p>
                <a:endParaRPr lang="pl-PL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/>
                        <m:t>𝑃</m:t>
                      </m:r>
                      <m:d>
                        <m:dPr>
                          <m:ctrlPr>
                            <a:rPr lang="pl-PL" i="1"/>
                          </m:ctrlPr>
                        </m:dPr>
                        <m:e>
                          <m:r>
                            <a:rPr lang="pl-PL" i="1"/>
                            <m:t>𝑍</m:t>
                          </m:r>
                          <m:r>
                            <a:rPr lang="pl-PL" i="1"/>
                            <m:t> ⌃ ~</m:t>
                          </m:r>
                          <m:r>
                            <a:rPr lang="pl-PL" i="1"/>
                            <m:t>𝑁</m:t>
                          </m:r>
                          <m:r>
                            <a:rPr lang="pl-PL" i="1"/>
                            <m:t> ⌃ ~</m:t>
                          </m:r>
                          <m:r>
                            <a:rPr lang="pl-PL" i="1"/>
                            <m:t>𝐻</m:t>
                          </m:r>
                          <m:r>
                            <a:rPr lang="pl-PL" i="1"/>
                            <m:t> ⌃ ~</m:t>
                          </m:r>
                          <m:r>
                            <a:rPr lang="pl-PL" i="1"/>
                            <m:t>𝐴</m:t>
                          </m:r>
                          <m:r>
                            <a:rPr lang="pl-PL" i="1"/>
                            <m:t> ⌃ </m:t>
                          </m:r>
                          <m:r>
                            <a:rPr lang="pl-PL" i="1"/>
                            <m:t>𝐷</m:t>
                          </m:r>
                        </m:e>
                      </m:d>
                      <m:r>
                        <a:rPr lang="pl-PL" i="1"/>
                        <m:t>=0,05∗0,8∗0,05∗0,8∗0,3=0,0048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3637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69818"/>
          </a:xfrm>
        </p:spPr>
        <p:txBody>
          <a:bodyPr/>
          <a:lstStyle/>
          <a:p>
            <a:r>
              <a:rPr lang="pl-PL" dirty="0" smtClean="0"/>
              <a:t>Co to jest sieć </a:t>
            </a:r>
            <a:r>
              <a:rPr lang="pl-PL" dirty="0" err="1" smtClean="0"/>
              <a:t>Bayesowska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1766455"/>
            <a:ext cx="8596668" cy="4274907"/>
          </a:xfrm>
        </p:spPr>
        <p:txBody>
          <a:bodyPr>
            <a:normAutofit lnSpcReduction="10000"/>
          </a:bodyPr>
          <a:lstStyle/>
          <a:p>
            <a:pPr algn="just"/>
            <a:r>
              <a:rPr lang="pl-PL" sz="2300" dirty="0"/>
              <a:t>To acykliczny graf skierowany, w którym węzły reprezentują zmienne losowe, np. Temperaturę jakiegoś źródła, stan pacjenta, cechę obiektu itp. Łuki skierowane </a:t>
            </a:r>
            <a:r>
              <a:rPr lang="pl-PL" sz="2300" dirty="0" smtClean="0"/>
              <a:t>reprezentują </a:t>
            </a:r>
            <a:r>
              <a:rPr lang="pl-PL" sz="2300" dirty="0"/>
              <a:t>zależność typu „zmienna X ma </a:t>
            </a:r>
            <a:r>
              <a:rPr lang="pl-PL" sz="2300" dirty="0" err="1"/>
              <a:t>bezprośredni</a:t>
            </a:r>
            <a:r>
              <a:rPr lang="pl-PL" sz="2300" dirty="0"/>
              <a:t> wpływ </a:t>
            </a:r>
            <a:r>
              <a:rPr lang="pl-PL" sz="2300" dirty="0" smtClean="0"/>
              <a:t/>
            </a:r>
            <a:br>
              <a:rPr lang="pl-PL" sz="2300" dirty="0" smtClean="0"/>
            </a:br>
            <a:r>
              <a:rPr lang="pl-PL" sz="2300" dirty="0" smtClean="0"/>
              <a:t>na </a:t>
            </a:r>
            <a:r>
              <a:rPr lang="pl-PL" sz="2300" dirty="0"/>
              <a:t>zmienną Y”. Jeśli para węzłów jest ze sobą niepołączona, wówczas odpowiadająco im zmienne są warunkowo niezależne. Każdy węzeł X ma stowarzyszoną z nim tablicę prawdopodobieństw warunkowych, określających wpływ wywierany na X przez jego poprzedników (czyli rodziców) </a:t>
            </a:r>
            <a:r>
              <a:rPr lang="pl-PL" sz="2300" dirty="0" smtClean="0"/>
              <a:t/>
            </a:r>
            <a:br>
              <a:rPr lang="pl-PL" sz="2300" dirty="0" smtClean="0"/>
            </a:br>
            <a:r>
              <a:rPr lang="pl-PL" sz="2300" dirty="0" smtClean="0"/>
              <a:t>w </a:t>
            </a:r>
            <a:r>
              <a:rPr lang="pl-PL" sz="2300" dirty="0"/>
              <a:t>grafie. Zmienne zaś, które są reprezentowane przez węzły, przyjmują wartości dyskretne(czyli nieciągłe, pojedyncze), </a:t>
            </a:r>
            <a:r>
              <a:rPr lang="pl-PL" sz="2300" dirty="0" err="1"/>
              <a:t>np</a:t>
            </a:r>
            <a:r>
              <a:rPr lang="pl-PL" sz="2300" dirty="0"/>
              <a:t>: TAK, NIE.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83516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2782"/>
          </a:xfrm>
        </p:spPr>
        <p:txBody>
          <a:bodyPr/>
          <a:lstStyle/>
          <a:p>
            <a:r>
              <a:rPr lang="pl-PL" b="1" dirty="0"/>
              <a:t>Teoria </a:t>
            </a:r>
            <a:r>
              <a:rPr lang="pl-PL" b="1" dirty="0" smtClean="0"/>
              <a:t>Bayesa</a:t>
            </a:r>
            <a:endParaRPr lang="pl-PL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79419"/>
                <a:ext cx="8596668" cy="4461944"/>
              </a:xfrm>
            </p:spPr>
            <p:txBody>
              <a:bodyPr>
                <a:normAutofit/>
              </a:bodyPr>
              <a:lstStyle/>
              <a:p>
                <a:r>
                  <a:rPr lang="pl-PL" sz="2300" b="1" dirty="0" smtClean="0"/>
                  <a:t>Prawdopodobieństwo </a:t>
                </a:r>
                <a:r>
                  <a:rPr lang="pl-PL" sz="2300" b="1" dirty="0"/>
                  <a:t>łączne (całkowite):</a:t>
                </a:r>
                <a:br>
                  <a:rPr lang="pl-PL" sz="2300" b="1" dirty="0"/>
                </a:br>
                <a:r>
                  <a:rPr lang="pl-PL" sz="2300" b="1" dirty="0"/>
                  <a:t>	</a:t>
                </a:r>
                <a:r>
                  <a:rPr lang="pl-PL" sz="2300" dirty="0"/>
                  <a:t>Jeśli zbiór </a:t>
                </a:r>
                <a:r>
                  <a:rPr lang="pl-PL" sz="2300" b="1" dirty="0"/>
                  <a:t>Ω </a:t>
                </a:r>
                <a:r>
                  <a:rPr lang="pl-PL" sz="2300" dirty="0"/>
                  <a:t>podzielimy na zbiory </a:t>
                </a:r>
                <a:r>
                  <a:rPr lang="pl-PL" sz="2300" b="1" dirty="0"/>
                  <a:t>B</a:t>
                </a:r>
                <a:r>
                  <a:rPr lang="pl-PL" sz="2300" dirty="0"/>
                  <a:t> i </a:t>
                </a:r>
                <a:r>
                  <a:rPr lang="pl-PL" sz="2300" b="1" dirty="0"/>
                  <a:t>~B </a:t>
                </a:r>
                <a:r>
                  <a:rPr lang="pl-PL" sz="2300" dirty="0"/>
                  <a:t>takie, że:</a:t>
                </a:r>
              </a:p>
              <a:p>
                <a:r>
                  <a:rPr lang="pl-PL" sz="2300" b="1" dirty="0"/>
                  <a:t>B </a:t>
                </a:r>
                <a:r>
                  <a:rPr lang="pl-PL" sz="2300" b="1" dirty="0">
                    <a:sym typeface="Symbol" panose="05050102010706020507" pitchFamily="18" charset="2"/>
                  </a:rPr>
                  <a:t></a:t>
                </a:r>
                <a:r>
                  <a:rPr lang="pl-PL" sz="2300" b="1" dirty="0"/>
                  <a:t> ~B = Ω</a:t>
                </a:r>
                <a:br>
                  <a:rPr lang="pl-PL" sz="2300" b="1" dirty="0"/>
                </a:br>
                <a:r>
                  <a:rPr lang="pl-PL" sz="2300" b="1" dirty="0"/>
                  <a:t>	B </a:t>
                </a:r>
                <a:r>
                  <a:rPr lang="pl-PL" sz="2300" b="1" dirty="0">
                    <a:sym typeface="Symbol" panose="05050102010706020507" pitchFamily="18" charset="2"/>
                  </a:rPr>
                  <a:t></a:t>
                </a:r>
                <a:r>
                  <a:rPr lang="pl-PL" sz="2300" b="1" dirty="0"/>
                  <a:t> ~B = ø</a:t>
                </a:r>
                <a:br>
                  <a:rPr lang="pl-PL" sz="2300" b="1" dirty="0"/>
                </a:br>
                <a:r>
                  <a:rPr lang="pl-PL" sz="2300" b="1" dirty="0"/>
                  <a:t>	P(B) &gt; 0</a:t>
                </a:r>
                <a:br>
                  <a:rPr lang="pl-PL" sz="2300" b="1" dirty="0"/>
                </a:br>
                <a:r>
                  <a:rPr lang="pl-PL" sz="2300" b="1" dirty="0"/>
                  <a:t>	P(~B) &gt; 0</a:t>
                </a:r>
                <a:br>
                  <a:rPr lang="pl-PL" sz="2300" b="1" dirty="0"/>
                </a:br>
                <a:r>
                  <a:rPr lang="pl-PL" sz="2300" b="1" dirty="0"/>
                  <a:t>	</a:t>
                </a:r>
                <a:r>
                  <a:rPr lang="pl-PL" sz="2300" dirty="0"/>
                  <a:t>To dla dowolnego zdarzenia </a:t>
                </a:r>
                <a:r>
                  <a:rPr lang="pl-PL" sz="2300" b="1" dirty="0"/>
                  <a:t>A </a:t>
                </a:r>
                <a:r>
                  <a:rPr lang="pl-PL" sz="2300" b="1" dirty="0">
                    <a:sym typeface="Symbol" panose="05050102010706020507" pitchFamily="18" charset="2"/>
                  </a:rPr>
                  <a:t></a:t>
                </a:r>
                <a:r>
                  <a:rPr lang="pl-PL" sz="2300" b="1" dirty="0"/>
                  <a:t> Ω </a:t>
                </a:r>
                <a:r>
                  <a:rPr lang="pl-PL" sz="2300" dirty="0"/>
                  <a:t>prawdziwy jest wzór:</a:t>
                </a:r>
              </a:p>
              <a:p>
                <a:pPr marL="0" indent="0">
                  <a:buNone/>
                </a:pPr>
                <a:r>
                  <a:rPr lang="pl-PL" sz="2300" dirty="0"/>
                  <a:t/>
                </a:r>
                <a:br>
                  <a:rPr lang="pl-PL" sz="2300" dirty="0"/>
                </a:br>
                <a:r>
                  <a:rPr lang="pl-PL" sz="2300" dirty="0"/>
                  <a:t>	</a:t>
                </a:r>
                <a14:m>
                  <m:oMath xmlns:m="http://schemas.openxmlformats.org/officeDocument/2006/math">
                    <m:r>
                      <a:rPr lang="pl-PL" sz="2300" b="1" i="1"/>
                      <m:t>𝑷</m:t>
                    </m:r>
                    <m:d>
                      <m:dPr>
                        <m:ctrlPr>
                          <a:rPr lang="pl-PL" sz="2300" b="1" i="1"/>
                        </m:ctrlPr>
                      </m:dPr>
                      <m:e>
                        <m:r>
                          <a:rPr lang="pl-PL" sz="2300" b="1" i="1"/>
                          <m:t>𝑨</m:t>
                        </m:r>
                        <m:r>
                          <a:rPr lang="pl-PL" sz="2300" b="1" i="1"/>
                          <m:t>∩</m:t>
                        </m:r>
                        <m:r>
                          <a:rPr lang="pl-PL" sz="2300" b="1" i="1"/>
                          <m:t>𝑩</m:t>
                        </m:r>
                      </m:e>
                    </m:d>
                    <m:r>
                      <a:rPr lang="pl-PL" sz="2300" b="1" i="1"/>
                      <m:t>=</m:t>
                    </m:r>
                    <m:r>
                      <a:rPr lang="pl-PL" sz="2300" b="1" i="1"/>
                      <m:t>𝑷</m:t>
                    </m:r>
                    <m:d>
                      <m:dPr>
                        <m:ctrlPr>
                          <a:rPr lang="pl-PL" sz="2300" b="1" i="1"/>
                        </m:ctrlPr>
                      </m:dPr>
                      <m:e>
                        <m:r>
                          <a:rPr lang="pl-PL" sz="2300" b="1" i="1"/>
                          <m:t>𝑨</m:t>
                        </m:r>
                      </m:e>
                      <m:e>
                        <m:r>
                          <a:rPr lang="pl-PL" sz="2300" b="1" i="1"/>
                          <m:t>𝑩</m:t>
                        </m:r>
                      </m:e>
                    </m:d>
                    <m:r>
                      <a:rPr lang="pl-PL" sz="2300" b="1" i="1"/>
                      <m:t>∗</m:t>
                    </m:r>
                    <m:r>
                      <a:rPr lang="pl-PL" sz="2300" b="1" i="1"/>
                      <m:t>𝑷</m:t>
                    </m:r>
                    <m:d>
                      <m:dPr>
                        <m:ctrlPr>
                          <a:rPr lang="pl-PL" sz="2300" b="1" i="1"/>
                        </m:ctrlPr>
                      </m:dPr>
                      <m:e>
                        <m:r>
                          <a:rPr lang="pl-PL" sz="2300" b="1" i="1"/>
                          <m:t>𝑩</m:t>
                        </m:r>
                      </m:e>
                    </m:d>
                    <m:r>
                      <a:rPr lang="pl-PL" sz="2300" b="1" i="1"/>
                      <m:t>+</m:t>
                    </m:r>
                    <m:r>
                      <a:rPr lang="pl-PL" sz="2300" b="1" i="1"/>
                      <m:t>𝑷</m:t>
                    </m:r>
                    <m:d>
                      <m:dPr>
                        <m:ctrlPr>
                          <a:rPr lang="pl-PL" sz="2300" b="1" i="1"/>
                        </m:ctrlPr>
                      </m:dPr>
                      <m:e>
                        <m:r>
                          <a:rPr lang="pl-PL" sz="2300" b="1" i="1"/>
                          <m:t>𝑨</m:t>
                        </m:r>
                      </m:e>
                      <m:e>
                        <m:r>
                          <a:rPr lang="pl-PL" sz="2300" b="1" i="1"/>
                          <m:t>~</m:t>
                        </m:r>
                        <m:r>
                          <a:rPr lang="pl-PL" sz="2300" b="1" i="1"/>
                          <m:t>𝑩</m:t>
                        </m:r>
                      </m:e>
                    </m:d>
                    <m:r>
                      <a:rPr lang="pl-PL" sz="2300" b="1" i="1"/>
                      <m:t>∗</m:t>
                    </m:r>
                    <m:r>
                      <a:rPr lang="pl-PL" sz="2300" b="1" i="1"/>
                      <m:t>𝑷</m:t>
                    </m:r>
                    <m:r>
                      <a:rPr lang="pl-PL" sz="2300" b="1" i="1"/>
                      <m:t>(~</m:t>
                    </m:r>
                    <m:r>
                      <a:rPr lang="pl-PL" sz="2300" b="1" i="1"/>
                      <m:t>𝑩</m:t>
                    </m:r>
                    <m:r>
                      <a:rPr lang="pl-PL" sz="2300" b="1" i="1"/>
                      <m:t>)</m:t>
                    </m:r>
                  </m:oMath>
                </a14:m>
                <a:endParaRPr lang="pl-PL" sz="2300" dirty="0" smtClean="0"/>
              </a:p>
              <a:p>
                <a:pPr marL="0" indent="0">
                  <a:buNone/>
                </a:pPr>
                <a:endParaRPr lang="pl-PL" dirty="0"/>
              </a:p>
            </p:txBody>
          </p:sp>
        </mc:Choice>
        <mc:Fallback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79419"/>
                <a:ext cx="8596668" cy="4461944"/>
              </a:xfrm>
              <a:blipFill>
                <a:blip r:embed="rId2"/>
                <a:stretch>
                  <a:fillRect l="-496" t="-95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8440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665019"/>
                <a:ext cx="8840739" cy="5376344"/>
              </a:xfrm>
            </p:spPr>
            <p:txBody>
              <a:bodyPr/>
              <a:lstStyle/>
              <a:p>
                <a:r>
                  <a:rPr lang="pl-PL" sz="2400" dirty="0"/>
                  <a:t>Jeśli zdarzenia </a:t>
                </a:r>
                <a:r>
                  <a:rPr lang="pl-PL" sz="2400" b="1" dirty="0"/>
                  <a:t>A </a:t>
                </a:r>
                <a:r>
                  <a:rPr lang="pl-PL" sz="2400" dirty="0"/>
                  <a:t>i</a:t>
                </a:r>
                <a:r>
                  <a:rPr lang="pl-PL" sz="2400" b="1" dirty="0"/>
                  <a:t> B </a:t>
                </a:r>
                <a:r>
                  <a:rPr lang="pl-PL" sz="2400" dirty="0"/>
                  <a:t>są niezależne, wówczas prawdopodobieństwo łączne wynosi:</a:t>
                </a:r>
              </a:p>
              <a:p>
                <a14:m>
                  <m:oMath xmlns:m="http://schemas.openxmlformats.org/officeDocument/2006/math">
                    <m:r>
                      <a:rPr lang="pl-PL" sz="2400" b="1" i="1"/>
                      <m:t>𝑷</m:t>
                    </m:r>
                    <m:d>
                      <m:dPr>
                        <m:ctrlPr>
                          <a:rPr lang="pl-PL" sz="2400" b="1" i="1"/>
                        </m:ctrlPr>
                      </m:dPr>
                      <m:e>
                        <m:r>
                          <a:rPr lang="pl-PL" sz="2400" b="1" i="1"/>
                          <m:t>𝑨</m:t>
                        </m:r>
                        <m:r>
                          <a:rPr lang="pl-PL" sz="2400" b="1" i="1"/>
                          <m:t>∩</m:t>
                        </m:r>
                        <m:r>
                          <a:rPr lang="pl-PL" sz="2400" b="1" i="1"/>
                          <m:t>𝑩</m:t>
                        </m:r>
                      </m:e>
                    </m:d>
                    <m:r>
                      <a:rPr lang="pl-PL" sz="2400" b="1" i="1"/>
                      <m:t>=</m:t>
                    </m:r>
                    <m:r>
                      <a:rPr lang="pl-PL" sz="2400" b="1" i="1"/>
                      <m:t>𝑷</m:t>
                    </m:r>
                    <m:d>
                      <m:dPr>
                        <m:ctrlPr>
                          <a:rPr lang="pl-PL" sz="2400" b="1" i="1"/>
                        </m:ctrlPr>
                      </m:dPr>
                      <m:e>
                        <m:r>
                          <a:rPr lang="pl-PL" sz="2400" b="1" i="1"/>
                          <m:t>𝑨</m:t>
                        </m:r>
                      </m:e>
                    </m:d>
                    <m:r>
                      <a:rPr lang="pl-PL" sz="2400" b="1" i="1"/>
                      <m:t>∗</m:t>
                    </m:r>
                    <m:r>
                      <a:rPr lang="pl-PL" sz="2400" b="1" i="1"/>
                      <m:t>𝑷</m:t>
                    </m:r>
                    <m:r>
                      <a:rPr lang="pl-PL" sz="2400" b="1" i="1"/>
                      <m:t>(</m:t>
                    </m:r>
                    <m:r>
                      <a:rPr lang="pl-PL" sz="2400" b="1" i="1"/>
                      <m:t>𝑩</m:t>
                    </m:r>
                    <m:r>
                      <a:rPr lang="pl-PL" sz="2400" b="1" i="1"/>
                      <m:t>)</m:t>
                    </m:r>
                  </m:oMath>
                </a14:m>
                <a:endParaRPr lang="pl-PL" sz="2400" dirty="0"/>
              </a:p>
              <a:p>
                <a:r>
                  <a:rPr lang="pl-PL" sz="2400" b="1" dirty="0" smtClean="0"/>
                  <a:t>Prawdopodobieństwo </a:t>
                </a:r>
                <a:r>
                  <a:rPr lang="pl-PL" sz="2400" b="1" dirty="0"/>
                  <a:t>warunkowe </a:t>
                </a:r>
                <a:r>
                  <a:rPr lang="pl-PL" sz="2400" b="1" dirty="0" smtClean="0"/>
                  <a:t>(</a:t>
                </a:r>
                <a:r>
                  <a:rPr lang="pl-PL" sz="2400" b="1" i="1" dirty="0" smtClean="0"/>
                  <a:t>Twierdzenie Bayesa</a:t>
                </a:r>
                <a:r>
                  <a:rPr lang="pl-PL" sz="2400" b="1" dirty="0" smtClean="0"/>
                  <a:t>):</a:t>
                </a:r>
                <a:endParaRPr lang="pl-PL" sz="2400" dirty="0"/>
              </a:p>
              <a:p>
                <a14:m>
                  <m:oMath xmlns:m="http://schemas.openxmlformats.org/officeDocument/2006/math">
                    <m:r>
                      <a:rPr lang="pl-PL" sz="2400" b="1" i="1"/>
                      <m:t>𝑷</m:t>
                    </m:r>
                    <m:d>
                      <m:dPr>
                        <m:ctrlPr>
                          <a:rPr lang="pl-PL" sz="2400" b="1" i="1"/>
                        </m:ctrlPr>
                      </m:dPr>
                      <m:e>
                        <m:r>
                          <a:rPr lang="pl-PL" sz="2400" b="1" i="1"/>
                          <m:t>𝑩</m:t>
                        </m:r>
                      </m:e>
                      <m:e>
                        <m:r>
                          <a:rPr lang="pl-PL" sz="2400" b="1" i="1"/>
                          <m:t>𝑨</m:t>
                        </m:r>
                      </m:e>
                    </m:d>
                    <m:r>
                      <a:rPr lang="pl-PL" sz="2400" b="1" i="1"/>
                      <m:t>= </m:t>
                    </m:r>
                    <m:f>
                      <m:fPr>
                        <m:ctrlPr>
                          <a:rPr lang="pl-PL" sz="2400" b="1" i="1"/>
                        </m:ctrlPr>
                      </m:fPr>
                      <m:num>
                        <m:r>
                          <a:rPr lang="pl-PL" sz="2400" b="1" i="1"/>
                          <m:t>𝑷</m:t>
                        </m:r>
                        <m:d>
                          <m:dPr>
                            <m:ctrlPr>
                              <a:rPr lang="pl-PL" sz="2400" b="1" i="1"/>
                            </m:ctrlPr>
                          </m:dPr>
                          <m:e>
                            <m:r>
                              <a:rPr lang="pl-PL" sz="2400" b="1" i="1"/>
                              <m:t>𝑨</m:t>
                            </m:r>
                          </m:e>
                          <m:e>
                            <m:r>
                              <a:rPr lang="pl-PL" sz="2400" b="1" i="1"/>
                              <m:t>𝑩</m:t>
                            </m:r>
                          </m:e>
                        </m:d>
                        <m:r>
                          <a:rPr lang="pl-PL" sz="2400" b="1" i="1"/>
                          <m:t>∗</m:t>
                        </m:r>
                        <m:r>
                          <a:rPr lang="pl-PL" sz="2400" b="1" i="1"/>
                          <m:t>𝑷</m:t>
                        </m:r>
                        <m:r>
                          <a:rPr lang="pl-PL" sz="2400" b="1" i="1"/>
                          <m:t>(</m:t>
                        </m:r>
                        <m:r>
                          <a:rPr lang="pl-PL" sz="2400" b="1" i="1"/>
                          <m:t>𝑩</m:t>
                        </m:r>
                        <m:r>
                          <a:rPr lang="pl-PL" sz="2400" b="1" i="1"/>
                          <m:t>)</m:t>
                        </m:r>
                      </m:num>
                      <m:den>
                        <m:r>
                          <a:rPr lang="pl-PL" sz="2400" b="1" i="1"/>
                          <m:t>𝑷</m:t>
                        </m:r>
                        <m:r>
                          <a:rPr lang="pl-PL" sz="2400" b="1" i="1"/>
                          <m:t>(</m:t>
                        </m:r>
                        <m:r>
                          <a:rPr lang="pl-PL" sz="2400" b="1" i="1"/>
                          <m:t>𝑨</m:t>
                        </m:r>
                        <m:r>
                          <a:rPr lang="pl-PL" sz="2400" b="1" i="1"/>
                          <m:t>)</m:t>
                        </m:r>
                      </m:den>
                    </m:f>
                  </m:oMath>
                </a14:m>
                <a:endParaRPr lang="pl-PL" sz="2400" dirty="0"/>
              </a:p>
              <a:p>
                <a:r>
                  <a:rPr lang="pl-PL" sz="2400" b="1" dirty="0"/>
                  <a:t>Twierdzenie Bayesa wyraża obliczenie konieczne do wykonania, w celu przekonania się o prawdziwości przekonań w świetle nowych dowodów.</a:t>
                </a:r>
                <a:endParaRPr lang="pl-PL" sz="2400" dirty="0"/>
              </a:p>
              <a:p>
                <a:endParaRPr lang="pl-PL" dirty="0"/>
              </a:p>
            </p:txBody>
          </p:sp>
        </mc:Choice>
        <mc:Fallback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665019"/>
                <a:ext cx="8840739" cy="5376344"/>
              </a:xfrm>
              <a:blipFill>
                <a:blip r:embed="rId2"/>
                <a:stretch>
                  <a:fillRect l="-552" t="-90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1336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7473"/>
          </a:xfrm>
        </p:spPr>
        <p:txBody>
          <a:bodyPr/>
          <a:lstStyle/>
          <a:p>
            <a:r>
              <a:rPr lang="pl-PL" dirty="0"/>
              <a:t>Zastosowanie sieci </a:t>
            </a:r>
            <a:r>
              <a:rPr lang="pl-PL" dirty="0" err="1"/>
              <a:t>Bayesowskich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1517073"/>
            <a:ext cx="8596668" cy="4862945"/>
          </a:xfrm>
        </p:spPr>
        <p:txBody>
          <a:bodyPr/>
          <a:lstStyle/>
          <a:p>
            <a:pPr lvl="0" algn="just"/>
            <a:r>
              <a:rPr lang="pl-PL" sz="2100" dirty="0"/>
              <a:t>Sieci te mają wiele zastosowań m.in. w Sztucznej inteligencji, medycynie (w diagnozowaniu), w genetyce, statystyce, </a:t>
            </a:r>
            <a:r>
              <a:rPr lang="pl-PL" sz="2100" dirty="0" smtClean="0"/>
              <a:t/>
            </a:r>
            <a:br>
              <a:rPr lang="pl-PL" sz="2100" dirty="0" smtClean="0"/>
            </a:br>
            <a:r>
              <a:rPr lang="pl-PL" sz="2100" dirty="0" smtClean="0"/>
              <a:t>w </a:t>
            </a:r>
            <a:r>
              <a:rPr lang="pl-PL" sz="2100" dirty="0"/>
              <a:t>ekonomii.</a:t>
            </a:r>
          </a:p>
          <a:p>
            <a:pPr lvl="0" algn="just"/>
            <a:r>
              <a:rPr lang="pl-PL" sz="2100" dirty="0"/>
              <a:t>O popularności SB zadecydowało to, że są dla nich wydajne metody wnioskowania. Możliwe jest proste wnioskowanie </a:t>
            </a:r>
            <a:r>
              <a:rPr lang="pl-PL" sz="2100" dirty="0" smtClean="0"/>
              <a:t/>
            </a:r>
            <a:br>
              <a:rPr lang="pl-PL" sz="2100" dirty="0" smtClean="0"/>
            </a:br>
            <a:r>
              <a:rPr lang="pl-PL" sz="2100" dirty="0" smtClean="0"/>
              <a:t>o </a:t>
            </a:r>
            <a:r>
              <a:rPr lang="pl-PL" sz="2100" dirty="0"/>
              <a:t>zależności względnej i bezwzględnej badanych atrybutów. </a:t>
            </a:r>
          </a:p>
          <a:p>
            <a:pPr lvl="0" algn="just"/>
            <a:r>
              <a:rPr lang="pl-PL" sz="2100" dirty="0"/>
              <a:t>Niezależność może tak zmodularyzować naszą wiedzę, że wystarczy zbadanie tylko części informacji istotnej dla danego zapytania, zamiast </a:t>
            </a:r>
            <a:r>
              <a:rPr lang="pl-PL" sz="2100" dirty="0" smtClean="0"/>
              <a:t>eksploracji </a:t>
            </a:r>
            <a:r>
              <a:rPr lang="pl-PL" sz="2100" dirty="0"/>
              <a:t>całej wiedzy. </a:t>
            </a:r>
          </a:p>
          <a:p>
            <a:pPr lvl="0" algn="just"/>
            <a:r>
              <a:rPr lang="pl-PL" sz="2100" dirty="0"/>
              <a:t>Sieci </a:t>
            </a:r>
            <a:r>
              <a:rPr lang="pl-PL" sz="2100" dirty="0" err="1"/>
              <a:t>Bayesowskie</a:t>
            </a:r>
            <a:r>
              <a:rPr lang="pl-PL" sz="2100" dirty="0"/>
              <a:t> mogą być </a:t>
            </a:r>
            <a:r>
              <a:rPr lang="pl-PL" sz="2100" dirty="0" smtClean="0"/>
              <a:t>rekonstruowane</a:t>
            </a:r>
            <a:r>
              <a:rPr lang="pl-PL" sz="2100" dirty="0"/>
              <a:t>, nawet jeśli tylko część właściwości warunkowej niezależności zmiennych jest </a:t>
            </a:r>
            <a:r>
              <a:rPr lang="pl-PL" sz="2100" dirty="0" smtClean="0"/>
              <a:t>znana.</a:t>
            </a:r>
            <a:endParaRPr lang="pl-PL" sz="2100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71182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7473"/>
          </a:xfrm>
        </p:spPr>
        <p:txBody>
          <a:bodyPr/>
          <a:lstStyle/>
          <a:p>
            <a:r>
              <a:rPr lang="pl-PL" dirty="0"/>
              <a:t>Rodzaje </a:t>
            </a:r>
            <a:r>
              <a:rPr lang="pl-PL" dirty="0" err="1"/>
              <a:t>wnioskowań</a:t>
            </a:r>
            <a:r>
              <a:rPr lang="pl-PL" dirty="0"/>
              <a:t> w </a:t>
            </a:r>
            <a:r>
              <a:rPr lang="pl-PL" dirty="0" smtClean="0"/>
              <a:t>sieci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1517073"/>
            <a:ext cx="8596668" cy="4524289"/>
          </a:xfrm>
        </p:spPr>
        <p:txBody>
          <a:bodyPr>
            <a:normAutofit/>
          </a:bodyPr>
          <a:lstStyle/>
          <a:p>
            <a:pPr lvl="0" algn="just"/>
            <a:r>
              <a:rPr lang="pl-PL" sz="2400" dirty="0"/>
              <a:t>Sprawdzanie wiarygodności poszczególnych hipotez dla zdanych obserwacji </a:t>
            </a:r>
          </a:p>
          <a:p>
            <a:pPr lvl="0" algn="just"/>
            <a:r>
              <a:rPr lang="pl-PL" sz="2400" dirty="0"/>
              <a:t>Poszukiwanie uzasadnienia dla zadanej hipotezy </a:t>
            </a:r>
            <a:r>
              <a:rPr lang="pl-PL" sz="2400" dirty="0" smtClean="0"/>
              <a:t/>
            </a:r>
            <a:br>
              <a:rPr lang="pl-PL" sz="2400" dirty="0" smtClean="0"/>
            </a:br>
            <a:r>
              <a:rPr lang="pl-PL" sz="2400" dirty="0" smtClean="0"/>
              <a:t>i </a:t>
            </a:r>
            <a:r>
              <a:rPr lang="pl-PL" sz="2400" dirty="0"/>
              <a:t>obserwacji </a:t>
            </a:r>
          </a:p>
          <a:p>
            <a:pPr lvl="0" algn="just"/>
            <a:r>
              <a:rPr lang="pl-PL" sz="2400" dirty="0"/>
              <a:t>Znalezienie </a:t>
            </a:r>
            <a:r>
              <a:rPr lang="pl-PL" sz="2400" dirty="0" err="1" smtClean="0"/>
              <a:t>prawdobieństwa</a:t>
            </a:r>
            <a:r>
              <a:rPr lang="pl-PL" sz="2400" dirty="0" smtClean="0"/>
              <a:t> </a:t>
            </a:r>
            <a:r>
              <a:rPr lang="pl-PL" sz="2400" dirty="0"/>
              <a:t>prawdziwości wyrażenia logicznego przedstawionego w postaci koniunkcji wyrażeń elementarnych atrybut = wartość </a:t>
            </a:r>
          </a:p>
          <a:p>
            <a:pPr lvl="0" algn="just"/>
            <a:r>
              <a:rPr lang="pl-PL" sz="2400" dirty="0"/>
              <a:t>Znalezienie odpowiedzi na złożone zapytanie </a:t>
            </a:r>
          </a:p>
          <a:p>
            <a:pPr lvl="0" algn="just"/>
            <a:r>
              <a:rPr lang="pl-PL" sz="2400" dirty="0"/>
              <a:t>Sprawdzanie brzegowej i warunkowej niezależności </a:t>
            </a:r>
            <a:r>
              <a:rPr lang="pl-PL" sz="2400" dirty="0" smtClean="0"/>
              <a:t>zmiennych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908249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1" dirty="0"/>
              <a:t>Metoda propagacji niepewności metodą lokalnych obliczeń</a:t>
            </a:r>
            <a:br>
              <a:rPr lang="pl-PL" b="1" dirty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pl-PL" sz="2300" dirty="0"/>
              <a:t>Wnioskowanie w danym węźle odbywa się tylko na podstawie własnego wartościowania </a:t>
            </a:r>
            <a:r>
              <a:rPr lang="pl-PL" sz="2300" dirty="0" smtClean="0"/>
              <a:t>i </a:t>
            </a:r>
            <a:r>
              <a:rPr lang="pl-PL" sz="2300" dirty="0"/>
              <a:t>wiadomości uzyskanych </a:t>
            </a:r>
            <a:r>
              <a:rPr lang="pl-PL" sz="2300" dirty="0" smtClean="0"/>
              <a:t/>
            </a:r>
            <a:br>
              <a:rPr lang="pl-PL" sz="2300" dirty="0" smtClean="0"/>
            </a:br>
            <a:r>
              <a:rPr lang="pl-PL" sz="2300" dirty="0" smtClean="0"/>
              <a:t>od </a:t>
            </a:r>
            <a:r>
              <a:rPr lang="pl-PL" sz="2300" dirty="0"/>
              <a:t>wszystkich sąsiadów bezpośrednich. </a:t>
            </a:r>
          </a:p>
          <a:p>
            <a:pPr lvl="0" algn="just"/>
            <a:r>
              <a:rPr lang="pl-PL" sz="2300" dirty="0"/>
              <a:t>Węzeł wysyła do drugiego węzła wiadomość będącą złożeniem wiadomości uzyskanych od wszystkich pozostałych sąsiadów i własnego wartościowania. </a:t>
            </a:r>
          </a:p>
          <a:p>
            <a:pPr lvl="0" algn="just"/>
            <a:r>
              <a:rPr lang="pl-PL" sz="2300" dirty="0"/>
              <a:t>Gdy węzeł uzyska wiadomości od wszystkich sąsiadów wówczas na ich podstawie aktualizuje własne wartościowanie, otrzymując wartościowanie pod warunkiem zadanych obserwacji.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91466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 sieci </a:t>
            </a:r>
            <a:r>
              <a:rPr lang="pl-PL" dirty="0" err="1" smtClean="0"/>
              <a:t>Bayesowskiej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Scenariusz 1:</a:t>
            </a:r>
          </a:p>
          <a:p>
            <a:pPr marL="0" indent="0">
              <a:buNone/>
            </a:pPr>
            <a:r>
              <a:rPr lang="pl-PL" dirty="0" smtClean="0"/>
              <a:t>Rozpatrzmy następujący przykład: Zdarzenie: Trawa jest mokra (M=</a:t>
            </a:r>
            <a:r>
              <a:rPr lang="pl-PL" dirty="0" err="1" smtClean="0"/>
              <a:t>true</a:t>
            </a:r>
            <a:r>
              <a:rPr lang="pl-PL" dirty="0" smtClean="0"/>
              <a:t>) ma dwie możliwe przyczyny</a:t>
            </a:r>
          </a:p>
          <a:p>
            <a:pPr>
              <a:buFontTx/>
              <a:buChar char="-"/>
            </a:pPr>
            <a:r>
              <a:rPr lang="pl-PL" dirty="0" smtClean="0"/>
              <a:t>Padał deszcz (D = </a:t>
            </a:r>
            <a:r>
              <a:rPr lang="pl-PL" dirty="0" err="1" smtClean="0"/>
              <a:t>true</a:t>
            </a:r>
            <a:r>
              <a:rPr lang="pl-PL" dirty="0" smtClean="0"/>
              <a:t>)</a:t>
            </a:r>
          </a:p>
          <a:p>
            <a:pPr>
              <a:buFontTx/>
              <a:buChar char="-"/>
            </a:pPr>
            <a:r>
              <a:rPr lang="pl-PL" dirty="0" smtClean="0"/>
              <a:t>Lub właściciel mył samochód w pobliżu trawnika (A = </a:t>
            </a:r>
            <a:r>
              <a:rPr lang="pl-PL" dirty="0" err="1" smtClean="0"/>
              <a:t>true</a:t>
            </a:r>
            <a:r>
              <a:rPr lang="pl-PL" dirty="0" smtClean="0"/>
              <a:t>)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29289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 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3095" y="311007"/>
            <a:ext cx="7705810" cy="627683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588844935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Fas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</TotalTime>
  <Words>327</Words>
  <Application>Microsoft Office PowerPoint</Application>
  <PresentationFormat>Panoramiczny</PresentationFormat>
  <Paragraphs>56</Paragraphs>
  <Slides>13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20" baseType="lpstr">
      <vt:lpstr>Arial</vt:lpstr>
      <vt:lpstr>Calibri</vt:lpstr>
      <vt:lpstr>Symbol</vt:lpstr>
      <vt:lpstr>Times New Roman</vt:lpstr>
      <vt:lpstr>Trebuchet MS</vt:lpstr>
      <vt:lpstr>Wingdings 3</vt:lpstr>
      <vt:lpstr>Faseta</vt:lpstr>
      <vt:lpstr>Sieci Bayesowskie</vt:lpstr>
      <vt:lpstr>Co to jest sieć Bayesowska</vt:lpstr>
      <vt:lpstr>Teoria Bayesa</vt:lpstr>
      <vt:lpstr>Prezentacja programu PowerPoint</vt:lpstr>
      <vt:lpstr>Zastosowanie sieci Bayesowskich</vt:lpstr>
      <vt:lpstr>Rodzaje wnioskowań w sieci</vt:lpstr>
      <vt:lpstr>Metoda propagacji niepewności metodą lokalnych obliczeń </vt:lpstr>
      <vt:lpstr>Przykład sieci Bayesowskiej</vt:lpstr>
      <vt:lpstr> </vt:lpstr>
      <vt:lpstr>Przykład sieci Bayesowskiej</vt:lpstr>
      <vt:lpstr>Przykład 2</vt:lpstr>
      <vt:lpstr>Przykład 2</vt:lpstr>
      <vt:lpstr>Przykład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Sieci Bayesowskie</dc:title>
  <dc:creator>Łukasz Gondela</dc:creator>
  <cp:lastModifiedBy>Łukasz Gondela</cp:lastModifiedBy>
  <cp:revision>6</cp:revision>
  <dcterms:created xsi:type="dcterms:W3CDTF">2017-01-16T07:57:00Z</dcterms:created>
  <dcterms:modified xsi:type="dcterms:W3CDTF">2017-01-16T08:40:20Z</dcterms:modified>
</cp:coreProperties>
</file>