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1"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24" autoAdjust="0"/>
  </p:normalViewPr>
  <p:slideViewPr>
    <p:cSldViewPr>
      <p:cViewPr varScale="1">
        <p:scale>
          <a:sx n="56" d="100"/>
          <a:sy n="56" d="100"/>
        </p:scale>
        <p:origin x="-17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C6E5CB-44EF-48FC-BFD3-C67B8B2CFB78}" type="datetimeFigureOut">
              <a:rPr lang="en-US" smtClean="0"/>
              <a:t>3/11/2017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1C9D84-9BB0-4ECD-B693-60559829FA29}" type="slidenum">
              <a:rPr lang="en-US" smtClean="0"/>
              <a:t>‹#›</a:t>
            </a:fld>
            <a:endParaRPr lang="en-US"/>
          </a:p>
        </p:txBody>
      </p:sp>
    </p:spTree>
    <p:extLst>
      <p:ext uri="{BB962C8B-B14F-4D97-AF65-F5344CB8AC3E}">
        <p14:creationId xmlns:p14="http://schemas.microsoft.com/office/powerpoint/2010/main" val="366747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National Longitudinal Mortality Survey was a follow up done with a set of population (living in United States) for 11 years time, to observe and record their Health and Lifestyle vitals to study the effects of demographic and socio-economic characteristics on differential in Mortality rates.</a:t>
            </a:r>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3</a:t>
            </a:fld>
            <a:endParaRPr lang="en-US"/>
          </a:p>
        </p:txBody>
      </p:sp>
    </p:spTree>
    <p:extLst>
      <p:ext uri="{BB962C8B-B14F-4D97-AF65-F5344CB8AC3E}">
        <p14:creationId xmlns:p14="http://schemas.microsoft.com/office/powerpoint/2010/main" val="2614952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Survival</a:t>
            </a:r>
            <a:r>
              <a:rPr lang="en-US" baseline="0" dirty="0" smtClean="0"/>
              <a:t> Analysis provides a set of methods to analyze the Loss of Lives to know the proportion of Population that’ll survive at a certain point of time, How does any Factor increase or decrease the probability of Survival?</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13</a:t>
            </a:fld>
            <a:endParaRPr lang="en-US"/>
          </a:p>
        </p:txBody>
      </p:sp>
    </p:spTree>
    <p:extLst>
      <p:ext uri="{BB962C8B-B14F-4D97-AF65-F5344CB8AC3E}">
        <p14:creationId xmlns:p14="http://schemas.microsoft.com/office/powerpoint/2010/main" val="672315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in age group &gt; 75 years are found to be most Vulnerable of </a:t>
            </a:r>
            <a:r>
              <a:rPr lang="en-US" dirty="0" err="1" smtClean="0"/>
              <a:t>commiting</a:t>
            </a:r>
            <a:r>
              <a:rPr lang="en-US" dirty="0" smtClean="0"/>
              <a:t> Suicides. However, Youth in age group of 25 - 34 Years, are the majority in Count of </a:t>
            </a:r>
            <a:r>
              <a:rPr lang="en-US" dirty="0" err="1" smtClean="0"/>
              <a:t>commiting</a:t>
            </a:r>
            <a:r>
              <a:rPr lang="en-US" dirty="0" smtClean="0"/>
              <a:t> Suicides.</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14</a:t>
            </a:fld>
            <a:endParaRPr lang="en-US"/>
          </a:p>
        </p:txBody>
      </p:sp>
    </p:spTree>
    <p:extLst>
      <p:ext uri="{BB962C8B-B14F-4D97-AF65-F5344CB8AC3E}">
        <p14:creationId xmlns:p14="http://schemas.microsoft.com/office/powerpoint/2010/main" val="248548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of Race = Other Non- White are most vulnerable towards committing Suicides, but Suicides appear to be in majority among the Whites.</a:t>
            </a:r>
          </a:p>
          <a:p>
            <a:r>
              <a:rPr lang="en-US" dirty="0" smtClean="0"/>
              <a:t>Whereas, comparatively,</a:t>
            </a:r>
            <a:r>
              <a:rPr lang="en-US" baseline="0" dirty="0" smtClean="0"/>
              <a:t> “American Indian or Alaskan” commits most of the Suicides proportionally.</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15</a:t>
            </a:fld>
            <a:endParaRPr lang="en-US"/>
          </a:p>
        </p:txBody>
      </p:sp>
    </p:spTree>
    <p:extLst>
      <p:ext uri="{BB962C8B-B14F-4D97-AF65-F5344CB8AC3E}">
        <p14:creationId xmlns:p14="http://schemas.microsoft.com/office/powerpoint/2010/main" val="2150226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Males or Females are equally vulnerable towards </a:t>
            </a:r>
            <a:r>
              <a:rPr lang="en-US" dirty="0" err="1" smtClean="0"/>
              <a:t>commiting</a:t>
            </a:r>
            <a:r>
              <a:rPr lang="en-US" dirty="0" smtClean="0"/>
              <a:t> Suicide, but Males outnumber Females for the Stats.</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16</a:t>
            </a:fld>
            <a:endParaRPr lang="en-US"/>
          </a:p>
        </p:txBody>
      </p:sp>
    </p:spTree>
    <p:extLst>
      <p:ext uri="{BB962C8B-B14F-4D97-AF65-F5344CB8AC3E}">
        <p14:creationId xmlns:p14="http://schemas.microsoft.com/office/powerpoint/2010/main" val="188427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check out the impacts of getting Married, or staying</a:t>
            </a:r>
            <a:r>
              <a:rPr lang="en-US" baseline="0" dirty="0" smtClean="0"/>
              <a:t> a Bachelor drives people’s instincts towards Suicide.</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17</a:t>
            </a:fld>
            <a:endParaRPr lang="en-US"/>
          </a:p>
        </p:txBody>
      </p:sp>
    </p:spTree>
    <p:extLst>
      <p:ext uri="{BB962C8B-B14F-4D97-AF65-F5344CB8AC3E}">
        <p14:creationId xmlns:p14="http://schemas.microsoft.com/office/powerpoint/2010/main" val="1234044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Subjects consist of majorly Married people, but Widowed are ones most Vulnerable.</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18</a:t>
            </a:fld>
            <a:endParaRPr lang="en-US"/>
          </a:p>
        </p:txBody>
      </p:sp>
    </p:spTree>
    <p:extLst>
      <p:ext uri="{BB962C8B-B14F-4D97-AF65-F5344CB8AC3E}">
        <p14:creationId xmlns:p14="http://schemas.microsoft.com/office/powerpoint/2010/main" val="3276782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19</a:t>
            </a:fld>
            <a:endParaRPr lang="en-US"/>
          </a:p>
        </p:txBody>
      </p:sp>
    </p:spTree>
    <p:extLst>
      <p:ext uri="{BB962C8B-B14F-4D97-AF65-F5344CB8AC3E}">
        <p14:creationId xmlns:p14="http://schemas.microsoft.com/office/powerpoint/2010/main" val="182598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we can see, most of the Subjects are those having a Job to work in. </a:t>
            </a:r>
          </a:p>
          <a:p>
            <a:r>
              <a:rPr lang="en-US" baseline="0" dirty="0" smtClean="0"/>
              <a:t>Employed people are those who form the majority for People with Best health conditions.</a:t>
            </a:r>
          </a:p>
          <a:p>
            <a:r>
              <a:rPr lang="en-US" baseline="0" dirty="0" smtClean="0"/>
              <a:t>Overall Deaths have been recorded for the Unemployed population, but Suicides are most committed by the </a:t>
            </a:r>
            <a:r>
              <a:rPr lang="en-US" baseline="0" smtClean="0"/>
              <a:t>Working Community.</a:t>
            </a:r>
            <a:endParaRPr lang="en-US" baseline="0" dirty="0" smtClean="0"/>
          </a:p>
          <a:p>
            <a:endParaRPr lang="en-US" baseline="0" dirty="0" smtClean="0"/>
          </a:p>
          <a:p>
            <a:r>
              <a:rPr lang="en-US" baseline="0" dirty="0" smtClean="0"/>
              <a:t>Could the Work pressure be driving this much of people towards Suicide?</a:t>
            </a:r>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20</a:t>
            </a:fld>
            <a:endParaRPr lang="en-US"/>
          </a:p>
        </p:txBody>
      </p:sp>
    </p:spTree>
    <p:extLst>
      <p:ext uri="{BB962C8B-B14F-4D97-AF65-F5344CB8AC3E}">
        <p14:creationId xmlns:p14="http://schemas.microsoft.com/office/powerpoint/2010/main" val="2311509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living in Urban areas outnumber Rural population for Suicides.</a:t>
            </a:r>
          </a:p>
          <a:p>
            <a:r>
              <a:rPr lang="en-US" dirty="0" smtClean="0"/>
              <a:t>Subjects living in their Own Houses have been found in majority, whereas all are equally vulnerable towards committing the Act.</a:t>
            </a:r>
          </a:p>
          <a:p>
            <a:r>
              <a:rPr lang="en-US" dirty="0" smtClean="0"/>
              <a:t>People born in US are less resilient against Suicide, and are outnumbered by people Born Abroad.</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22</a:t>
            </a:fld>
            <a:endParaRPr lang="en-US"/>
          </a:p>
        </p:txBody>
      </p:sp>
    </p:spTree>
    <p:extLst>
      <p:ext uri="{BB962C8B-B14F-4D97-AF65-F5344CB8AC3E}">
        <p14:creationId xmlns:p14="http://schemas.microsoft.com/office/powerpoint/2010/main" val="1783875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with average health are least resilient but are outnumbered by people with Excellent Health.</a:t>
            </a:r>
          </a:p>
          <a:p>
            <a:r>
              <a:rPr lang="en-US" dirty="0" smtClean="0"/>
              <a:t>Healthy</a:t>
            </a:r>
            <a:r>
              <a:rPr lang="en-US" baseline="0" dirty="0" smtClean="0"/>
              <a:t> people committing Suicide must be counseled for they being definitely doing it against some Personal Tragedies.</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23</a:t>
            </a:fld>
            <a:endParaRPr lang="en-US"/>
          </a:p>
        </p:txBody>
      </p:sp>
    </p:spTree>
    <p:extLst>
      <p:ext uri="{BB962C8B-B14F-4D97-AF65-F5344CB8AC3E}">
        <p14:creationId xmlns:p14="http://schemas.microsoft.com/office/powerpoint/2010/main" val="48343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Study had recorded over 113 causes of Death, out of which</a:t>
            </a:r>
            <a:r>
              <a:rPr lang="en-US" baseline="0" dirty="0" smtClean="0"/>
              <a:t> 1.33% Deaths are because of Suicides.</a:t>
            </a:r>
            <a:endParaRPr lang="en-US" dirty="0" smtClean="0"/>
          </a:p>
        </p:txBody>
      </p:sp>
      <p:sp>
        <p:nvSpPr>
          <p:cNvPr id="4" name="Slide Number Placeholder 3"/>
          <p:cNvSpPr>
            <a:spLocks noGrp="1"/>
          </p:cNvSpPr>
          <p:nvPr>
            <p:ph type="sldNum" sz="quarter" idx="10"/>
          </p:nvPr>
        </p:nvSpPr>
        <p:spPr/>
        <p:txBody>
          <a:bodyPr/>
          <a:lstStyle/>
          <a:p>
            <a:fld id="{321C9D84-9BB0-4ECD-B693-60559829FA29}" type="slidenum">
              <a:rPr lang="en-US" smtClean="0"/>
              <a:t>4</a:t>
            </a:fld>
            <a:endParaRPr lang="en-US"/>
          </a:p>
        </p:txBody>
      </p:sp>
    </p:spTree>
    <p:extLst>
      <p:ext uri="{BB962C8B-B14F-4D97-AF65-F5344CB8AC3E}">
        <p14:creationId xmlns:p14="http://schemas.microsoft.com/office/powerpoint/2010/main" val="35004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 of 39 Factors recorded for each Individual, not each one of them drives towards the Intention of an Individual</a:t>
            </a:r>
            <a:r>
              <a:rPr lang="en-US" baseline="0" dirty="0" smtClean="0"/>
              <a:t> trying to end his Life. We’ll start with those, which seem to driving the Course.</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5</a:t>
            </a:fld>
            <a:endParaRPr lang="en-US"/>
          </a:p>
        </p:txBody>
      </p:sp>
    </p:spTree>
    <p:extLst>
      <p:ext uri="{BB962C8B-B14F-4D97-AF65-F5344CB8AC3E}">
        <p14:creationId xmlns:p14="http://schemas.microsoft.com/office/powerpoint/2010/main" val="419871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Suicides have been found by people who are not a member of any Defense Forces.</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6</a:t>
            </a:fld>
            <a:endParaRPr lang="en-US"/>
          </a:p>
        </p:txBody>
      </p:sp>
    </p:spTree>
    <p:extLst>
      <p:ext uri="{BB962C8B-B14F-4D97-AF65-F5344CB8AC3E}">
        <p14:creationId xmlns:p14="http://schemas.microsoft.com/office/powerpoint/2010/main" val="271134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People below age of 35 years, having Excellent health, may be facing difficulties with their Intellectual Health.</a:t>
            </a:r>
          </a:p>
          <a:p>
            <a:r>
              <a:rPr lang="en-US" sz="1200" b="0" i="0" kern="1200" dirty="0" smtClean="0">
                <a:solidFill>
                  <a:schemeClr val="tx1"/>
                </a:solidFill>
                <a:effectLst/>
                <a:latin typeface="+mn-lt"/>
                <a:ea typeface="+mn-ea"/>
                <a:cs typeface="+mn-cs"/>
              </a:rPr>
              <a:t>Can Government authorities do something here by initiating a Counseling with the Veterans to help them out?</a:t>
            </a:r>
          </a:p>
          <a:p>
            <a:r>
              <a:rPr lang="en-US" sz="1200" b="0" i="0" kern="1200" dirty="0" smtClean="0">
                <a:solidFill>
                  <a:schemeClr val="tx1"/>
                </a:solidFill>
                <a:effectLst/>
                <a:latin typeface="+mn-lt"/>
                <a:ea typeface="+mn-ea"/>
                <a:cs typeface="+mn-cs"/>
              </a:rPr>
              <a:t>Disabled people with Poor Health also seem to be contributing towards Suicide.</a:t>
            </a:r>
          </a:p>
          <a:p>
            <a:r>
              <a:rPr lang="en-US" sz="1200" b="0" i="0" kern="1200" dirty="0" smtClean="0">
                <a:solidFill>
                  <a:schemeClr val="tx1"/>
                </a:solidFill>
                <a:effectLst/>
                <a:latin typeface="+mn-lt"/>
                <a:ea typeface="+mn-ea"/>
                <a:cs typeface="+mn-cs"/>
              </a:rPr>
              <a:t>Their Disability be due to any harm for their participation in any War. Could Government authorities taking better Care of them help out from losing their Lives?</a:t>
            </a:r>
          </a:p>
          <a:p>
            <a:r>
              <a:rPr lang="en-US" sz="1200" b="0" i="0" kern="1200" dirty="0" smtClean="0">
                <a:solidFill>
                  <a:schemeClr val="tx1"/>
                </a:solidFill>
                <a:effectLst/>
                <a:latin typeface="+mn-lt"/>
                <a:ea typeface="+mn-ea"/>
                <a:cs typeface="+mn-cs"/>
              </a:rPr>
              <a:t>People with Income &lt; 25k form the majority.</a:t>
            </a:r>
          </a:p>
          <a:p>
            <a:r>
              <a:rPr lang="en-US" sz="1200" b="0" i="0" kern="1200" dirty="0" smtClean="0">
                <a:solidFill>
                  <a:schemeClr val="tx1"/>
                </a:solidFill>
                <a:effectLst/>
                <a:latin typeface="+mn-lt"/>
                <a:ea typeface="+mn-ea"/>
                <a:cs typeface="+mn-cs"/>
              </a:rPr>
              <a:t>Could Government increasing their Wages help them out from taking such actions?</a:t>
            </a:r>
          </a:p>
          <a:p>
            <a:r>
              <a:rPr lang="en-US" sz="1200" b="0" i="0" kern="1200" dirty="0" smtClean="0">
                <a:solidFill>
                  <a:schemeClr val="tx1"/>
                </a:solidFill>
                <a:effectLst/>
                <a:latin typeface="+mn-lt"/>
                <a:ea typeface="+mn-ea"/>
                <a:cs typeface="+mn-cs"/>
              </a:rPr>
              <a:t>Never Married, and Separated are the least amongst Veterans.</a:t>
            </a:r>
          </a:p>
          <a:p>
            <a:r>
              <a:rPr lang="en-US" sz="1200" b="0" i="0" kern="1200" dirty="0" smtClean="0">
                <a:solidFill>
                  <a:schemeClr val="tx1"/>
                </a:solidFill>
                <a:effectLst/>
                <a:latin typeface="+mn-lt"/>
                <a:ea typeface="+mn-ea"/>
                <a:cs typeface="+mn-cs"/>
              </a:rPr>
              <a:t>Could Marriages, losing the Partner or divorce be a factor leading People into some personal issues, eventually taking a toll on mental Health? If yes, Married/ Divorced/ Widowed people could be focused to undergo some Counseling sessions to help them out.</a:t>
            </a:r>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7</a:t>
            </a:fld>
            <a:endParaRPr lang="en-US"/>
          </a:p>
        </p:txBody>
      </p:sp>
    </p:spTree>
    <p:extLst>
      <p:ext uri="{BB962C8B-B14F-4D97-AF65-F5344CB8AC3E}">
        <p14:creationId xmlns:p14="http://schemas.microsoft.com/office/powerpoint/2010/main" val="344241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Whites have been the most out of Subjects committing Suicides, evenly spread across all Age Groups.</a:t>
            </a:r>
          </a:p>
          <a:p>
            <a:r>
              <a:rPr lang="en-US" sz="1200" b="0" i="0" kern="1200" dirty="0" smtClean="0">
                <a:solidFill>
                  <a:schemeClr val="tx1"/>
                </a:solidFill>
                <a:effectLst/>
                <a:latin typeface="+mn-lt"/>
                <a:ea typeface="+mn-ea"/>
                <a:cs typeface="+mn-cs"/>
              </a:rPr>
              <a:t>Males are found to be in majority for committing Suicides, with White, Married, and Never Married topping the census. We’ll study the individual contribution of these factors towards deducing the Survivability of any Subject.</a:t>
            </a:r>
          </a:p>
          <a:p>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8</a:t>
            </a:fld>
            <a:endParaRPr lang="en-US"/>
          </a:p>
        </p:txBody>
      </p:sp>
    </p:spTree>
    <p:extLst>
      <p:ext uri="{BB962C8B-B14F-4D97-AF65-F5344CB8AC3E}">
        <p14:creationId xmlns:p14="http://schemas.microsoft.com/office/powerpoint/2010/main" val="337614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shows that Whites are the ones committing most of the Suicides, but comparatively there is more %age of the 'American Indian or Alaskan' population committing Suicides.</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9</a:t>
            </a:fld>
            <a:endParaRPr lang="en-US"/>
          </a:p>
        </p:txBody>
      </p:sp>
    </p:spTree>
    <p:extLst>
      <p:ext uri="{BB962C8B-B14F-4D97-AF65-F5344CB8AC3E}">
        <p14:creationId xmlns:p14="http://schemas.microsoft.com/office/powerpoint/2010/main" val="1290156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2 areas- Service, and Production which should be looked into for the maximum number of Deaths, and Suicides, respectively.</a:t>
            </a:r>
          </a:p>
          <a:p>
            <a:r>
              <a:rPr lang="en-US" dirty="0" smtClean="0"/>
              <a:t>American Indian or Alaskan people have committed most of the Suicides in Production, and Construction related Work areas.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However, American Indians or Alaskans did not commit Suicide who worked for Business, Sales, Farming, and Armed Forces.</a:t>
            </a:r>
            <a:br>
              <a:rPr lang="en-US" dirty="0" smtClean="0"/>
            </a:br>
            <a:r>
              <a:rPr lang="en-US" dirty="0" smtClean="0"/>
              <a:t/>
            </a:r>
            <a:br>
              <a:rPr lang="en-US" dirty="0" smtClean="0"/>
            </a:br>
            <a:r>
              <a:rPr lang="en-US" dirty="0" smtClean="0"/>
              <a:t>People educated till High School level 4 and having Salary less than 25k are the majority among Subjects.</a:t>
            </a:r>
          </a:p>
        </p:txBody>
      </p:sp>
      <p:sp>
        <p:nvSpPr>
          <p:cNvPr id="4" name="Slide Number Placeholder 3"/>
          <p:cNvSpPr>
            <a:spLocks noGrp="1"/>
          </p:cNvSpPr>
          <p:nvPr>
            <p:ph type="sldNum" sz="quarter" idx="10"/>
          </p:nvPr>
        </p:nvSpPr>
        <p:spPr/>
        <p:txBody>
          <a:bodyPr/>
          <a:lstStyle/>
          <a:p>
            <a:fld id="{321C9D84-9BB0-4ECD-B693-60559829FA29}" type="slidenum">
              <a:rPr lang="en-US" smtClean="0"/>
              <a:t>11</a:t>
            </a:fld>
            <a:endParaRPr lang="en-US"/>
          </a:p>
        </p:txBody>
      </p:sp>
    </p:spTree>
    <p:extLst>
      <p:ext uri="{BB962C8B-B14F-4D97-AF65-F5344CB8AC3E}">
        <p14:creationId xmlns:p14="http://schemas.microsoft.com/office/powerpoint/2010/main" val="2501808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with High School Education of level- H1 to H4 can be found in every Profession. But, most of them losing their Lives are in Construction, and Transportation Business.</a:t>
            </a:r>
          </a:p>
          <a:p>
            <a:endParaRPr lang="en-US" dirty="0" smtClean="0"/>
          </a:p>
          <a:p>
            <a:r>
              <a:rPr lang="en-US" dirty="0" smtClean="0"/>
              <a:t>Also, people with higher Education level of C1 to C6 are least involved in Farming Business, maybe because they move to Metro cities. </a:t>
            </a:r>
          </a:p>
          <a:p>
            <a:r>
              <a:rPr lang="en-US" dirty="0" smtClean="0"/>
              <a:t>And most of them (Engineers, Scientists, Lawyers, Judicial Workers, Judges, Teachers, Musicians, Artists, Photographers, Doctors, Pharmacists).</a:t>
            </a:r>
          </a:p>
          <a:p>
            <a:endParaRPr lang="en-US" dirty="0" smtClean="0"/>
          </a:p>
          <a:p>
            <a:r>
              <a:rPr lang="en-US" dirty="0" smtClean="0"/>
              <a:t>Could this be because of Work pressure they have to bear because of an higher level of Job they are pursuing?</a:t>
            </a:r>
          </a:p>
          <a:p>
            <a:r>
              <a:rPr lang="en-US" dirty="0" smtClean="0"/>
              <a:t>Could it be helpful to incorporate a Subject in the Education System, which could help people understand and manage Mental pressures?</a:t>
            </a:r>
          </a:p>
          <a:p>
            <a:r>
              <a:rPr lang="en-US" dirty="0" smtClean="0"/>
              <a:t>Majority of the Subjects had Insurance subscribed from their Employer.</a:t>
            </a:r>
            <a:endParaRPr lang="en-US" dirty="0"/>
          </a:p>
        </p:txBody>
      </p:sp>
      <p:sp>
        <p:nvSpPr>
          <p:cNvPr id="4" name="Slide Number Placeholder 3"/>
          <p:cNvSpPr>
            <a:spLocks noGrp="1"/>
          </p:cNvSpPr>
          <p:nvPr>
            <p:ph type="sldNum" sz="quarter" idx="10"/>
          </p:nvPr>
        </p:nvSpPr>
        <p:spPr/>
        <p:txBody>
          <a:bodyPr/>
          <a:lstStyle/>
          <a:p>
            <a:fld id="{321C9D84-9BB0-4ECD-B693-60559829FA29}" type="slidenum">
              <a:rPr lang="en-US" smtClean="0"/>
              <a:t>12</a:t>
            </a:fld>
            <a:endParaRPr lang="en-US"/>
          </a:p>
        </p:txBody>
      </p:sp>
    </p:spTree>
    <p:extLst>
      <p:ext uri="{BB962C8B-B14F-4D97-AF65-F5344CB8AC3E}">
        <p14:creationId xmlns:p14="http://schemas.microsoft.com/office/powerpoint/2010/main" val="4205261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314121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57894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114126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235981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8461FF-D275-4FBC-A552-6B3DEA5536A9}" type="datetimeFigureOut">
              <a:rPr lang="en-US" smtClean="0"/>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218957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8461FF-D275-4FBC-A552-6B3DEA5536A9}" type="datetimeFigureOut">
              <a:rPr lang="en-US" smtClean="0"/>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255150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8461FF-D275-4FBC-A552-6B3DEA5536A9}" type="datetimeFigureOut">
              <a:rPr lang="en-US" smtClean="0"/>
              <a:t>3/11/2017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58048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8461FF-D275-4FBC-A552-6B3DEA5536A9}" type="datetimeFigureOut">
              <a:rPr lang="en-US" smtClean="0"/>
              <a:t>3/11/2017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337408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461FF-D275-4FBC-A552-6B3DEA5536A9}" type="datetimeFigureOut">
              <a:rPr lang="en-US" smtClean="0"/>
              <a:t>3/11/2017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98002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461FF-D275-4FBC-A552-6B3DEA5536A9}" type="datetimeFigureOut">
              <a:rPr lang="en-US" smtClean="0"/>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269976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461FF-D275-4FBC-A552-6B3DEA5536A9}" type="datetimeFigureOut">
              <a:rPr lang="en-US" smtClean="0"/>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F0988-6BF1-4781-AC9C-78F408652004}" type="slidenum">
              <a:rPr lang="en-US" smtClean="0"/>
              <a:t>‹#›</a:t>
            </a:fld>
            <a:endParaRPr lang="en-US"/>
          </a:p>
        </p:txBody>
      </p:sp>
    </p:spTree>
    <p:extLst>
      <p:ext uri="{BB962C8B-B14F-4D97-AF65-F5344CB8AC3E}">
        <p14:creationId xmlns:p14="http://schemas.microsoft.com/office/powerpoint/2010/main" val="192252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461FF-D275-4FBC-A552-6B3DEA5536A9}" type="datetimeFigureOut">
              <a:rPr lang="en-US" smtClean="0"/>
              <a:t>3/11/2017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F0988-6BF1-4781-AC9C-78F408652004}" type="slidenum">
              <a:rPr lang="en-US" smtClean="0"/>
              <a:t>‹#›</a:t>
            </a:fld>
            <a:endParaRPr lang="en-US"/>
          </a:p>
        </p:txBody>
      </p:sp>
    </p:spTree>
    <p:extLst>
      <p:ext uri="{BB962C8B-B14F-4D97-AF65-F5344CB8AC3E}">
        <p14:creationId xmlns:p14="http://schemas.microsoft.com/office/powerpoint/2010/main" val="1887492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Suicidal Catalysts</a:t>
            </a:r>
            <a:endParaRPr lang="en-US" dirty="0"/>
          </a:p>
        </p:txBody>
      </p:sp>
      <p:sp>
        <p:nvSpPr>
          <p:cNvPr id="3" name="Subtitle 2"/>
          <p:cNvSpPr>
            <a:spLocks noGrp="1"/>
          </p:cNvSpPr>
          <p:nvPr>
            <p:ph type="subTitle" idx="1"/>
          </p:nvPr>
        </p:nvSpPr>
        <p:spPr>
          <a:xfrm>
            <a:off x="6400800" y="5638800"/>
            <a:ext cx="2362200" cy="762000"/>
          </a:xfrm>
        </p:spPr>
        <p:txBody>
          <a:bodyPr/>
          <a:lstStyle/>
          <a:p>
            <a:r>
              <a:rPr lang="en-US" dirty="0" err="1" smtClean="0"/>
              <a:t>Ish</a:t>
            </a:r>
            <a:r>
              <a:rPr lang="en-US" dirty="0" smtClean="0"/>
              <a:t> Gupta</a:t>
            </a:r>
            <a:endParaRPr lang="en-US" dirty="0"/>
          </a:p>
        </p:txBody>
      </p:sp>
    </p:spTree>
    <p:extLst>
      <p:ext uri="{BB962C8B-B14F-4D97-AF65-F5344CB8AC3E}">
        <p14:creationId xmlns:p14="http://schemas.microsoft.com/office/powerpoint/2010/main" val="1392094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Occupation, Location, Race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731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Occupation, Education comparison</a:t>
            </a:r>
            <a:endParaRPr lang="en-US"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37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Does Education help people in reducing Suicides?</a:t>
            </a:r>
            <a:endParaRPr lang="en-US"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6445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lstStyle/>
          <a:p>
            <a:r>
              <a:rPr lang="en-US" dirty="0" smtClean="0"/>
              <a:t>Survival Analysis of Suicides.</a:t>
            </a:r>
            <a:endParaRPr lang="en-US"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5962" y="1672431"/>
            <a:ext cx="517207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619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lstStyle/>
          <a:p>
            <a:r>
              <a:rPr lang="en-US" dirty="0" smtClean="0"/>
              <a:t>How does Age actually impact?</a:t>
            </a:r>
            <a:endParaRPr lang="en-US"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4567386"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025" y="3886200"/>
            <a:ext cx="456738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4045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impacts</a:t>
            </a:r>
            <a:endParaRPr lang="en-US" dirty="0"/>
          </a:p>
        </p:txBody>
      </p:sp>
      <p:pic>
        <p:nvPicPr>
          <p:cNvPr id="1126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283643"/>
            <a:ext cx="3389684" cy="209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83643"/>
            <a:ext cx="3352800" cy="206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414318"/>
            <a:ext cx="5334000" cy="329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555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Inclination to loss w.r.t Gender</a:t>
            </a:r>
            <a:endParaRPr lang="en-US"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29266" y="1096230"/>
            <a:ext cx="3409534" cy="210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6087" y="3278487"/>
            <a:ext cx="5675313" cy="35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128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getting married impact?</a:t>
            </a:r>
            <a:endParaRPr lang="en-US" dirty="0"/>
          </a:p>
        </p:txBody>
      </p:sp>
      <p:pic>
        <p:nvPicPr>
          <p:cNvPr id="14338" name="Picture 2" descr="C:\Users\SAI\Downloads\game-over3.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45920" y="2217261"/>
            <a:ext cx="5852160"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035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28600"/>
            <a:ext cx="4191000" cy="2586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1" y="2919590"/>
            <a:ext cx="6172200" cy="381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840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733" y="1523999"/>
            <a:ext cx="3505695" cy="2157731"/>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46" y="3810000"/>
            <a:ext cx="3567354" cy="219568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1523999"/>
            <a:ext cx="5181600" cy="2166199"/>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4666" y="3840164"/>
            <a:ext cx="5096933" cy="2594035"/>
          </a:xfrm>
          <a:prstGeom prst="rect">
            <a:avLst/>
          </a:prstGeom>
        </p:spPr>
      </p:pic>
      <p:sp>
        <p:nvSpPr>
          <p:cNvPr id="8" name="Title 1"/>
          <p:cNvSpPr>
            <a:spLocks noGrp="1"/>
          </p:cNvSpPr>
          <p:nvPr>
            <p:ph type="title"/>
          </p:nvPr>
        </p:nvSpPr>
        <p:spPr/>
        <p:txBody>
          <a:bodyPr/>
          <a:lstStyle/>
          <a:p>
            <a:r>
              <a:rPr lang="en-US" dirty="0" smtClean="0"/>
              <a:t>Education, Income Face Off!</a:t>
            </a:r>
            <a:endParaRPr lang="en-US" dirty="0"/>
          </a:p>
        </p:txBody>
      </p:sp>
    </p:spTree>
    <p:extLst>
      <p:ext uri="{BB962C8B-B14F-4D97-AF65-F5344CB8AC3E}">
        <p14:creationId xmlns:p14="http://schemas.microsoft.com/office/powerpoint/2010/main" val="3931512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1300" dirty="0" smtClean="0"/>
              <a:t>Anyone who has Born, has to Die! Everyone has their own Excuse of giving up this Life.</a:t>
            </a:r>
          </a:p>
          <a:p>
            <a:pPr marL="0" indent="0">
              <a:buNone/>
            </a:pPr>
            <a:r>
              <a:rPr lang="en-US" sz="1300" dirty="0" smtClean="0"/>
              <a:t>Many of them happen due to Health reasons, or Natural Calamities, like Earthquake or Havocs, etc. But, there are also Incidents when people give up on their Life willingly. Yes, they commit SUICIDE!</a:t>
            </a:r>
          </a:p>
          <a:p>
            <a:pPr marL="0" indent="0">
              <a:buNone/>
            </a:pPr>
            <a:r>
              <a:rPr lang="en-US" sz="1300" dirty="0" smtClean="0"/>
              <a:t>What </a:t>
            </a:r>
            <a:r>
              <a:rPr lang="en-US" sz="1300" dirty="0"/>
              <a:t>are the possible factors, that lead them to take such an Action?</a:t>
            </a:r>
          </a:p>
          <a:p>
            <a:pPr marL="0" indent="0">
              <a:buNone/>
            </a:pPr>
            <a:r>
              <a:rPr lang="en-US" sz="1300" dirty="0"/>
              <a:t>Is it because of Financial Reasons, Health Issues, being Alone, or Personal Tragedies.</a:t>
            </a:r>
          </a:p>
          <a:p>
            <a:pPr marL="0" indent="0">
              <a:buNone/>
            </a:pPr>
            <a:endParaRPr lang="en-US" dirty="0"/>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1782"/>
            <a:ext cx="7391400" cy="493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780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Are they more of Working people, or the Unemployed?</a:t>
            </a:r>
            <a:endParaRPr lang="en-US" sz="2800" dirty="0"/>
          </a:p>
        </p:txBody>
      </p:sp>
      <p:pic>
        <p:nvPicPr>
          <p:cNvPr id="1638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8400" y="1219200"/>
            <a:ext cx="3429000" cy="211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436023"/>
            <a:ext cx="7620000" cy="326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016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Hispanic </a:t>
            </a:r>
            <a:r>
              <a:rPr lang="en-US" dirty="0" err="1" smtClean="0"/>
              <a:t>vs</a:t>
            </a:r>
            <a:r>
              <a:rPr lang="en-US" dirty="0" smtClean="0"/>
              <a:t> Native?</a:t>
            </a: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347" y="1219200"/>
            <a:ext cx="571271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29000"/>
            <a:ext cx="8305800" cy="338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918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Living in Urban area, own House a reason?</a:t>
            </a:r>
            <a:endParaRPr lang="en-US" dirty="0"/>
          </a:p>
        </p:txBody>
      </p:sp>
      <p:pic>
        <p:nvPicPr>
          <p:cNvPr id="1843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1371600"/>
            <a:ext cx="395111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371600"/>
            <a:ext cx="395017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847601"/>
            <a:ext cx="4876799" cy="301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187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Healthy people commit Suicide?</a:t>
            </a:r>
            <a:endParaRPr lang="en-US" dirty="0"/>
          </a:p>
        </p:txBody>
      </p:sp>
      <p:pic>
        <p:nvPicPr>
          <p:cNvPr id="1945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447800"/>
            <a:ext cx="2382855" cy="147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996261"/>
            <a:ext cx="5638800" cy="3480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771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1400" dirty="0" smtClean="0"/>
              <a:t>For all the factors that drive people towards Suicide, Government could launch some Counseling campaigns to locate and help such people in a way helpful for their respective reasons.</a:t>
            </a:r>
          </a:p>
          <a:p>
            <a:endParaRPr lang="en-US" sz="1400" dirty="0"/>
          </a:p>
          <a:p>
            <a:endParaRPr lang="en-US" sz="1400" dirty="0"/>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114" y="914400"/>
            <a:ext cx="8777486"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5001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I\Downloads\newplo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891381"/>
            <a:ext cx="64008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83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134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each Factor a Catalyst?</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451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being a Veteran a reason? </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440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00273" y="685800"/>
            <a:ext cx="6800453" cy="544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783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1600" y="1066800"/>
            <a:ext cx="8890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535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Race drive people towards Suicide?</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8666" y="1806038"/>
            <a:ext cx="6666667" cy="41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321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1158</Words>
  <Application>Microsoft Office PowerPoint</Application>
  <PresentationFormat>On-screen Show (4:3)</PresentationFormat>
  <Paragraphs>85</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Suicidal Catalysts</vt:lpstr>
      <vt:lpstr>PowerPoint Presentation</vt:lpstr>
      <vt:lpstr>PowerPoint Presentation</vt:lpstr>
      <vt:lpstr>PowerPoint Presentation</vt:lpstr>
      <vt:lpstr>Is each Factor a Catalyst?</vt:lpstr>
      <vt:lpstr>Is being a Veteran a reason? </vt:lpstr>
      <vt:lpstr>PowerPoint Presentation</vt:lpstr>
      <vt:lpstr>PowerPoint Presentation</vt:lpstr>
      <vt:lpstr>How does Race drive people towards Suicide?</vt:lpstr>
      <vt:lpstr>Occupation, Location, Race</vt:lpstr>
      <vt:lpstr>Occupation, Education comparison</vt:lpstr>
      <vt:lpstr>Does Education help people in reducing Suicides?</vt:lpstr>
      <vt:lpstr>Survival Analysis of Suicides.</vt:lpstr>
      <vt:lpstr>How does Age actually impact?</vt:lpstr>
      <vt:lpstr>Race impacts</vt:lpstr>
      <vt:lpstr>Inclination to loss w.r.t Gender</vt:lpstr>
      <vt:lpstr>How does getting married impact?</vt:lpstr>
      <vt:lpstr>PowerPoint Presentation</vt:lpstr>
      <vt:lpstr>Education, Income Face Off!</vt:lpstr>
      <vt:lpstr>Are they more of Working people, or the Unemployed?</vt:lpstr>
      <vt:lpstr>Hispanic vs Native?</vt:lpstr>
      <vt:lpstr>Living in Urban area, own House a reason?</vt:lpstr>
      <vt:lpstr>Why do Healthy people commit Suicide?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SAI</cp:lastModifiedBy>
  <cp:revision>119</cp:revision>
  <dcterms:created xsi:type="dcterms:W3CDTF">2017-03-11T10:57:12Z</dcterms:created>
  <dcterms:modified xsi:type="dcterms:W3CDTF">2017-03-12T11:55:02Z</dcterms:modified>
</cp:coreProperties>
</file>