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224" autoAdjust="0"/>
  </p:normalViewPr>
  <p:slideViewPr>
    <p:cSldViewPr>
      <p:cViewPr varScale="1">
        <p:scale>
          <a:sx n="56" d="100"/>
          <a:sy n="56" d="100"/>
        </p:scale>
        <p:origin x="-1740" y="-96"/>
      </p:cViewPr>
      <p:guideLst>
        <p:guide orient="horz" pos="2160"/>
        <p:guide pos="2880"/>
      </p:guideLst>
    </p:cSldViewPr>
  </p:slideViewPr>
  <p:notesTextViewPr>
    <p:cViewPr>
      <p:scale>
        <a:sx n="1" d="1"/>
        <a:sy n="1" d="1"/>
      </p:scale>
      <p:origin x="0" y="28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C6E5CB-44EF-48FC-BFD3-C67B8B2CFB78}" type="datetimeFigureOut">
              <a:rPr lang="en-US" smtClean="0"/>
              <a:t>3/11/2017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1C9D84-9BB0-4ECD-B693-60559829FA29}" type="slidenum">
              <a:rPr lang="en-US" smtClean="0"/>
              <a:t>‹#›</a:t>
            </a:fld>
            <a:endParaRPr lang="en-US"/>
          </a:p>
        </p:txBody>
      </p:sp>
    </p:spTree>
    <p:extLst>
      <p:ext uri="{BB962C8B-B14F-4D97-AF65-F5344CB8AC3E}">
        <p14:creationId xmlns:p14="http://schemas.microsoft.com/office/powerpoint/2010/main" val="3667478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National Longitudinal Mortality Survey was a follow up done with a set of population (living in United States) for 11 years time, to observe and record their Health and Lifestyle vitals to study the effects of demographic and socio-economic characteristics on differential in Mortality rates.</a:t>
            </a:r>
          </a:p>
          <a:p>
            <a:endParaRPr lang="en-US" dirty="0"/>
          </a:p>
        </p:txBody>
      </p:sp>
      <p:sp>
        <p:nvSpPr>
          <p:cNvPr id="4" name="Slide Number Placeholder 3"/>
          <p:cNvSpPr>
            <a:spLocks noGrp="1"/>
          </p:cNvSpPr>
          <p:nvPr>
            <p:ph type="sldNum" sz="quarter" idx="10"/>
          </p:nvPr>
        </p:nvSpPr>
        <p:spPr/>
        <p:txBody>
          <a:bodyPr/>
          <a:lstStyle/>
          <a:p>
            <a:fld id="{321C9D84-9BB0-4ECD-B693-60559829FA29}" type="slidenum">
              <a:rPr lang="en-US" smtClean="0"/>
              <a:t>2</a:t>
            </a:fld>
            <a:endParaRPr lang="en-US"/>
          </a:p>
        </p:txBody>
      </p:sp>
    </p:spTree>
    <p:extLst>
      <p:ext uri="{BB962C8B-B14F-4D97-AF65-F5344CB8AC3E}">
        <p14:creationId xmlns:p14="http://schemas.microsoft.com/office/powerpoint/2010/main" val="2614952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Study had recorded over 113 causes of Death, out of which</a:t>
            </a:r>
            <a:r>
              <a:rPr lang="en-US" baseline="0" dirty="0" smtClean="0"/>
              <a:t> 1.33% Deaths are because of Suicides.</a:t>
            </a:r>
            <a:endParaRPr lang="en-US" dirty="0" smtClean="0"/>
          </a:p>
        </p:txBody>
      </p:sp>
      <p:sp>
        <p:nvSpPr>
          <p:cNvPr id="4" name="Slide Number Placeholder 3"/>
          <p:cNvSpPr>
            <a:spLocks noGrp="1"/>
          </p:cNvSpPr>
          <p:nvPr>
            <p:ph type="sldNum" sz="quarter" idx="10"/>
          </p:nvPr>
        </p:nvSpPr>
        <p:spPr/>
        <p:txBody>
          <a:bodyPr/>
          <a:lstStyle/>
          <a:p>
            <a:fld id="{321C9D84-9BB0-4ECD-B693-60559829FA29}" type="slidenum">
              <a:rPr lang="en-US" smtClean="0"/>
              <a:t>3</a:t>
            </a:fld>
            <a:endParaRPr lang="en-US"/>
          </a:p>
        </p:txBody>
      </p:sp>
    </p:spTree>
    <p:extLst>
      <p:ext uri="{BB962C8B-B14F-4D97-AF65-F5344CB8AC3E}">
        <p14:creationId xmlns:p14="http://schemas.microsoft.com/office/powerpoint/2010/main" val="350042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 of 39 Factors recorded for each Individual, not each one of them drives towards the Intention of an Individual</a:t>
            </a:r>
            <a:r>
              <a:rPr lang="en-US" baseline="0" dirty="0" smtClean="0"/>
              <a:t> trying to end his Life. We’ll start with those, which seem to driving the Course.</a:t>
            </a:r>
            <a:endParaRPr lang="en-US" dirty="0"/>
          </a:p>
        </p:txBody>
      </p:sp>
      <p:sp>
        <p:nvSpPr>
          <p:cNvPr id="4" name="Slide Number Placeholder 3"/>
          <p:cNvSpPr>
            <a:spLocks noGrp="1"/>
          </p:cNvSpPr>
          <p:nvPr>
            <p:ph type="sldNum" sz="quarter" idx="10"/>
          </p:nvPr>
        </p:nvSpPr>
        <p:spPr/>
        <p:txBody>
          <a:bodyPr/>
          <a:lstStyle/>
          <a:p>
            <a:fld id="{321C9D84-9BB0-4ECD-B693-60559829FA29}" type="slidenum">
              <a:rPr lang="en-US" smtClean="0"/>
              <a:t>4</a:t>
            </a:fld>
            <a:endParaRPr lang="en-US"/>
          </a:p>
        </p:txBody>
      </p:sp>
    </p:spTree>
    <p:extLst>
      <p:ext uri="{BB962C8B-B14F-4D97-AF65-F5344CB8AC3E}">
        <p14:creationId xmlns:p14="http://schemas.microsoft.com/office/powerpoint/2010/main" val="4198713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of the Suicides have been found by people who are not a member of any </a:t>
            </a:r>
            <a:r>
              <a:rPr lang="en-US" dirty="0" err="1" smtClean="0"/>
              <a:t>Defence</a:t>
            </a:r>
            <a:r>
              <a:rPr lang="en-US" dirty="0" smtClean="0"/>
              <a:t> Forces.</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321C9D84-9BB0-4ECD-B693-60559829FA29}" type="slidenum">
              <a:rPr lang="en-US" smtClean="0"/>
              <a:t>5</a:t>
            </a:fld>
            <a:endParaRPr lang="en-US"/>
          </a:p>
        </p:txBody>
      </p:sp>
    </p:spTree>
    <p:extLst>
      <p:ext uri="{BB962C8B-B14F-4D97-AF65-F5344CB8AC3E}">
        <p14:creationId xmlns:p14="http://schemas.microsoft.com/office/powerpoint/2010/main" val="2711349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People below age of 35 years, having Excellent health, may be facing difficulties with their Intellectual Health.</a:t>
            </a:r>
          </a:p>
          <a:p>
            <a:r>
              <a:rPr lang="en-US" sz="1200" b="0" i="0" kern="1200" dirty="0" smtClean="0">
                <a:solidFill>
                  <a:schemeClr val="tx1"/>
                </a:solidFill>
                <a:effectLst/>
                <a:latin typeface="+mn-lt"/>
                <a:ea typeface="+mn-ea"/>
                <a:cs typeface="+mn-cs"/>
              </a:rPr>
              <a:t>Can Government authorities do something here by </a:t>
            </a:r>
            <a:r>
              <a:rPr lang="en-US" sz="1200" b="0" i="0" kern="1200" dirty="0" err="1" smtClean="0">
                <a:solidFill>
                  <a:schemeClr val="tx1"/>
                </a:solidFill>
                <a:effectLst/>
                <a:latin typeface="+mn-lt"/>
                <a:ea typeface="+mn-ea"/>
                <a:cs typeface="+mn-cs"/>
              </a:rPr>
              <a:t>initiaitng</a:t>
            </a:r>
            <a:r>
              <a:rPr lang="en-US" sz="1200" b="0" i="0" kern="1200" dirty="0" smtClean="0">
                <a:solidFill>
                  <a:schemeClr val="tx1"/>
                </a:solidFill>
                <a:effectLst/>
                <a:latin typeface="+mn-lt"/>
                <a:ea typeface="+mn-ea"/>
                <a:cs typeface="+mn-cs"/>
              </a:rPr>
              <a:t> a </a:t>
            </a:r>
            <a:r>
              <a:rPr lang="en-US" sz="1200" b="0" i="0" kern="1200" dirty="0" err="1" smtClean="0">
                <a:solidFill>
                  <a:schemeClr val="tx1"/>
                </a:solidFill>
                <a:effectLst/>
                <a:latin typeface="+mn-lt"/>
                <a:ea typeface="+mn-ea"/>
                <a:cs typeface="+mn-cs"/>
              </a:rPr>
              <a:t>Counselling</a:t>
            </a:r>
            <a:r>
              <a:rPr lang="en-US" sz="1200" b="0" i="0" kern="1200" dirty="0" smtClean="0">
                <a:solidFill>
                  <a:schemeClr val="tx1"/>
                </a:solidFill>
                <a:effectLst/>
                <a:latin typeface="+mn-lt"/>
                <a:ea typeface="+mn-ea"/>
                <a:cs typeface="+mn-cs"/>
              </a:rPr>
              <a:t> with the Veterans to help them out?</a:t>
            </a:r>
          </a:p>
          <a:p>
            <a:r>
              <a:rPr lang="en-US" sz="1200" b="0" i="0" kern="1200" dirty="0" smtClean="0">
                <a:solidFill>
                  <a:schemeClr val="tx1"/>
                </a:solidFill>
                <a:effectLst/>
                <a:latin typeface="+mn-lt"/>
                <a:ea typeface="+mn-ea"/>
                <a:cs typeface="+mn-cs"/>
              </a:rPr>
              <a:t>Disabled people with Poor Health also seem to be </a:t>
            </a:r>
            <a:r>
              <a:rPr lang="en-US" sz="1200" b="0" i="0" kern="1200" dirty="0" err="1" smtClean="0">
                <a:solidFill>
                  <a:schemeClr val="tx1"/>
                </a:solidFill>
                <a:effectLst/>
                <a:latin typeface="+mn-lt"/>
                <a:ea typeface="+mn-ea"/>
                <a:cs typeface="+mn-cs"/>
              </a:rPr>
              <a:t>conrtibuting</a:t>
            </a:r>
            <a:r>
              <a:rPr lang="en-US" sz="1200" b="0" i="0" kern="1200" dirty="0" smtClean="0">
                <a:solidFill>
                  <a:schemeClr val="tx1"/>
                </a:solidFill>
                <a:effectLst/>
                <a:latin typeface="+mn-lt"/>
                <a:ea typeface="+mn-ea"/>
                <a:cs typeface="+mn-cs"/>
              </a:rPr>
              <a:t> towards Suicide.</a:t>
            </a:r>
          </a:p>
          <a:p>
            <a:r>
              <a:rPr lang="en-US" sz="1200" b="0" i="0" kern="1200" dirty="0" smtClean="0">
                <a:solidFill>
                  <a:schemeClr val="tx1"/>
                </a:solidFill>
                <a:effectLst/>
                <a:latin typeface="+mn-lt"/>
                <a:ea typeface="+mn-ea"/>
                <a:cs typeface="+mn-cs"/>
              </a:rPr>
              <a:t>Their Disability be due to any harm for their participation in any War. Could </a:t>
            </a:r>
            <a:r>
              <a:rPr lang="en-US" sz="1200" b="0" i="0" kern="1200" dirty="0" err="1" smtClean="0">
                <a:solidFill>
                  <a:schemeClr val="tx1"/>
                </a:solidFill>
                <a:effectLst/>
                <a:latin typeface="+mn-lt"/>
                <a:ea typeface="+mn-ea"/>
                <a:cs typeface="+mn-cs"/>
              </a:rPr>
              <a:t>Goverment</a:t>
            </a:r>
            <a:r>
              <a:rPr lang="en-US" sz="1200" b="0" i="0" kern="1200" dirty="0" smtClean="0">
                <a:solidFill>
                  <a:schemeClr val="tx1"/>
                </a:solidFill>
                <a:effectLst/>
                <a:latin typeface="+mn-lt"/>
                <a:ea typeface="+mn-ea"/>
                <a:cs typeface="+mn-cs"/>
              </a:rPr>
              <a:t> authorities taking better Care of them help out from losing their Lives?</a:t>
            </a:r>
          </a:p>
          <a:p>
            <a:r>
              <a:rPr lang="en-US" sz="1200" b="0" i="0" kern="1200" dirty="0" smtClean="0">
                <a:solidFill>
                  <a:schemeClr val="tx1"/>
                </a:solidFill>
                <a:effectLst/>
                <a:latin typeface="+mn-lt"/>
                <a:ea typeface="+mn-ea"/>
                <a:cs typeface="+mn-cs"/>
              </a:rPr>
              <a:t>People with Income &lt; 25k form the majority.</a:t>
            </a:r>
          </a:p>
          <a:p>
            <a:r>
              <a:rPr lang="en-US" sz="1200" b="0" i="0" kern="1200" dirty="0" smtClean="0">
                <a:solidFill>
                  <a:schemeClr val="tx1"/>
                </a:solidFill>
                <a:effectLst/>
                <a:latin typeface="+mn-lt"/>
                <a:ea typeface="+mn-ea"/>
                <a:cs typeface="+mn-cs"/>
              </a:rPr>
              <a:t>Could Government increasing their Wages help them out from taking such actions?</a:t>
            </a:r>
          </a:p>
          <a:p>
            <a:r>
              <a:rPr lang="en-US" sz="1200" b="0" i="0" kern="1200" dirty="0" smtClean="0">
                <a:solidFill>
                  <a:schemeClr val="tx1"/>
                </a:solidFill>
                <a:effectLst/>
                <a:latin typeface="+mn-lt"/>
                <a:ea typeface="+mn-ea"/>
                <a:cs typeface="+mn-cs"/>
              </a:rPr>
              <a:t>Never Married, and Separated are the least amongst Veterans.</a:t>
            </a:r>
          </a:p>
          <a:p>
            <a:r>
              <a:rPr lang="en-US" sz="1200" b="0" i="0" kern="1200" dirty="0" smtClean="0">
                <a:solidFill>
                  <a:schemeClr val="tx1"/>
                </a:solidFill>
                <a:effectLst/>
                <a:latin typeface="+mn-lt"/>
                <a:ea typeface="+mn-ea"/>
                <a:cs typeface="+mn-cs"/>
              </a:rPr>
              <a:t>Could Marriages, losing the Partner or divorce be a factor leading People into some personal issues, eventually taking a toll on mental Health? If yes, Married/ Divorced/ Widowed people could be </a:t>
            </a:r>
            <a:r>
              <a:rPr lang="en-US" sz="1200" b="0" i="0" kern="1200" dirty="0" err="1" smtClean="0">
                <a:solidFill>
                  <a:schemeClr val="tx1"/>
                </a:solidFill>
                <a:effectLst/>
                <a:latin typeface="+mn-lt"/>
                <a:ea typeface="+mn-ea"/>
                <a:cs typeface="+mn-cs"/>
              </a:rPr>
              <a:t>focussed</a:t>
            </a:r>
            <a:r>
              <a:rPr lang="en-US" sz="1200" b="0" i="0" kern="1200" dirty="0" smtClean="0">
                <a:solidFill>
                  <a:schemeClr val="tx1"/>
                </a:solidFill>
                <a:effectLst/>
                <a:latin typeface="+mn-lt"/>
                <a:ea typeface="+mn-ea"/>
                <a:cs typeface="+mn-cs"/>
              </a:rPr>
              <a:t> to undergo some </a:t>
            </a:r>
            <a:r>
              <a:rPr lang="en-US" sz="1200" b="0" i="0" kern="1200" dirty="0" err="1" smtClean="0">
                <a:solidFill>
                  <a:schemeClr val="tx1"/>
                </a:solidFill>
                <a:effectLst/>
                <a:latin typeface="+mn-lt"/>
                <a:ea typeface="+mn-ea"/>
                <a:cs typeface="+mn-cs"/>
              </a:rPr>
              <a:t>Counselling</a:t>
            </a:r>
            <a:r>
              <a:rPr lang="en-US" sz="1200" b="0" i="0" kern="1200" dirty="0" smtClean="0">
                <a:solidFill>
                  <a:schemeClr val="tx1"/>
                </a:solidFill>
                <a:effectLst/>
                <a:latin typeface="+mn-lt"/>
                <a:ea typeface="+mn-ea"/>
                <a:cs typeface="+mn-cs"/>
              </a:rPr>
              <a:t> sessions to help them out.</a:t>
            </a:r>
          </a:p>
          <a:p>
            <a:endParaRPr lang="en-US" dirty="0"/>
          </a:p>
        </p:txBody>
      </p:sp>
      <p:sp>
        <p:nvSpPr>
          <p:cNvPr id="4" name="Slide Number Placeholder 3"/>
          <p:cNvSpPr>
            <a:spLocks noGrp="1"/>
          </p:cNvSpPr>
          <p:nvPr>
            <p:ph type="sldNum" sz="quarter" idx="10"/>
          </p:nvPr>
        </p:nvSpPr>
        <p:spPr/>
        <p:txBody>
          <a:bodyPr/>
          <a:lstStyle/>
          <a:p>
            <a:fld id="{321C9D84-9BB0-4ECD-B693-60559829FA29}" type="slidenum">
              <a:rPr lang="en-US" smtClean="0"/>
              <a:t>6</a:t>
            </a:fld>
            <a:endParaRPr lang="en-US"/>
          </a:p>
        </p:txBody>
      </p:sp>
    </p:spTree>
    <p:extLst>
      <p:ext uri="{BB962C8B-B14F-4D97-AF65-F5344CB8AC3E}">
        <p14:creationId xmlns:p14="http://schemas.microsoft.com/office/powerpoint/2010/main" val="3442411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Whites have been the most out of Subjects committing Suicides, evenly spread across all Age Groups.</a:t>
            </a:r>
          </a:p>
          <a:p>
            <a:r>
              <a:rPr lang="en-US" sz="1200" b="0" i="0" kern="1200" dirty="0" smtClean="0">
                <a:solidFill>
                  <a:schemeClr val="tx1"/>
                </a:solidFill>
                <a:effectLst/>
                <a:latin typeface="+mn-lt"/>
                <a:ea typeface="+mn-ea"/>
                <a:cs typeface="+mn-cs"/>
              </a:rPr>
              <a:t>Males are found to be in majority for committing Suicides, with White, Married, and Never Married topping the census. We’ll study the individual contribution of these factors towards deducing the Survivability of any Subject.</a:t>
            </a:r>
          </a:p>
          <a:p>
            <a:endParaRPr lang="en-US" dirty="0"/>
          </a:p>
        </p:txBody>
      </p:sp>
      <p:sp>
        <p:nvSpPr>
          <p:cNvPr id="4" name="Slide Number Placeholder 3"/>
          <p:cNvSpPr>
            <a:spLocks noGrp="1"/>
          </p:cNvSpPr>
          <p:nvPr>
            <p:ph type="sldNum" sz="quarter" idx="10"/>
          </p:nvPr>
        </p:nvSpPr>
        <p:spPr/>
        <p:txBody>
          <a:bodyPr/>
          <a:lstStyle/>
          <a:p>
            <a:fld id="{321C9D84-9BB0-4ECD-B693-60559829FA29}" type="slidenum">
              <a:rPr lang="en-US" smtClean="0"/>
              <a:t>7</a:t>
            </a:fld>
            <a:endParaRPr lang="en-US"/>
          </a:p>
        </p:txBody>
      </p:sp>
    </p:spTree>
    <p:extLst>
      <p:ext uri="{BB962C8B-B14F-4D97-AF65-F5344CB8AC3E}">
        <p14:creationId xmlns:p14="http://schemas.microsoft.com/office/powerpoint/2010/main" val="3376141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data shows that Whites are the ones committing most of the Suicides, but </a:t>
            </a:r>
            <a:r>
              <a:rPr lang="en-US" dirty="0" err="1" smtClean="0"/>
              <a:t>comparitively</a:t>
            </a:r>
            <a:r>
              <a:rPr lang="en-US" dirty="0" smtClean="0"/>
              <a:t> there is more %age of the 'American Indian or Alaskan' population committing Suicides.</a:t>
            </a:r>
            <a:endParaRPr lang="en-US" dirty="0"/>
          </a:p>
        </p:txBody>
      </p:sp>
      <p:sp>
        <p:nvSpPr>
          <p:cNvPr id="4" name="Slide Number Placeholder 3"/>
          <p:cNvSpPr>
            <a:spLocks noGrp="1"/>
          </p:cNvSpPr>
          <p:nvPr>
            <p:ph type="sldNum" sz="quarter" idx="10"/>
          </p:nvPr>
        </p:nvSpPr>
        <p:spPr/>
        <p:txBody>
          <a:bodyPr/>
          <a:lstStyle/>
          <a:p>
            <a:fld id="{321C9D84-9BB0-4ECD-B693-60559829FA29}" type="slidenum">
              <a:rPr lang="en-US" smtClean="0"/>
              <a:t>8</a:t>
            </a:fld>
            <a:endParaRPr lang="en-US"/>
          </a:p>
        </p:txBody>
      </p:sp>
    </p:spTree>
    <p:extLst>
      <p:ext uri="{BB962C8B-B14F-4D97-AF65-F5344CB8AC3E}">
        <p14:creationId xmlns:p14="http://schemas.microsoft.com/office/powerpoint/2010/main" val="1290156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2 areas- Service, and Production which should be looked into for the maximum number of Deaths, and Suicides, respectively.</a:t>
            </a:r>
          </a:p>
          <a:p>
            <a:r>
              <a:rPr lang="en-US" dirty="0" smtClean="0"/>
              <a:t>American Indian or Alaskan people have committed most of the Suicides in Production, and Construction related Work areas.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However, American Indians or Alaskans did not commit Suicide who worked for Business, Sales, Farming, and Armed Forces.</a:t>
            </a:r>
            <a:br>
              <a:rPr lang="en-US" dirty="0" smtClean="0"/>
            </a:br>
            <a:r>
              <a:rPr lang="en-US" dirty="0" smtClean="0"/>
              <a:t/>
            </a:r>
            <a:br>
              <a:rPr lang="en-US" dirty="0" smtClean="0"/>
            </a:br>
            <a:r>
              <a:rPr lang="en-US" dirty="0" smtClean="0"/>
              <a:t>People educated till High School level 4 and having Salary less than 25k are the majority among Subjects.</a:t>
            </a:r>
            <a:br>
              <a:rPr lang="en-US" dirty="0" smtClean="0"/>
            </a:b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People below age of 35 years, having Excellent health, may be facing difficulties with their Intellectual Health.</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Can Government authorities do something here by </a:t>
            </a:r>
            <a:r>
              <a:rPr lang="en-US" dirty="0" err="1" smtClean="0"/>
              <a:t>initiaitng</a:t>
            </a:r>
            <a:r>
              <a:rPr lang="en-US" dirty="0" smtClean="0"/>
              <a:t> a </a:t>
            </a:r>
            <a:r>
              <a:rPr lang="en-US" dirty="0" err="1" smtClean="0"/>
              <a:t>Counselling</a:t>
            </a:r>
            <a:r>
              <a:rPr lang="en-US" dirty="0" smtClean="0"/>
              <a:t> with the Veterans to help them out?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Disabled people with Poor Health also seem to be </a:t>
            </a:r>
            <a:r>
              <a:rPr lang="en-US" dirty="0" err="1" smtClean="0"/>
              <a:t>conrtibuting</a:t>
            </a:r>
            <a:r>
              <a:rPr lang="en-US" dirty="0" smtClean="0"/>
              <a:t> towards Suicide.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Their Disability be due to any harm for their participation in any War. Could </a:t>
            </a:r>
            <a:r>
              <a:rPr lang="en-US" dirty="0" err="1" smtClean="0"/>
              <a:t>Goverment</a:t>
            </a:r>
            <a:r>
              <a:rPr lang="en-US" dirty="0" smtClean="0"/>
              <a:t> authorities taking better Care of them help out from losing their Lives?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People with Income &lt; 25k form the majority.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Could Government increasing their Wages help them out from taking such actions?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 Never Married, and Separated are the least amongst Veterans.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Could Marriages, losing the Partner or divorce be a factor leading People into some personal issues, eventually taking a toll on mental Health?</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If yes, Married/ Divorced/ Widowed people could be </a:t>
            </a:r>
            <a:r>
              <a:rPr lang="en-US" dirty="0" err="1" smtClean="0"/>
              <a:t>focussed</a:t>
            </a:r>
            <a:r>
              <a:rPr lang="en-US" dirty="0" smtClean="0"/>
              <a:t> to undergo some </a:t>
            </a:r>
            <a:r>
              <a:rPr lang="en-US" dirty="0" err="1" smtClean="0"/>
              <a:t>Counselling</a:t>
            </a:r>
            <a:r>
              <a:rPr lang="en-US" smtClean="0"/>
              <a:t> sessions to help them out.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321C9D84-9BB0-4ECD-B693-60559829FA29}" type="slidenum">
              <a:rPr lang="en-US" smtClean="0"/>
              <a:t>10</a:t>
            </a:fld>
            <a:endParaRPr lang="en-US"/>
          </a:p>
        </p:txBody>
      </p:sp>
    </p:spTree>
    <p:extLst>
      <p:ext uri="{BB962C8B-B14F-4D97-AF65-F5344CB8AC3E}">
        <p14:creationId xmlns:p14="http://schemas.microsoft.com/office/powerpoint/2010/main" val="2501808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1C9D84-9BB0-4ECD-B693-60559829FA29}" type="slidenum">
              <a:rPr lang="en-US" smtClean="0"/>
              <a:t>11</a:t>
            </a:fld>
            <a:endParaRPr lang="en-US"/>
          </a:p>
        </p:txBody>
      </p:sp>
    </p:spTree>
    <p:extLst>
      <p:ext uri="{BB962C8B-B14F-4D97-AF65-F5344CB8AC3E}">
        <p14:creationId xmlns:p14="http://schemas.microsoft.com/office/powerpoint/2010/main" val="4205261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8461FF-D275-4FBC-A552-6B3DEA5536A9}" type="datetimeFigureOut">
              <a:rPr lang="en-US" smtClean="0"/>
              <a:t>3/11/2017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F0988-6BF1-4781-AC9C-78F408652004}" type="slidenum">
              <a:rPr lang="en-US" smtClean="0"/>
              <a:t>‹#›</a:t>
            </a:fld>
            <a:endParaRPr lang="en-US"/>
          </a:p>
        </p:txBody>
      </p:sp>
    </p:spTree>
    <p:extLst>
      <p:ext uri="{BB962C8B-B14F-4D97-AF65-F5344CB8AC3E}">
        <p14:creationId xmlns:p14="http://schemas.microsoft.com/office/powerpoint/2010/main" val="3141210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8461FF-D275-4FBC-A552-6B3DEA5536A9}" type="datetimeFigureOut">
              <a:rPr lang="en-US" smtClean="0"/>
              <a:t>3/11/2017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F0988-6BF1-4781-AC9C-78F408652004}" type="slidenum">
              <a:rPr lang="en-US" smtClean="0"/>
              <a:t>‹#›</a:t>
            </a:fld>
            <a:endParaRPr lang="en-US"/>
          </a:p>
        </p:txBody>
      </p:sp>
    </p:spTree>
    <p:extLst>
      <p:ext uri="{BB962C8B-B14F-4D97-AF65-F5344CB8AC3E}">
        <p14:creationId xmlns:p14="http://schemas.microsoft.com/office/powerpoint/2010/main" val="578940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8461FF-D275-4FBC-A552-6B3DEA5536A9}" type="datetimeFigureOut">
              <a:rPr lang="en-US" smtClean="0"/>
              <a:t>3/11/2017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F0988-6BF1-4781-AC9C-78F408652004}" type="slidenum">
              <a:rPr lang="en-US" smtClean="0"/>
              <a:t>‹#›</a:t>
            </a:fld>
            <a:endParaRPr lang="en-US"/>
          </a:p>
        </p:txBody>
      </p:sp>
    </p:spTree>
    <p:extLst>
      <p:ext uri="{BB962C8B-B14F-4D97-AF65-F5344CB8AC3E}">
        <p14:creationId xmlns:p14="http://schemas.microsoft.com/office/powerpoint/2010/main" val="1141266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8461FF-D275-4FBC-A552-6B3DEA5536A9}" type="datetimeFigureOut">
              <a:rPr lang="en-US" smtClean="0"/>
              <a:t>3/11/2017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F0988-6BF1-4781-AC9C-78F408652004}" type="slidenum">
              <a:rPr lang="en-US" smtClean="0"/>
              <a:t>‹#›</a:t>
            </a:fld>
            <a:endParaRPr lang="en-US"/>
          </a:p>
        </p:txBody>
      </p:sp>
    </p:spTree>
    <p:extLst>
      <p:ext uri="{BB962C8B-B14F-4D97-AF65-F5344CB8AC3E}">
        <p14:creationId xmlns:p14="http://schemas.microsoft.com/office/powerpoint/2010/main" val="235981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8461FF-D275-4FBC-A552-6B3DEA5536A9}" type="datetimeFigureOut">
              <a:rPr lang="en-US" smtClean="0"/>
              <a:t>3/11/2017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F0988-6BF1-4781-AC9C-78F408652004}" type="slidenum">
              <a:rPr lang="en-US" smtClean="0"/>
              <a:t>‹#›</a:t>
            </a:fld>
            <a:endParaRPr lang="en-US"/>
          </a:p>
        </p:txBody>
      </p:sp>
    </p:spTree>
    <p:extLst>
      <p:ext uri="{BB962C8B-B14F-4D97-AF65-F5344CB8AC3E}">
        <p14:creationId xmlns:p14="http://schemas.microsoft.com/office/powerpoint/2010/main" val="2189575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8461FF-D275-4FBC-A552-6B3DEA5536A9}" type="datetimeFigureOut">
              <a:rPr lang="en-US" smtClean="0"/>
              <a:t>3/11/2017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5F0988-6BF1-4781-AC9C-78F408652004}" type="slidenum">
              <a:rPr lang="en-US" smtClean="0"/>
              <a:t>‹#›</a:t>
            </a:fld>
            <a:endParaRPr lang="en-US"/>
          </a:p>
        </p:txBody>
      </p:sp>
    </p:spTree>
    <p:extLst>
      <p:ext uri="{BB962C8B-B14F-4D97-AF65-F5344CB8AC3E}">
        <p14:creationId xmlns:p14="http://schemas.microsoft.com/office/powerpoint/2010/main" val="2551501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8461FF-D275-4FBC-A552-6B3DEA5536A9}" type="datetimeFigureOut">
              <a:rPr lang="en-US" smtClean="0"/>
              <a:t>3/11/2017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5F0988-6BF1-4781-AC9C-78F408652004}" type="slidenum">
              <a:rPr lang="en-US" smtClean="0"/>
              <a:t>‹#›</a:t>
            </a:fld>
            <a:endParaRPr lang="en-US"/>
          </a:p>
        </p:txBody>
      </p:sp>
    </p:spTree>
    <p:extLst>
      <p:ext uri="{BB962C8B-B14F-4D97-AF65-F5344CB8AC3E}">
        <p14:creationId xmlns:p14="http://schemas.microsoft.com/office/powerpoint/2010/main" val="58048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8461FF-D275-4FBC-A552-6B3DEA5536A9}" type="datetimeFigureOut">
              <a:rPr lang="en-US" smtClean="0"/>
              <a:t>3/11/2017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5F0988-6BF1-4781-AC9C-78F408652004}" type="slidenum">
              <a:rPr lang="en-US" smtClean="0"/>
              <a:t>‹#›</a:t>
            </a:fld>
            <a:endParaRPr lang="en-US"/>
          </a:p>
        </p:txBody>
      </p:sp>
    </p:spTree>
    <p:extLst>
      <p:ext uri="{BB962C8B-B14F-4D97-AF65-F5344CB8AC3E}">
        <p14:creationId xmlns:p14="http://schemas.microsoft.com/office/powerpoint/2010/main" val="3374080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8461FF-D275-4FBC-A552-6B3DEA5536A9}" type="datetimeFigureOut">
              <a:rPr lang="en-US" smtClean="0"/>
              <a:t>3/11/2017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5F0988-6BF1-4781-AC9C-78F408652004}" type="slidenum">
              <a:rPr lang="en-US" smtClean="0"/>
              <a:t>‹#›</a:t>
            </a:fld>
            <a:endParaRPr lang="en-US"/>
          </a:p>
        </p:txBody>
      </p:sp>
    </p:spTree>
    <p:extLst>
      <p:ext uri="{BB962C8B-B14F-4D97-AF65-F5344CB8AC3E}">
        <p14:creationId xmlns:p14="http://schemas.microsoft.com/office/powerpoint/2010/main" val="980025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8461FF-D275-4FBC-A552-6B3DEA5536A9}" type="datetimeFigureOut">
              <a:rPr lang="en-US" smtClean="0"/>
              <a:t>3/11/2017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5F0988-6BF1-4781-AC9C-78F408652004}" type="slidenum">
              <a:rPr lang="en-US" smtClean="0"/>
              <a:t>‹#›</a:t>
            </a:fld>
            <a:endParaRPr lang="en-US"/>
          </a:p>
        </p:txBody>
      </p:sp>
    </p:spTree>
    <p:extLst>
      <p:ext uri="{BB962C8B-B14F-4D97-AF65-F5344CB8AC3E}">
        <p14:creationId xmlns:p14="http://schemas.microsoft.com/office/powerpoint/2010/main" val="2699764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8461FF-D275-4FBC-A552-6B3DEA5536A9}" type="datetimeFigureOut">
              <a:rPr lang="en-US" smtClean="0"/>
              <a:t>3/11/2017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5F0988-6BF1-4781-AC9C-78F408652004}" type="slidenum">
              <a:rPr lang="en-US" smtClean="0"/>
              <a:t>‹#›</a:t>
            </a:fld>
            <a:endParaRPr lang="en-US"/>
          </a:p>
        </p:txBody>
      </p:sp>
    </p:spTree>
    <p:extLst>
      <p:ext uri="{BB962C8B-B14F-4D97-AF65-F5344CB8AC3E}">
        <p14:creationId xmlns:p14="http://schemas.microsoft.com/office/powerpoint/2010/main" val="1922522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8461FF-D275-4FBC-A552-6B3DEA5536A9}" type="datetimeFigureOut">
              <a:rPr lang="en-US" smtClean="0"/>
              <a:t>3/11/2017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5F0988-6BF1-4781-AC9C-78F408652004}" type="slidenum">
              <a:rPr lang="en-US" smtClean="0"/>
              <a:t>‹#›</a:t>
            </a:fld>
            <a:endParaRPr lang="en-US"/>
          </a:p>
        </p:txBody>
      </p:sp>
    </p:spTree>
    <p:extLst>
      <p:ext uri="{BB962C8B-B14F-4D97-AF65-F5344CB8AC3E}">
        <p14:creationId xmlns:p14="http://schemas.microsoft.com/office/powerpoint/2010/main" val="1887492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Suicidal Catalysts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92094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Occupation, Education comparison</a:t>
            </a:r>
            <a:endParaRPr lang="en-US" dirty="0"/>
          </a:p>
        </p:txBody>
      </p:sp>
      <p:pic>
        <p:nvPicPr>
          <p:cNvPr id="614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38666" y="1806038"/>
            <a:ext cx="6666667" cy="4114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237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16445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AI\Downloads\newplot.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71600" y="891381"/>
            <a:ext cx="64008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1783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38666" y="1196438"/>
            <a:ext cx="6666667" cy="4114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4134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each Factor a Catalyst?</a:t>
            </a:r>
            <a:endParaRPr lang="en-US" dirty="0"/>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38666" y="1806038"/>
            <a:ext cx="6666667" cy="4114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7451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being a Veteran a reason? </a:t>
            </a:r>
            <a:endParaRPr lang="en-US"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38666" y="1806038"/>
            <a:ext cx="6666667" cy="4114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440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600273" y="685800"/>
            <a:ext cx="6800453" cy="544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0783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D:\Upswing Quest\Projects\Springboard\Capstone\NLMS\output\plot_3.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1000" y="380998"/>
            <a:ext cx="8598779" cy="5181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7535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does Race drive people towards Suicide?</a:t>
            </a:r>
            <a:endParaRPr lang="en-US" dirty="0"/>
          </a:p>
        </p:txBody>
      </p:sp>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38666" y="1806038"/>
            <a:ext cx="6666667" cy="4114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9321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Occupation, Location, Race</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8666" y="1806038"/>
            <a:ext cx="6666667" cy="4114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1731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403</TotalTime>
  <Words>487</Words>
  <Application>Microsoft Office PowerPoint</Application>
  <PresentationFormat>On-screen Show (4:3)</PresentationFormat>
  <Paragraphs>50</Paragraphs>
  <Slides>11</Slides>
  <Notes>9</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Suicidal Catalysts</vt:lpstr>
      <vt:lpstr>PowerPoint Presentation</vt:lpstr>
      <vt:lpstr>PowerPoint Presentation</vt:lpstr>
      <vt:lpstr>Is each Factor a Catalyst?</vt:lpstr>
      <vt:lpstr>Is being a Veteran a reason? </vt:lpstr>
      <vt:lpstr>PowerPoint Presentation</vt:lpstr>
      <vt:lpstr>PowerPoint Presentation</vt:lpstr>
      <vt:lpstr>How does Race drive people towards Suicide?</vt:lpstr>
      <vt:lpstr>Occupation, Location, Race</vt:lpstr>
      <vt:lpstr>Occupation, Education comparison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dc:creator>
  <cp:lastModifiedBy>SAI</cp:lastModifiedBy>
  <cp:revision>33</cp:revision>
  <dcterms:created xsi:type="dcterms:W3CDTF">2017-03-11T10:57:12Z</dcterms:created>
  <dcterms:modified xsi:type="dcterms:W3CDTF">2017-03-11T19:16:12Z</dcterms:modified>
</cp:coreProperties>
</file>