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62C139F9-FD4E-4D95-8ED2-2C90B30EC25F}"/>
    <pc:docChg chg="addSld">
      <pc:chgData name="Noritsuna Imamura" userId="5b2da16fa1785921" providerId="LiveId" clId="{62C139F9-FD4E-4D95-8ED2-2C90B30EC25F}" dt="2024-04-08T07:03:14.021" v="0" actId="680"/>
      <pc:docMkLst>
        <pc:docMk/>
      </pc:docMkLst>
      <pc:sldChg chg="new">
        <pc:chgData name="Noritsuna Imamura" userId="5b2da16fa1785921" providerId="LiveId" clId="{62C139F9-FD4E-4D95-8ED2-2C90B30EC25F}" dt="2024-04-08T07:03:14.021" v="0" actId="680"/>
        <pc:sldMkLst>
          <pc:docMk/>
          <pc:sldMk cId="384669855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10B5E-6F8B-FF3A-9624-E6209D28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A84868-362A-4339-F786-2545819A5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792A8B-97C5-C8A5-7AA1-C11550E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54980-1455-E7D1-7B86-FCD2FDF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5DA37-7640-3D1A-65BC-81DE5D6D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1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F8DAB-77C1-B48A-0458-2C0AD6F5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FD92D-9DA5-3A26-2BE8-8178C57D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9C251-20C2-8CB9-7C2A-2D8DBB16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0112B-D44B-AA28-5CED-FC058DFD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2AC34-87C1-41A2-8C08-E78C0D05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25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CB94D8-BADA-2FF2-4155-A08A5CA9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B5DC2B-B30D-25FD-16FD-E76A28D7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2B35D-67EA-DBEC-ABE4-E1C8F41C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B3D098-4553-5886-7FC0-85A8EE6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1117D8-D877-B843-F729-4BA283E1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1DB75-94B4-4898-0EA4-9D58DDC4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89E3A-B2CD-54FE-826D-95B84188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5DFF8-BD80-678A-42D7-C03A792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7D147B-B6E9-6561-D5EC-D04C5189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C5097-80DD-42BB-1BD2-7A1BC57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74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2035-1B34-A4ED-7710-9B5E18A0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5AADF4-0E60-0A54-0830-024164C0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47D13-4AC2-36C9-5FE4-D8D75F29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AB51B-81C0-9CC1-A82A-4182558E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2AB88-EC71-5310-B082-92903AC1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80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83690-F906-547A-F42D-DF45BCE0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06698-A5C5-7FFD-A824-837D4FEE3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19DC-BAC2-CAE5-27DB-031AC9C2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AF37A-5CB6-1553-520C-2BF11F92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F18AB8-AC3A-ACFF-4E35-33906CFD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F1D0A1-56BE-8CF8-F464-D772948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0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FA4F4-4C56-3A9A-7E4E-D3248985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292A17-F3DA-1A17-CBF3-F3CEAC7B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100BEB-4EC0-8907-4655-499D8646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9776E-6EA0-1D24-6262-A7FCBD484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216689-5087-D0FB-8D27-2E5F533D6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2475B0-9399-AFCE-2975-DB5F94D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6CF503-7211-4A39-0A25-B5801D5D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0B1565-8C4E-588D-C2D6-B28D180B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2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66752-8D54-693F-63BD-79C3AE5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1BE6D8-EB27-9EB6-0F54-93496EDF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E237B7-23B5-2D03-1415-330A52B7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A0E564-43F5-4DC7-EDFA-9DA43DC2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7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C1213E-07AF-2989-BE7C-21366853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AE0403-3BB1-2A2E-A1C7-330EE015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9D0305-1555-C639-6BC2-E53C80BA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2CFCC-C4D6-536E-D3E5-66C9496B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FB651C-2775-9423-07CD-82736364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32CE65-95CD-AAB8-8025-33F795B2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FC260D-F642-3A5C-B6CF-CEE213F6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7E0B82-14EE-A745-79B2-F0D2D243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436E1-6A8A-7843-8E0D-FC73FCC7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8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63B36-3F0E-8D7F-EEB4-6B115F0C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97B9B2-C369-363D-3209-0281E7545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7E254B-E3D5-0008-9740-02117F0D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A0F5B-DD77-8885-B4C1-91E86D10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7D851-3967-62E4-E102-F40782B3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5BCD69-0705-7F8E-2A17-E3FC276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5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C098CB-4AA2-7CFA-2F6E-CC2FAECA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432E07-0D38-04AB-B1BE-79A3C6DF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055B8-FEB4-1148-AC04-2EE83D597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AEAC0-AC35-4811-9C98-366B77AF167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1B820-0C3C-5F19-95B6-48402BED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1220A-43B1-A4CC-BFA8-3B00BBF5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7DA23-42AD-43C7-B583-29D3A3DA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98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AEC34B5-F06A-9232-D1B0-B3CEA0A1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MIM array</a:t>
            </a:r>
            <a:r>
              <a:rPr lang="ja-JP" altLang="en-US" dirty="0"/>
              <a:t> レイアウト改善案</a:t>
            </a:r>
          </a:p>
        </p:txBody>
      </p:sp>
      <p:pic>
        <p:nvPicPr>
          <p:cNvPr id="6" name="図 5" descr="ベンチ, いっぱい, 木製, 時計 が含まれている画像&#10;&#10;自動的に生成された説明">
            <a:extLst>
              <a:ext uri="{FF2B5EF4-FFF2-40B4-BE49-F238E27FC236}">
                <a16:creationId xmlns:a16="http://schemas.microsoft.com/office/drawing/2014/main" id="{71007909-3AA4-9641-AD29-E2723040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" y="1417781"/>
            <a:ext cx="4805628" cy="51631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6CF6B4-9BC3-E747-FC02-54B4A29C6F31}"/>
              </a:ext>
            </a:extLst>
          </p:cNvPr>
          <p:cNvSpPr txBox="1"/>
          <p:nvPr/>
        </p:nvSpPr>
        <p:spPr>
          <a:xfrm>
            <a:off x="5825836" y="2064786"/>
            <a:ext cx="5590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2800" dirty="0"/>
              <a:t>MIM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Capacitor</a:t>
            </a:r>
            <a:r>
              <a:rPr kumimoji="1" lang="ja-JP" altLang="en-US" sz="2800" dirty="0"/>
              <a:t>レイアウト改善</a:t>
            </a:r>
            <a:endParaRPr kumimoji="1" lang="en-US" altLang="ja-JP" sz="2800" dirty="0"/>
          </a:p>
          <a:p>
            <a:pPr marL="342900" indent="-342900">
              <a:buAutoNum type="arabicPeriod"/>
            </a:pPr>
            <a:r>
              <a:rPr lang="ja-JP" altLang="en-US" sz="2800" dirty="0"/>
              <a:t>配線接続</a:t>
            </a:r>
            <a:endParaRPr lang="en-US" altLang="ja-JP" sz="2800" dirty="0"/>
          </a:p>
          <a:p>
            <a:pPr marL="342900" indent="-342900">
              <a:buAutoNum type="arabicPeriod"/>
            </a:pPr>
            <a:r>
              <a:rPr kumimoji="1" lang="en-US" altLang="ja-JP" sz="2800" dirty="0"/>
              <a:t>(MIM Cap</a:t>
            </a:r>
            <a:r>
              <a:rPr kumimoji="1" lang="ja-JP" altLang="en-US" sz="2800" dirty="0"/>
              <a:t>の拡大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 </a:t>
            </a:r>
            <a:r>
              <a:rPr kumimoji="1" lang="en-US" altLang="ja-JP" sz="2800"/>
              <a:t>option?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35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9F6F9-AFB8-1C16-042B-A0BDD26B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 </a:t>
            </a:r>
            <a:r>
              <a:rPr kumimoji="1" lang="en-US" altLang="ja-JP" dirty="0"/>
              <a:t>MIM</a:t>
            </a:r>
            <a:r>
              <a:rPr kumimoji="1" lang="ja-JP" altLang="en-US" dirty="0"/>
              <a:t> </a:t>
            </a:r>
            <a:r>
              <a:rPr kumimoji="1" lang="en-US" altLang="ja-JP" dirty="0"/>
              <a:t>Cap</a:t>
            </a:r>
            <a:r>
              <a:rPr kumimoji="1" lang="ja-JP" altLang="en-US" dirty="0"/>
              <a:t>レイアウト改善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4E82DD-1690-EE5E-138A-001B77F85AF2}"/>
              </a:ext>
            </a:extLst>
          </p:cNvPr>
          <p:cNvSpPr/>
          <p:nvPr/>
        </p:nvSpPr>
        <p:spPr>
          <a:xfrm>
            <a:off x="1507672" y="2095501"/>
            <a:ext cx="1736271" cy="1736271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C3C6286-1085-A2D8-E60C-92CC8B2703E7}"/>
              </a:ext>
            </a:extLst>
          </p:cNvPr>
          <p:cNvGrpSpPr/>
          <p:nvPr/>
        </p:nvGrpSpPr>
        <p:grpSpPr>
          <a:xfrm>
            <a:off x="5158807" y="1690688"/>
            <a:ext cx="2522083" cy="2522083"/>
            <a:chOff x="4897550" y="1690688"/>
            <a:chExt cx="2522083" cy="252208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1FCD9D0-9870-0B84-A175-20F3BA1B4FA9}"/>
                </a:ext>
              </a:extLst>
            </p:cNvPr>
            <p:cNvSpPr/>
            <p:nvPr/>
          </p:nvSpPr>
          <p:spPr>
            <a:xfrm>
              <a:off x="6045654" y="1690688"/>
              <a:ext cx="225878" cy="25220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015086-0762-EB54-6826-AA8D56D86659}"/>
                </a:ext>
              </a:extLst>
            </p:cNvPr>
            <p:cNvSpPr/>
            <p:nvPr/>
          </p:nvSpPr>
          <p:spPr>
            <a:xfrm rot="5400000">
              <a:off x="6045653" y="1642271"/>
              <a:ext cx="225878" cy="25220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E7E1819-B07D-E260-53DD-1283518D740C}"/>
                </a:ext>
              </a:extLst>
            </p:cNvPr>
            <p:cNvSpPr/>
            <p:nvPr/>
          </p:nvSpPr>
          <p:spPr>
            <a:xfrm>
              <a:off x="5290458" y="2095501"/>
              <a:ext cx="1736271" cy="173627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D538A1-ED92-FE6D-CA57-AAEF54A2FF45}"/>
              </a:ext>
            </a:extLst>
          </p:cNvPr>
          <p:cNvSpPr txBox="1"/>
          <p:nvPr/>
        </p:nvSpPr>
        <p:spPr>
          <a:xfrm>
            <a:off x="666749" y="1708428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MIM</a:t>
            </a:r>
            <a:r>
              <a:rPr kumimoji="1" lang="ja-JP" altLang="en-US" dirty="0"/>
              <a:t> </a:t>
            </a:r>
            <a:r>
              <a:rPr kumimoji="1" lang="en-US" altLang="ja-JP" dirty="0"/>
              <a:t>Cap</a:t>
            </a:r>
            <a:r>
              <a:rPr kumimoji="1" lang="ja-JP" altLang="en-US" dirty="0"/>
              <a:t> </a:t>
            </a:r>
            <a:r>
              <a:rPr kumimoji="1" lang="en-US" altLang="ja-JP" dirty="0"/>
              <a:t>(Metal5)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999B0E-B622-6A00-2F9C-82603694C75D}"/>
              </a:ext>
            </a:extLst>
          </p:cNvPr>
          <p:cNvSpPr/>
          <p:nvPr/>
        </p:nvSpPr>
        <p:spPr>
          <a:xfrm>
            <a:off x="3831771" y="2710543"/>
            <a:ext cx="876300" cy="6204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F06650-C6FE-7F4A-D8AE-DEFA54D48636}"/>
              </a:ext>
            </a:extLst>
          </p:cNvPr>
          <p:cNvSpPr txBox="1"/>
          <p:nvPr/>
        </p:nvSpPr>
        <p:spPr>
          <a:xfrm>
            <a:off x="1264783" y="4166218"/>
            <a:ext cx="351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※Metal4</a:t>
            </a:r>
            <a:r>
              <a:rPr kumimoji="1" lang="ja-JP" altLang="en-US" dirty="0"/>
              <a:t>も同じように作成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E9906AD-5A59-75ED-F211-4A1163FE92ED}"/>
              </a:ext>
            </a:extLst>
          </p:cNvPr>
          <p:cNvGrpSpPr/>
          <p:nvPr/>
        </p:nvGrpSpPr>
        <p:grpSpPr>
          <a:xfrm>
            <a:off x="7243422" y="5132614"/>
            <a:ext cx="1489981" cy="1489981"/>
            <a:chOff x="4897550" y="1690688"/>
            <a:chExt cx="2522083" cy="2522083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F962FB1-D74F-381D-4709-B56C291F6EBC}"/>
                </a:ext>
              </a:extLst>
            </p:cNvPr>
            <p:cNvSpPr/>
            <p:nvPr/>
          </p:nvSpPr>
          <p:spPr>
            <a:xfrm>
              <a:off x="6045654" y="1690688"/>
              <a:ext cx="225878" cy="25220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5E106A7-D10F-933B-6826-0B790D036E5F}"/>
                </a:ext>
              </a:extLst>
            </p:cNvPr>
            <p:cNvSpPr/>
            <p:nvPr/>
          </p:nvSpPr>
          <p:spPr>
            <a:xfrm rot="5400000">
              <a:off x="6045653" y="1642271"/>
              <a:ext cx="225878" cy="25220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8732F91-7F27-6982-A7BC-36932B2A32E3}"/>
                </a:ext>
              </a:extLst>
            </p:cNvPr>
            <p:cNvSpPr/>
            <p:nvPr/>
          </p:nvSpPr>
          <p:spPr>
            <a:xfrm>
              <a:off x="5290458" y="2095501"/>
              <a:ext cx="1736271" cy="173627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9A27567-C4EB-1046-44E3-FFEEF54CBCF3}"/>
              </a:ext>
            </a:extLst>
          </p:cNvPr>
          <p:cNvGrpSpPr/>
          <p:nvPr/>
        </p:nvGrpSpPr>
        <p:grpSpPr>
          <a:xfrm>
            <a:off x="8881722" y="5132614"/>
            <a:ext cx="1489981" cy="1489981"/>
            <a:chOff x="4897550" y="1690688"/>
            <a:chExt cx="2522083" cy="252208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AFBDB32-7457-BFE7-3DD0-9AD24C072EF4}"/>
                </a:ext>
              </a:extLst>
            </p:cNvPr>
            <p:cNvSpPr/>
            <p:nvPr/>
          </p:nvSpPr>
          <p:spPr>
            <a:xfrm>
              <a:off x="6045654" y="1690688"/>
              <a:ext cx="225878" cy="25220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931A31E-7CFE-AC82-DA6C-215D3216907C}"/>
                </a:ext>
              </a:extLst>
            </p:cNvPr>
            <p:cNvSpPr/>
            <p:nvPr/>
          </p:nvSpPr>
          <p:spPr>
            <a:xfrm rot="5400000">
              <a:off x="6045653" y="1642271"/>
              <a:ext cx="225878" cy="25220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CBA7838-7871-3D39-D944-E6419EC9AF41}"/>
                </a:ext>
              </a:extLst>
            </p:cNvPr>
            <p:cNvSpPr/>
            <p:nvPr/>
          </p:nvSpPr>
          <p:spPr>
            <a:xfrm>
              <a:off x="5290458" y="2095501"/>
              <a:ext cx="1736271" cy="173627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531DD5-03A7-FFA8-9DA0-B21579CAA96A}"/>
              </a:ext>
            </a:extLst>
          </p:cNvPr>
          <p:cNvSpPr txBox="1"/>
          <p:nvPr/>
        </p:nvSpPr>
        <p:spPr>
          <a:xfrm>
            <a:off x="7871390" y="1893094"/>
            <a:ext cx="351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この形状を</a:t>
            </a:r>
            <a:r>
              <a:rPr kumimoji="1" lang="en-US" altLang="ja-JP" dirty="0"/>
              <a:t>1Unit</a:t>
            </a:r>
            <a:r>
              <a:rPr kumimoji="1" lang="ja-JP" altLang="en-US" dirty="0"/>
              <a:t>として並べる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AC8AF48-FE83-B1A3-85A8-31F833771684}"/>
              </a:ext>
            </a:extLst>
          </p:cNvPr>
          <p:cNvSpPr txBox="1"/>
          <p:nvPr/>
        </p:nvSpPr>
        <p:spPr>
          <a:xfrm>
            <a:off x="9108400" y="3867196"/>
            <a:ext cx="26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例えば隣の</a:t>
            </a:r>
            <a:r>
              <a:rPr lang="en-US" altLang="ja-JP" dirty="0"/>
              <a:t>Cap</a:t>
            </a:r>
            <a:r>
              <a:rPr lang="ja-JP" altLang="en-US" dirty="0"/>
              <a:t>と接続する場合にはオレンジの配線を追加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63C2F99-498A-5A70-48F8-074BF8AA470A}"/>
              </a:ext>
            </a:extLst>
          </p:cNvPr>
          <p:cNvSpPr/>
          <p:nvPr/>
        </p:nvSpPr>
        <p:spPr>
          <a:xfrm>
            <a:off x="8648700" y="5782279"/>
            <a:ext cx="298736" cy="133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9DF77E4-0209-D717-9A12-1ADE5333E837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8798068" y="4328861"/>
            <a:ext cx="310332" cy="145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9F6F9-AFB8-1C16-042B-A0BDD26B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 </a:t>
            </a:r>
            <a:r>
              <a:rPr kumimoji="1" lang="en-US" altLang="ja-JP" dirty="0"/>
              <a:t>MIM</a:t>
            </a:r>
            <a:r>
              <a:rPr kumimoji="1" lang="ja-JP" altLang="en-US" dirty="0"/>
              <a:t> </a:t>
            </a:r>
            <a:r>
              <a:rPr kumimoji="1" lang="en-US" altLang="ja-JP" dirty="0"/>
              <a:t>Cap</a:t>
            </a:r>
            <a:r>
              <a:rPr kumimoji="1" lang="ja-JP" altLang="en-US" dirty="0"/>
              <a:t>レイアウト改善 </a:t>
            </a:r>
            <a:r>
              <a:rPr kumimoji="1" lang="en-US" altLang="ja-JP" dirty="0"/>
              <a:t>Advanced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4E82DD-1690-EE5E-138A-001B77F85AF2}"/>
              </a:ext>
            </a:extLst>
          </p:cNvPr>
          <p:cNvSpPr/>
          <p:nvPr/>
        </p:nvSpPr>
        <p:spPr>
          <a:xfrm>
            <a:off x="1507672" y="2095501"/>
            <a:ext cx="1736271" cy="17362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C3C6286-1085-A2D8-E60C-92CC8B2703E7}"/>
              </a:ext>
            </a:extLst>
          </p:cNvPr>
          <p:cNvGrpSpPr/>
          <p:nvPr/>
        </p:nvGrpSpPr>
        <p:grpSpPr>
          <a:xfrm>
            <a:off x="5158807" y="1690688"/>
            <a:ext cx="2522083" cy="2522083"/>
            <a:chOff x="4897550" y="1690688"/>
            <a:chExt cx="2522083" cy="252208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1FCD9D0-9870-0B84-A175-20F3BA1B4FA9}"/>
                </a:ext>
              </a:extLst>
            </p:cNvPr>
            <p:cNvSpPr/>
            <p:nvPr/>
          </p:nvSpPr>
          <p:spPr>
            <a:xfrm>
              <a:off x="6045654" y="1690688"/>
              <a:ext cx="225878" cy="252208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015086-0762-EB54-6826-AA8D56D86659}"/>
                </a:ext>
              </a:extLst>
            </p:cNvPr>
            <p:cNvSpPr/>
            <p:nvPr/>
          </p:nvSpPr>
          <p:spPr>
            <a:xfrm rot="5400000">
              <a:off x="6045653" y="1642271"/>
              <a:ext cx="225878" cy="252208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E7E1819-B07D-E260-53DD-1283518D740C}"/>
                </a:ext>
              </a:extLst>
            </p:cNvPr>
            <p:cNvSpPr/>
            <p:nvPr/>
          </p:nvSpPr>
          <p:spPr>
            <a:xfrm>
              <a:off x="5290458" y="2095501"/>
              <a:ext cx="1736271" cy="173627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D538A1-ED92-FE6D-CA57-AAEF54A2FF45}"/>
              </a:ext>
            </a:extLst>
          </p:cNvPr>
          <p:cNvSpPr txBox="1"/>
          <p:nvPr/>
        </p:nvSpPr>
        <p:spPr>
          <a:xfrm>
            <a:off x="704848" y="1686532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MIM</a:t>
            </a:r>
            <a:r>
              <a:rPr kumimoji="1" lang="ja-JP" altLang="en-US" dirty="0"/>
              <a:t> </a:t>
            </a:r>
            <a:r>
              <a:rPr kumimoji="1" lang="en-US" altLang="ja-JP" dirty="0"/>
              <a:t>Cap</a:t>
            </a:r>
            <a:r>
              <a:rPr kumimoji="1" lang="ja-JP" altLang="en-US" dirty="0"/>
              <a:t> </a:t>
            </a:r>
            <a:r>
              <a:rPr lang="en-US" altLang="ja-JP" dirty="0"/>
              <a:t>(Metal4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999B0E-B622-6A00-2F9C-82603694C75D}"/>
              </a:ext>
            </a:extLst>
          </p:cNvPr>
          <p:cNvSpPr/>
          <p:nvPr/>
        </p:nvSpPr>
        <p:spPr>
          <a:xfrm>
            <a:off x="3831771" y="2710543"/>
            <a:ext cx="876300" cy="6204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531DD5-03A7-FFA8-9DA0-B21579CAA96A}"/>
              </a:ext>
            </a:extLst>
          </p:cNvPr>
          <p:cNvSpPr txBox="1"/>
          <p:nvPr/>
        </p:nvSpPr>
        <p:spPr>
          <a:xfrm>
            <a:off x="8598352" y="1616176"/>
            <a:ext cx="351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重ねると下図のようになる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78EBFE4-FD14-5EC0-37FD-2B1F1A118420}"/>
              </a:ext>
            </a:extLst>
          </p:cNvPr>
          <p:cNvSpPr/>
          <p:nvPr/>
        </p:nvSpPr>
        <p:spPr>
          <a:xfrm>
            <a:off x="1507672" y="4755697"/>
            <a:ext cx="1736271" cy="1736271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ACB3C4E-09A5-D176-1A4D-A054D1BCD735}"/>
              </a:ext>
            </a:extLst>
          </p:cNvPr>
          <p:cNvGrpSpPr/>
          <p:nvPr/>
        </p:nvGrpSpPr>
        <p:grpSpPr>
          <a:xfrm>
            <a:off x="5158807" y="4350884"/>
            <a:ext cx="2522083" cy="2522083"/>
            <a:chOff x="4897550" y="1690688"/>
            <a:chExt cx="2522083" cy="2522083"/>
          </a:xfrm>
          <a:solidFill>
            <a:srgbClr val="FFFF00"/>
          </a:solidFill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6F0F3BB-8A2B-1DE3-19F2-6599A0080C77}"/>
                </a:ext>
              </a:extLst>
            </p:cNvPr>
            <p:cNvSpPr/>
            <p:nvPr/>
          </p:nvSpPr>
          <p:spPr>
            <a:xfrm>
              <a:off x="5290458" y="1690688"/>
              <a:ext cx="225878" cy="2522083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5F2F26D-79FF-0C57-0621-D5942B4F2A81}"/>
                </a:ext>
              </a:extLst>
            </p:cNvPr>
            <p:cNvSpPr/>
            <p:nvPr/>
          </p:nvSpPr>
          <p:spPr>
            <a:xfrm rot="5400000">
              <a:off x="6045653" y="946264"/>
              <a:ext cx="225878" cy="2522083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F7F168A-F3F9-FF01-19BC-D5A0C6D79300}"/>
                </a:ext>
              </a:extLst>
            </p:cNvPr>
            <p:cNvSpPr/>
            <p:nvPr/>
          </p:nvSpPr>
          <p:spPr>
            <a:xfrm>
              <a:off x="6800851" y="1690688"/>
              <a:ext cx="225878" cy="2522083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86805B6-787C-53FB-D6DB-1A97C5A293C4}"/>
                </a:ext>
              </a:extLst>
            </p:cNvPr>
            <p:cNvSpPr/>
            <p:nvPr/>
          </p:nvSpPr>
          <p:spPr>
            <a:xfrm rot="5400000">
              <a:off x="6045653" y="2457792"/>
              <a:ext cx="225878" cy="2522083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3E6106FD-754C-898C-921D-EF5940DF7F7A}"/>
                </a:ext>
              </a:extLst>
            </p:cNvPr>
            <p:cNvSpPr/>
            <p:nvPr/>
          </p:nvSpPr>
          <p:spPr>
            <a:xfrm>
              <a:off x="5290458" y="2095501"/>
              <a:ext cx="1736271" cy="1736271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矢印: 右 27">
            <a:extLst>
              <a:ext uri="{FF2B5EF4-FFF2-40B4-BE49-F238E27FC236}">
                <a16:creationId xmlns:a16="http://schemas.microsoft.com/office/drawing/2014/main" id="{926D5178-3640-6654-F3FB-B2A774BB5DF3}"/>
              </a:ext>
            </a:extLst>
          </p:cNvPr>
          <p:cNvSpPr/>
          <p:nvPr/>
        </p:nvSpPr>
        <p:spPr>
          <a:xfrm>
            <a:off x="3831771" y="5370739"/>
            <a:ext cx="876300" cy="6204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065CE6-FACC-C818-9275-C32F9B5C2409}"/>
              </a:ext>
            </a:extLst>
          </p:cNvPr>
          <p:cNvSpPr txBox="1"/>
          <p:nvPr/>
        </p:nvSpPr>
        <p:spPr>
          <a:xfrm>
            <a:off x="704848" y="4355573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MIM</a:t>
            </a:r>
            <a:r>
              <a:rPr kumimoji="1" lang="ja-JP" altLang="en-US" dirty="0"/>
              <a:t> </a:t>
            </a:r>
            <a:r>
              <a:rPr kumimoji="1" lang="en-US" altLang="ja-JP" dirty="0"/>
              <a:t>Cap</a:t>
            </a:r>
            <a:r>
              <a:rPr kumimoji="1" lang="ja-JP" altLang="en-US" dirty="0"/>
              <a:t> </a:t>
            </a:r>
            <a:r>
              <a:rPr lang="en-US" altLang="ja-JP" dirty="0"/>
              <a:t>(Metal5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3795527-F865-059D-225D-66D766BCDC29}"/>
              </a:ext>
            </a:extLst>
          </p:cNvPr>
          <p:cNvGrpSpPr/>
          <p:nvPr/>
        </p:nvGrpSpPr>
        <p:grpSpPr>
          <a:xfrm>
            <a:off x="9707336" y="1985508"/>
            <a:ext cx="1180696" cy="1180696"/>
            <a:chOff x="8727621" y="2055863"/>
            <a:chExt cx="2522083" cy="2522084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7F48201-BCE7-F04C-84D6-ACE8C8E8BA72}"/>
                </a:ext>
              </a:extLst>
            </p:cNvPr>
            <p:cNvGrpSpPr/>
            <p:nvPr/>
          </p:nvGrpSpPr>
          <p:grpSpPr>
            <a:xfrm>
              <a:off x="8727621" y="2055864"/>
              <a:ext cx="2522083" cy="2522083"/>
              <a:chOff x="4897550" y="1690688"/>
              <a:chExt cx="2522083" cy="252208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9078E3A-A602-23A4-E2DA-B78528EE2472}"/>
                  </a:ext>
                </a:extLst>
              </p:cNvPr>
              <p:cNvSpPr/>
              <p:nvPr/>
            </p:nvSpPr>
            <p:spPr>
              <a:xfrm>
                <a:off x="6045654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0038764-DC07-094B-3832-F0D8FD4B5F5D}"/>
                  </a:ext>
                </a:extLst>
              </p:cNvPr>
              <p:cNvSpPr/>
              <p:nvPr/>
            </p:nvSpPr>
            <p:spPr>
              <a:xfrm rot="5400000">
                <a:off x="6045653" y="1642271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D07FADB8-CD15-94CF-3344-24F9D42B1723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C8582422-93A7-BE15-402A-04570D71C72E}"/>
                </a:ext>
              </a:extLst>
            </p:cNvPr>
            <p:cNvGrpSpPr/>
            <p:nvPr/>
          </p:nvGrpSpPr>
          <p:grpSpPr>
            <a:xfrm>
              <a:off x="8727621" y="2055863"/>
              <a:ext cx="2522083" cy="2522083"/>
              <a:chOff x="4897550" y="1690688"/>
              <a:chExt cx="2522083" cy="2522083"/>
            </a:xfrm>
            <a:solidFill>
              <a:srgbClr val="FFFF00"/>
            </a:solidFill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BFC2FDAD-F89F-5A78-F447-A22B8E67B74F}"/>
                  </a:ext>
                </a:extLst>
              </p:cNvPr>
              <p:cNvSpPr/>
              <p:nvPr/>
            </p:nvSpPr>
            <p:spPr>
              <a:xfrm>
                <a:off x="5290458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48F4A18-444B-F77A-839B-9CFB902452A6}"/>
                  </a:ext>
                </a:extLst>
              </p:cNvPr>
              <p:cNvSpPr/>
              <p:nvPr/>
            </p:nvSpPr>
            <p:spPr>
              <a:xfrm rot="5400000">
                <a:off x="6045653" y="946264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B0A3FDF1-F62C-D28D-1F7D-C3285A124D0A}"/>
                  </a:ext>
                </a:extLst>
              </p:cNvPr>
              <p:cNvSpPr/>
              <p:nvPr/>
            </p:nvSpPr>
            <p:spPr>
              <a:xfrm>
                <a:off x="6800851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9492B61-5F19-4159-D990-88AC7D898DB7}"/>
                  </a:ext>
                </a:extLst>
              </p:cNvPr>
              <p:cNvSpPr/>
              <p:nvPr/>
            </p:nvSpPr>
            <p:spPr>
              <a:xfrm rot="5400000">
                <a:off x="6045653" y="2457792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25C0A47F-5FE3-18AF-AF80-C94DD4BD67EA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E12AE56-FB10-3593-7275-CFACCC59EBBE}"/>
              </a:ext>
            </a:extLst>
          </p:cNvPr>
          <p:cNvGrpSpPr/>
          <p:nvPr/>
        </p:nvGrpSpPr>
        <p:grpSpPr>
          <a:xfrm>
            <a:off x="8840561" y="4190043"/>
            <a:ext cx="1180696" cy="1180696"/>
            <a:chOff x="8727621" y="2055863"/>
            <a:chExt cx="2522083" cy="2522084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EDFD100-A509-D857-B1D1-D7B1E01FC5BD}"/>
                </a:ext>
              </a:extLst>
            </p:cNvPr>
            <p:cNvGrpSpPr/>
            <p:nvPr/>
          </p:nvGrpSpPr>
          <p:grpSpPr>
            <a:xfrm>
              <a:off x="8727621" y="2055864"/>
              <a:ext cx="2522083" cy="2522083"/>
              <a:chOff x="4897550" y="1690688"/>
              <a:chExt cx="2522083" cy="252208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79B26375-17EB-F8EE-F75D-3CB1ED63FBC7}"/>
                  </a:ext>
                </a:extLst>
              </p:cNvPr>
              <p:cNvSpPr/>
              <p:nvPr/>
            </p:nvSpPr>
            <p:spPr>
              <a:xfrm>
                <a:off x="6045654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D7227F2B-2EBC-D594-645D-EFF2542583C8}"/>
                  </a:ext>
                </a:extLst>
              </p:cNvPr>
              <p:cNvSpPr/>
              <p:nvPr/>
            </p:nvSpPr>
            <p:spPr>
              <a:xfrm rot="5400000">
                <a:off x="6045653" y="1642271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BC5629B-7015-4B19-F160-AFC887407305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CFD2B88-9C72-021D-CBB9-DA12996F3597}"/>
                </a:ext>
              </a:extLst>
            </p:cNvPr>
            <p:cNvGrpSpPr/>
            <p:nvPr/>
          </p:nvGrpSpPr>
          <p:grpSpPr>
            <a:xfrm>
              <a:off x="8727621" y="2055863"/>
              <a:ext cx="2522083" cy="2522083"/>
              <a:chOff x="4897550" y="1690688"/>
              <a:chExt cx="2522083" cy="2522083"/>
            </a:xfrm>
            <a:solidFill>
              <a:srgbClr val="FFFF00"/>
            </a:solidFill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4D0D592-718A-07DF-221E-0651FC754F29}"/>
                  </a:ext>
                </a:extLst>
              </p:cNvPr>
              <p:cNvSpPr/>
              <p:nvPr/>
            </p:nvSpPr>
            <p:spPr>
              <a:xfrm>
                <a:off x="5290458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DB708F80-2E19-191A-52BA-16A7167A6726}"/>
                  </a:ext>
                </a:extLst>
              </p:cNvPr>
              <p:cNvSpPr/>
              <p:nvPr/>
            </p:nvSpPr>
            <p:spPr>
              <a:xfrm rot="5400000">
                <a:off x="6045653" y="946264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9DFFB2B-30C7-C3FC-6FCF-A23F7CB054DC}"/>
                  </a:ext>
                </a:extLst>
              </p:cNvPr>
              <p:cNvSpPr/>
              <p:nvPr/>
            </p:nvSpPr>
            <p:spPr>
              <a:xfrm>
                <a:off x="6800851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32D9DD2-A7B0-3754-2610-82CCC653599B}"/>
                  </a:ext>
                </a:extLst>
              </p:cNvPr>
              <p:cNvSpPr/>
              <p:nvPr/>
            </p:nvSpPr>
            <p:spPr>
              <a:xfrm rot="5400000">
                <a:off x="6045653" y="2457792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7F71CE4-6726-49D8-1D96-A47404B39378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05204EB-04C9-4CCB-0F0A-389BD93900CA}"/>
              </a:ext>
            </a:extLst>
          </p:cNvPr>
          <p:cNvGrpSpPr/>
          <p:nvPr/>
        </p:nvGrpSpPr>
        <p:grpSpPr>
          <a:xfrm>
            <a:off x="10173104" y="4190043"/>
            <a:ext cx="1180696" cy="1180696"/>
            <a:chOff x="8727621" y="2055863"/>
            <a:chExt cx="2522083" cy="2522084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A4C9DBA3-6C76-2EA3-D0A6-A0C7A1B0C684}"/>
                </a:ext>
              </a:extLst>
            </p:cNvPr>
            <p:cNvGrpSpPr/>
            <p:nvPr/>
          </p:nvGrpSpPr>
          <p:grpSpPr>
            <a:xfrm>
              <a:off x="8727621" y="2055864"/>
              <a:ext cx="2522083" cy="2522083"/>
              <a:chOff x="4897550" y="1690688"/>
              <a:chExt cx="2522083" cy="252208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3946818-C45B-FE5A-448E-A1B3BB79D27C}"/>
                  </a:ext>
                </a:extLst>
              </p:cNvPr>
              <p:cNvSpPr/>
              <p:nvPr/>
            </p:nvSpPr>
            <p:spPr>
              <a:xfrm>
                <a:off x="6045654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97DBA97-5229-25B1-4F0A-FD352783A718}"/>
                  </a:ext>
                </a:extLst>
              </p:cNvPr>
              <p:cNvSpPr/>
              <p:nvPr/>
            </p:nvSpPr>
            <p:spPr>
              <a:xfrm rot="5400000">
                <a:off x="6045653" y="1642271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AEA510E-3342-8893-D2D3-9E836F6DA02A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5CBB691-28C8-3865-8BAB-E7C78B9FC0A8}"/>
                </a:ext>
              </a:extLst>
            </p:cNvPr>
            <p:cNvGrpSpPr/>
            <p:nvPr/>
          </p:nvGrpSpPr>
          <p:grpSpPr>
            <a:xfrm>
              <a:off x="8727621" y="2055863"/>
              <a:ext cx="2522083" cy="2522083"/>
              <a:chOff x="4897550" y="1690688"/>
              <a:chExt cx="2522083" cy="2522083"/>
            </a:xfrm>
            <a:solidFill>
              <a:srgbClr val="FFFF00"/>
            </a:solidFill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A6A92C60-B8D8-4361-9FA4-1A567D0DB07F}"/>
                  </a:ext>
                </a:extLst>
              </p:cNvPr>
              <p:cNvSpPr/>
              <p:nvPr/>
            </p:nvSpPr>
            <p:spPr>
              <a:xfrm>
                <a:off x="5290458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96967984-C172-39EE-8749-1BCC4F301C26}"/>
                  </a:ext>
                </a:extLst>
              </p:cNvPr>
              <p:cNvSpPr/>
              <p:nvPr/>
            </p:nvSpPr>
            <p:spPr>
              <a:xfrm rot="5400000">
                <a:off x="6045653" y="946264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29C13C2A-63AF-903A-6DED-092232C081F0}"/>
                  </a:ext>
                </a:extLst>
              </p:cNvPr>
              <p:cNvSpPr/>
              <p:nvPr/>
            </p:nvSpPr>
            <p:spPr>
              <a:xfrm>
                <a:off x="6800851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91A9EC6-2D35-A49A-FC04-E75660EA46D0}"/>
                  </a:ext>
                </a:extLst>
              </p:cNvPr>
              <p:cNvSpPr/>
              <p:nvPr/>
            </p:nvSpPr>
            <p:spPr>
              <a:xfrm rot="5400000">
                <a:off x="6045653" y="2457792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A375A03-DA25-6FB0-B621-57AC66176237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77D3E0F-59E5-9EFD-6E58-4373DAC8DF9C}"/>
              </a:ext>
            </a:extLst>
          </p:cNvPr>
          <p:cNvGrpSpPr/>
          <p:nvPr/>
        </p:nvGrpSpPr>
        <p:grpSpPr>
          <a:xfrm>
            <a:off x="8840561" y="5507214"/>
            <a:ext cx="1180696" cy="1180696"/>
            <a:chOff x="8727621" y="2055863"/>
            <a:chExt cx="2522083" cy="2522084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4F93E041-321D-3438-7E98-8FBC65246268}"/>
                </a:ext>
              </a:extLst>
            </p:cNvPr>
            <p:cNvGrpSpPr/>
            <p:nvPr/>
          </p:nvGrpSpPr>
          <p:grpSpPr>
            <a:xfrm>
              <a:off x="8727621" y="2055864"/>
              <a:ext cx="2522083" cy="2522083"/>
              <a:chOff x="4897550" y="1690688"/>
              <a:chExt cx="2522083" cy="252208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3F3DADDF-AC18-D10A-C04B-5485714FBDCF}"/>
                  </a:ext>
                </a:extLst>
              </p:cNvPr>
              <p:cNvSpPr/>
              <p:nvPr/>
            </p:nvSpPr>
            <p:spPr>
              <a:xfrm>
                <a:off x="6045654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3D8621A4-36B5-0C66-9490-6F324238E83B}"/>
                  </a:ext>
                </a:extLst>
              </p:cNvPr>
              <p:cNvSpPr/>
              <p:nvPr/>
            </p:nvSpPr>
            <p:spPr>
              <a:xfrm rot="5400000">
                <a:off x="6045653" y="1642271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0EB10DE7-60A3-D333-5C64-FE5F277373AE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90FEDA8A-5ADB-62AA-02CA-649BBC263C45}"/>
                </a:ext>
              </a:extLst>
            </p:cNvPr>
            <p:cNvGrpSpPr/>
            <p:nvPr/>
          </p:nvGrpSpPr>
          <p:grpSpPr>
            <a:xfrm>
              <a:off x="8727621" y="2055863"/>
              <a:ext cx="2522083" cy="2522083"/>
              <a:chOff x="4897550" y="1690688"/>
              <a:chExt cx="2522083" cy="2522083"/>
            </a:xfrm>
            <a:solidFill>
              <a:srgbClr val="FFFF00"/>
            </a:solidFill>
          </p:grpSpPr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9636E46A-EAC5-BDDF-6A16-7B93EF716152}"/>
                  </a:ext>
                </a:extLst>
              </p:cNvPr>
              <p:cNvSpPr/>
              <p:nvPr/>
            </p:nvSpPr>
            <p:spPr>
              <a:xfrm>
                <a:off x="5290458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24F7702-CE65-B809-1F7A-E956BB4EDEC5}"/>
                  </a:ext>
                </a:extLst>
              </p:cNvPr>
              <p:cNvSpPr/>
              <p:nvPr/>
            </p:nvSpPr>
            <p:spPr>
              <a:xfrm rot="5400000">
                <a:off x="6045653" y="946264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8BC25CEA-F39C-6C1C-66F5-1D1BC186528D}"/>
                  </a:ext>
                </a:extLst>
              </p:cNvPr>
              <p:cNvSpPr/>
              <p:nvPr/>
            </p:nvSpPr>
            <p:spPr>
              <a:xfrm>
                <a:off x="6800851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182A1431-648E-3464-B74D-E1BFCEA04FD9}"/>
                  </a:ext>
                </a:extLst>
              </p:cNvPr>
              <p:cNvSpPr/>
              <p:nvPr/>
            </p:nvSpPr>
            <p:spPr>
              <a:xfrm rot="5400000">
                <a:off x="6045653" y="2457792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AD90155E-B7B7-D5F3-A6CA-A3053AFDEF98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D764466-508D-3369-3091-EF162CF600E6}"/>
              </a:ext>
            </a:extLst>
          </p:cNvPr>
          <p:cNvGrpSpPr/>
          <p:nvPr/>
        </p:nvGrpSpPr>
        <p:grpSpPr>
          <a:xfrm>
            <a:off x="10173104" y="5507214"/>
            <a:ext cx="1180696" cy="1180696"/>
            <a:chOff x="8727621" y="2055863"/>
            <a:chExt cx="2522083" cy="2522084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B84DEC1B-D210-D4BE-273B-38E6814C0DF7}"/>
                </a:ext>
              </a:extLst>
            </p:cNvPr>
            <p:cNvGrpSpPr/>
            <p:nvPr/>
          </p:nvGrpSpPr>
          <p:grpSpPr>
            <a:xfrm>
              <a:off x="8727621" y="2055864"/>
              <a:ext cx="2522083" cy="2522083"/>
              <a:chOff x="4897550" y="1690688"/>
              <a:chExt cx="2522083" cy="252208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358DCECA-A330-66A0-2C2F-C3EB04446F06}"/>
                  </a:ext>
                </a:extLst>
              </p:cNvPr>
              <p:cNvSpPr/>
              <p:nvPr/>
            </p:nvSpPr>
            <p:spPr>
              <a:xfrm>
                <a:off x="6045654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908CBC57-DC71-1FEF-1E38-380980EC974E}"/>
                  </a:ext>
                </a:extLst>
              </p:cNvPr>
              <p:cNvSpPr/>
              <p:nvPr/>
            </p:nvSpPr>
            <p:spPr>
              <a:xfrm rot="5400000">
                <a:off x="6045653" y="1642271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393D2D5F-713A-89D7-0A11-393571F22A89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83EA02DC-84C1-8121-E4E3-6A83A869B050}"/>
                </a:ext>
              </a:extLst>
            </p:cNvPr>
            <p:cNvGrpSpPr/>
            <p:nvPr/>
          </p:nvGrpSpPr>
          <p:grpSpPr>
            <a:xfrm>
              <a:off x="8727621" y="2055863"/>
              <a:ext cx="2522083" cy="2522083"/>
              <a:chOff x="4897550" y="1690688"/>
              <a:chExt cx="2522083" cy="2522083"/>
            </a:xfrm>
            <a:solidFill>
              <a:srgbClr val="FFFF00"/>
            </a:solidFill>
          </p:grpSpPr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D77FF0E0-88CF-CB52-E83F-BE14A14DD8F6}"/>
                  </a:ext>
                </a:extLst>
              </p:cNvPr>
              <p:cNvSpPr/>
              <p:nvPr/>
            </p:nvSpPr>
            <p:spPr>
              <a:xfrm>
                <a:off x="5290458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608CAB62-7B94-129B-FA36-A7340D8F9622}"/>
                  </a:ext>
                </a:extLst>
              </p:cNvPr>
              <p:cNvSpPr/>
              <p:nvPr/>
            </p:nvSpPr>
            <p:spPr>
              <a:xfrm rot="5400000">
                <a:off x="6045653" y="946264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6A8FFD65-3A19-9998-5712-8AAB1929AA34}"/>
                  </a:ext>
                </a:extLst>
              </p:cNvPr>
              <p:cNvSpPr/>
              <p:nvPr/>
            </p:nvSpPr>
            <p:spPr>
              <a:xfrm>
                <a:off x="6800851" y="1690688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2AC2DCE-9C75-8818-854E-ED985C8E7918}"/>
                  </a:ext>
                </a:extLst>
              </p:cNvPr>
              <p:cNvSpPr/>
              <p:nvPr/>
            </p:nvSpPr>
            <p:spPr>
              <a:xfrm rot="5400000">
                <a:off x="6045653" y="2457792"/>
                <a:ext cx="225878" cy="252208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D15E31DB-F8FC-F935-72D6-6E4C6F673DCB}"/>
                  </a:ext>
                </a:extLst>
              </p:cNvPr>
              <p:cNvSpPr/>
              <p:nvPr/>
            </p:nvSpPr>
            <p:spPr>
              <a:xfrm>
                <a:off x="5290458" y="2095501"/>
                <a:ext cx="1736271" cy="1736271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B0009A1-EFDD-8467-E504-A689410D505E}"/>
              </a:ext>
            </a:extLst>
          </p:cNvPr>
          <p:cNvSpPr txBox="1"/>
          <p:nvPr/>
        </p:nvSpPr>
        <p:spPr>
          <a:xfrm>
            <a:off x="8598352" y="3537075"/>
            <a:ext cx="351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必要に応じて配線をつなぐ</a:t>
            </a:r>
            <a:endParaRPr kumimoji="1"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1DAD41D-1325-8950-5032-AE87AB167F44}"/>
              </a:ext>
            </a:extLst>
          </p:cNvPr>
          <p:cNvSpPr/>
          <p:nvPr/>
        </p:nvSpPr>
        <p:spPr>
          <a:xfrm>
            <a:off x="9370871" y="5321633"/>
            <a:ext cx="105743" cy="238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1DBCB2C-3B42-FEE5-6A91-8DBB98A6D71A}"/>
              </a:ext>
            </a:extLst>
          </p:cNvPr>
          <p:cNvSpPr/>
          <p:nvPr/>
        </p:nvSpPr>
        <p:spPr>
          <a:xfrm>
            <a:off x="9992557" y="4380837"/>
            <a:ext cx="225878" cy="93407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A75962B-00F3-BAD4-24EE-8AF7B9E52E09}"/>
              </a:ext>
            </a:extLst>
          </p:cNvPr>
          <p:cNvSpPr/>
          <p:nvPr/>
        </p:nvSpPr>
        <p:spPr>
          <a:xfrm>
            <a:off x="9992557" y="5083732"/>
            <a:ext cx="225878" cy="93407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CB66C41-F563-5D43-190E-29482540BA60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 flipH="1">
            <a:off x="10105496" y="3906407"/>
            <a:ext cx="248178" cy="474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958424BB-E206-505E-CC3E-0918239E53A4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9476614" y="3906407"/>
            <a:ext cx="877060" cy="1534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9E34EF8C-C4AB-493D-57AC-E0CD48B62802}"/>
              </a:ext>
            </a:extLst>
          </p:cNvPr>
          <p:cNvCxnSpPr>
            <a:stCxn id="87" idx="2"/>
            <a:endCxn id="93" idx="2"/>
          </p:cNvCxnSpPr>
          <p:nvPr/>
        </p:nvCxnSpPr>
        <p:spPr>
          <a:xfrm flipH="1">
            <a:off x="10105496" y="3906407"/>
            <a:ext cx="248178" cy="1270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1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4DBAB-4DDF-AAFE-432A-E3B681EB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9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AEC34B5-F06A-9232-D1B0-B3CEA0A1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配線接続</a:t>
            </a:r>
          </a:p>
        </p:txBody>
      </p:sp>
      <p:pic>
        <p:nvPicPr>
          <p:cNvPr id="6" name="図 5" descr="ベンチ, いっぱい, 木製, 時計 が含まれている画像&#10;&#10;自動的に生成された説明">
            <a:extLst>
              <a:ext uri="{FF2B5EF4-FFF2-40B4-BE49-F238E27FC236}">
                <a16:creationId xmlns:a16="http://schemas.microsoft.com/office/drawing/2014/main" id="{71007909-3AA4-9641-AD29-E2723040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4" y="1428667"/>
            <a:ext cx="4100995" cy="440607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3E98EA-558A-E46C-1196-DDF066AA8517}"/>
              </a:ext>
            </a:extLst>
          </p:cNvPr>
          <p:cNvSpPr/>
          <p:nvPr/>
        </p:nvSpPr>
        <p:spPr>
          <a:xfrm>
            <a:off x="2431946" y="1551825"/>
            <a:ext cx="399452" cy="3906268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F5AD36-681E-697B-8310-266B1089B845}"/>
              </a:ext>
            </a:extLst>
          </p:cNvPr>
          <p:cNvSpPr/>
          <p:nvPr/>
        </p:nvSpPr>
        <p:spPr>
          <a:xfrm>
            <a:off x="1050121" y="1551825"/>
            <a:ext cx="399452" cy="3906268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ベンチ, いっぱい, 木製, 時計 が含まれている画像&#10;&#10;自動的に生成された説明">
            <a:extLst>
              <a:ext uri="{FF2B5EF4-FFF2-40B4-BE49-F238E27FC236}">
                <a16:creationId xmlns:a16="http://schemas.microsoft.com/office/drawing/2014/main" id="{E1B46991-6144-D5F7-745B-A3EDE04DFB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33" y="1428667"/>
            <a:ext cx="4100995" cy="44060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CEE30E-42D6-099B-F291-13F77520907F}"/>
              </a:ext>
            </a:extLst>
          </p:cNvPr>
          <p:cNvSpPr txBox="1"/>
          <p:nvPr/>
        </p:nvSpPr>
        <p:spPr>
          <a:xfrm>
            <a:off x="636814" y="5785309"/>
            <a:ext cx="429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引き出し線</a:t>
            </a:r>
            <a:r>
              <a:rPr kumimoji="1" lang="en-US" altLang="ja-JP" dirty="0"/>
              <a:t>(Metal3)</a:t>
            </a:r>
            <a:r>
              <a:rPr kumimoji="1" lang="ja-JP" altLang="en-US" dirty="0"/>
              <a:t>が隣接している</a:t>
            </a:r>
            <a:r>
              <a:rPr lang="en-US" altLang="ja-JP" dirty="0"/>
              <a:t>/</a:t>
            </a:r>
            <a:r>
              <a:rPr lang="ja-JP" altLang="en-US" dirty="0"/>
              <a:t>隣接していない</a:t>
            </a:r>
            <a:r>
              <a:rPr lang="en-US" altLang="ja-JP" dirty="0"/>
              <a:t>MIMCAP</a:t>
            </a:r>
            <a:r>
              <a:rPr lang="ja-JP" altLang="en-US" dirty="0"/>
              <a:t>が混在</a:t>
            </a:r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3F8C0A4C-D992-7D4E-F34B-545CBC98A78A}"/>
              </a:ext>
            </a:extLst>
          </p:cNvPr>
          <p:cNvSpPr/>
          <p:nvPr/>
        </p:nvSpPr>
        <p:spPr>
          <a:xfrm>
            <a:off x="4838320" y="3163619"/>
            <a:ext cx="590382" cy="936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C9473D4-82E7-AF82-FEC3-F0CAEF15608D}"/>
              </a:ext>
            </a:extLst>
          </p:cNvPr>
          <p:cNvSpPr/>
          <p:nvPr/>
        </p:nvSpPr>
        <p:spPr>
          <a:xfrm>
            <a:off x="6657975" y="1428668"/>
            <a:ext cx="45719" cy="1734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9C08E03-FDFB-2D97-F98D-055AEAC21B53}"/>
              </a:ext>
            </a:extLst>
          </p:cNvPr>
          <p:cNvSpPr/>
          <p:nvPr/>
        </p:nvSpPr>
        <p:spPr>
          <a:xfrm>
            <a:off x="7137400" y="1428668"/>
            <a:ext cx="45719" cy="3714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5C85FD2-CB46-462C-8CEB-0254EDFB1D7C}"/>
              </a:ext>
            </a:extLst>
          </p:cNvPr>
          <p:cNvSpPr/>
          <p:nvPr/>
        </p:nvSpPr>
        <p:spPr>
          <a:xfrm>
            <a:off x="7607300" y="1428668"/>
            <a:ext cx="45719" cy="3714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D629D0-D7EB-0767-ACC7-CBEBEA339272}"/>
              </a:ext>
            </a:extLst>
          </p:cNvPr>
          <p:cNvSpPr/>
          <p:nvPr/>
        </p:nvSpPr>
        <p:spPr>
          <a:xfrm>
            <a:off x="8077200" y="1428667"/>
            <a:ext cx="45719" cy="21051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448FF7F-84FA-A0CB-2A38-5F44C2CDA246}"/>
              </a:ext>
            </a:extLst>
          </p:cNvPr>
          <p:cNvSpPr/>
          <p:nvPr/>
        </p:nvSpPr>
        <p:spPr>
          <a:xfrm>
            <a:off x="7979784" y="1428667"/>
            <a:ext cx="45719" cy="616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50C9BEA-0B84-8447-6DE4-81057B7DEB47}"/>
              </a:ext>
            </a:extLst>
          </p:cNvPr>
          <p:cNvSpPr/>
          <p:nvPr/>
        </p:nvSpPr>
        <p:spPr>
          <a:xfrm>
            <a:off x="8476176" y="1428668"/>
            <a:ext cx="45719" cy="1734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E0A9FA5-E807-C780-4ED5-3FCF8B7DF2B2}"/>
              </a:ext>
            </a:extLst>
          </p:cNvPr>
          <p:cNvSpPr/>
          <p:nvPr/>
        </p:nvSpPr>
        <p:spPr>
          <a:xfrm>
            <a:off x="8549835" y="1428668"/>
            <a:ext cx="45719" cy="1139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306D08-4AA3-B94D-92C0-B8D92482F80E}"/>
              </a:ext>
            </a:extLst>
          </p:cNvPr>
          <p:cNvSpPr/>
          <p:nvPr/>
        </p:nvSpPr>
        <p:spPr>
          <a:xfrm>
            <a:off x="9005934" y="1428668"/>
            <a:ext cx="45719" cy="1638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AEBEAC-F989-3F35-22D4-1ACA38633D6F}"/>
              </a:ext>
            </a:extLst>
          </p:cNvPr>
          <p:cNvSpPr/>
          <p:nvPr/>
        </p:nvSpPr>
        <p:spPr>
          <a:xfrm>
            <a:off x="8928193" y="1428668"/>
            <a:ext cx="45719" cy="3714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26C4D2F-0186-2BA4-9BE5-0CC318FD883C}"/>
              </a:ext>
            </a:extLst>
          </p:cNvPr>
          <p:cNvSpPr/>
          <p:nvPr/>
        </p:nvSpPr>
        <p:spPr>
          <a:xfrm>
            <a:off x="9404910" y="1428667"/>
            <a:ext cx="45719" cy="616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55889FF-8EDD-C935-F1C0-7AA8F10643D1}"/>
              </a:ext>
            </a:extLst>
          </p:cNvPr>
          <p:cNvSpPr/>
          <p:nvPr/>
        </p:nvSpPr>
        <p:spPr>
          <a:xfrm>
            <a:off x="9478569" y="1428668"/>
            <a:ext cx="45719" cy="3714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D4365AA-913E-3CF3-CA07-6D65B8447DC3}"/>
              </a:ext>
            </a:extLst>
          </p:cNvPr>
          <p:cNvSpPr/>
          <p:nvPr/>
        </p:nvSpPr>
        <p:spPr>
          <a:xfrm>
            <a:off x="9898362" y="1428668"/>
            <a:ext cx="45719" cy="3714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551718-1A8C-26AF-7F1F-2385E2DEA380}"/>
              </a:ext>
            </a:extLst>
          </p:cNvPr>
          <p:cNvSpPr/>
          <p:nvPr/>
        </p:nvSpPr>
        <p:spPr>
          <a:xfrm>
            <a:off x="9985553" y="1428667"/>
            <a:ext cx="45719" cy="11399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21247D-DF24-1303-7D22-980AB6EBD7A9}"/>
              </a:ext>
            </a:extLst>
          </p:cNvPr>
          <p:cNvSpPr txBox="1"/>
          <p:nvPr/>
        </p:nvSpPr>
        <p:spPr>
          <a:xfrm>
            <a:off x="6351827" y="5785309"/>
            <a:ext cx="52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すべての</a:t>
            </a:r>
            <a:r>
              <a:rPr kumimoji="1" lang="en-US" altLang="ja-JP" dirty="0"/>
              <a:t>MIMCAP</a:t>
            </a:r>
            <a:r>
              <a:rPr lang="ja-JP" altLang="en-US" dirty="0"/>
              <a:t>に配線が隣接するようにレイアウト（水色）することでレイアウト依存による寄生</a:t>
            </a:r>
            <a:r>
              <a:rPr lang="en-US" altLang="ja-JP" dirty="0"/>
              <a:t>C</a:t>
            </a:r>
            <a:r>
              <a:rPr lang="ja-JP" altLang="en-US" dirty="0"/>
              <a:t>ばらつき抑制を図る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57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AEC34B5-F06A-9232-D1B0-B3CEA0A1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lang="en-US" altLang="ja-JP" dirty="0"/>
              <a:t>MIM</a:t>
            </a:r>
            <a:r>
              <a:rPr lang="ja-JP" altLang="en-US" dirty="0"/>
              <a:t> </a:t>
            </a:r>
            <a:r>
              <a:rPr lang="en-US" altLang="ja-JP" dirty="0"/>
              <a:t>Cap</a:t>
            </a:r>
            <a:r>
              <a:rPr lang="ja-JP" altLang="en-US" dirty="0"/>
              <a:t>の拡大</a:t>
            </a:r>
          </a:p>
        </p:txBody>
      </p:sp>
      <p:pic>
        <p:nvPicPr>
          <p:cNvPr id="6" name="図 5" descr="ベンチ, いっぱい, 木製, 時計 が含まれている画像&#10;&#10;自動的に生成された説明">
            <a:extLst>
              <a:ext uri="{FF2B5EF4-FFF2-40B4-BE49-F238E27FC236}">
                <a16:creationId xmlns:a16="http://schemas.microsoft.com/office/drawing/2014/main" id="{71007909-3AA4-9641-AD29-E2723040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" y="1417781"/>
            <a:ext cx="4805628" cy="51631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40ACB5-4F6A-E813-1A67-98AB23E3F089}"/>
              </a:ext>
            </a:extLst>
          </p:cNvPr>
          <p:cNvSpPr txBox="1"/>
          <p:nvPr/>
        </p:nvSpPr>
        <p:spPr>
          <a:xfrm>
            <a:off x="5943600" y="174625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DRC</a:t>
            </a:r>
            <a:r>
              <a:rPr lang="ja-JP" altLang="en-US" dirty="0"/>
              <a:t>を満たす範囲で</a:t>
            </a:r>
            <a:r>
              <a:rPr lang="en-US" altLang="ja-JP" dirty="0"/>
              <a:t>MIM</a:t>
            </a:r>
            <a:r>
              <a:rPr lang="ja-JP" altLang="en-US" dirty="0"/>
              <a:t> </a:t>
            </a:r>
            <a:r>
              <a:rPr lang="en-US" altLang="ja-JP" dirty="0"/>
              <a:t>array</a:t>
            </a:r>
            <a:r>
              <a:rPr lang="ja-JP" altLang="en-US" dirty="0"/>
              <a:t>の間隔を小さくする</a:t>
            </a:r>
            <a:endParaRPr lang="en-US" altLang="ja-JP" dirty="0"/>
          </a:p>
          <a:p>
            <a:r>
              <a:rPr kumimoji="1" lang="ja-JP" altLang="en-US" dirty="0"/>
              <a:t>または</a:t>
            </a:r>
            <a:endParaRPr kumimoji="1" lang="en-US" altLang="ja-JP" dirty="0"/>
          </a:p>
          <a:p>
            <a:r>
              <a:rPr lang="en-US" altLang="ja-JP" dirty="0" err="1"/>
              <a:t>MIMCap</a:t>
            </a:r>
            <a:r>
              <a:rPr lang="ja-JP" altLang="en-US" dirty="0"/>
              <a:t>のサイズを大きくして相対的に寄生容量の影響を小さくする。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42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174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MIM array レイアウト改善案</vt:lpstr>
      <vt:lpstr>1. MIM Capレイアウト改善</vt:lpstr>
      <vt:lpstr>1. MIM Capレイアウト改善 Advanced</vt:lpstr>
      <vt:lpstr>PowerPoint プレゼンテーション</vt:lpstr>
      <vt:lpstr>2. 配線接続</vt:lpstr>
      <vt:lpstr>3. MIM Capの拡大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 array レイアウト改善案</dc:title>
  <dc:creator>Takeshi Kuboki</dc:creator>
  <cp:lastModifiedBy>Noritsuna Imamura</cp:lastModifiedBy>
  <cp:revision>1</cp:revision>
  <dcterms:created xsi:type="dcterms:W3CDTF">2024-04-08T05:35:05Z</dcterms:created>
  <dcterms:modified xsi:type="dcterms:W3CDTF">2024-04-08T07:03:24Z</dcterms:modified>
</cp:coreProperties>
</file>