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0"/>
  </p:notesMasterIdLst>
  <p:sldIdLst>
    <p:sldId id="256" r:id="rId3"/>
    <p:sldId id="273" r:id="rId4"/>
    <p:sldId id="4414" r:id="rId5"/>
    <p:sldId id="278" r:id="rId6"/>
    <p:sldId id="266" r:id="rId7"/>
    <p:sldId id="4416" r:id="rId8"/>
    <p:sldId id="4408" r:id="rId9"/>
    <p:sldId id="4411" r:id="rId10"/>
    <p:sldId id="4418" r:id="rId11"/>
    <p:sldId id="259" r:id="rId12"/>
    <p:sldId id="277" r:id="rId13"/>
    <p:sldId id="283" r:id="rId14"/>
    <p:sldId id="289" r:id="rId15"/>
    <p:sldId id="288" r:id="rId16"/>
    <p:sldId id="285" r:id="rId17"/>
    <p:sldId id="286" r:id="rId18"/>
    <p:sldId id="275" r:id="rId19"/>
    <p:sldId id="4403" r:id="rId20"/>
    <p:sldId id="4410" r:id="rId21"/>
    <p:sldId id="267" r:id="rId22"/>
    <p:sldId id="291" r:id="rId23"/>
    <p:sldId id="292" r:id="rId24"/>
    <p:sldId id="4421" r:id="rId25"/>
    <p:sldId id="4419" r:id="rId26"/>
    <p:sldId id="293" r:id="rId27"/>
    <p:sldId id="294" r:id="rId28"/>
    <p:sldId id="4420" r:id="rId29"/>
    <p:sldId id="295" r:id="rId30"/>
    <p:sldId id="4413" r:id="rId31"/>
    <p:sldId id="626" r:id="rId32"/>
    <p:sldId id="4409" r:id="rId33"/>
    <p:sldId id="636" r:id="rId34"/>
    <p:sldId id="638" r:id="rId35"/>
    <p:sldId id="642" r:id="rId36"/>
    <p:sldId id="645" r:id="rId37"/>
    <p:sldId id="644" r:id="rId38"/>
    <p:sldId id="647" r:id="rId39"/>
    <p:sldId id="637" r:id="rId40"/>
    <p:sldId id="646" r:id="rId41"/>
    <p:sldId id="649" r:id="rId42"/>
    <p:sldId id="616" r:id="rId43"/>
    <p:sldId id="627" r:id="rId44"/>
    <p:sldId id="610" r:id="rId45"/>
    <p:sldId id="641" r:id="rId46"/>
    <p:sldId id="628" r:id="rId47"/>
    <p:sldId id="648" r:id="rId48"/>
    <p:sldId id="629" r:id="rId49"/>
    <p:sldId id="620" r:id="rId50"/>
    <p:sldId id="619" r:id="rId51"/>
    <p:sldId id="630" r:id="rId52"/>
    <p:sldId id="650" r:id="rId53"/>
    <p:sldId id="651" r:id="rId54"/>
    <p:sldId id="617" r:id="rId55"/>
    <p:sldId id="4417" r:id="rId56"/>
    <p:sldId id="652" r:id="rId57"/>
    <p:sldId id="633" r:id="rId58"/>
    <p:sldId id="622" r:id="rId5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8C90FE-1B15-4D2D-A140-1B3A5552B641}">
          <p14:sldIdLst>
            <p14:sldId id="256"/>
            <p14:sldId id="273"/>
            <p14:sldId id="4414"/>
            <p14:sldId id="278"/>
            <p14:sldId id="266"/>
            <p14:sldId id="4416"/>
            <p14:sldId id="4408"/>
            <p14:sldId id="4411"/>
            <p14:sldId id="4418"/>
            <p14:sldId id="259"/>
            <p14:sldId id="277"/>
            <p14:sldId id="283"/>
            <p14:sldId id="289"/>
            <p14:sldId id="288"/>
            <p14:sldId id="285"/>
            <p14:sldId id="286"/>
            <p14:sldId id="275"/>
            <p14:sldId id="4403"/>
            <p14:sldId id="4410"/>
            <p14:sldId id="267"/>
            <p14:sldId id="291"/>
            <p14:sldId id="292"/>
            <p14:sldId id="4421"/>
            <p14:sldId id="4419"/>
            <p14:sldId id="293"/>
            <p14:sldId id="294"/>
            <p14:sldId id="4420"/>
            <p14:sldId id="295"/>
            <p14:sldId id="4413"/>
            <p14:sldId id="626"/>
            <p14:sldId id="4409"/>
            <p14:sldId id="636"/>
            <p14:sldId id="638"/>
            <p14:sldId id="642"/>
            <p14:sldId id="645"/>
            <p14:sldId id="644"/>
            <p14:sldId id="647"/>
            <p14:sldId id="637"/>
            <p14:sldId id="646"/>
            <p14:sldId id="649"/>
            <p14:sldId id="616"/>
            <p14:sldId id="627"/>
            <p14:sldId id="610"/>
            <p14:sldId id="641"/>
            <p14:sldId id="628"/>
            <p14:sldId id="648"/>
            <p14:sldId id="629"/>
            <p14:sldId id="620"/>
            <p14:sldId id="619"/>
            <p14:sldId id="630"/>
            <p14:sldId id="650"/>
            <p14:sldId id="651"/>
            <p14:sldId id="617"/>
            <p14:sldId id="4417"/>
            <p14:sldId id="652"/>
            <p14:sldId id="633"/>
            <p14:sldId id="6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BEE8-CEEC-E07A-3F1C-483A37B486A5}" v="29" dt="2025-04-27T00:30:59.788"/>
    <p1510:client id="{341E24BC-8A7D-D004-BF1D-DE043A630B39}" v="5" dt="2025-04-27T06:24:27.659"/>
    <p1510:client id="{382AFDEA-3B2F-3A59-A15F-E4A8758A4E43}" v="729" dt="2025-04-27T13:15:35.260"/>
    <p1510:client id="{606D9F1B-0220-4C24-8417-EFCE08C791D6}" v="64" dt="2025-04-27T13:13:06.399"/>
    <p1510:client id="{A3766C64-4E9C-0E9A-E3EF-0A219809D072}" v="72" dt="2025-04-27T11:15:55.103"/>
    <p1510:client id="{A3B0BAC0-F6E5-F25D-E9D5-3EBD3DACE445}" v="222" dt="2025-04-27T02:03:09.723"/>
    <p1510:client id="{AB6BB888-AC78-095D-364F-696BD4E2BD68}" v="360" dt="2025-04-26T22:15:28.283"/>
    <p1510:client id="{BD7AB5D1-3E6F-D18B-FB83-828E08A2D051}" v="19" dt="2025-04-27T01:26:11.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90C8D-9AA3-491F-A1B8-2E6DEA024ADB}" type="doc">
      <dgm:prSet loTypeId="urn:microsoft.com/office/officeart/2005/8/layout/gear1" loCatId="process" qsTypeId="urn:microsoft.com/office/officeart/2005/8/quickstyle/simple1" qsCatId="simple" csTypeId="urn:microsoft.com/office/officeart/2005/8/colors/colorful2" csCatId="colorful" phldr="1"/>
      <dgm:spPr/>
    </dgm:pt>
    <dgm:pt modelId="{8B5AA5EA-6699-4244-A2C8-B89F75D357D0}">
      <dgm:prSet phldrT="[文字]"/>
      <dgm:spPr/>
      <dgm:t>
        <a:bodyPr/>
        <a:lstStyle/>
        <a:p>
          <a:r>
            <a:rPr lang="en-US" altLang="zh-TW"/>
            <a:t>process</a:t>
          </a:r>
          <a:endParaRPr lang="zh-TW" altLang="en-US"/>
        </a:p>
      </dgm:t>
    </dgm:pt>
    <dgm:pt modelId="{CD9086C8-811A-4CEB-A5B9-7A335AB9DEB8}" type="parTrans" cxnId="{21C14411-3C92-424C-9A89-361516137B90}">
      <dgm:prSet/>
      <dgm:spPr/>
      <dgm:t>
        <a:bodyPr/>
        <a:lstStyle/>
        <a:p>
          <a:endParaRPr lang="zh-TW" altLang="en-US"/>
        </a:p>
      </dgm:t>
    </dgm:pt>
    <dgm:pt modelId="{7BEC0D43-24FC-4AEC-B1DE-95E03337E4EC}" type="sibTrans" cxnId="{21C14411-3C92-424C-9A89-361516137B90}">
      <dgm:prSet/>
      <dgm:spPr/>
      <dgm:t>
        <a:bodyPr/>
        <a:lstStyle/>
        <a:p>
          <a:endParaRPr lang="zh-TW" altLang="en-US"/>
        </a:p>
      </dgm:t>
    </dgm:pt>
    <dgm:pt modelId="{5FD55FE8-9EAF-42C9-AE1A-E293A6C9BB0F}">
      <dgm:prSet phldrT="[文字]" custT="1"/>
      <dgm:spPr/>
      <dgm:t>
        <a:bodyPr/>
        <a:lstStyle/>
        <a:p>
          <a:r>
            <a:rPr lang="en-US" altLang="zh-TW" sz="400"/>
            <a:t>process</a:t>
          </a:r>
          <a:endParaRPr lang="zh-TW" altLang="en-US" sz="400"/>
        </a:p>
      </dgm:t>
    </dgm:pt>
    <dgm:pt modelId="{DC46D04B-F276-47DC-AFFD-5D7DB7A63579}" type="parTrans" cxnId="{C56C2F08-0FD4-4D6E-98A6-6159B8842D9A}">
      <dgm:prSet/>
      <dgm:spPr/>
      <dgm:t>
        <a:bodyPr/>
        <a:lstStyle/>
        <a:p>
          <a:endParaRPr lang="zh-TW" altLang="en-US"/>
        </a:p>
      </dgm:t>
    </dgm:pt>
    <dgm:pt modelId="{95D02ACA-2F5B-403C-B39F-C89FA969D997}" type="sibTrans" cxnId="{C56C2F08-0FD4-4D6E-98A6-6159B8842D9A}">
      <dgm:prSet/>
      <dgm:spPr/>
      <dgm:t>
        <a:bodyPr/>
        <a:lstStyle/>
        <a:p>
          <a:endParaRPr lang="zh-TW" altLang="en-US"/>
        </a:p>
      </dgm:t>
    </dgm:pt>
    <dgm:pt modelId="{22F8CA21-9919-4A2E-807D-65DF7C947AD4}">
      <dgm:prSet phldrT="[文字]"/>
      <dgm:spPr/>
      <dgm:t>
        <a:bodyPr/>
        <a:lstStyle/>
        <a:p>
          <a:r>
            <a:rPr lang="en-US" altLang="zh-TW"/>
            <a:t>process</a:t>
          </a:r>
          <a:endParaRPr lang="zh-TW" altLang="en-US"/>
        </a:p>
      </dgm:t>
    </dgm:pt>
    <dgm:pt modelId="{BF3D631C-9414-42CA-846D-4A3C8CFE5A77}" type="parTrans" cxnId="{B71D48CD-989E-4610-B216-F7A4F8B43865}">
      <dgm:prSet/>
      <dgm:spPr/>
      <dgm:t>
        <a:bodyPr/>
        <a:lstStyle/>
        <a:p>
          <a:endParaRPr lang="zh-TW" altLang="en-US"/>
        </a:p>
      </dgm:t>
    </dgm:pt>
    <dgm:pt modelId="{F29C28BC-9279-4EE9-89EF-530465957C46}" type="sibTrans" cxnId="{B71D48CD-989E-4610-B216-F7A4F8B43865}">
      <dgm:prSet/>
      <dgm:spPr/>
      <dgm:t>
        <a:bodyPr/>
        <a:lstStyle/>
        <a:p>
          <a:endParaRPr lang="zh-TW" altLang="en-US"/>
        </a:p>
      </dgm:t>
    </dgm:pt>
    <dgm:pt modelId="{0456B302-38C1-49DD-9EC7-1DF75C9ACFC3}" type="pres">
      <dgm:prSet presAssocID="{BA490C8D-9AA3-491F-A1B8-2E6DEA024ADB}" presName="composite" presStyleCnt="0">
        <dgm:presLayoutVars>
          <dgm:chMax val="3"/>
          <dgm:animLvl val="lvl"/>
          <dgm:resizeHandles val="exact"/>
        </dgm:presLayoutVars>
      </dgm:prSet>
      <dgm:spPr/>
    </dgm:pt>
    <dgm:pt modelId="{247A296D-8106-4BE2-988B-501C70B2110E}" type="pres">
      <dgm:prSet presAssocID="{8B5AA5EA-6699-4244-A2C8-B89F75D357D0}" presName="gear1" presStyleLbl="node1" presStyleIdx="0" presStyleCnt="3">
        <dgm:presLayoutVars>
          <dgm:chMax val="1"/>
          <dgm:bulletEnabled val="1"/>
        </dgm:presLayoutVars>
      </dgm:prSet>
      <dgm:spPr/>
    </dgm:pt>
    <dgm:pt modelId="{E217AE6C-1F39-4CA5-99EB-2B9156EC583E}" type="pres">
      <dgm:prSet presAssocID="{8B5AA5EA-6699-4244-A2C8-B89F75D357D0}" presName="gear1srcNode" presStyleLbl="node1" presStyleIdx="0" presStyleCnt="3"/>
      <dgm:spPr/>
    </dgm:pt>
    <dgm:pt modelId="{F34CF69E-3916-44AF-B692-183762164F2B}" type="pres">
      <dgm:prSet presAssocID="{8B5AA5EA-6699-4244-A2C8-B89F75D357D0}" presName="gear1dstNode" presStyleLbl="node1" presStyleIdx="0" presStyleCnt="3"/>
      <dgm:spPr/>
    </dgm:pt>
    <dgm:pt modelId="{BF34955D-BB03-4C29-9D42-1821FA456AAE}" type="pres">
      <dgm:prSet presAssocID="{5FD55FE8-9EAF-42C9-AE1A-E293A6C9BB0F}" presName="gear2" presStyleLbl="node1" presStyleIdx="1" presStyleCnt="3">
        <dgm:presLayoutVars>
          <dgm:chMax val="1"/>
          <dgm:bulletEnabled val="1"/>
        </dgm:presLayoutVars>
      </dgm:prSet>
      <dgm:spPr/>
    </dgm:pt>
    <dgm:pt modelId="{F52BC3B6-74AA-4015-9B16-386E00AD5B8A}" type="pres">
      <dgm:prSet presAssocID="{5FD55FE8-9EAF-42C9-AE1A-E293A6C9BB0F}" presName="gear2srcNode" presStyleLbl="node1" presStyleIdx="1" presStyleCnt="3"/>
      <dgm:spPr/>
    </dgm:pt>
    <dgm:pt modelId="{57F60E47-CFCB-4110-A0AA-1EA2E69B0CDE}" type="pres">
      <dgm:prSet presAssocID="{5FD55FE8-9EAF-42C9-AE1A-E293A6C9BB0F}" presName="gear2dstNode" presStyleLbl="node1" presStyleIdx="1" presStyleCnt="3"/>
      <dgm:spPr/>
    </dgm:pt>
    <dgm:pt modelId="{107D4CD1-B6F2-4622-9407-C161293B63D1}" type="pres">
      <dgm:prSet presAssocID="{22F8CA21-9919-4A2E-807D-65DF7C947AD4}" presName="gear3" presStyleLbl="node1" presStyleIdx="2" presStyleCnt="3"/>
      <dgm:spPr/>
    </dgm:pt>
    <dgm:pt modelId="{F93A9FE3-7A0A-499E-8500-8E654C365249}" type="pres">
      <dgm:prSet presAssocID="{22F8CA21-9919-4A2E-807D-65DF7C947AD4}" presName="gear3tx" presStyleLbl="node1" presStyleIdx="2" presStyleCnt="3">
        <dgm:presLayoutVars>
          <dgm:chMax val="1"/>
          <dgm:bulletEnabled val="1"/>
        </dgm:presLayoutVars>
      </dgm:prSet>
      <dgm:spPr/>
    </dgm:pt>
    <dgm:pt modelId="{DDE54DA7-0B50-4E14-B917-A03A2657C3BF}" type="pres">
      <dgm:prSet presAssocID="{22F8CA21-9919-4A2E-807D-65DF7C947AD4}" presName="gear3srcNode" presStyleLbl="node1" presStyleIdx="2" presStyleCnt="3"/>
      <dgm:spPr/>
    </dgm:pt>
    <dgm:pt modelId="{26897C6F-2D6D-437D-9778-14E97FC84222}" type="pres">
      <dgm:prSet presAssocID="{22F8CA21-9919-4A2E-807D-65DF7C947AD4}" presName="gear3dstNode" presStyleLbl="node1" presStyleIdx="2" presStyleCnt="3"/>
      <dgm:spPr/>
    </dgm:pt>
    <dgm:pt modelId="{395046B2-7832-4E1F-A66D-BCE0943A1BE6}" type="pres">
      <dgm:prSet presAssocID="{7BEC0D43-24FC-4AEC-B1DE-95E03337E4EC}" presName="connector1" presStyleLbl="sibTrans2D1" presStyleIdx="0" presStyleCnt="3"/>
      <dgm:spPr/>
    </dgm:pt>
    <dgm:pt modelId="{3D021716-82FE-4405-86E5-F4F3B768CCA0}" type="pres">
      <dgm:prSet presAssocID="{95D02ACA-2F5B-403C-B39F-C89FA969D997}" presName="connector2" presStyleLbl="sibTrans2D1" presStyleIdx="1" presStyleCnt="3"/>
      <dgm:spPr/>
    </dgm:pt>
    <dgm:pt modelId="{AE325A51-44A1-462C-BBBD-6444B302F673}" type="pres">
      <dgm:prSet presAssocID="{F29C28BC-9279-4EE9-89EF-530465957C46}" presName="connector3" presStyleLbl="sibTrans2D1" presStyleIdx="2" presStyleCnt="3"/>
      <dgm:spPr/>
    </dgm:pt>
  </dgm:ptLst>
  <dgm:cxnLst>
    <dgm:cxn modelId="{C56C2F08-0FD4-4D6E-98A6-6159B8842D9A}" srcId="{BA490C8D-9AA3-491F-A1B8-2E6DEA024ADB}" destId="{5FD55FE8-9EAF-42C9-AE1A-E293A6C9BB0F}" srcOrd="1" destOrd="0" parTransId="{DC46D04B-F276-47DC-AFFD-5D7DB7A63579}" sibTransId="{95D02ACA-2F5B-403C-B39F-C89FA969D997}"/>
    <dgm:cxn modelId="{21C14411-3C92-424C-9A89-361516137B90}" srcId="{BA490C8D-9AA3-491F-A1B8-2E6DEA024ADB}" destId="{8B5AA5EA-6699-4244-A2C8-B89F75D357D0}" srcOrd="0" destOrd="0" parTransId="{CD9086C8-811A-4CEB-A5B9-7A335AB9DEB8}" sibTransId="{7BEC0D43-24FC-4AEC-B1DE-95E03337E4EC}"/>
    <dgm:cxn modelId="{306A3813-6C1B-48FF-A2DB-FB48E51F0E07}" type="presOf" srcId="{95D02ACA-2F5B-403C-B39F-C89FA969D997}" destId="{3D021716-82FE-4405-86E5-F4F3B768CCA0}" srcOrd="0" destOrd="0" presId="urn:microsoft.com/office/officeart/2005/8/layout/gear1"/>
    <dgm:cxn modelId="{D1A1B11A-F8EE-4372-9997-BEBF004F4300}" type="presOf" srcId="{22F8CA21-9919-4A2E-807D-65DF7C947AD4}" destId="{F93A9FE3-7A0A-499E-8500-8E654C365249}" srcOrd="1" destOrd="0" presId="urn:microsoft.com/office/officeart/2005/8/layout/gear1"/>
    <dgm:cxn modelId="{1629B725-29E7-4F20-92D8-3DB20F73BE5E}" type="presOf" srcId="{BA490C8D-9AA3-491F-A1B8-2E6DEA024ADB}" destId="{0456B302-38C1-49DD-9EC7-1DF75C9ACFC3}" srcOrd="0" destOrd="0" presId="urn:microsoft.com/office/officeart/2005/8/layout/gear1"/>
    <dgm:cxn modelId="{BE8C7A3A-55E6-466A-B294-558592DA6101}" type="presOf" srcId="{22F8CA21-9919-4A2E-807D-65DF7C947AD4}" destId="{107D4CD1-B6F2-4622-9407-C161293B63D1}" srcOrd="0" destOrd="0" presId="urn:microsoft.com/office/officeart/2005/8/layout/gear1"/>
    <dgm:cxn modelId="{CF81DA3C-F3C7-42BA-8554-EC985EC792A4}" type="presOf" srcId="{5FD55FE8-9EAF-42C9-AE1A-E293A6C9BB0F}" destId="{F52BC3B6-74AA-4015-9B16-386E00AD5B8A}" srcOrd="1" destOrd="0" presId="urn:microsoft.com/office/officeart/2005/8/layout/gear1"/>
    <dgm:cxn modelId="{64CD4257-59CE-4AF1-82FE-719B5D773238}" type="presOf" srcId="{7BEC0D43-24FC-4AEC-B1DE-95E03337E4EC}" destId="{395046B2-7832-4E1F-A66D-BCE0943A1BE6}" srcOrd="0" destOrd="0" presId="urn:microsoft.com/office/officeart/2005/8/layout/gear1"/>
    <dgm:cxn modelId="{ADCB118B-31A0-4CC7-9F1D-39ECFC1E8D78}" type="presOf" srcId="{F29C28BC-9279-4EE9-89EF-530465957C46}" destId="{AE325A51-44A1-462C-BBBD-6444B302F673}" srcOrd="0" destOrd="0" presId="urn:microsoft.com/office/officeart/2005/8/layout/gear1"/>
    <dgm:cxn modelId="{2CC8C0B9-844E-486A-9055-223437BA5710}" type="presOf" srcId="{8B5AA5EA-6699-4244-A2C8-B89F75D357D0}" destId="{E217AE6C-1F39-4CA5-99EB-2B9156EC583E}" srcOrd="1" destOrd="0" presId="urn:microsoft.com/office/officeart/2005/8/layout/gear1"/>
    <dgm:cxn modelId="{B71D48CD-989E-4610-B216-F7A4F8B43865}" srcId="{BA490C8D-9AA3-491F-A1B8-2E6DEA024ADB}" destId="{22F8CA21-9919-4A2E-807D-65DF7C947AD4}" srcOrd="2" destOrd="0" parTransId="{BF3D631C-9414-42CA-846D-4A3C8CFE5A77}" sibTransId="{F29C28BC-9279-4EE9-89EF-530465957C46}"/>
    <dgm:cxn modelId="{1B0E2DDB-A63E-4CCF-9BBA-FA5393AEAA85}" type="presOf" srcId="{22F8CA21-9919-4A2E-807D-65DF7C947AD4}" destId="{26897C6F-2D6D-437D-9778-14E97FC84222}" srcOrd="3" destOrd="0" presId="urn:microsoft.com/office/officeart/2005/8/layout/gear1"/>
    <dgm:cxn modelId="{58E738DF-B825-4FDD-8838-88A634658636}" type="presOf" srcId="{5FD55FE8-9EAF-42C9-AE1A-E293A6C9BB0F}" destId="{57F60E47-CFCB-4110-A0AA-1EA2E69B0CDE}" srcOrd="2" destOrd="0" presId="urn:microsoft.com/office/officeart/2005/8/layout/gear1"/>
    <dgm:cxn modelId="{E6982AE1-0D41-4332-B5F3-130511F784F9}" type="presOf" srcId="{8B5AA5EA-6699-4244-A2C8-B89F75D357D0}" destId="{F34CF69E-3916-44AF-B692-183762164F2B}" srcOrd="2" destOrd="0" presId="urn:microsoft.com/office/officeart/2005/8/layout/gear1"/>
    <dgm:cxn modelId="{509149EB-970D-4402-9C29-BBDBB7264B38}" type="presOf" srcId="{5FD55FE8-9EAF-42C9-AE1A-E293A6C9BB0F}" destId="{BF34955D-BB03-4C29-9D42-1821FA456AAE}" srcOrd="0" destOrd="0" presId="urn:microsoft.com/office/officeart/2005/8/layout/gear1"/>
    <dgm:cxn modelId="{055109F3-AF59-4F81-9F3B-3F791C7298AD}" type="presOf" srcId="{8B5AA5EA-6699-4244-A2C8-B89F75D357D0}" destId="{247A296D-8106-4BE2-988B-501C70B2110E}" srcOrd="0" destOrd="0" presId="urn:microsoft.com/office/officeart/2005/8/layout/gear1"/>
    <dgm:cxn modelId="{21BBC2FE-6485-4CED-82F3-355F946CF117}" type="presOf" srcId="{22F8CA21-9919-4A2E-807D-65DF7C947AD4}" destId="{DDE54DA7-0B50-4E14-B917-A03A2657C3BF}" srcOrd="2" destOrd="0" presId="urn:microsoft.com/office/officeart/2005/8/layout/gear1"/>
    <dgm:cxn modelId="{DFBABA1D-DE48-4C9C-B9DF-0757D2BCF21E}" type="presParOf" srcId="{0456B302-38C1-49DD-9EC7-1DF75C9ACFC3}" destId="{247A296D-8106-4BE2-988B-501C70B2110E}" srcOrd="0" destOrd="0" presId="urn:microsoft.com/office/officeart/2005/8/layout/gear1"/>
    <dgm:cxn modelId="{53CF9454-B7C8-4882-AEE5-4609CCE234BD}" type="presParOf" srcId="{0456B302-38C1-49DD-9EC7-1DF75C9ACFC3}" destId="{E217AE6C-1F39-4CA5-99EB-2B9156EC583E}" srcOrd="1" destOrd="0" presId="urn:microsoft.com/office/officeart/2005/8/layout/gear1"/>
    <dgm:cxn modelId="{51F73D2C-713A-4E50-9048-33EE246E078D}" type="presParOf" srcId="{0456B302-38C1-49DD-9EC7-1DF75C9ACFC3}" destId="{F34CF69E-3916-44AF-B692-183762164F2B}" srcOrd="2" destOrd="0" presId="urn:microsoft.com/office/officeart/2005/8/layout/gear1"/>
    <dgm:cxn modelId="{1C226200-E278-4015-866C-41E5E6BD3139}" type="presParOf" srcId="{0456B302-38C1-49DD-9EC7-1DF75C9ACFC3}" destId="{BF34955D-BB03-4C29-9D42-1821FA456AAE}" srcOrd="3" destOrd="0" presId="urn:microsoft.com/office/officeart/2005/8/layout/gear1"/>
    <dgm:cxn modelId="{581D6C5A-0060-4298-A5FA-2EBA4E3B917E}" type="presParOf" srcId="{0456B302-38C1-49DD-9EC7-1DF75C9ACFC3}" destId="{F52BC3B6-74AA-4015-9B16-386E00AD5B8A}" srcOrd="4" destOrd="0" presId="urn:microsoft.com/office/officeart/2005/8/layout/gear1"/>
    <dgm:cxn modelId="{6DDC5924-5552-4CFC-AFE7-A8A66F1F43F4}" type="presParOf" srcId="{0456B302-38C1-49DD-9EC7-1DF75C9ACFC3}" destId="{57F60E47-CFCB-4110-A0AA-1EA2E69B0CDE}" srcOrd="5" destOrd="0" presId="urn:microsoft.com/office/officeart/2005/8/layout/gear1"/>
    <dgm:cxn modelId="{8E1C62D4-ED39-4115-9F5A-6B30EF31A260}" type="presParOf" srcId="{0456B302-38C1-49DD-9EC7-1DF75C9ACFC3}" destId="{107D4CD1-B6F2-4622-9407-C161293B63D1}" srcOrd="6" destOrd="0" presId="urn:microsoft.com/office/officeart/2005/8/layout/gear1"/>
    <dgm:cxn modelId="{9E25D823-EA1B-49FC-875D-D7E00A4E5758}" type="presParOf" srcId="{0456B302-38C1-49DD-9EC7-1DF75C9ACFC3}" destId="{F93A9FE3-7A0A-499E-8500-8E654C365249}" srcOrd="7" destOrd="0" presId="urn:microsoft.com/office/officeart/2005/8/layout/gear1"/>
    <dgm:cxn modelId="{D36398B6-BBEE-4597-9DF7-16269449C023}" type="presParOf" srcId="{0456B302-38C1-49DD-9EC7-1DF75C9ACFC3}" destId="{DDE54DA7-0B50-4E14-B917-A03A2657C3BF}" srcOrd="8" destOrd="0" presId="urn:microsoft.com/office/officeart/2005/8/layout/gear1"/>
    <dgm:cxn modelId="{79909133-9AC7-42C8-9219-EA71269E7258}" type="presParOf" srcId="{0456B302-38C1-49DD-9EC7-1DF75C9ACFC3}" destId="{26897C6F-2D6D-437D-9778-14E97FC84222}" srcOrd="9" destOrd="0" presId="urn:microsoft.com/office/officeart/2005/8/layout/gear1"/>
    <dgm:cxn modelId="{A8582C97-1C24-402A-97A2-38E5B3790238}" type="presParOf" srcId="{0456B302-38C1-49DD-9EC7-1DF75C9ACFC3}" destId="{395046B2-7832-4E1F-A66D-BCE0943A1BE6}" srcOrd="10" destOrd="0" presId="urn:microsoft.com/office/officeart/2005/8/layout/gear1"/>
    <dgm:cxn modelId="{C3F15501-67B5-4A63-B6C2-FBDD46317308}" type="presParOf" srcId="{0456B302-38C1-49DD-9EC7-1DF75C9ACFC3}" destId="{3D021716-82FE-4405-86E5-F4F3B768CCA0}" srcOrd="11" destOrd="0" presId="urn:microsoft.com/office/officeart/2005/8/layout/gear1"/>
    <dgm:cxn modelId="{52731C28-B7B3-40A0-9805-BE28E1E95E00}" type="presParOf" srcId="{0456B302-38C1-49DD-9EC7-1DF75C9ACFC3}" destId="{AE325A51-44A1-462C-BBBD-6444B302F67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90C8D-9AA3-491F-A1B8-2E6DEA024ADB}" type="doc">
      <dgm:prSet loTypeId="urn:microsoft.com/office/officeart/2005/8/layout/gear1" loCatId="process" qsTypeId="urn:microsoft.com/office/officeart/2005/8/quickstyle/simple1" qsCatId="simple" csTypeId="urn:microsoft.com/office/officeart/2005/8/colors/colorful2" csCatId="colorful" phldr="1"/>
      <dgm:spPr/>
    </dgm:pt>
    <dgm:pt modelId="{8B5AA5EA-6699-4244-A2C8-B89F75D357D0}">
      <dgm:prSet phldrT="[文字]"/>
      <dgm:spPr/>
      <dgm:t>
        <a:bodyPr/>
        <a:lstStyle/>
        <a:p>
          <a:r>
            <a:rPr lang="en-US" altLang="zh-TW"/>
            <a:t>process</a:t>
          </a:r>
          <a:endParaRPr lang="zh-TW" altLang="en-US"/>
        </a:p>
      </dgm:t>
    </dgm:pt>
    <dgm:pt modelId="{CD9086C8-811A-4CEB-A5B9-7A335AB9DEB8}" type="parTrans" cxnId="{21C14411-3C92-424C-9A89-361516137B90}">
      <dgm:prSet/>
      <dgm:spPr/>
      <dgm:t>
        <a:bodyPr/>
        <a:lstStyle/>
        <a:p>
          <a:endParaRPr lang="zh-TW" altLang="en-US"/>
        </a:p>
      </dgm:t>
    </dgm:pt>
    <dgm:pt modelId="{7BEC0D43-24FC-4AEC-B1DE-95E03337E4EC}" type="sibTrans" cxnId="{21C14411-3C92-424C-9A89-361516137B90}">
      <dgm:prSet/>
      <dgm:spPr/>
      <dgm:t>
        <a:bodyPr/>
        <a:lstStyle/>
        <a:p>
          <a:endParaRPr lang="zh-TW" altLang="en-US"/>
        </a:p>
      </dgm:t>
    </dgm:pt>
    <dgm:pt modelId="{5FD55FE8-9EAF-42C9-AE1A-E293A6C9BB0F}">
      <dgm:prSet phldrT="[文字]" custT="1"/>
      <dgm:spPr/>
      <dgm:t>
        <a:bodyPr/>
        <a:lstStyle/>
        <a:p>
          <a:r>
            <a:rPr lang="en-US" altLang="zh-TW" sz="400"/>
            <a:t>process</a:t>
          </a:r>
          <a:endParaRPr lang="zh-TW" altLang="en-US" sz="400"/>
        </a:p>
      </dgm:t>
    </dgm:pt>
    <dgm:pt modelId="{DC46D04B-F276-47DC-AFFD-5D7DB7A63579}" type="parTrans" cxnId="{C56C2F08-0FD4-4D6E-98A6-6159B8842D9A}">
      <dgm:prSet/>
      <dgm:spPr/>
      <dgm:t>
        <a:bodyPr/>
        <a:lstStyle/>
        <a:p>
          <a:endParaRPr lang="zh-TW" altLang="en-US"/>
        </a:p>
      </dgm:t>
    </dgm:pt>
    <dgm:pt modelId="{95D02ACA-2F5B-403C-B39F-C89FA969D997}" type="sibTrans" cxnId="{C56C2F08-0FD4-4D6E-98A6-6159B8842D9A}">
      <dgm:prSet/>
      <dgm:spPr/>
      <dgm:t>
        <a:bodyPr/>
        <a:lstStyle/>
        <a:p>
          <a:endParaRPr lang="zh-TW" altLang="en-US"/>
        </a:p>
      </dgm:t>
    </dgm:pt>
    <dgm:pt modelId="{22F8CA21-9919-4A2E-807D-65DF7C947AD4}">
      <dgm:prSet phldrT="[文字]"/>
      <dgm:spPr/>
      <dgm:t>
        <a:bodyPr/>
        <a:lstStyle/>
        <a:p>
          <a:r>
            <a:rPr lang="en-US" altLang="zh-TW"/>
            <a:t>process</a:t>
          </a:r>
          <a:endParaRPr lang="zh-TW" altLang="en-US"/>
        </a:p>
      </dgm:t>
    </dgm:pt>
    <dgm:pt modelId="{BF3D631C-9414-42CA-846D-4A3C8CFE5A77}" type="parTrans" cxnId="{B71D48CD-989E-4610-B216-F7A4F8B43865}">
      <dgm:prSet/>
      <dgm:spPr/>
      <dgm:t>
        <a:bodyPr/>
        <a:lstStyle/>
        <a:p>
          <a:endParaRPr lang="zh-TW" altLang="en-US"/>
        </a:p>
      </dgm:t>
    </dgm:pt>
    <dgm:pt modelId="{F29C28BC-9279-4EE9-89EF-530465957C46}" type="sibTrans" cxnId="{B71D48CD-989E-4610-B216-F7A4F8B43865}">
      <dgm:prSet/>
      <dgm:spPr/>
      <dgm:t>
        <a:bodyPr/>
        <a:lstStyle/>
        <a:p>
          <a:endParaRPr lang="zh-TW" altLang="en-US"/>
        </a:p>
      </dgm:t>
    </dgm:pt>
    <dgm:pt modelId="{0456B302-38C1-49DD-9EC7-1DF75C9ACFC3}" type="pres">
      <dgm:prSet presAssocID="{BA490C8D-9AA3-491F-A1B8-2E6DEA024ADB}" presName="composite" presStyleCnt="0">
        <dgm:presLayoutVars>
          <dgm:chMax val="3"/>
          <dgm:animLvl val="lvl"/>
          <dgm:resizeHandles val="exact"/>
        </dgm:presLayoutVars>
      </dgm:prSet>
      <dgm:spPr/>
    </dgm:pt>
    <dgm:pt modelId="{247A296D-8106-4BE2-988B-501C70B2110E}" type="pres">
      <dgm:prSet presAssocID="{8B5AA5EA-6699-4244-A2C8-B89F75D357D0}" presName="gear1" presStyleLbl="node1" presStyleIdx="0" presStyleCnt="3">
        <dgm:presLayoutVars>
          <dgm:chMax val="1"/>
          <dgm:bulletEnabled val="1"/>
        </dgm:presLayoutVars>
      </dgm:prSet>
      <dgm:spPr/>
    </dgm:pt>
    <dgm:pt modelId="{E217AE6C-1F39-4CA5-99EB-2B9156EC583E}" type="pres">
      <dgm:prSet presAssocID="{8B5AA5EA-6699-4244-A2C8-B89F75D357D0}" presName="gear1srcNode" presStyleLbl="node1" presStyleIdx="0" presStyleCnt="3"/>
      <dgm:spPr/>
    </dgm:pt>
    <dgm:pt modelId="{F34CF69E-3916-44AF-B692-183762164F2B}" type="pres">
      <dgm:prSet presAssocID="{8B5AA5EA-6699-4244-A2C8-B89F75D357D0}" presName="gear1dstNode" presStyleLbl="node1" presStyleIdx="0" presStyleCnt="3"/>
      <dgm:spPr/>
    </dgm:pt>
    <dgm:pt modelId="{BF34955D-BB03-4C29-9D42-1821FA456AAE}" type="pres">
      <dgm:prSet presAssocID="{5FD55FE8-9EAF-42C9-AE1A-E293A6C9BB0F}" presName="gear2" presStyleLbl="node1" presStyleIdx="1" presStyleCnt="3">
        <dgm:presLayoutVars>
          <dgm:chMax val="1"/>
          <dgm:bulletEnabled val="1"/>
        </dgm:presLayoutVars>
      </dgm:prSet>
      <dgm:spPr/>
    </dgm:pt>
    <dgm:pt modelId="{F52BC3B6-74AA-4015-9B16-386E00AD5B8A}" type="pres">
      <dgm:prSet presAssocID="{5FD55FE8-9EAF-42C9-AE1A-E293A6C9BB0F}" presName="gear2srcNode" presStyleLbl="node1" presStyleIdx="1" presStyleCnt="3"/>
      <dgm:spPr/>
    </dgm:pt>
    <dgm:pt modelId="{57F60E47-CFCB-4110-A0AA-1EA2E69B0CDE}" type="pres">
      <dgm:prSet presAssocID="{5FD55FE8-9EAF-42C9-AE1A-E293A6C9BB0F}" presName="gear2dstNode" presStyleLbl="node1" presStyleIdx="1" presStyleCnt="3"/>
      <dgm:spPr/>
    </dgm:pt>
    <dgm:pt modelId="{107D4CD1-B6F2-4622-9407-C161293B63D1}" type="pres">
      <dgm:prSet presAssocID="{22F8CA21-9919-4A2E-807D-65DF7C947AD4}" presName="gear3" presStyleLbl="node1" presStyleIdx="2" presStyleCnt="3"/>
      <dgm:spPr/>
    </dgm:pt>
    <dgm:pt modelId="{F93A9FE3-7A0A-499E-8500-8E654C365249}" type="pres">
      <dgm:prSet presAssocID="{22F8CA21-9919-4A2E-807D-65DF7C947AD4}" presName="gear3tx" presStyleLbl="node1" presStyleIdx="2" presStyleCnt="3">
        <dgm:presLayoutVars>
          <dgm:chMax val="1"/>
          <dgm:bulletEnabled val="1"/>
        </dgm:presLayoutVars>
      </dgm:prSet>
      <dgm:spPr/>
    </dgm:pt>
    <dgm:pt modelId="{DDE54DA7-0B50-4E14-B917-A03A2657C3BF}" type="pres">
      <dgm:prSet presAssocID="{22F8CA21-9919-4A2E-807D-65DF7C947AD4}" presName="gear3srcNode" presStyleLbl="node1" presStyleIdx="2" presStyleCnt="3"/>
      <dgm:spPr/>
    </dgm:pt>
    <dgm:pt modelId="{26897C6F-2D6D-437D-9778-14E97FC84222}" type="pres">
      <dgm:prSet presAssocID="{22F8CA21-9919-4A2E-807D-65DF7C947AD4}" presName="gear3dstNode" presStyleLbl="node1" presStyleIdx="2" presStyleCnt="3"/>
      <dgm:spPr/>
    </dgm:pt>
    <dgm:pt modelId="{395046B2-7832-4E1F-A66D-BCE0943A1BE6}" type="pres">
      <dgm:prSet presAssocID="{7BEC0D43-24FC-4AEC-B1DE-95E03337E4EC}" presName="connector1" presStyleLbl="sibTrans2D1" presStyleIdx="0" presStyleCnt="3"/>
      <dgm:spPr/>
    </dgm:pt>
    <dgm:pt modelId="{3D021716-82FE-4405-86E5-F4F3B768CCA0}" type="pres">
      <dgm:prSet presAssocID="{95D02ACA-2F5B-403C-B39F-C89FA969D997}" presName="connector2" presStyleLbl="sibTrans2D1" presStyleIdx="1" presStyleCnt="3"/>
      <dgm:spPr/>
    </dgm:pt>
    <dgm:pt modelId="{AE325A51-44A1-462C-BBBD-6444B302F673}" type="pres">
      <dgm:prSet presAssocID="{F29C28BC-9279-4EE9-89EF-530465957C46}" presName="connector3" presStyleLbl="sibTrans2D1" presStyleIdx="2" presStyleCnt="3"/>
      <dgm:spPr/>
    </dgm:pt>
  </dgm:ptLst>
  <dgm:cxnLst>
    <dgm:cxn modelId="{C56C2F08-0FD4-4D6E-98A6-6159B8842D9A}" srcId="{BA490C8D-9AA3-491F-A1B8-2E6DEA024ADB}" destId="{5FD55FE8-9EAF-42C9-AE1A-E293A6C9BB0F}" srcOrd="1" destOrd="0" parTransId="{DC46D04B-F276-47DC-AFFD-5D7DB7A63579}" sibTransId="{95D02ACA-2F5B-403C-B39F-C89FA969D997}"/>
    <dgm:cxn modelId="{21C14411-3C92-424C-9A89-361516137B90}" srcId="{BA490C8D-9AA3-491F-A1B8-2E6DEA024ADB}" destId="{8B5AA5EA-6699-4244-A2C8-B89F75D357D0}" srcOrd="0" destOrd="0" parTransId="{CD9086C8-811A-4CEB-A5B9-7A335AB9DEB8}" sibTransId="{7BEC0D43-24FC-4AEC-B1DE-95E03337E4EC}"/>
    <dgm:cxn modelId="{306A3813-6C1B-48FF-A2DB-FB48E51F0E07}" type="presOf" srcId="{95D02ACA-2F5B-403C-B39F-C89FA969D997}" destId="{3D021716-82FE-4405-86E5-F4F3B768CCA0}" srcOrd="0" destOrd="0" presId="urn:microsoft.com/office/officeart/2005/8/layout/gear1"/>
    <dgm:cxn modelId="{D1A1B11A-F8EE-4372-9997-BEBF004F4300}" type="presOf" srcId="{22F8CA21-9919-4A2E-807D-65DF7C947AD4}" destId="{F93A9FE3-7A0A-499E-8500-8E654C365249}" srcOrd="1" destOrd="0" presId="urn:microsoft.com/office/officeart/2005/8/layout/gear1"/>
    <dgm:cxn modelId="{1629B725-29E7-4F20-92D8-3DB20F73BE5E}" type="presOf" srcId="{BA490C8D-9AA3-491F-A1B8-2E6DEA024ADB}" destId="{0456B302-38C1-49DD-9EC7-1DF75C9ACFC3}" srcOrd="0" destOrd="0" presId="urn:microsoft.com/office/officeart/2005/8/layout/gear1"/>
    <dgm:cxn modelId="{BE8C7A3A-55E6-466A-B294-558592DA6101}" type="presOf" srcId="{22F8CA21-9919-4A2E-807D-65DF7C947AD4}" destId="{107D4CD1-B6F2-4622-9407-C161293B63D1}" srcOrd="0" destOrd="0" presId="urn:microsoft.com/office/officeart/2005/8/layout/gear1"/>
    <dgm:cxn modelId="{CF81DA3C-F3C7-42BA-8554-EC985EC792A4}" type="presOf" srcId="{5FD55FE8-9EAF-42C9-AE1A-E293A6C9BB0F}" destId="{F52BC3B6-74AA-4015-9B16-386E00AD5B8A}" srcOrd="1" destOrd="0" presId="urn:microsoft.com/office/officeart/2005/8/layout/gear1"/>
    <dgm:cxn modelId="{64CD4257-59CE-4AF1-82FE-719B5D773238}" type="presOf" srcId="{7BEC0D43-24FC-4AEC-B1DE-95E03337E4EC}" destId="{395046B2-7832-4E1F-A66D-BCE0943A1BE6}" srcOrd="0" destOrd="0" presId="urn:microsoft.com/office/officeart/2005/8/layout/gear1"/>
    <dgm:cxn modelId="{ADCB118B-31A0-4CC7-9F1D-39ECFC1E8D78}" type="presOf" srcId="{F29C28BC-9279-4EE9-89EF-530465957C46}" destId="{AE325A51-44A1-462C-BBBD-6444B302F673}" srcOrd="0" destOrd="0" presId="urn:microsoft.com/office/officeart/2005/8/layout/gear1"/>
    <dgm:cxn modelId="{2CC8C0B9-844E-486A-9055-223437BA5710}" type="presOf" srcId="{8B5AA5EA-6699-4244-A2C8-B89F75D357D0}" destId="{E217AE6C-1F39-4CA5-99EB-2B9156EC583E}" srcOrd="1" destOrd="0" presId="urn:microsoft.com/office/officeart/2005/8/layout/gear1"/>
    <dgm:cxn modelId="{B71D48CD-989E-4610-B216-F7A4F8B43865}" srcId="{BA490C8D-9AA3-491F-A1B8-2E6DEA024ADB}" destId="{22F8CA21-9919-4A2E-807D-65DF7C947AD4}" srcOrd="2" destOrd="0" parTransId="{BF3D631C-9414-42CA-846D-4A3C8CFE5A77}" sibTransId="{F29C28BC-9279-4EE9-89EF-530465957C46}"/>
    <dgm:cxn modelId="{1B0E2DDB-A63E-4CCF-9BBA-FA5393AEAA85}" type="presOf" srcId="{22F8CA21-9919-4A2E-807D-65DF7C947AD4}" destId="{26897C6F-2D6D-437D-9778-14E97FC84222}" srcOrd="3" destOrd="0" presId="urn:microsoft.com/office/officeart/2005/8/layout/gear1"/>
    <dgm:cxn modelId="{58E738DF-B825-4FDD-8838-88A634658636}" type="presOf" srcId="{5FD55FE8-9EAF-42C9-AE1A-E293A6C9BB0F}" destId="{57F60E47-CFCB-4110-A0AA-1EA2E69B0CDE}" srcOrd="2" destOrd="0" presId="urn:microsoft.com/office/officeart/2005/8/layout/gear1"/>
    <dgm:cxn modelId="{E6982AE1-0D41-4332-B5F3-130511F784F9}" type="presOf" srcId="{8B5AA5EA-6699-4244-A2C8-B89F75D357D0}" destId="{F34CF69E-3916-44AF-B692-183762164F2B}" srcOrd="2" destOrd="0" presId="urn:microsoft.com/office/officeart/2005/8/layout/gear1"/>
    <dgm:cxn modelId="{509149EB-970D-4402-9C29-BBDBB7264B38}" type="presOf" srcId="{5FD55FE8-9EAF-42C9-AE1A-E293A6C9BB0F}" destId="{BF34955D-BB03-4C29-9D42-1821FA456AAE}" srcOrd="0" destOrd="0" presId="urn:microsoft.com/office/officeart/2005/8/layout/gear1"/>
    <dgm:cxn modelId="{055109F3-AF59-4F81-9F3B-3F791C7298AD}" type="presOf" srcId="{8B5AA5EA-6699-4244-A2C8-B89F75D357D0}" destId="{247A296D-8106-4BE2-988B-501C70B2110E}" srcOrd="0" destOrd="0" presId="urn:microsoft.com/office/officeart/2005/8/layout/gear1"/>
    <dgm:cxn modelId="{21BBC2FE-6485-4CED-82F3-355F946CF117}" type="presOf" srcId="{22F8CA21-9919-4A2E-807D-65DF7C947AD4}" destId="{DDE54DA7-0B50-4E14-B917-A03A2657C3BF}" srcOrd="2" destOrd="0" presId="urn:microsoft.com/office/officeart/2005/8/layout/gear1"/>
    <dgm:cxn modelId="{DFBABA1D-DE48-4C9C-B9DF-0757D2BCF21E}" type="presParOf" srcId="{0456B302-38C1-49DD-9EC7-1DF75C9ACFC3}" destId="{247A296D-8106-4BE2-988B-501C70B2110E}" srcOrd="0" destOrd="0" presId="urn:microsoft.com/office/officeart/2005/8/layout/gear1"/>
    <dgm:cxn modelId="{53CF9454-B7C8-4882-AEE5-4609CCE234BD}" type="presParOf" srcId="{0456B302-38C1-49DD-9EC7-1DF75C9ACFC3}" destId="{E217AE6C-1F39-4CA5-99EB-2B9156EC583E}" srcOrd="1" destOrd="0" presId="urn:microsoft.com/office/officeart/2005/8/layout/gear1"/>
    <dgm:cxn modelId="{51F73D2C-713A-4E50-9048-33EE246E078D}" type="presParOf" srcId="{0456B302-38C1-49DD-9EC7-1DF75C9ACFC3}" destId="{F34CF69E-3916-44AF-B692-183762164F2B}" srcOrd="2" destOrd="0" presId="urn:microsoft.com/office/officeart/2005/8/layout/gear1"/>
    <dgm:cxn modelId="{1C226200-E278-4015-866C-41E5E6BD3139}" type="presParOf" srcId="{0456B302-38C1-49DD-9EC7-1DF75C9ACFC3}" destId="{BF34955D-BB03-4C29-9D42-1821FA456AAE}" srcOrd="3" destOrd="0" presId="urn:microsoft.com/office/officeart/2005/8/layout/gear1"/>
    <dgm:cxn modelId="{581D6C5A-0060-4298-A5FA-2EBA4E3B917E}" type="presParOf" srcId="{0456B302-38C1-49DD-9EC7-1DF75C9ACFC3}" destId="{F52BC3B6-74AA-4015-9B16-386E00AD5B8A}" srcOrd="4" destOrd="0" presId="urn:microsoft.com/office/officeart/2005/8/layout/gear1"/>
    <dgm:cxn modelId="{6DDC5924-5552-4CFC-AFE7-A8A66F1F43F4}" type="presParOf" srcId="{0456B302-38C1-49DD-9EC7-1DF75C9ACFC3}" destId="{57F60E47-CFCB-4110-A0AA-1EA2E69B0CDE}" srcOrd="5" destOrd="0" presId="urn:microsoft.com/office/officeart/2005/8/layout/gear1"/>
    <dgm:cxn modelId="{8E1C62D4-ED39-4115-9F5A-6B30EF31A260}" type="presParOf" srcId="{0456B302-38C1-49DD-9EC7-1DF75C9ACFC3}" destId="{107D4CD1-B6F2-4622-9407-C161293B63D1}" srcOrd="6" destOrd="0" presId="urn:microsoft.com/office/officeart/2005/8/layout/gear1"/>
    <dgm:cxn modelId="{9E25D823-EA1B-49FC-875D-D7E00A4E5758}" type="presParOf" srcId="{0456B302-38C1-49DD-9EC7-1DF75C9ACFC3}" destId="{F93A9FE3-7A0A-499E-8500-8E654C365249}" srcOrd="7" destOrd="0" presId="urn:microsoft.com/office/officeart/2005/8/layout/gear1"/>
    <dgm:cxn modelId="{D36398B6-BBEE-4597-9DF7-16269449C023}" type="presParOf" srcId="{0456B302-38C1-49DD-9EC7-1DF75C9ACFC3}" destId="{DDE54DA7-0B50-4E14-B917-A03A2657C3BF}" srcOrd="8" destOrd="0" presId="urn:microsoft.com/office/officeart/2005/8/layout/gear1"/>
    <dgm:cxn modelId="{79909133-9AC7-42C8-9219-EA71269E7258}" type="presParOf" srcId="{0456B302-38C1-49DD-9EC7-1DF75C9ACFC3}" destId="{26897C6F-2D6D-437D-9778-14E97FC84222}" srcOrd="9" destOrd="0" presId="urn:microsoft.com/office/officeart/2005/8/layout/gear1"/>
    <dgm:cxn modelId="{A8582C97-1C24-402A-97A2-38E5B3790238}" type="presParOf" srcId="{0456B302-38C1-49DD-9EC7-1DF75C9ACFC3}" destId="{395046B2-7832-4E1F-A66D-BCE0943A1BE6}" srcOrd="10" destOrd="0" presId="urn:microsoft.com/office/officeart/2005/8/layout/gear1"/>
    <dgm:cxn modelId="{C3F15501-67B5-4A63-B6C2-FBDD46317308}" type="presParOf" srcId="{0456B302-38C1-49DD-9EC7-1DF75C9ACFC3}" destId="{3D021716-82FE-4405-86E5-F4F3B768CCA0}" srcOrd="11" destOrd="0" presId="urn:microsoft.com/office/officeart/2005/8/layout/gear1"/>
    <dgm:cxn modelId="{52731C28-B7B3-40A0-9805-BE28E1E95E00}" type="presParOf" srcId="{0456B302-38C1-49DD-9EC7-1DF75C9ACFC3}" destId="{AE325A51-44A1-462C-BBBD-6444B302F67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490C8D-9AA3-491F-A1B8-2E6DEA024ADB}" type="doc">
      <dgm:prSet loTypeId="urn:microsoft.com/office/officeart/2005/8/layout/gear1" loCatId="process" qsTypeId="urn:microsoft.com/office/officeart/2005/8/quickstyle/simple1" qsCatId="simple" csTypeId="urn:microsoft.com/office/officeart/2005/8/colors/colorful2" csCatId="colorful" phldr="1"/>
      <dgm:spPr/>
    </dgm:pt>
    <dgm:pt modelId="{8B5AA5EA-6699-4244-A2C8-B89F75D357D0}">
      <dgm:prSet phldrT="[文字]"/>
      <dgm:spPr/>
      <dgm:t>
        <a:bodyPr/>
        <a:lstStyle/>
        <a:p>
          <a:r>
            <a:rPr lang="en-US" altLang="zh-TW"/>
            <a:t>process</a:t>
          </a:r>
          <a:endParaRPr lang="zh-TW" altLang="en-US"/>
        </a:p>
      </dgm:t>
    </dgm:pt>
    <dgm:pt modelId="{CD9086C8-811A-4CEB-A5B9-7A335AB9DEB8}" type="parTrans" cxnId="{21C14411-3C92-424C-9A89-361516137B90}">
      <dgm:prSet/>
      <dgm:spPr/>
      <dgm:t>
        <a:bodyPr/>
        <a:lstStyle/>
        <a:p>
          <a:endParaRPr lang="zh-TW" altLang="en-US"/>
        </a:p>
      </dgm:t>
    </dgm:pt>
    <dgm:pt modelId="{7BEC0D43-24FC-4AEC-B1DE-95E03337E4EC}" type="sibTrans" cxnId="{21C14411-3C92-424C-9A89-361516137B90}">
      <dgm:prSet/>
      <dgm:spPr/>
      <dgm:t>
        <a:bodyPr/>
        <a:lstStyle/>
        <a:p>
          <a:endParaRPr lang="zh-TW" altLang="en-US"/>
        </a:p>
      </dgm:t>
    </dgm:pt>
    <dgm:pt modelId="{5FD55FE8-9EAF-42C9-AE1A-E293A6C9BB0F}">
      <dgm:prSet phldrT="[文字]" custT="1"/>
      <dgm:spPr/>
      <dgm:t>
        <a:bodyPr/>
        <a:lstStyle/>
        <a:p>
          <a:r>
            <a:rPr lang="en-US" altLang="zh-TW" sz="400"/>
            <a:t>process</a:t>
          </a:r>
          <a:endParaRPr lang="zh-TW" altLang="en-US" sz="400"/>
        </a:p>
      </dgm:t>
    </dgm:pt>
    <dgm:pt modelId="{DC46D04B-F276-47DC-AFFD-5D7DB7A63579}" type="parTrans" cxnId="{C56C2F08-0FD4-4D6E-98A6-6159B8842D9A}">
      <dgm:prSet/>
      <dgm:spPr/>
      <dgm:t>
        <a:bodyPr/>
        <a:lstStyle/>
        <a:p>
          <a:endParaRPr lang="zh-TW" altLang="en-US"/>
        </a:p>
      </dgm:t>
    </dgm:pt>
    <dgm:pt modelId="{95D02ACA-2F5B-403C-B39F-C89FA969D997}" type="sibTrans" cxnId="{C56C2F08-0FD4-4D6E-98A6-6159B8842D9A}">
      <dgm:prSet/>
      <dgm:spPr/>
      <dgm:t>
        <a:bodyPr/>
        <a:lstStyle/>
        <a:p>
          <a:endParaRPr lang="zh-TW" altLang="en-US"/>
        </a:p>
      </dgm:t>
    </dgm:pt>
    <dgm:pt modelId="{22F8CA21-9919-4A2E-807D-65DF7C947AD4}">
      <dgm:prSet phldrT="[文字]"/>
      <dgm:spPr/>
      <dgm:t>
        <a:bodyPr/>
        <a:lstStyle/>
        <a:p>
          <a:r>
            <a:rPr lang="en-US" altLang="zh-TW"/>
            <a:t>process</a:t>
          </a:r>
          <a:endParaRPr lang="zh-TW" altLang="en-US"/>
        </a:p>
      </dgm:t>
    </dgm:pt>
    <dgm:pt modelId="{BF3D631C-9414-42CA-846D-4A3C8CFE5A77}" type="parTrans" cxnId="{B71D48CD-989E-4610-B216-F7A4F8B43865}">
      <dgm:prSet/>
      <dgm:spPr/>
      <dgm:t>
        <a:bodyPr/>
        <a:lstStyle/>
        <a:p>
          <a:endParaRPr lang="zh-TW" altLang="en-US"/>
        </a:p>
      </dgm:t>
    </dgm:pt>
    <dgm:pt modelId="{F29C28BC-9279-4EE9-89EF-530465957C46}" type="sibTrans" cxnId="{B71D48CD-989E-4610-B216-F7A4F8B43865}">
      <dgm:prSet/>
      <dgm:spPr/>
      <dgm:t>
        <a:bodyPr/>
        <a:lstStyle/>
        <a:p>
          <a:endParaRPr lang="zh-TW" altLang="en-US"/>
        </a:p>
      </dgm:t>
    </dgm:pt>
    <dgm:pt modelId="{0456B302-38C1-49DD-9EC7-1DF75C9ACFC3}" type="pres">
      <dgm:prSet presAssocID="{BA490C8D-9AA3-491F-A1B8-2E6DEA024ADB}" presName="composite" presStyleCnt="0">
        <dgm:presLayoutVars>
          <dgm:chMax val="3"/>
          <dgm:animLvl val="lvl"/>
          <dgm:resizeHandles val="exact"/>
        </dgm:presLayoutVars>
      </dgm:prSet>
      <dgm:spPr/>
    </dgm:pt>
    <dgm:pt modelId="{247A296D-8106-4BE2-988B-501C70B2110E}" type="pres">
      <dgm:prSet presAssocID="{8B5AA5EA-6699-4244-A2C8-B89F75D357D0}" presName="gear1" presStyleLbl="node1" presStyleIdx="0" presStyleCnt="3">
        <dgm:presLayoutVars>
          <dgm:chMax val="1"/>
          <dgm:bulletEnabled val="1"/>
        </dgm:presLayoutVars>
      </dgm:prSet>
      <dgm:spPr/>
    </dgm:pt>
    <dgm:pt modelId="{E217AE6C-1F39-4CA5-99EB-2B9156EC583E}" type="pres">
      <dgm:prSet presAssocID="{8B5AA5EA-6699-4244-A2C8-B89F75D357D0}" presName="gear1srcNode" presStyleLbl="node1" presStyleIdx="0" presStyleCnt="3"/>
      <dgm:spPr/>
    </dgm:pt>
    <dgm:pt modelId="{F34CF69E-3916-44AF-B692-183762164F2B}" type="pres">
      <dgm:prSet presAssocID="{8B5AA5EA-6699-4244-A2C8-B89F75D357D0}" presName="gear1dstNode" presStyleLbl="node1" presStyleIdx="0" presStyleCnt="3"/>
      <dgm:spPr/>
    </dgm:pt>
    <dgm:pt modelId="{BF34955D-BB03-4C29-9D42-1821FA456AAE}" type="pres">
      <dgm:prSet presAssocID="{5FD55FE8-9EAF-42C9-AE1A-E293A6C9BB0F}" presName="gear2" presStyleLbl="node1" presStyleIdx="1" presStyleCnt="3">
        <dgm:presLayoutVars>
          <dgm:chMax val="1"/>
          <dgm:bulletEnabled val="1"/>
        </dgm:presLayoutVars>
      </dgm:prSet>
      <dgm:spPr/>
    </dgm:pt>
    <dgm:pt modelId="{F52BC3B6-74AA-4015-9B16-386E00AD5B8A}" type="pres">
      <dgm:prSet presAssocID="{5FD55FE8-9EAF-42C9-AE1A-E293A6C9BB0F}" presName="gear2srcNode" presStyleLbl="node1" presStyleIdx="1" presStyleCnt="3"/>
      <dgm:spPr/>
    </dgm:pt>
    <dgm:pt modelId="{57F60E47-CFCB-4110-A0AA-1EA2E69B0CDE}" type="pres">
      <dgm:prSet presAssocID="{5FD55FE8-9EAF-42C9-AE1A-E293A6C9BB0F}" presName="gear2dstNode" presStyleLbl="node1" presStyleIdx="1" presStyleCnt="3"/>
      <dgm:spPr/>
    </dgm:pt>
    <dgm:pt modelId="{107D4CD1-B6F2-4622-9407-C161293B63D1}" type="pres">
      <dgm:prSet presAssocID="{22F8CA21-9919-4A2E-807D-65DF7C947AD4}" presName="gear3" presStyleLbl="node1" presStyleIdx="2" presStyleCnt="3"/>
      <dgm:spPr/>
    </dgm:pt>
    <dgm:pt modelId="{F93A9FE3-7A0A-499E-8500-8E654C365249}" type="pres">
      <dgm:prSet presAssocID="{22F8CA21-9919-4A2E-807D-65DF7C947AD4}" presName="gear3tx" presStyleLbl="node1" presStyleIdx="2" presStyleCnt="3">
        <dgm:presLayoutVars>
          <dgm:chMax val="1"/>
          <dgm:bulletEnabled val="1"/>
        </dgm:presLayoutVars>
      </dgm:prSet>
      <dgm:spPr/>
    </dgm:pt>
    <dgm:pt modelId="{DDE54DA7-0B50-4E14-B917-A03A2657C3BF}" type="pres">
      <dgm:prSet presAssocID="{22F8CA21-9919-4A2E-807D-65DF7C947AD4}" presName="gear3srcNode" presStyleLbl="node1" presStyleIdx="2" presStyleCnt="3"/>
      <dgm:spPr/>
    </dgm:pt>
    <dgm:pt modelId="{26897C6F-2D6D-437D-9778-14E97FC84222}" type="pres">
      <dgm:prSet presAssocID="{22F8CA21-9919-4A2E-807D-65DF7C947AD4}" presName="gear3dstNode" presStyleLbl="node1" presStyleIdx="2" presStyleCnt="3"/>
      <dgm:spPr/>
    </dgm:pt>
    <dgm:pt modelId="{395046B2-7832-4E1F-A66D-BCE0943A1BE6}" type="pres">
      <dgm:prSet presAssocID="{7BEC0D43-24FC-4AEC-B1DE-95E03337E4EC}" presName="connector1" presStyleLbl="sibTrans2D1" presStyleIdx="0" presStyleCnt="3"/>
      <dgm:spPr/>
    </dgm:pt>
    <dgm:pt modelId="{3D021716-82FE-4405-86E5-F4F3B768CCA0}" type="pres">
      <dgm:prSet presAssocID="{95D02ACA-2F5B-403C-B39F-C89FA969D997}" presName="connector2" presStyleLbl="sibTrans2D1" presStyleIdx="1" presStyleCnt="3"/>
      <dgm:spPr/>
    </dgm:pt>
    <dgm:pt modelId="{AE325A51-44A1-462C-BBBD-6444B302F673}" type="pres">
      <dgm:prSet presAssocID="{F29C28BC-9279-4EE9-89EF-530465957C46}" presName="connector3" presStyleLbl="sibTrans2D1" presStyleIdx="2" presStyleCnt="3"/>
      <dgm:spPr/>
    </dgm:pt>
  </dgm:ptLst>
  <dgm:cxnLst>
    <dgm:cxn modelId="{C56C2F08-0FD4-4D6E-98A6-6159B8842D9A}" srcId="{BA490C8D-9AA3-491F-A1B8-2E6DEA024ADB}" destId="{5FD55FE8-9EAF-42C9-AE1A-E293A6C9BB0F}" srcOrd="1" destOrd="0" parTransId="{DC46D04B-F276-47DC-AFFD-5D7DB7A63579}" sibTransId="{95D02ACA-2F5B-403C-B39F-C89FA969D997}"/>
    <dgm:cxn modelId="{21C14411-3C92-424C-9A89-361516137B90}" srcId="{BA490C8D-9AA3-491F-A1B8-2E6DEA024ADB}" destId="{8B5AA5EA-6699-4244-A2C8-B89F75D357D0}" srcOrd="0" destOrd="0" parTransId="{CD9086C8-811A-4CEB-A5B9-7A335AB9DEB8}" sibTransId="{7BEC0D43-24FC-4AEC-B1DE-95E03337E4EC}"/>
    <dgm:cxn modelId="{306A3813-6C1B-48FF-A2DB-FB48E51F0E07}" type="presOf" srcId="{95D02ACA-2F5B-403C-B39F-C89FA969D997}" destId="{3D021716-82FE-4405-86E5-F4F3B768CCA0}" srcOrd="0" destOrd="0" presId="urn:microsoft.com/office/officeart/2005/8/layout/gear1"/>
    <dgm:cxn modelId="{D1A1B11A-F8EE-4372-9997-BEBF004F4300}" type="presOf" srcId="{22F8CA21-9919-4A2E-807D-65DF7C947AD4}" destId="{F93A9FE3-7A0A-499E-8500-8E654C365249}" srcOrd="1" destOrd="0" presId="urn:microsoft.com/office/officeart/2005/8/layout/gear1"/>
    <dgm:cxn modelId="{1629B725-29E7-4F20-92D8-3DB20F73BE5E}" type="presOf" srcId="{BA490C8D-9AA3-491F-A1B8-2E6DEA024ADB}" destId="{0456B302-38C1-49DD-9EC7-1DF75C9ACFC3}" srcOrd="0" destOrd="0" presId="urn:microsoft.com/office/officeart/2005/8/layout/gear1"/>
    <dgm:cxn modelId="{BE8C7A3A-55E6-466A-B294-558592DA6101}" type="presOf" srcId="{22F8CA21-9919-4A2E-807D-65DF7C947AD4}" destId="{107D4CD1-B6F2-4622-9407-C161293B63D1}" srcOrd="0" destOrd="0" presId="urn:microsoft.com/office/officeart/2005/8/layout/gear1"/>
    <dgm:cxn modelId="{CF81DA3C-F3C7-42BA-8554-EC985EC792A4}" type="presOf" srcId="{5FD55FE8-9EAF-42C9-AE1A-E293A6C9BB0F}" destId="{F52BC3B6-74AA-4015-9B16-386E00AD5B8A}" srcOrd="1" destOrd="0" presId="urn:microsoft.com/office/officeart/2005/8/layout/gear1"/>
    <dgm:cxn modelId="{64CD4257-59CE-4AF1-82FE-719B5D773238}" type="presOf" srcId="{7BEC0D43-24FC-4AEC-B1DE-95E03337E4EC}" destId="{395046B2-7832-4E1F-A66D-BCE0943A1BE6}" srcOrd="0" destOrd="0" presId="urn:microsoft.com/office/officeart/2005/8/layout/gear1"/>
    <dgm:cxn modelId="{ADCB118B-31A0-4CC7-9F1D-39ECFC1E8D78}" type="presOf" srcId="{F29C28BC-9279-4EE9-89EF-530465957C46}" destId="{AE325A51-44A1-462C-BBBD-6444B302F673}" srcOrd="0" destOrd="0" presId="urn:microsoft.com/office/officeart/2005/8/layout/gear1"/>
    <dgm:cxn modelId="{2CC8C0B9-844E-486A-9055-223437BA5710}" type="presOf" srcId="{8B5AA5EA-6699-4244-A2C8-B89F75D357D0}" destId="{E217AE6C-1F39-4CA5-99EB-2B9156EC583E}" srcOrd="1" destOrd="0" presId="urn:microsoft.com/office/officeart/2005/8/layout/gear1"/>
    <dgm:cxn modelId="{B71D48CD-989E-4610-B216-F7A4F8B43865}" srcId="{BA490C8D-9AA3-491F-A1B8-2E6DEA024ADB}" destId="{22F8CA21-9919-4A2E-807D-65DF7C947AD4}" srcOrd="2" destOrd="0" parTransId="{BF3D631C-9414-42CA-846D-4A3C8CFE5A77}" sibTransId="{F29C28BC-9279-4EE9-89EF-530465957C46}"/>
    <dgm:cxn modelId="{1B0E2DDB-A63E-4CCF-9BBA-FA5393AEAA85}" type="presOf" srcId="{22F8CA21-9919-4A2E-807D-65DF7C947AD4}" destId="{26897C6F-2D6D-437D-9778-14E97FC84222}" srcOrd="3" destOrd="0" presId="urn:microsoft.com/office/officeart/2005/8/layout/gear1"/>
    <dgm:cxn modelId="{58E738DF-B825-4FDD-8838-88A634658636}" type="presOf" srcId="{5FD55FE8-9EAF-42C9-AE1A-E293A6C9BB0F}" destId="{57F60E47-CFCB-4110-A0AA-1EA2E69B0CDE}" srcOrd="2" destOrd="0" presId="urn:microsoft.com/office/officeart/2005/8/layout/gear1"/>
    <dgm:cxn modelId="{E6982AE1-0D41-4332-B5F3-130511F784F9}" type="presOf" srcId="{8B5AA5EA-6699-4244-A2C8-B89F75D357D0}" destId="{F34CF69E-3916-44AF-B692-183762164F2B}" srcOrd="2" destOrd="0" presId="urn:microsoft.com/office/officeart/2005/8/layout/gear1"/>
    <dgm:cxn modelId="{509149EB-970D-4402-9C29-BBDBB7264B38}" type="presOf" srcId="{5FD55FE8-9EAF-42C9-AE1A-E293A6C9BB0F}" destId="{BF34955D-BB03-4C29-9D42-1821FA456AAE}" srcOrd="0" destOrd="0" presId="urn:microsoft.com/office/officeart/2005/8/layout/gear1"/>
    <dgm:cxn modelId="{055109F3-AF59-4F81-9F3B-3F791C7298AD}" type="presOf" srcId="{8B5AA5EA-6699-4244-A2C8-B89F75D357D0}" destId="{247A296D-8106-4BE2-988B-501C70B2110E}" srcOrd="0" destOrd="0" presId="urn:microsoft.com/office/officeart/2005/8/layout/gear1"/>
    <dgm:cxn modelId="{21BBC2FE-6485-4CED-82F3-355F946CF117}" type="presOf" srcId="{22F8CA21-9919-4A2E-807D-65DF7C947AD4}" destId="{DDE54DA7-0B50-4E14-B917-A03A2657C3BF}" srcOrd="2" destOrd="0" presId="urn:microsoft.com/office/officeart/2005/8/layout/gear1"/>
    <dgm:cxn modelId="{DFBABA1D-DE48-4C9C-B9DF-0757D2BCF21E}" type="presParOf" srcId="{0456B302-38C1-49DD-9EC7-1DF75C9ACFC3}" destId="{247A296D-8106-4BE2-988B-501C70B2110E}" srcOrd="0" destOrd="0" presId="urn:microsoft.com/office/officeart/2005/8/layout/gear1"/>
    <dgm:cxn modelId="{53CF9454-B7C8-4882-AEE5-4609CCE234BD}" type="presParOf" srcId="{0456B302-38C1-49DD-9EC7-1DF75C9ACFC3}" destId="{E217AE6C-1F39-4CA5-99EB-2B9156EC583E}" srcOrd="1" destOrd="0" presId="urn:microsoft.com/office/officeart/2005/8/layout/gear1"/>
    <dgm:cxn modelId="{51F73D2C-713A-4E50-9048-33EE246E078D}" type="presParOf" srcId="{0456B302-38C1-49DD-9EC7-1DF75C9ACFC3}" destId="{F34CF69E-3916-44AF-B692-183762164F2B}" srcOrd="2" destOrd="0" presId="urn:microsoft.com/office/officeart/2005/8/layout/gear1"/>
    <dgm:cxn modelId="{1C226200-E278-4015-866C-41E5E6BD3139}" type="presParOf" srcId="{0456B302-38C1-49DD-9EC7-1DF75C9ACFC3}" destId="{BF34955D-BB03-4C29-9D42-1821FA456AAE}" srcOrd="3" destOrd="0" presId="urn:microsoft.com/office/officeart/2005/8/layout/gear1"/>
    <dgm:cxn modelId="{581D6C5A-0060-4298-A5FA-2EBA4E3B917E}" type="presParOf" srcId="{0456B302-38C1-49DD-9EC7-1DF75C9ACFC3}" destId="{F52BC3B6-74AA-4015-9B16-386E00AD5B8A}" srcOrd="4" destOrd="0" presId="urn:microsoft.com/office/officeart/2005/8/layout/gear1"/>
    <dgm:cxn modelId="{6DDC5924-5552-4CFC-AFE7-A8A66F1F43F4}" type="presParOf" srcId="{0456B302-38C1-49DD-9EC7-1DF75C9ACFC3}" destId="{57F60E47-CFCB-4110-A0AA-1EA2E69B0CDE}" srcOrd="5" destOrd="0" presId="urn:microsoft.com/office/officeart/2005/8/layout/gear1"/>
    <dgm:cxn modelId="{8E1C62D4-ED39-4115-9F5A-6B30EF31A260}" type="presParOf" srcId="{0456B302-38C1-49DD-9EC7-1DF75C9ACFC3}" destId="{107D4CD1-B6F2-4622-9407-C161293B63D1}" srcOrd="6" destOrd="0" presId="urn:microsoft.com/office/officeart/2005/8/layout/gear1"/>
    <dgm:cxn modelId="{9E25D823-EA1B-49FC-875D-D7E00A4E5758}" type="presParOf" srcId="{0456B302-38C1-49DD-9EC7-1DF75C9ACFC3}" destId="{F93A9FE3-7A0A-499E-8500-8E654C365249}" srcOrd="7" destOrd="0" presId="urn:microsoft.com/office/officeart/2005/8/layout/gear1"/>
    <dgm:cxn modelId="{D36398B6-BBEE-4597-9DF7-16269449C023}" type="presParOf" srcId="{0456B302-38C1-49DD-9EC7-1DF75C9ACFC3}" destId="{DDE54DA7-0B50-4E14-B917-A03A2657C3BF}" srcOrd="8" destOrd="0" presId="urn:microsoft.com/office/officeart/2005/8/layout/gear1"/>
    <dgm:cxn modelId="{79909133-9AC7-42C8-9219-EA71269E7258}" type="presParOf" srcId="{0456B302-38C1-49DD-9EC7-1DF75C9ACFC3}" destId="{26897C6F-2D6D-437D-9778-14E97FC84222}" srcOrd="9" destOrd="0" presId="urn:microsoft.com/office/officeart/2005/8/layout/gear1"/>
    <dgm:cxn modelId="{A8582C97-1C24-402A-97A2-38E5B3790238}" type="presParOf" srcId="{0456B302-38C1-49DD-9EC7-1DF75C9ACFC3}" destId="{395046B2-7832-4E1F-A66D-BCE0943A1BE6}" srcOrd="10" destOrd="0" presId="urn:microsoft.com/office/officeart/2005/8/layout/gear1"/>
    <dgm:cxn modelId="{C3F15501-67B5-4A63-B6C2-FBDD46317308}" type="presParOf" srcId="{0456B302-38C1-49DD-9EC7-1DF75C9ACFC3}" destId="{3D021716-82FE-4405-86E5-F4F3B768CCA0}" srcOrd="11" destOrd="0" presId="urn:microsoft.com/office/officeart/2005/8/layout/gear1"/>
    <dgm:cxn modelId="{52731C28-B7B3-40A0-9805-BE28E1E95E00}" type="presParOf" srcId="{0456B302-38C1-49DD-9EC7-1DF75C9ACFC3}" destId="{AE325A51-44A1-462C-BBBD-6444B302F67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490C8D-9AA3-491F-A1B8-2E6DEA024ADB}" type="doc">
      <dgm:prSet loTypeId="urn:microsoft.com/office/officeart/2005/8/layout/gear1" loCatId="process" qsTypeId="urn:microsoft.com/office/officeart/2005/8/quickstyle/simple1" qsCatId="simple" csTypeId="urn:microsoft.com/office/officeart/2005/8/colors/colorful2" csCatId="colorful" phldr="1"/>
      <dgm:spPr/>
    </dgm:pt>
    <dgm:pt modelId="{8B5AA5EA-6699-4244-A2C8-B89F75D357D0}">
      <dgm:prSet phldrT="[文字]"/>
      <dgm:spPr/>
      <dgm:t>
        <a:bodyPr/>
        <a:lstStyle/>
        <a:p>
          <a:r>
            <a:rPr lang="en-US" altLang="zh-TW"/>
            <a:t>process</a:t>
          </a:r>
          <a:endParaRPr lang="zh-TW" altLang="en-US"/>
        </a:p>
      </dgm:t>
    </dgm:pt>
    <dgm:pt modelId="{CD9086C8-811A-4CEB-A5B9-7A335AB9DEB8}" type="parTrans" cxnId="{21C14411-3C92-424C-9A89-361516137B90}">
      <dgm:prSet/>
      <dgm:spPr/>
      <dgm:t>
        <a:bodyPr/>
        <a:lstStyle/>
        <a:p>
          <a:endParaRPr lang="zh-TW" altLang="en-US"/>
        </a:p>
      </dgm:t>
    </dgm:pt>
    <dgm:pt modelId="{7BEC0D43-24FC-4AEC-B1DE-95E03337E4EC}" type="sibTrans" cxnId="{21C14411-3C92-424C-9A89-361516137B90}">
      <dgm:prSet/>
      <dgm:spPr/>
      <dgm:t>
        <a:bodyPr/>
        <a:lstStyle/>
        <a:p>
          <a:endParaRPr lang="zh-TW" altLang="en-US"/>
        </a:p>
      </dgm:t>
    </dgm:pt>
    <dgm:pt modelId="{5FD55FE8-9EAF-42C9-AE1A-E293A6C9BB0F}">
      <dgm:prSet phldrT="[文字]" custT="1"/>
      <dgm:spPr/>
      <dgm:t>
        <a:bodyPr/>
        <a:lstStyle/>
        <a:p>
          <a:r>
            <a:rPr lang="en-US" altLang="zh-TW" sz="400"/>
            <a:t>process</a:t>
          </a:r>
          <a:endParaRPr lang="zh-TW" altLang="en-US" sz="400"/>
        </a:p>
      </dgm:t>
    </dgm:pt>
    <dgm:pt modelId="{DC46D04B-F276-47DC-AFFD-5D7DB7A63579}" type="parTrans" cxnId="{C56C2F08-0FD4-4D6E-98A6-6159B8842D9A}">
      <dgm:prSet/>
      <dgm:spPr/>
      <dgm:t>
        <a:bodyPr/>
        <a:lstStyle/>
        <a:p>
          <a:endParaRPr lang="zh-TW" altLang="en-US"/>
        </a:p>
      </dgm:t>
    </dgm:pt>
    <dgm:pt modelId="{95D02ACA-2F5B-403C-B39F-C89FA969D997}" type="sibTrans" cxnId="{C56C2F08-0FD4-4D6E-98A6-6159B8842D9A}">
      <dgm:prSet/>
      <dgm:spPr/>
      <dgm:t>
        <a:bodyPr/>
        <a:lstStyle/>
        <a:p>
          <a:endParaRPr lang="zh-TW" altLang="en-US"/>
        </a:p>
      </dgm:t>
    </dgm:pt>
    <dgm:pt modelId="{22F8CA21-9919-4A2E-807D-65DF7C947AD4}">
      <dgm:prSet phldrT="[文字]"/>
      <dgm:spPr/>
      <dgm:t>
        <a:bodyPr/>
        <a:lstStyle/>
        <a:p>
          <a:r>
            <a:rPr lang="en-US" altLang="zh-TW"/>
            <a:t>process</a:t>
          </a:r>
          <a:endParaRPr lang="zh-TW" altLang="en-US"/>
        </a:p>
      </dgm:t>
    </dgm:pt>
    <dgm:pt modelId="{BF3D631C-9414-42CA-846D-4A3C8CFE5A77}" type="parTrans" cxnId="{B71D48CD-989E-4610-B216-F7A4F8B43865}">
      <dgm:prSet/>
      <dgm:spPr/>
      <dgm:t>
        <a:bodyPr/>
        <a:lstStyle/>
        <a:p>
          <a:endParaRPr lang="zh-TW" altLang="en-US"/>
        </a:p>
      </dgm:t>
    </dgm:pt>
    <dgm:pt modelId="{F29C28BC-9279-4EE9-89EF-530465957C46}" type="sibTrans" cxnId="{B71D48CD-989E-4610-B216-F7A4F8B43865}">
      <dgm:prSet/>
      <dgm:spPr/>
      <dgm:t>
        <a:bodyPr/>
        <a:lstStyle/>
        <a:p>
          <a:endParaRPr lang="zh-TW" altLang="en-US"/>
        </a:p>
      </dgm:t>
    </dgm:pt>
    <dgm:pt modelId="{0456B302-38C1-49DD-9EC7-1DF75C9ACFC3}" type="pres">
      <dgm:prSet presAssocID="{BA490C8D-9AA3-491F-A1B8-2E6DEA024ADB}" presName="composite" presStyleCnt="0">
        <dgm:presLayoutVars>
          <dgm:chMax val="3"/>
          <dgm:animLvl val="lvl"/>
          <dgm:resizeHandles val="exact"/>
        </dgm:presLayoutVars>
      </dgm:prSet>
      <dgm:spPr/>
    </dgm:pt>
    <dgm:pt modelId="{247A296D-8106-4BE2-988B-501C70B2110E}" type="pres">
      <dgm:prSet presAssocID="{8B5AA5EA-6699-4244-A2C8-B89F75D357D0}" presName="gear1" presStyleLbl="node1" presStyleIdx="0" presStyleCnt="3">
        <dgm:presLayoutVars>
          <dgm:chMax val="1"/>
          <dgm:bulletEnabled val="1"/>
        </dgm:presLayoutVars>
      </dgm:prSet>
      <dgm:spPr/>
    </dgm:pt>
    <dgm:pt modelId="{E217AE6C-1F39-4CA5-99EB-2B9156EC583E}" type="pres">
      <dgm:prSet presAssocID="{8B5AA5EA-6699-4244-A2C8-B89F75D357D0}" presName="gear1srcNode" presStyleLbl="node1" presStyleIdx="0" presStyleCnt="3"/>
      <dgm:spPr/>
    </dgm:pt>
    <dgm:pt modelId="{F34CF69E-3916-44AF-B692-183762164F2B}" type="pres">
      <dgm:prSet presAssocID="{8B5AA5EA-6699-4244-A2C8-B89F75D357D0}" presName="gear1dstNode" presStyleLbl="node1" presStyleIdx="0" presStyleCnt="3"/>
      <dgm:spPr/>
    </dgm:pt>
    <dgm:pt modelId="{BF34955D-BB03-4C29-9D42-1821FA456AAE}" type="pres">
      <dgm:prSet presAssocID="{5FD55FE8-9EAF-42C9-AE1A-E293A6C9BB0F}" presName="gear2" presStyleLbl="node1" presStyleIdx="1" presStyleCnt="3">
        <dgm:presLayoutVars>
          <dgm:chMax val="1"/>
          <dgm:bulletEnabled val="1"/>
        </dgm:presLayoutVars>
      </dgm:prSet>
      <dgm:spPr/>
    </dgm:pt>
    <dgm:pt modelId="{F52BC3B6-74AA-4015-9B16-386E00AD5B8A}" type="pres">
      <dgm:prSet presAssocID="{5FD55FE8-9EAF-42C9-AE1A-E293A6C9BB0F}" presName="gear2srcNode" presStyleLbl="node1" presStyleIdx="1" presStyleCnt="3"/>
      <dgm:spPr/>
    </dgm:pt>
    <dgm:pt modelId="{57F60E47-CFCB-4110-A0AA-1EA2E69B0CDE}" type="pres">
      <dgm:prSet presAssocID="{5FD55FE8-9EAF-42C9-AE1A-E293A6C9BB0F}" presName="gear2dstNode" presStyleLbl="node1" presStyleIdx="1" presStyleCnt="3"/>
      <dgm:spPr/>
    </dgm:pt>
    <dgm:pt modelId="{107D4CD1-B6F2-4622-9407-C161293B63D1}" type="pres">
      <dgm:prSet presAssocID="{22F8CA21-9919-4A2E-807D-65DF7C947AD4}" presName="gear3" presStyleLbl="node1" presStyleIdx="2" presStyleCnt="3"/>
      <dgm:spPr/>
    </dgm:pt>
    <dgm:pt modelId="{F93A9FE3-7A0A-499E-8500-8E654C365249}" type="pres">
      <dgm:prSet presAssocID="{22F8CA21-9919-4A2E-807D-65DF7C947AD4}" presName="gear3tx" presStyleLbl="node1" presStyleIdx="2" presStyleCnt="3">
        <dgm:presLayoutVars>
          <dgm:chMax val="1"/>
          <dgm:bulletEnabled val="1"/>
        </dgm:presLayoutVars>
      </dgm:prSet>
      <dgm:spPr/>
    </dgm:pt>
    <dgm:pt modelId="{DDE54DA7-0B50-4E14-B917-A03A2657C3BF}" type="pres">
      <dgm:prSet presAssocID="{22F8CA21-9919-4A2E-807D-65DF7C947AD4}" presName="gear3srcNode" presStyleLbl="node1" presStyleIdx="2" presStyleCnt="3"/>
      <dgm:spPr/>
    </dgm:pt>
    <dgm:pt modelId="{26897C6F-2D6D-437D-9778-14E97FC84222}" type="pres">
      <dgm:prSet presAssocID="{22F8CA21-9919-4A2E-807D-65DF7C947AD4}" presName="gear3dstNode" presStyleLbl="node1" presStyleIdx="2" presStyleCnt="3"/>
      <dgm:spPr/>
    </dgm:pt>
    <dgm:pt modelId="{395046B2-7832-4E1F-A66D-BCE0943A1BE6}" type="pres">
      <dgm:prSet presAssocID="{7BEC0D43-24FC-4AEC-B1DE-95E03337E4EC}" presName="connector1" presStyleLbl="sibTrans2D1" presStyleIdx="0" presStyleCnt="3"/>
      <dgm:spPr/>
    </dgm:pt>
    <dgm:pt modelId="{3D021716-82FE-4405-86E5-F4F3B768CCA0}" type="pres">
      <dgm:prSet presAssocID="{95D02ACA-2F5B-403C-B39F-C89FA969D997}" presName="connector2" presStyleLbl="sibTrans2D1" presStyleIdx="1" presStyleCnt="3"/>
      <dgm:spPr/>
    </dgm:pt>
    <dgm:pt modelId="{AE325A51-44A1-462C-BBBD-6444B302F673}" type="pres">
      <dgm:prSet presAssocID="{F29C28BC-9279-4EE9-89EF-530465957C46}" presName="connector3" presStyleLbl="sibTrans2D1" presStyleIdx="2" presStyleCnt="3"/>
      <dgm:spPr/>
    </dgm:pt>
  </dgm:ptLst>
  <dgm:cxnLst>
    <dgm:cxn modelId="{C56C2F08-0FD4-4D6E-98A6-6159B8842D9A}" srcId="{BA490C8D-9AA3-491F-A1B8-2E6DEA024ADB}" destId="{5FD55FE8-9EAF-42C9-AE1A-E293A6C9BB0F}" srcOrd="1" destOrd="0" parTransId="{DC46D04B-F276-47DC-AFFD-5D7DB7A63579}" sibTransId="{95D02ACA-2F5B-403C-B39F-C89FA969D997}"/>
    <dgm:cxn modelId="{21C14411-3C92-424C-9A89-361516137B90}" srcId="{BA490C8D-9AA3-491F-A1B8-2E6DEA024ADB}" destId="{8B5AA5EA-6699-4244-A2C8-B89F75D357D0}" srcOrd="0" destOrd="0" parTransId="{CD9086C8-811A-4CEB-A5B9-7A335AB9DEB8}" sibTransId="{7BEC0D43-24FC-4AEC-B1DE-95E03337E4EC}"/>
    <dgm:cxn modelId="{306A3813-6C1B-48FF-A2DB-FB48E51F0E07}" type="presOf" srcId="{95D02ACA-2F5B-403C-B39F-C89FA969D997}" destId="{3D021716-82FE-4405-86E5-F4F3B768CCA0}" srcOrd="0" destOrd="0" presId="urn:microsoft.com/office/officeart/2005/8/layout/gear1"/>
    <dgm:cxn modelId="{D1A1B11A-F8EE-4372-9997-BEBF004F4300}" type="presOf" srcId="{22F8CA21-9919-4A2E-807D-65DF7C947AD4}" destId="{F93A9FE3-7A0A-499E-8500-8E654C365249}" srcOrd="1" destOrd="0" presId="urn:microsoft.com/office/officeart/2005/8/layout/gear1"/>
    <dgm:cxn modelId="{1629B725-29E7-4F20-92D8-3DB20F73BE5E}" type="presOf" srcId="{BA490C8D-9AA3-491F-A1B8-2E6DEA024ADB}" destId="{0456B302-38C1-49DD-9EC7-1DF75C9ACFC3}" srcOrd="0" destOrd="0" presId="urn:microsoft.com/office/officeart/2005/8/layout/gear1"/>
    <dgm:cxn modelId="{BE8C7A3A-55E6-466A-B294-558592DA6101}" type="presOf" srcId="{22F8CA21-9919-4A2E-807D-65DF7C947AD4}" destId="{107D4CD1-B6F2-4622-9407-C161293B63D1}" srcOrd="0" destOrd="0" presId="urn:microsoft.com/office/officeart/2005/8/layout/gear1"/>
    <dgm:cxn modelId="{CF81DA3C-F3C7-42BA-8554-EC985EC792A4}" type="presOf" srcId="{5FD55FE8-9EAF-42C9-AE1A-E293A6C9BB0F}" destId="{F52BC3B6-74AA-4015-9B16-386E00AD5B8A}" srcOrd="1" destOrd="0" presId="urn:microsoft.com/office/officeart/2005/8/layout/gear1"/>
    <dgm:cxn modelId="{64CD4257-59CE-4AF1-82FE-719B5D773238}" type="presOf" srcId="{7BEC0D43-24FC-4AEC-B1DE-95E03337E4EC}" destId="{395046B2-7832-4E1F-A66D-BCE0943A1BE6}" srcOrd="0" destOrd="0" presId="urn:microsoft.com/office/officeart/2005/8/layout/gear1"/>
    <dgm:cxn modelId="{ADCB118B-31A0-4CC7-9F1D-39ECFC1E8D78}" type="presOf" srcId="{F29C28BC-9279-4EE9-89EF-530465957C46}" destId="{AE325A51-44A1-462C-BBBD-6444B302F673}" srcOrd="0" destOrd="0" presId="urn:microsoft.com/office/officeart/2005/8/layout/gear1"/>
    <dgm:cxn modelId="{2CC8C0B9-844E-486A-9055-223437BA5710}" type="presOf" srcId="{8B5AA5EA-6699-4244-A2C8-B89F75D357D0}" destId="{E217AE6C-1F39-4CA5-99EB-2B9156EC583E}" srcOrd="1" destOrd="0" presId="urn:microsoft.com/office/officeart/2005/8/layout/gear1"/>
    <dgm:cxn modelId="{B71D48CD-989E-4610-B216-F7A4F8B43865}" srcId="{BA490C8D-9AA3-491F-A1B8-2E6DEA024ADB}" destId="{22F8CA21-9919-4A2E-807D-65DF7C947AD4}" srcOrd="2" destOrd="0" parTransId="{BF3D631C-9414-42CA-846D-4A3C8CFE5A77}" sibTransId="{F29C28BC-9279-4EE9-89EF-530465957C46}"/>
    <dgm:cxn modelId="{1B0E2DDB-A63E-4CCF-9BBA-FA5393AEAA85}" type="presOf" srcId="{22F8CA21-9919-4A2E-807D-65DF7C947AD4}" destId="{26897C6F-2D6D-437D-9778-14E97FC84222}" srcOrd="3" destOrd="0" presId="urn:microsoft.com/office/officeart/2005/8/layout/gear1"/>
    <dgm:cxn modelId="{58E738DF-B825-4FDD-8838-88A634658636}" type="presOf" srcId="{5FD55FE8-9EAF-42C9-AE1A-E293A6C9BB0F}" destId="{57F60E47-CFCB-4110-A0AA-1EA2E69B0CDE}" srcOrd="2" destOrd="0" presId="urn:microsoft.com/office/officeart/2005/8/layout/gear1"/>
    <dgm:cxn modelId="{E6982AE1-0D41-4332-B5F3-130511F784F9}" type="presOf" srcId="{8B5AA5EA-6699-4244-A2C8-B89F75D357D0}" destId="{F34CF69E-3916-44AF-B692-183762164F2B}" srcOrd="2" destOrd="0" presId="urn:microsoft.com/office/officeart/2005/8/layout/gear1"/>
    <dgm:cxn modelId="{509149EB-970D-4402-9C29-BBDBB7264B38}" type="presOf" srcId="{5FD55FE8-9EAF-42C9-AE1A-E293A6C9BB0F}" destId="{BF34955D-BB03-4C29-9D42-1821FA456AAE}" srcOrd="0" destOrd="0" presId="urn:microsoft.com/office/officeart/2005/8/layout/gear1"/>
    <dgm:cxn modelId="{055109F3-AF59-4F81-9F3B-3F791C7298AD}" type="presOf" srcId="{8B5AA5EA-6699-4244-A2C8-B89F75D357D0}" destId="{247A296D-8106-4BE2-988B-501C70B2110E}" srcOrd="0" destOrd="0" presId="urn:microsoft.com/office/officeart/2005/8/layout/gear1"/>
    <dgm:cxn modelId="{21BBC2FE-6485-4CED-82F3-355F946CF117}" type="presOf" srcId="{22F8CA21-9919-4A2E-807D-65DF7C947AD4}" destId="{DDE54DA7-0B50-4E14-B917-A03A2657C3BF}" srcOrd="2" destOrd="0" presId="urn:microsoft.com/office/officeart/2005/8/layout/gear1"/>
    <dgm:cxn modelId="{DFBABA1D-DE48-4C9C-B9DF-0757D2BCF21E}" type="presParOf" srcId="{0456B302-38C1-49DD-9EC7-1DF75C9ACFC3}" destId="{247A296D-8106-4BE2-988B-501C70B2110E}" srcOrd="0" destOrd="0" presId="urn:microsoft.com/office/officeart/2005/8/layout/gear1"/>
    <dgm:cxn modelId="{53CF9454-B7C8-4882-AEE5-4609CCE234BD}" type="presParOf" srcId="{0456B302-38C1-49DD-9EC7-1DF75C9ACFC3}" destId="{E217AE6C-1F39-4CA5-99EB-2B9156EC583E}" srcOrd="1" destOrd="0" presId="urn:microsoft.com/office/officeart/2005/8/layout/gear1"/>
    <dgm:cxn modelId="{51F73D2C-713A-4E50-9048-33EE246E078D}" type="presParOf" srcId="{0456B302-38C1-49DD-9EC7-1DF75C9ACFC3}" destId="{F34CF69E-3916-44AF-B692-183762164F2B}" srcOrd="2" destOrd="0" presId="urn:microsoft.com/office/officeart/2005/8/layout/gear1"/>
    <dgm:cxn modelId="{1C226200-E278-4015-866C-41E5E6BD3139}" type="presParOf" srcId="{0456B302-38C1-49DD-9EC7-1DF75C9ACFC3}" destId="{BF34955D-BB03-4C29-9D42-1821FA456AAE}" srcOrd="3" destOrd="0" presId="urn:microsoft.com/office/officeart/2005/8/layout/gear1"/>
    <dgm:cxn modelId="{581D6C5A-0060-4298-A5FA-2EBA4E3B917E}" type="presParOf" srcId="{0456B302-38C1-49DD-9EC7-1DF75C9ACFC3}" destId="{F52BC3B6-74AA-4015-9B16-386E00AD5B8A}" srcOrd="4" destOrd="0" presId="urn:microsoft.com/office/officeart/2005/8/layout/gear1"/>
    <dgm:cxn modelId="{6DDC5924-5552-4CFC-AFE7-A8A66F1F43F4}" type="presParOf" srcId="{0456B302-38C1-49DD-9EC7-1DF75C9ACFC3}" destId="{57F60E47-CFCB-4110-A0AA-1EA2E69B0CDE}" srcOrd="5" destOrd="0" presId="urn:microsoft.com/office/officeart/2005/8/layout/gear1"/>
    <dgm:cxn modelId="{8E1C62D4-ED39-4115-9F5A-6B30EF31A260}" type="presParOf" srcId="{0456B302-38C1-49DD-9EC7-1DF75C9ACFC3}" destId="{107D4CD1-B6F2-4622-9407-C161293B63D1}" srcOrd="6" destOrd="0" presId="urn:microsoft.com/office/officeart/2005/8/layout/gear1"/>
    <dgm:cxn modelId="{9E25D823-EA1B-49FC-875D-D7E00A4E5758}" type="presParOf" srcId="{0456B302-38C1-49DD-9EC7-1DF75C9ACFC3}" destId="{F93A9FE3-7A0A-499E-8500-8E654C365249}" srcOrd="7" destOrd="0" presId="urn:microsoft.com/office/officeart/2005/8/layout/gear1"/>
    <dgm:cxn modelId="{D36398B6-BBEE-4597-9DF7-16269449C023}" type="presParOf" srcId="{0456B302-38C1-49DD-9EC7-1DF75C9ACFC3}" destId="{DDE54DA7-0B50-4E14-B917-A03A2657C3BF}" srcOrd="8" destOrd="0" presId="urn:microsoft.com/office/officeart/2005/8/layout/gear1"/>
    <dgm:cxn modelId="{79909133-9AC7-42C8-9219-EA71269E7258}" type="presParOf" srcId="{0456B302-38C1-49DD-9EC7-1DF75C9ACFC3}" destId="{26897C6F-2D6D-437D-9778-14E97FC84222}" srcOrd="9" destOrd="0" presId="urn:microsoft.com/office/officeart/2005/8/layout/gear1"/>
    <dgm:cxn modelId="{A8582C97-1C24-402A-97A2-38E5B3790238}" type="presParOf" srcId="{0456B302-38C1-49DD-9EC7-1DF75C9ACFC3}" destId="{395046B2-7832-4E1F-A66D-BCE0943A1BE6}" srcOrd="10" destOrd="0" presId="urn:microsoft.com/office/officeart/2005/8/layout/gear1"/>
    <dgm:cxn modelId="{C3F15501-67B5-4A63-B6C2-FBDD46317308}" type="presParOf" srcId="{0456B302-38C1-49DD-9EC7-1DF75C9ACFC3}" destId="{3D021716-82FE-4405-86E5-F4F3B768CCA0}" srcOrd="11" destOrd="0" presId="urn:microsoft.com/office/officeart/2005/8/layout/gear1"/>
    <dgm:cxn modelId="{52731C28-B7B3-40A0-9805-BE28E1E95E00}" type="presParOf" srcId="{0456B302-38C1-49DD-9EC7-1DF75C9ACFC3}" destId="{AE325A51-44A1-462C-BBBD-6444B302F67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A296D-8106-4BE2-988B-501C70B2110E}">
      <dsp:nvSpPr>
        <dsp:cNvPr id="0" name=""/>
        <dsp:cNvSpPr/>
      </dsp:nvSpPr>
      <dsp:spPr>
        <a:xfrm>
          <a:off x="789046" y="467046"/>
          <a:ext cx="570834" cy="570834"/>
        </a:xfrm>
        <a:prstGeom prst="gear9">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a:off x="903809" y="600761"/>
        <a:ext cx="341308" cy="293421"/>
      </dsp:txXfrm>
    </dsp:sp>
    <dsp:sp modelId="{BF34955D-BB03-4C29-9D42-1821FA456AAE}">
      <dsp:nvSpPr>
        <dsp:cNvPr id="0" name=""/>
        <dsp:cNvSpPr/>
      </dsp:nvSpPr>
      <dsp:spPr>
        <a:xfrm>
          <a:off x="456924" y="332121"/>
          <a:ext cx="415152" cy="415152"/>
        </a:xfrm>
        <a:prstGeom prst="gear6">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US" altLang="zh-TW" sz="400" kern="1200"/>
            <a:t>process</a:t>
          </a:r>
          <a:endParaRPr lang="zh-TW" altLang="en-US" sz="400" kern="1200"/>
        </a:p>
      </dsp:txBody>
      <dsp:txXfrm>
        <a:off x="561440" y="437268"/>
        <a:ext cx="206120" cy="204858"/>
      </dsp:txXfrm>
    </dsp:sp>
    <dsp:sp modelId="{107D4CD1-B6F2-4622-9407-C161293B63D1}">
      <dsp:nvSpPr>
        <dsp:cNvPr id="0" name=""/>
        <dsp:cNvSpPr/>
      </dsp:nvSpPr>
      <dsp:spPr>
        <a:xfrm rot="20700000">
          <a:off x="689452" y="45709"/>
          <a:ext cx="406764" cy="406764"/>
        </a:xfrm>
        <a:prstGeom prst="gear6">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rot="-20700000">
        <a:off x="778667" y="134924"/>
        <a:ext cx="228333" cy="228333"/>
      </dsp:txXfrm>
    </dsp:sp>
    <dsp:sp modelId="{395046B2-7832-4E1F-A66D-BCE0943A1BE6}">
      <dsp:nvSpPr>
        <dsp:cNvPr id="0" name=""/>
        <dsp:cNvSpPr/>
      </dsp:nvSpPr>
      <dsp:spPr>
        <a:xfrm>
          <a:off x="717184" y="395258"/>
          <a:ext cx="730667" cy="730667"/>
        </a:xfrm>
        <a:prstGeom prst="circularArrow">
          <a:avLst>
            <a:gd name="adj1" fmla="val 4687"/>
            <a:gd name="adj2" fmla="val 299029"/>
            <a:gd name="adj3" fmla="val 2303123"/>
            <a:gd name="adj4" fmla="val 16438525"/>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021716-82FE-4405-86E5-F4F3B768CCA0}">
      <dsp:nvSpPr>
        <dsp:cNvPr id="0" name=""/>
        <dsp:cNvSpPr/>
      </dsp:nvSpPr>
      <dsp:spPr>
        <a:xfrm>
          <a:off x="383402" y="253810"/>
          <a:ext cx="530875" cy="530875"/>
        </a:xfrm>
        <a:prstGeom prst="leftCircularArrow">
          <a:avLst>
            <a:gd name="adj1" fmla="val 6452"/>
            <a:gd name="adj2" fmla="val 429999"/>
            <a:gd name="adj3" fmla="val 10489124"/>
            <a:gd name="adj4" fmla="val 14837806"/>
            <a:gd name="adj5" fmla="val 7527"/>
          </a:avLst>
        </a:prstGeom>
        <a:solidFill>
          <a:schemeClr val="accent2">
            <a:hueOff val="3221807"/>
            <a:satOff val="-9246"/>
            <a:lumOff val="-148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325A51-44A1-462C-BBBD-6444B302F673}">
      <dsp:nvSpPr>
        <dsp:cNvPr id="0" name=""/>
        <dsp:cNvSpPr/>
      </dsp:nvSpPr>
      <dsp:spPr>
        <a:xfrm>
          <a:off x="595363" y="-29841"/>
          <a:ext cx="572390" cy="572390"/>
        </a:xfrm>
        <a:prstGeom prst="circularArrow">
          <a:avLst>
            <a:gd name="adj1" fmla="val 5984"/>
            <a:gd name="adj2" fmla="val 394124"/>
            <a:gd name="adj3" fmla="val 13313824"/>
            <a:gd name="adj4" fmla="val 10508221"/>
            <a:gd name="adj5" fmla="val 6981"/>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A296D-8106-4BE2-988B-501C70B2110E}">
      <dsp:nvSpPr>
        <dsp:cNvPr id="0" name=""/>
        <dsp:cNvSpPr/>
      </dsp:nvSpPr>
      <dsp:spPr>
        <a:xfrm>
          <a:off x="789046" y="467046"/>
          <a:ext cx="570834" cy="570834"/>
        </a:xfrm>
        <a:prstGeom prst="gear9">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a:off x="903809" y="600761"/>
        <a:ext cx="341308" cy="293421"/>
      </dsp:txXfrm>
    </dsp:sp>
    <dsp:sp modelId="{BF34955D-BB03-4C29-9D42-1821FA456AAE}">
      <dsp:nvSpPr>
        <dsp:cNvPr id="0" name=""/>
        <dsp:cNvSpPr/>
      </dsp:nvSpPr>
      <dsp:spPr>
        <a:xfrm>
          <a:off x="456924" y="332121"/>
          <a:ext cx="415152" cy="415152"/>
        </a:xfrm>
        <a:prstGeom prst="gear6">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US" altLang="zh-TW" sz="400" kern="1200"/>
            <a:t>process</a:t>
          </a:r>
          <a:endParaRPr lang="zh-TW" altLang="en-US" sz="400" kern="1200"/>
        </a:p>
      </dsp:txBody>
      <dsp:txXfrm>
        <a:off x="561440" y="437268"/>
        <a:ext cx="206120" cy="204858"/>
      </dsp:txXfrm>
    </dsp:sp>
    <dsp:sp modelId="{107D4CD1-B6F2-4622-9407-C161293B63D1}">
      <dsp:nvSpPr>
        <dsp:cNvPr id="0" name=""/>
        <dsp:cNvSpPr/>
      </dsp:nvSpPr>
      <dsp:spPr>
        <a:xfrm rot="20700000">
          <a:off x="689452" y="45709"/>
          <a:ext cx="406764" cy="406764"/>
        </a:xfrm>
        <a:prstGeom prst="gear6">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rot="-20700000">
        <a:off x="778667" y="134924"/>
        <a:ext cx="228333" cy="228333"/>
      </dsp:txXfrm>
    </dsp:sp>
    <dsp:sp modelId="{395046B2-7832-4E1F-A66D-BCE0943A1BE6}">
      <dsp:nvSpPr>
        <dsp:cNvPr id="0" name=""/>
        <dsp:cNvSpPr/>
      </dsp:nvSpPr>
      <dsp:spPr>
        <a:xfrm>
          <a:off x="717184" y="395258"/>
          <a:ext cx="730667" cy="730667"/>
        </a:xfrm>
        <a:prstGeom prst="circularArrow">
          <a:avLst>
            <a:gd name="adj1" fmla="val 4687"/>
            <a:gd name="adj2" fmla="val 299029"/>
            <a:gd name="adj3" fmla="val 2303123"/>
            <a:gd name="adj4" fmla="val 16438525"/>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021716-82FE-4405-86E5-F4F3B768CCA0}">
      <dsp:nvSpPr>
        <dsp:cNvPr id="0" name=""/>
        <dsp:cNvSpPr/>
      </dsp:nvSpPr>
      <dsp:spPr>
        <a:xfrm>
          <a:off x="383402" y="253810"/>
          <a:ext cx="530875" cy="530875"/>
        </a:xfrm>
        <a:prstGeom prst="leftCircularArrow">
          <a:avLst>
            <a:gd name="adj1" fmla="val 6452"/>
            <a:gd name="adj2" fmla="val 429999"/>
            <a:gd name="adj3" fmla="val 10489124"/>
            <a:gd name="adj4" fmla="val 14837806"/>
            <a:gd name="adj5" fmla="val 7527"/>
          </a:avLst>
        </a:prstGeom>
        <a:solidFill>
          <a:schemeClr val="accent2">
            <a:hueOff val="3221807"/>
            <a:satOff val="-9246"/>
            <a:lumOff val="-148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325A51-44A1-462C-BBBD-6444B302F673}">
      <dsp:nvSpPr>
        <dsp:cNvPr id="0" name=""/>
        <dsp:cNvSpPr/>
      </dsp:nvSpPr>
      <dsp:spPr>
        <a:xfrm>
          <a:off x="595363" y="-29841"/>
          <a:ext cx="572390" cy="572390"/>
        </a:xfrm>
        <a:prstGeom prst="circularArrow">
          <a:avLst>
            <a:gd name="adj1" fmla="val 5984"/>
            <a:gd name="adj2" fmla="val 394124"/>
            <a:gd name="adj3" fmla="val 13313824"/>
            <a:gd name="adj4" fmla="val 10508221"/>
            <a:gd name="adj5" fmla="val 6981"/>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A296D-8106-4BE2-988B-501C70B2110E}">
      <dsp:nvSpPr>
        <dsp:cNvPr id="0" name=""/>
        <dsp:cNvSpPr/>
      </dsp:nvSpPr>
      <dsp:spPr>
        <a:xfrm>
          <a:off x="789046" y="467046"/>
          <a:ext cx="570834" cy="570834"/>
        </a:xfrm>
        <a:prstGeom prst="gear9">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a:off x="903809" y="600761"/>
        <a:ext cx="341308" cy="293421"/>
      </dsp:txXfrm>
    </dsp:sp>
    <dsp:sp modelId="{BF34955D-BB03-4C29-9D42-1821FA456AAE}">
      <dsp:nvSpPr>
        <dsp:cNvPr id="0" name=""/>
        <dsp:cNvSpPr/>
      </dsp:nvSpPr>
      <dsp:spPr>
        <a:xfrm>
          <a:off x="456924" y="332121"/>
          <a:ext cx="415152" cy="415152"/>
        </a:xfrm>
        <a:prstGeom prst="gear6">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US" altLang="zh-TW" sz="400" kern="1200"/>
            <a:t>process</a:t>
          </a:r>
          <a:endParaRPr lang="zh-TW" altLang="en-US" sz="400" kern="1200"/>
        </a:p>
      </dsp:txBody>
      <dsp:txXfrm>
        <a:off x="561440" y="437268"/>
        <a:ext cx="206120" cy="204858"/>
      </dsp:txXfrm>
    </dsp:sp>
    <dsp:sp modelId="{107D4CD1-B6F2-4622-9407-C161293B63D1}">
      <dsp:nvSpPr>
        <dsp:cNvPr id="0" name=""/>
        <dsp:cNvSpPr/>
      </dsp:nvSpPr>
      <dsp:spPr>
        <a:xfrm rot="20700000">
          <a:off x="689452" y="45709"/>
          <a:ext cx="406764" cy="406764"/>
        </a:xfrm>
        <a:prstGeom prst="gear6">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rot="-20700000">
        <a:off x="778667" y="134924"/>
        <a:ext cx="228333" cy="228333"/>
      </dsp:txXfrm>
    </dsp:sp>
    <dsp:sp modelId="{395046B2-7832-4E1F-A66D-BCE0943A1BE6}">
      <dsp:nvSpPr>
        <dsp:cNvPr id="0" name=""/>
        <dsp:cNvSpPr/>
      </dsp:nvSpPr>
      <dsp:spPr>
        <a:xfrm>
          <a:off x="717184" y="395258"/>
          <a:ext cx="730667" cy="730667"/>
        </a:xfrm>
        <a:prstGeom prst="circularArrow">
          <a:avLst>
            <a:gd name="adj1" fmla="val 4687"/>
            <a:gd name="adj2" fmla="val 299029"/>
            <a:gd name="adj3" fmla="val 2303123"/>
            <a:gd name="adj4" fmla="val 16438525"/>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021716-82FE-4405-86E5-F4F3B768CCA0}">
      <dsp:nvSpPr>
        <dsp:cNvPr id="0" name=""/>
        <dsp:cNvSpPr/>
      </dsp:nvSpPr>
      <dsp:spPr>
        <a:xfrm>
          <a:off x="383402" y="253810"/>
          <a:ext cx="530875" cy="530875"/>
        </a:xfrm>
        <a:prstGeom prst="leftCircularArrow">
          <a:avLst>
            <a:gd name="adj1" fmla="val 6452"/>
            <a:gd name="adj2" fmla="val 429999"/>
            <a:gd name="adj3" fmla="val 10489124"/>
            <a:gd name="adj4" fmla="val 14837806"/>
            <a:gd name="adj5" fmla="val 7527"/>
          </a:avLst>
        </a:prstGeom>
        <a:solidFill>
          <a:schemeClr val="accent2">
            <a:hueOff val="3221807"/>
            <a:satOff val="-9246"/>
            <a:lumOff val="-148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325A51-44A1-462C-BBBD-6444B302F673}">
      <dsp:nvSpPr>
        <dsp:cNvPr id="0" name=""/>
        <dsp:cNvSpPr/>
      </dsp:nvSpPr>
      <dsp:spPr>
        <a:xfrm>
          <a:off x="595363" y="-29841"/>
          <a:ext cx="572390" cy="572390"/>
        </a:xfrm>
        <a:prstGeom prst="circularArrow">
          <a:avLst>
            <a:gd name="adj1" fmla="val 5984"/>
            <a:gd name="adj2" fmla="val 394124"/>
            <a:gd name="adj3" fmla="val 13313824"/>
            <a:gd name="adj4" fmla="val 10508221"/>
            <a:gd name="adj5" fmla="val 6981"/>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A296D-8106-4BE2-988B-501C70B2110E}">
      <dsp:nvSpPr>
        <dsp:cNvPr id="0" name=""/>
        <dsp:cNvSpPr/>
      </dsp:nvSpPr>
      <dsp:spPr>
        <a:xfrm>
          <a:off x="789046" y="467046"/>
          <a:ext cx="570834" cy="570834"/>
        </a:xfrm>
        <a:prstGeom prst="gear9">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a:off x="903809" y="600761"/>
        <a:ext cx="341308" cy="293421"/>
      </dsp:txXfrm>
    </dsp:sp>
    <dsp:sp modelId="{BF34955D-BB03-4C29-9D42-1821FA456AAE}">
      <dsp:nvSpPr>
        <dsp:cNvPr id="0" name=""/>
        <dsp:cNvSpPr/>
      </dsp:nvSpPr>
      <dsp:spPr>
        <a:xfrm>
          <a:off x="456924" y="332121"/>
          <a:ext cx="415152" cy="415152"/>
        </a:xfrm>
        <a:prstGeom prst="gear6">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177800">
            <a:lnSpc>
              <a:spcPct val="90000"/>
            </a:lnSpc>
            <a:spcBef>
              <a:spcPct val="0"/>
            </a:spcBef>
            <a:spcAft>
              <a:spcPct val="35000"/>
            </a:spcAft>
            <a:buNone/>
          </a:pPr>
          <a:r>
            <a:rPr lang="en-US" altLang="zh-TW" sz="400" kern="1200"/>
            <a:t>process</a:t>
          </a:r>
          <a:endParaRPr lang="zh-TW" altLang="en-US" sz="400" kern="1200"/>
        </a:p>
      </dsp:txBody>
      <dsp:txXfrm>
        <a:off x="561440" y="437268"/>
        <a:ext cx="206120" cy="204858"/>
      </dsp:txXfrm>
    </dsp:sp>
    <dsp:sp modelId="{107D4CD1-B6F2-4622-9407-C161293B63D1}">
      <dsp:nvSpPr>
        <dsp:cNvPr id="0" name=""/>
        <dsp:cNvSpPr/>
      </dsp:nvSpPr>
      <dsp:spPr>
        <a:xfrm rot="20700000">
          <a:off x="689452" y="45709"/>
          <a:ext cx="406764" cy="406764"/>
        </a:xfrm>
        <a:prstGeom prst="gear6">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TW" sz="500" kern="1200"/>
            <a:t>process</a:t>
          </a:r>
          <a:endParaRPr lang="zh-TW" altLang="en-US" sz="500" kern="1200"/>
        </a:p>
      </dsp:txBody>
      <dsp:txXfrm rot="-20700000">
        <a:off x="778667" y="134924"/>
        <a:ext cx="228333" cy="228333"/>
      </dsp:txXfrm>
    </dsp:sp>
    <dsp:sp modelId="{395046B2-7832-4E1F-A66D-BCE0943A1BE6}">
      <dsp:nvSpPr>
        <dsp:cNvPr id="0" name=""/>
        <dsp:cNvSpPr/>
      </dsp:nvSpPr>
      <dsp:spPr>
        <a:xfrm>
          <a:off x="717184" y="395258"/>
          <a:ext cx="730667" cy="730667"/>
        </a:xfrm>
        <a:prstGeom prst="circularArrow">
          <a:avLst>
            <a:gd name="adj1" fmla="val 4687"/>
            <a:gd name="adj2" fmla="val 299029"/>
            <a:gd name="adj3" fmla="val 2303123"/>
            <a:gd name="adj4" fmla="val 16438525"/>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021716-82FE-4405-86E5-F4F3B768CCA0}">
      <dsp:nvSpPr>
        <dsp:cNvPr id="0" name=""/>
        <dsp:cNvSpPr/>
      </dsp:nvSpPr>
      <dsp:spPr>
        <a:xfrm>
          <a:off x="383402" y="253810"/>
          <a:ext cx="530875" cy="530875"/>
        </a:xfrm>
        <a:prstGeom prst="leftCircularArrow">
          <a:avLst>
            <a:gd name="adj1" fmla="val 6452"/>
            <a:gd name="adj2" fmla="val 429999"/>
            <a:gd name="adj3" fmla="val 10489124"/>
            <a:gd name="adj4" fmla="val 14837806"/>
            <a:gd name="adj5" fmla="val 7527"/>
          </a:avLst>
        </a:prstGeom>
        <a:solidFill>
          <a:schemeClr val="accent2">
            <a:hueOff val="3221807"/>
            <a:satOff val="-9246"/>
            <a:lumOff val="-148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325A51-44A1-462C-BBBD-6444B302F673}">
      <dsp:nvSpPr>
        <dsp:cNvPr id="0" name=""/>
        <dsp:cNvSpPr/>
      </dsp:nvSpPr>
      <dsp:spPr>
        <a:xfrm>
          <a:off x="595363" y="-29841"/>
          <a:ext cx="572390" cy="572390"/>
        </a:xfrm>
        <a:prstGeom prst="circularArrow">
          <a:avLst>
            <a:gd name="adj1" fmla="val 5984"/>
            <a:gd name="adj2" fmla="val 394124"/>
            <a:gd name="adj3" fmla="val 13313824"/>
            <a:gd name="adj4" fmla="val 10508221"/>
            <a:gd name="adj5" fmla="val 6981"/>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981B7-32C6-432A-A1E0-010ED225E80D}" type="datetimeFigureOut">
              <a:rPr lang="zh-TW" altLang="en-US" smtClean="0"/>
              <a:t>2025/4/27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1A2F3-A016-41C1-B229-30E70CC60A31}" type="slidenum">
              <a:rPr lang="zh-TW" altLang="en-US" smtClean="0"/>
              <a:t>‹#›</a:t>
            </a:fld>
            <a:endParaRPr lang="zh-TW" altLang="en-US"/>
          </a:p>
        </p:txBody>
      </p:sp>
    </p:spTree>
    <p:extLst>
      <p:ext uri="{BB962C8B-B14F-4D97-AF65-F5344CB8AC3E}">
        <p14:creationId xmlns:p14="http://schemas.microsoft.com/office/powerpoint/2010/main" val="171462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E21A2F3-A016-41C1-B229-30E70CC60A31}" type="slidenum">
              <a:rPr lang="zh-TW" altLang="en-US" smtClean="0"/>
              <a:t>8</a:t>
            </a:fld>
            <a:endParaRPr lang="zh-TW" altLang="en-US"/>
          </a:p>
        </p:txBody>
      </p:sp>
    </p:spTree>
    <p:extLst>
      <p:ext uri="{BB962C8B-B14F-4D97-AF65-F5344CB8AC3E}">
        <p14:creationId xmlns:p14="http://schemas.microsoft.com/office/powerpoint/2010/main" val="1569073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u="sng">
                <a:ea typeface="游ゴシック"/>
                <a:cs typeface="Calibri"/>
              </a:rPr>
              <a:t>価値関数：</a:t>
            </a:r>
            <a:endParaRPr lang="ja-JP" altLang="en-US" b="1" u="sng">
              <a:ea typeface="游ゴシック"/>
            </a:endParaRPr>
          </a:p>
          <a:p>
            <a:r>
              <a:rPr lang="ja-JP" altLang="en-US">
                <a:ea typeface="游ゴシック"/>
              </a:rPr>
              <a:t> 累積報酬（</a:t>
            </a:r>
            <a:r>
              <a:rPr lang="en-GB" altLang="zh-TW">
                <a:ea typeface="新細明體"/>
              </a:rPr>
              <a:t>cumulative rewards</a:t>
            </a:r>
            <a:r>
              <a:rPr lang="ja-JP" altLang="en-US">
                <a:ea typeface="游ゴシック"/>
              </a:rPr>
              <a:t>）を最大化するような方策 </a:t>
            </a:r>
            <a:r>
              <a:rPr lang="en-US" altLang="zh-TW">
                <a:ea typeface="新細明體"/>
              </a:rPr>
              <a:t>π</a:t>
            </a:r>
            <a:r>
              <a:rPr lang="ja-JP" altLang="en-US">
                <a:ea typeface="游ゴシック"/>
              </a:rPr>
              <a:t> を求めるには、</a:t>
            </a:r>
            <a:r>
              <a:rPr lang="ja-JP" altLang="en-US" i="1" u="sng">
                <a:ea typeface="游ゴシック"/>
              </a:rPr>
              <a:t>方策の価値</a:t>
            </a:r>
            <a:r>
              <a:rPr lang="ja-JP" altLang="en-US">
                <a:ea typeface="游ゴシック"/>
              </a:rPr>
              <a:t>を評価する期待値。</a:t>
            </a:r>
            <a:endParaRPr lang="zh-TW">
              <a:ea typeface="游ゴシック"/>
              <a:cs typeface="Calibri"/>
            </a:endParaRPr>
          </a:p>
          <a:p>
            <a:endParaRPr lang="en-GB" altLang="zh-TW">
              <a:ea typeface="新細明體"/>
              <a:cs typeface="Calibri"/>
            </a:endParaRPr>
          </a:p>
          <a:p>
            <a:endParaRPr lang="zh-TW" altLang="en-US">
              <a:ea typeface="新細明體"/>
              <a:cs typeface="Calibri"/>
            </a:endParaRPr>
          </a:p>
        </p:txBody>
      </p:sp>
      <p:sp>
        <p:nvSpPr>
          <p:cNvPr id="4" name="Slide Number Placeholder 3"/>
          <p:cNvSpPr>
            <a:spLocks noGrp="1"/>
          </p:cNvSpPr>
          <p:nvPr>
            <p:ph type="sldNum" sz="quarter" idx="5"/>
          </p:nvPr>
        </p:nvSpPr>
        <p:spPr/>
        <p:txBody>
          <a:bodyPr/>
          <a:lstStyle/>
          <a:p>
            <a:fld id="{BE21A2F3-A016-41C1-B229-30E70CC60A31}" type="slidenum">
              <a:rPr lang="zh-TW" altLang="en-US" smtClean="0"/>
              <a:t>27</a:t>
            </a:fld>
            <a:endParaRPr lang="zh-TW" altLang="en-US"/>
          </a:p>
        </p:txBody>
      </p:sp>
    </p:spTree>
    <p:extLst>
      <p:ext uri="{BB962C8B-B14F-4D97-AF65-F5344CB8AC3E}">
        <p14:creationId xmlns:p14="http://schemas.microsoft.com/office/powerpoint/2010/main" val="3794418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AC453-EA08-F676-A2A6-CAEC5E4B3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EF136C-AEBB-5343-38D0-1C7ADFC493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FF030-DF60-BE9A-69DB-51EC55ACABC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F3ED585-7F4D-7534-8B53-3C62F9D8942B}"/>
              </a:ext>
            </a:extLst>
          </p:cNvPr>
          <p:cNvSpPr>
            <a:spLocks noGrp="1"/>
          </p:cNvSpPr>
          <p:nvPr>
            <p:ph type="sldNum" sz="quarter" idx="5"/>
          </p:nvPr>
        </p:nvSpPr>
        <p:spPr/>
        <p:txBody>
          <a:bodyPr/>
          <a:lstStyle/>
          <a:p>
            <a:fld id="{BE21A2F3-A016-41C1-B229-30E70CC60A31}" type="slidenum">
              <a:rPr lang="zh-TW" altLang="en-US" smtClean="0"/>
              <a:t>28</a:t>
            </a:fld>
            <a:endParaRPr lang="zh-TW" altLang="en-US"/>
          </a:p>
        </p:txBody>
      </p:sp>
    </p:spTree>
    <p:extLst>
      <p:ext uri="{BB962C8B-B14F-4D97-AF65-F5344CB8AC3E}">
        <p14:creationId xmlns:p14="http://schemas.microsoft.com/office/powerpoint/2010/main" val="48323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245E3-AD71-BD7A-2B89-E948AE080F8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CCDEDEB-0481-565E-0C86-829C3AA4EE5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0F0D771-2FD7-E85E-97FA-C400422929E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2468A06-3F45-CBEA-FAF5-985C2F3D63F3}"/>
              </a:ext>
            </a:extLst>
          </p:cNvPr>
          <p:cNvSpPr>
            <a:spLocks noGrp="1"/>
          </p:cNvSpPr>
          <p:nvPr>
            <p:ph type="sldNum" sz="quarter" idx="5"/>
          </p:nvPr>
        </p:nvSpPr>
        <p:spPr/>
        <p:txBody>
          <a:bodyPr/>
          <a:lstStyle/>
          <a:p>
            <a:fld id="{3CB762B9-0C7A-4C63-997A-DB9171854C08}" type="slidenum">
              <a:rPr kumimoji="1" lang="ja-JP" altLang="en-US" smtClean="0"/>
              <a:t>29</a:t>
            </a:fld>
            <a:endParaRPr kumimoji="1" lang="ja-JP" altLang="en-US"/>
          </a:p>
        </p:txBody>
      </p:sp>
    </p:spTree>
    <p:extLst>
      <p:ext uri="{BB962C8B-B14F-4D97-AF65-F5344CB8AC3E}">
        <p14:creationId xmlns:p14="http://schemas.microsoft.com/office/powerpoint/2010/main" val="60276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BC0D-BD3C-58F4-C4E2-46F54FE54D4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A4366BE-A31D-B9F7-9DA5-8685F207F74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9912B4-1D1F-BB92-89F7-F5569D507C9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FA8ED7-8F25-A860-F69F-9E0B1F26D7CC}"/>
              </a:ext>
            </a:extLst>
          </p:cNvPr>
          <p:cNvSpPr>
            <a:spLocks noGrp="1"/>
          </p:cNvSpPr>
          <p:nvPr>
            <p:ph type="sldNum" sz="quarter" idx="5"/>
          </p:nvPr>
        </p:nvSpPr>
        <p:spPr/>
        <p:txBody>
          <a:bodyPr/>
          <a:lstStyle/>
          <a:p>
            <a:fld id="{3CB762B9-0C7A-4C63-997A-DB9171854C08}" type="slidenum">
              <a:rPr kumimoji="1" lang="ja-JP" altLang="en-US" smtClean="0"/>
              <a:t>30</a:t>
            </a:fld>
            <a:endParaRPr kumimoji="1" lang="ja-JP" altLang="en-US"/>
          </a:p>
        </p:txBody>
      </p:sp>
    </p:spTree>
    <p:extLst>
      <p:ext uri="{BB962C8B-B14F-4D97-AF65-F5344CB8AC3E}">
        <p14:creationId xmlns:p14="http://schemas.microsoft.com/office/powerpoint/2010/main" val="313249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9770D-C9E6-C150-138F-F32C990C11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D8F1D84-10A1-2A65-4018-961979F98A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7E97911-2D0D-C9A9-3E6B-3E072868B05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EE60B6-4C30-773E-8E43-1841BE416383}"/>
              </a:ext>
            </a:extLst>
          </p:cNvPr>
          <p:cNvSpPr>
            <a:spLocks noGrp="1"/>
          </p:cNvSpPr>
          <p:nvPr>
            <p:ph type="sldNum" sz="quarter" idx="5"/>
          </p:nvPr>
        </p:nvSpPr>
        <p:spPr/>
        <p:txBody>
          <a:bodyPr/>
          <a:lstStyle/>
          <a:p>
            <a:fld id="{3CB762B9-0C7A-4C63-997A-DB9171854C08}" type="slidenum">
              <a:rPr kumimoji="1" lang="ja-JP" altLang="en-US" smtClean="0"/>
              <a:t>31</a:t>
            </a:fld>
            <a:endParaRPr kumimoji="1" lang="ja-JP" altLang="en-US"/>
          </a:p>
        </p:txBody>
      </p:sp>
    </p:spTree>
    <p:extLst>
      <p:ext uri="{BB962C8B-B14F-4D97-AF65-F5344CB8AC3E}">
        <p14:creationId xmlns:p14="http://schemas.microsoft.com/office/powerpoint/2010/main" val="632989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95126-CBF1-F210-477B-C6F2F3572A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AA08CF-1BFE-D2C6-B0E9-1434310C7F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DD00E2-02EB-E6BC-0B9A-8BACA88859B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6BEBCB8-EF44-5C10-090B-4771D7804E86}"/>
              </a:ext>
            </a:extLst>
          </p:cNvPr>
          <p:cNvSpPr>
            <a:spLocks noGrp="1"/>
          </p:cNvSpPr>
          <p:nvPr>
            <p:ph type="sldNum" sz="quarter" idx="5"/>
          </p:nvPr>
        </p:nvSpPr>
        <p:spPr/>
        <p:txBody>
          <a:bodyPr/>
          <a:lstStyle/>
          <a:p>
            <a:fld id="{3CB762B9-0C7A-4C63-997A-DB9171854C08}" type="slidenum">
              <a:rPr kumimoji="1" lang="ja-JP" altLang="en-US" smtClean="0"/>
              <a:t>32</a:t>
            </a:fld>
            <a:endParaRPr kumimoji="1" lang="ja-JP" altLang="en-US"/>
          </a:p>
        </p:txBody>
      </p:sp>
    </p:spTree>
    <p:extLst>
      <p:ext uri="{BB962C8B-B14F-4D97-AF65-F5344CB8AC3E}">
        <p14:creationId xmlns:p14="http://schemas.microsoft.com/office/powerpoint/2010/main" val="489304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1659B-EC46-A1B8-93AD-5B1B2821AF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5EB47B-C9CC-88A9-C564-F0A4287BBC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6D40EAA-FF1C-0929-86FC-4CD3A749D44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6574E65-CCA9-FCAE-2955-71D3ACA9C127}"/>
              </a:ext>
            </a:extLst>
          </p:cNvPr>
          <p:cNvSpPr>
            <a:spLocks noGrp="1"/>
          </p:cNvSpPr>
          <p:nvPr>
            <p:ph type="sldNum" sz="quarter" idx="5"/>
          </p:nvPr>
        </p:nvSpPr>
        <p:spPr/>
        <p:txBody>
          <a:bodyPr/>
          <a:lstStyle/>
          <a:p>
            <a:fld id="{3CB762B9-0C7A-4C63-997A-DB9171854C08}" type="slidenum">
              <a:rPr kumimoji="1" lang="ja-JP" altLang="en-US" smtClean="0"/>
              <a:t>33</a:t>
            </a:fld>
            <a:endParaRPr kumimoji="1" lang="ja-JP" altLang="en-US"/>
          </a:p>
        </p:txBody>
      </p:sp>
    </p:spTree>
    <p:extLst>
      <p:ext uri="{BB962C8B-B14F-4D97-AF65-F5344CB8AC3E}">
        <p14:creationId xmlns:p14="http://schemas.microsoft.com/office/powerpoint/2010/main" val="10273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85CB6-2806-E685-EA68-6F9CAC389BC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CF821EE-5D89-54DF-F96A-5F0A66F697C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04C8D6-04EA-12F5-E9F3-5581FE016EB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421B32-D2EC-2DAA-8AE1-2E9DA7C47FF5}"/>
              </a:ext>
            </a:extLst>
          </p:cNvPr>
          <p:cNvSpPr>
            <a:spLocks noGrp="1"/>
          </p:cNvSpPr>
          <p:nvPr>
            <p:ph type="sldNum" sz="quarter" idx="5"/>
          </p:nvPr>
        </p:nvSpPr>
        <p:spPr/>
        <p:txBody>
          <a:bodyPr/>
          <a:lstStyle/>
          <a:p>
            <a:fld id="{3CB762B9-0C7A-4C63-997A-DB9171854C08}" type="slidenum">
              <a:rPr kumimoji="1" lang="ja-JP" altLang="en-US" smtClean="0"/>
              <a:t>34</a:t>
            </a:fld>
            <a:endParaRPr kumimoji="1" lang="ja-JP" altLang="en-US"/>
          </a:p>
        </p:txBody>
      </p:sp>
    </p:spTree>
    <p:extLst>
      <p:ext uri="{BB962C8B-B14F-4D97-AF65-F5344CB8AC3E}">
        <p14:creationId xmlns:p14="http://schemas.microsoft.com/office/powerpoint/2010/main" val="1884957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B60A2-5368-2ADD-509E-E469953F66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81378F-EFC9-2491-49FE-808E787D05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40A180-1FE0-0D89-E91A-E9C7D71C246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EE5319-5B48-E1EF-6F95-3011699D09D8}"/>
              </a:ext>
            </a:extLst>
          </p:cNvPr>
          <p:cNvSpPr>
            <a:spLocks noGrp="1"/>
          </p:cNvSpPr>
          <p:nvPr>
            <p:ph type="sldNum" sz="quarter" idx="5"/>
          </p:nvPr>
        </p:nvSpPr>
        <p:spPr/>
        <p:txBody>
          <a:bodyPr/>
          <a:lstStyle/>
          <a:p>
            <a:fld id="{3CB762B9-0C7A-4C63-997A-DB9171854C08}" type="slidenum">
              <a:rPr kumimoji="1" lang="ja-JP" altLang="en-US" smtClean="0"/>
              <a:t>35</a:t>
            </a:fld>
            <a:endParaRPr kumimoji="1" lang="ja-JP" altLang="en-US"/>
          </a:p>
        </p:txBody>
      </p:sp>
    </p:spTree>
    <p:extLst>
      <p:ext uri="{BB962C8B-B14F-4D97-AF65-F5344CB8AC3E}">
        <p14:creationId xmlns:p14="http://schemas.microsoft.com/office/powerpoint/2010/main" val="3527792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5197F-947D-2C8C-7616-F5B86D519CE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C866D0-71CF-A11E-2EE3-9BFA0A57685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FF7203-5E34-ED9E-7DB5-217D5272B25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C395F9-6845-A067-8E7E-69B606AE2729}"/>
              </a:ext>
            </a:extLst>
          </p:cNvPr>
          <p:cNvSpPr>
            <a:spLocks noGrp="1"/>
          </p:cNvSpPr>
          <p:nvPr>
            <p:ph type="sldNum" sz="quarter" idx="5"/>
          </p:nvPr>
        </p:nvSpPr>
        <p:spPr/>
        <p:txBody>
          <a:bodyPr/>
          <a:lstStyle/>
          <a:p>
            <a:fld id="{3CB762B9-0C7A-4C63-997A-DB9171854C08}" type="slidenum">
              <a:rPr kumimoji="1" lang="ja-JP" altLang="en-US" smtClean="0"/>
              <a:t>36</a:t>
            </a:fld>
            <a:endParaRPr kumimoji="1" lang="ja-JP" altLang="en-US"/>
          </a:p>
        </p:txBody>
      </p:sp>
    </p:spTree>
    <p:extLst>
      <p:ext uri="{BB962C8B-B14F-4D97-AF65-F5344CB8AC3E}">
        <p14:creationId xmlns:p14="http://schemas.microsoft.com/office/powerpoint/2010/main" val="354374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0" i="0">
                <a:solidFill>
                  <a:srgbClr val="000000"/>
                </a:solidFill>
                <a:effectLst/>
                <a:latin typeface="Times New Roman" panose="02020603050405020304" pitchFamily="18" charset="0"/>
              </a:rPr>
              <a:t>シーケンスペアを変えながら自動的にブロック配置を最適化することで、総面積、配線長さが極小となる配置を求めている。</a:t>
            </a:r>
            <a:endParaRPr lang="en-GB" altLang="ja-JP" b="0" i="0">
              <a:solidFill>
                <a:srgbClr val="000000"/>
              </a:solidFill>
              <a:effectLst/>
              <a:latin typeface="Times New Roman" panose="02020603050405020304" pitchFamily="18" charset="0"/>
            </a:endParaRPr>
          </a:p>
          <a:p>
            <a:r>
              <a:rPr lang="en-GB"/>
              <a:t>https://www.wikiwand.com/ja/articles/%E3%82%B7%E3%83%BC%E3%82%B1%E3%83%B3%E3%82%B9%E3%83%9A%E3%82%A2</a:t>
            </a:r>
          </a:p>
          <a:p>
            <a:r>
              <a:rPr lang="en-GB"/>
              <a:t>http://mikilab.doshisha.ac.jp/dia/monthly/monthly06/20060930/murakami.pdf</a:t>
            </a:r>
          </a:p>
        </p:txBody>
      </p:sp>
      <p:sp>
        <p:nvSpPr>
          <p:cNvPr id="4" name="Slide Number Placeholder 3"/>
          <p:cNvSpPr>
            <a:spLocks noGrp="1"/>
          </p:cNvSpPr>
          <p:nvPr>
            <p:ph type="sldNum" sz="quarter" idx="5"/>
          </p:nvPr>
        </p:nvSpPr>
        <p:spPr/>
        <p:txBody>
          <a:bodyPr/>
          <a:lstStyle/>
          <a:p>
            <a:fld id="{BE21A2F3-A016-41C1-B229-30E70CC60A31}" type="slidenum">
              <a:rPr lang="zh-TW" altLang="en-US" smtClean="0"/>
              <a:t>9</a:t>
            </a:fld>
            <a:endParaRPr lang="zh-TW" altLang="en-US"/>
          </a:p>
        </p:txBody>
      </p:sp>
    </p:spTree>
    <p:extLst>
      <p:ext uri="{BB962C8B-B14F-4D97-AF65-F5344CB8AC3E}">
        <p14:creationId xmlns:p14="http://schemas.microsoft.com/office/powerpoint/2010/main" val="3795563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DC2D8-5032-7CAF-2359-8089051B5C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24EFA2-34CA-E241-96B2-0C15E522D0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5F158E-2026-46B9-3258-9B2EAA5F23C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70A3C3-47A7-1BD0-FE75-486F172344A7}"/>
              </a:ext>
            </a:extLst>
          </p:cNvPr>
          <p:cNvSpPr>
            <a:spLocks noGrp="1"/>
          </p:cNvSpPr>
          <p:nvPr>
            <p:ph type="sldNum" sz="quarter" idx="5"/>
          </p:nvPr>
        </p:nvSpPr>
        <p:spPr/>
        <p:txBody>
          <a:bodyPr/>
          <a:lstStyle/>
          <a:p>
            <a:fld id="{3CB762B9-0C7A-4C63-997A-DB9171854C08}" type="slidenum">
              <a:rPr kumimoji="1" lang="ja-JP" altLang="en-US" smtClean="0"/>
              <a:t>37</a:t>
            </a:fld>
            <a:endParaRPr kumimoji="1" lang="ja-JP" altLang="en-US"/>
          </a:p>
        </p:txBody>
      </p:sp>
    </p:spTree>
    <p:extLst>
      <p:ext uri="{BB962C8B-B14F-4D97-AF65-F5344CB8AC3E}">
        <p14:creationId xmlns:p14="http://schemas.microsoft.com/office/powerpoint/2010/main" val="3191029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C47A0-2221-EE52-1F0D-23C2D5DB9FB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2A329C-5E6A-2102-6CC0-939BA24BE31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DBE81F5-E11B-2737-4D79-75FA5EB6FFA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922A39-62BE-5C6C-0C36-96ABFE4C6ABE}"/>
              </a:ext>
            </a:extLst>
          </p:cNvPr>
          <p:cNvSpPr>
            <a:spLocks noGrp="1"/>
          </p:cNvSpPr>
          <p:nvPr>
            <p:ph type="sldNum" sz="quarter" idx="5"/>
          </p:nvPr>
        </p:nvSpPr>
        <p:spPr/>
        <p:txBody>
          <a:bodyPr/>
          <a:lstStyle/>
          <a:p>
            <a:fld id="{3CB762B9-0C7A-4C63-997A-DB9171854C08}" type="slidenum">
              <a:rPr kumimoji="1" lang="ja-JP" altLang="en-US" smtClean="0"/>
              <a:t>38</a:t>
            </a:fld>
            <a:endParaRPr kumimoji="1" lang="ja-JP" altLang="en-US"/>
          </a:p>
        </p:txBody>
      </p:sp>
    </p:spTree>
    <p:extLst>
      <p:ext uri="{BB962C8B-B14F-4D97-AF65-F5344CB8AC3E}">
        <p14:creationId xmlns:p14="http://schemas.microsoft.com/office/powerpoint/2010/main" val="157647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CB1B-4BAB-A62D-4468-C474C116D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80E765-2308-906B-3A25-7AB2E8D394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CFE52B-59A0-6848-2766-E357296B333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5DDCED6-4258-B8F6-F641-C7CFB90D44ED}"/>
              </a:ext>
            </a:extLst>
          </p:cNvPr>
          <p:cNvSpPr>
            <a:spLocks noGrp="1"/>
          </p:cNvSpPr>
          <p:nvPr>
            <p:ph type="sldNum" sz="quarter" idx="5"/>
          </p:nvPr>
        </p:nvSpPr>
        <p:spPr/>
        <p:txBody>
          <a:bodyPr/>
          <a:lstStyle/>
          <a:p>
            <a:fld id="{3CB762B9-0C7A-4C63-997A-DB9171854C08}" type="slidenum">
              <a:rPr kumimoji="1" lang="ja-JP" altLang="en-US" smtClean="0"/>
              <a:t>39</a:t>
            </a:fld>
            <a:endParaRPr kumimoji="1" lang="ja-JP" altLang="en-US"/>
          </a:p>
        </p:txBody>
      </p:sp>
    </p:spTree>
    <p:extLst>
      <p:ext uri="{BB962C8B-B14F-4D97-AF65-F5344CB8AC3E}">
        <p14:creationId xmlns:p14="http://schemas.microsoft.com/office/powerpoint/2010/main" val="4281687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B4353-22E5-EAD1-76EE-3039A9F45B7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36763A-20FD-05F6-6BA6-A4B774B14D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8B1B721-8017-062B-F69A-C3DA5C9E2C5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13E8948-4567-C021-496C-3BCBA76D4A79}"/>
              </a:ext>
            </a:extLst>
          </p:cNvPr>
          <p:cNvSpPr>
            <a:spLocks noGrp="1"/>
          </p:cNvSpPr>
          <p:nvPr>
            <p:ph type="sldNum" sz="quarter" idx="5"/>
          </p:nvPr>
        </p:nvSpPr>
        <p:spPr/>
        <p:txBody>
          <a:bodyPr/>
          <a:lstStyle/>
          <a:p>
            <a:fld id="{3CB762B9-0C7A-4C63-997A-DB9171854C08}" type="slidenum">
              <a:rPr kumimoji="1" lang="ja-JP" altLang="en-US" smtClean="0"/>
              <a:t>40</a:t>
            </a:fld>
            <a:endParaRPr kumimoji="1" lang="ja-JP" altLang="en-US"/>
          </a:p>
        </p:txBody>
      </p:sp>
    </p:spTree>
    <p:extLst>
      <p:ext uri="{BB962C8B-B14F-4D97-AF65-F5344CB8AC3E}">
        <p14:creationId xmlns:p14="http://schemas.microsoft.com/office/powerpoint/2010/main" val="3795834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153CC-B480-8FE4-57EB-5AD4CD1C086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7C44A5-3E06-6B8E-1739-99E8A23085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DB1C239-DB1A-A23D-99B0-F734ADFC08B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F908ED-0252-0747-8FCA-9A741B43DAFA}"/>
              </a:ext>
            </a:extLst>
          </p:cNvPr>
          <p:cNvSpPr>
            <a:spLocks noGrp="1"/>
          </p:cNvSpPr>
          <p:nvPr>
            <p:ph type="sldNum" sz="quarter" idx="5"/>
          </p:nvPr>
        </p:nvSpPr>
        <p:spPr/>
        <p:txBody>
          <a:bodyPr/>
          <a:lstStyle/>
          <a:p>
            <a:fld id="{3CB762B9-0C7A-4C63-997A-DB9171854C08}" type="slidenum">
              <a:rPr kumimoji="1" lang="ja-JP" altLang="en-US" smtClean="0"/>
              <a:t>41</a:t>
            </a:fld>
            <a:endParaRPr kumimoji="1" lang="ja-JP" altLang="en-US"/>
          </a:p>
        </p:txBody>
      </p:sp>
    </p:spTree>
    <p:extLst>
      <p:ext uri="{BB962C8B-B14F-4D97-AF65-F5344CB8AC3E}">
        <p14:creationId xmlns:p14="http://schemas.microsoft.com/office/powerpoint/2010/main" val="1478507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A3A48-6D95-35E8-E511-04DBD32FBF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205B24D-FA15-BA4B-1DAF-CF6F85CB8A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CEB428-A337-5E11-2387-3EE16751B2E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AD0803-415B-A71D-FA64-6102A4DFD628}"/>
              </a:ext>
            </a:extLst>
          </p:cNvPr>
          <p:cNvSpPr>
            <a:spLocks noGrp="1"/>
          </p:cNvSpPr>
          <p:nvPr>
            <p:ph type="sldNum" sz="quarter" idx="5"/>
          </p:nvPr>
        </p:nvSpPr>
        <p:spPr/>
        <p:txBody>
          <a:bodyPr/>
          <a:lstStyle/>
          <a:p>
            <a:fld id="{3CB762B9-0C7A-4C63-997A-DB9171854C08}" type="slidenum">
              <a:rPr kumimoji="1" lang="ja-JP" altLang="en-US" smtClean="0"/>
              <a:t>42</a:t>
            </a:fld>
            <a:endParaRPr kumimoji="1" lang="ja-JP" altLang="en-US"/>
          </a:p>
        </p:txBody>
      </p:sp>
    </p:spTree>
    <p:extLst>
      <p:ext uri="{BB962C8B-B14F-4D97-AF65-F5344CB8AC3E}">
        <p14:creationId xmlns:p14="http://schemas.microsoft.com/office/powerpoint/2010/main" val="500513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5F321-0341-C42A-F8C9-B718640016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0792417-15DB-9915-1A79-EDB2B9B580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4AB1BDE-F6CF-1AB1-2BAD-500E9F8372A8}"/>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9CE3F9-ACA3-A41A-EC09-D7599028E515}"/>
              </a:ext>
            </a:extLst>
          </p:cNvPr>
          <p:cNvSpPr>
            <a:spLocks noGrp="1"/>
          </p:cNvSpPr>
          <p:nvPr>
            <p:ph type="sldNum" sz="quarter" idx="5"/>
          </p:nvPr>
        </p:nvSpPr>
        <p:spPr/>
        <p:txBody>
          <a:bodyPr/>
          <a:lstStyle/>
          <a:p>
            <a:fld id="{3CB762B9-0C7A-4C63-997A-DB9171854C08}" type="slidenum">
              <a:rPr kumimoji="1" lang="ja-JP" altLang="en-US" smtClean="0"/>
              <a:t>43</a:t>
            </a:fld>
            <a:endParaRPr kumimoji="1" lang="ja-JP" altLang="en-US"/>
          </a:p>
        </p:txBody>
      </p:sp>
    </p:spTree>
    <p:extLst>
      <p:ext uri="{BB962C8B-B14F-4D97-AF65-F5344CB8AC3E}">
        <p14:creationId xmlns:p14="http://schemas.microsoft.com/office/powerpoint/2010/main" val="1795583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A6BB5-743C-2007-AA7B-374A62AD7D6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C338C0A-152B-48F2-C379-2E8A550DEE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ADFA72-9EDE-57B5-FCDB-01279136C35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6BEA93-CC00-4B9C-1528-5DF1272D100F}"/>
              </a:ext>
            </a:extLst>
          </p:cNvPr>
          <p:cNvSpPr>
            <a:spLocks noGrp="1"/>
          </p:cNvSpPr>
          <p:nvPr>
            <p:ph type="sldNum" sz="quarter" idx="5"/>
          </p:nvPr>
        </p:nvSpPr>
        <p:spPr/>
        <p:txBody>
          <a:bodyPr/>
          <a:lstStyle/>
          <a:p>
            <a:fld id="{3CB762B9-0C7A-4C63-997A-DB9171854C08}" type="slidenum">
              <a:rPr kumimoji="1" lang="ja-JP" altLang="en-US" smtClean="0"/>
              <a:t>44</a:t>
            </a:fld>
            <a:endParaRPr kumimoji="1" lang="ja-JP" altLang="en-US"/>
          </a:p>
        </p:txBody>
      </p:sp>
    </p:spTree>
    <p:extLst>
      <p:ext uri="{BB962C8B-B14F-4D97-AF65-F5344CB8AC3E}">
        <p14:creationId xmlns:p14="http://schemas.microsoft.com/office/powerpoint/2010/main" val="418412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8A0A0-CB8C-AF96-8554-CD40C5F956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A9DBEE-CF4C-AACF-5214-6691CFF1093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1FBB2AF-7F6C-35BA-9221-ED46C47AF9D3}"/>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33D313B-7D78-1CA5-B3D1-3D244774539A}"/>
              </a:ext>
            </a:extLst>
          </p:cNvPr>
          <p:cNvSpPr>
            <a:spLocks noGrp="1"/>
          </p:cNvSpPr>
          <p:nvPr>
            <p:ph type="sldNum" sz="quarter" idx="5"/>
          </p:nvPr>
        </p:nvSpPr>
        <p:spPr/>
        <p:txBody>
          <a:bodyPr/>
          <a:lstStyle/>
          <a:p>
            <a:fld id="{3CB762B9-0C7A-4C63-997A-DB9171854C08}" type="slidenum">
              <a:rPr kumimoji="1" lang="ja-JP" altLang="en-US" smtClean="0"/>
              <a:t>45</a:t>
            </a:fld>
            <a:endParaRPr kumimoji="1" lang="ja-JP" altLang="en-US"/>
          </a:p>
        </p:txBody>
      </p:sp>
    </p:spTree>
    <p:extLst>
      <p:ext uri="{BB962C8B-B14F-4D97-AF65-F5344CB8AC3E}">
        <p14:creationId xmlns:p14="http://schemas.microsoft.com/office/powerpoint/2010/main" val="408248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9B99-44C6-167E-8AD2-E06CD4708A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960CCE-A2B6-A34C-57CF-30AC718C287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521261-C053-4EDC-C890-8B71EF98064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C11AF2-B434-B0FA-00B2-28F2B0986F60}"/>
              </a:ext>
            </a:extLst>
          </p:cNvPr>
          <p:cNvSpPr>
            <a:spLocks noGrp="1"/>
          </p:cNvSpPr>
          <p:nvPr>
            <p:ph type="sldNum" sz="quarter" idx="5"/>
          </p:nvPr>
        </p:nvSpPr>
        <p:spPr/>
        <p:txBody>
          <a:bodyPr/>
          <a:lstStyle/>
          <a:p>
            <a:fld id="{3CB762B9-0C7A-4C63-997A-DB9171854C08}" type="slidenum">
              <a:rPr kumimoji="1" lang="ja-JP" altLang="en-US" smtClean="0"/>
              <a:t>46</a:t>
            </a:fld>
            <a:endParaRPr kumimoji="1" lang="ja-JP" altLang="en-US"/>
          </a:p>
        </p:txBody>
      </p:sp>
    </p:spTree>
    <p:extLst>
      <p:ext uri="{BB962C8B-B14F-4D97-AF65-F5344CB8AC3E}">
        <p14:creationId xmlns:p14="http://schemas.microsoft.com/office/powerpoint/2010/main" val="363325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316F-0376-F158-ECB9-BE4DCD434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A5FE1-0846-334F-9134-2641199F5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ADAFB-EBC3-417C-B50F-92EDFFB0B058}"/>
              </a:ext>
            </a:extLst>
          </p:cNvPr>
          <p:cNvSpPr>
            <a:spLocks noGrp="1"/>
          </p:cNvSpPr>
          <p:nvPr>
            <p:ph type="body" idx="1"/>
          </p:nvPr>
        </p:nvSpPr>
        <p:spPr/>
        <p:txBody>
          <a:bodyPr/>
          <a:lstStyle/>
          <a:p>
            <a:r>
              <a:rPr lang="ja-JP" altLang="en-US" b="0" i="0">
                <a:solidFill>
                  <a:srgbClr val="000000"/>
                </a:solidFill>
                <a:effectLst/>
                <a:latin typeface="Times New Roman" panose="02020603050405020304" pitchFamily="18" charset="0"/>
              </a:rPr>
              <a:t>シーケンスペアを変えながら自動的にブロック配置を最適化することで、総面積、配線長さが極小となる配置を求めている。</a:t>
            </a:r>
            <a:endParaRPr lang="en-GB" altLang="ja-JP" b="0" i="0">
              <a:solidFill>
                <a:srgbClr val="000000"/>
              </a:solidFill>
              <a:effectLst/>
              <a:latin typeface="Times New Roman" panose="02020603050405020304" pitchFamily="18" charset="0"/>
            </a:endParaRPr>
          </a:p>
          <a:p>
            <a:r>
              <a:rPr lang="en-GB"/>
              <a:t>https://www.wikiwand.com/ja/articles/%E3%82%B7%E3%83%BC%E3%82%B1%E3%83%B3%E3%82%B9%E3%83%9A%E3%82%A2</a:t>
            </a:r>
          </a:p>
          <a:p>
            <a:r>
              <a:rPr lang="en-GB"/>
              <a:t>http://mikilab.doshisha.ac.jp/dia/monthly/monthly06/20060930/murakami.pdf</a:t>
            </a:r>
          </a:p>
        </p:txBody>
      </p:sp>
      <p:sp>
        <p:nvSpPr>
          <p:cNvPr id="4" name="Slide Number Placeholder 3">
            <a:extLst>
              <a:ext uri="{FF2B5EF4-FFF2-40B4-BE49-F238E27FC236}">
                <a16:creationId xmlns:a16="http://schemas.microsoft.com/office/drawing/2014/main" id="{A5AF57A8-13A0-4C53-79EC-1667815B6E8B}"/>
              </a:ext>
            </a:extLst>
          </p:cNvPr>
          <p:cNvSpPr>
            <a:spLocks noGrp="1"/>
          </p:cNvSpPr>
          <p:nvPr>
            <p:ph type="sldNum" sz="quarter" idx="5"/>
          </p:nvPr>
        </p:nvSpPr>
        <p:spPr/>
        <p:txBody>
          <a:bodyPr/>
          <a:lstStyle/>
          <a:p>
            <a:fld id="{BE21A2F3-A016-41C1-B229-30E70CC60A31}" type="slidenum">
              <a:rPr lang="zh-TW" altLang="en-US" smtClean="0"/>
              <a:t>10</a:t>
            </a:fld>
            <a:endParaRPr lang="zh-TW" altLang="en-US"/>
          </a:p>
        </p:txBody>
      </p:sp>
    </p:spTree>
    <p:extLst>
      <p:ext uri="{BB962C8B-B14F-4D97-AF65-F5344CB8AC3E}">
        <p14:creationId xmlns:p14="http://schemas.microsoft.com/office/powerpoint/2010/main" val="1182715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5BF22-1161-21CC-FE65-8E317E5FA0C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A0CE7C-0C6A-F7B7-27D8-A91ED265BD5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BED257-2168-36DE-C6D4-FAA50CD8129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AC8633-1F62-C9AF-AE5E-77E8AA0BEBDA}"/>
              </a:ext>
            </a:extLst>
          </p:cNvPr>
          <p:cNvSpPr>
            <a:spLocks noGrp="1"/>
          </p:cNvSpPr>
          <p:nvPr>
            <p:ph type="sldNum" sz="quarter" idx="5"/>
          </p:nvPr>
        </p:nvSpPr>
        <p:spPr/>
        <p:txBody>
          <a:bodyPr/>
          <a:lstStyle/>
          <a:p>
            <a:fld id="{3CB762B9-0C7A-4C63-997A-DB9171854C08}" type="slidenum">
              <a:rPr kumimoji="1" lang="ja-JP" altLang="en-US" smtClean="0"/>
              <a:t>47</a:t>
            </a:fld>
            <a:endParaRPr kumimoji="1" lang="ja-JP" altLang="en-US"/>
          </a:p>
        </p:txBody>
      </p:sp>
    </p:spTree>
    <p:extLst>
      <p:ext uri="{BB962C8B-B14F-4D97-AF65-F5344CB8AC3E}">
        <p14:creationId xmlns:p14="http://schemas.microsoft.com/office/powerpoint/2010/main" val="1903745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669A0-DE60-0D64-A781-12D61C9B23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FACF1C8-A823-4227-4CE4-AF2A030A52D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1C87BEC-15FD-4B4E-10A0-D439CE8CA78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A999A3-C834-B4AF-11A1-F85602870434}"/>
              </a:ext>
            </a:extLst>
          </p:cNvPr>
          <p:cNvSpPr>
            <a:spLocks noGrp="1"/>
          </p:cNvSpPr>
          <p:nvPr>
            <p:ph type="sldNum" sz="quarter" idx="5"/>
          </p:nvPr>
        </p:nvSpPr>
        <p:spPr/>
        <p:txBody>
          <a:bodyPr/>
          <a:lstStyle/>
          <a:p>
            <a:fld id="{3CB762B9-0C7A-4C63-997A-DB9171854C08}" type="slidenum">
              <a:rPr kumimoji="1" lang="ja-JP" altLang="en-US" smtClean="0"/>
              <a:t>48</a:t>
            </a:fld>
            <a:endParaRPr kumimoji="1" lang="ja-JP" altLang="en-US"/>
          </a:p>
        </p:txBody>
      </p:sp>
    </p:spTree>
    <p:extLst>
      <p:ext uri="{BB962C8B-B14F-4D97-AF65-F5344CB8AC3E}">
        <p14:creationId xmlns:p14="http://schemas.microsoft.com/office/powerpoint/2010/main" val="2485110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85A1-82C9-9148-19C3-5C08066F20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8F14D2B-0D39-6AC7-F968-682F6AC67E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530A1F-1B2B-DAB8-8851-51242FA6BF2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19976CE-1A73-BD01-D5CF-E32C96A6325F}"/>
              </a:ext>
            </a:extLst>
          </p:cNvPr>
          <p:cNvSpPr>
            <a:spLocks noGrp="1"/>
          </p:cNvSpPr>
          <p:nvPr>
            <p:ph type="sldNum" sz="quarter" idx="5"/>
          </p:nvPr>
        </p:nvSpPr>
        <p:spPr/>
        <p:txBody>
          <a:bodyPr/>
          <a:lstStyle/>
          <a:p>
            <a:fld id="{3CB762B9-0C7A-4C63-997A-DB9171854C08}" type="slidenum">
              <a:rPr kumimoji="1" lang="ja-JP" altLang="en-US" smtClean="0"/>
              <a:t>49</a:t>
            </a:fld>
            <a:endParaRPr kumimoji="1" lang="ja-JP" altLang="en-US"/>
          </a:p>
        </p:txBody>
      </p:sp>
    </p:spTree>
    <p:extLst>
      <p:ext uri="{BB962C8B-B14F-4D97-AF65-F5344CB8AC3E}">
        <p14:creationId xmlns:p14="http://schemas.microsoft.com/office/powerpoint/2010/main" val="1671338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7576A-3732-9287-82ED-261A0E805EB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2E28B12-40E9-1052-A5DD-ABC32D8962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DAAC44-D5F3-5439-B69B-CC4A19DCF5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4F14EE-5EC1-413D-4CB6-A649267E874A}"/>
              </a:ext>
            </a:extLst>
          </p:cNvPr>
          <p:cNvSpPr>
            <a:spLocks noGrp="1"/>
          </p:cNvSpPr>
          <p:nvPr>
            <p:ph type="sldNum" sz="quarter" idx="5"/>
          </p:nvPr>
        </p:nvSpPr>
        <p:spPr/>
        <p:txBody>
          <a:bodyPr/>
          <a:lstStyle/>
          <a:p>
            <a:fld id="{3CB762B9-0C7A-4C63-997A-DB9171854C08}" type="slidenum">
              <a:rPr kumimoji="1" lang="ja-JP" altLang="en-US" smtClean="0"/>
              <a:t>50</a:t>
            </a:fld>
            <a:endParaRPr kumimoji="1" lang="ja-JP" altLang="en-US"/>
          </a:p>
        </p:txBody>
      </p:sp>
    </p:spTree>
    <p:extLst>
      <p:ext uri="{BB962C8B-B14F-4D97-AF65-F5344CB8AC3E}">
        <p14:creationId xmlns:p14="http://schemas.microsoft.com/office/powerpoint/2010/main" val="1374287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2C7C4-427E-00AF-3E3D-C1E7FBD9AB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4FFBAE-B6E3-6566-A513-0F8D218764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3A95331-7864-9280-E390-6625A7C2F7D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EF36ED-3208-CA98-243E-F9D8D24F6823}"/>
              </a:ext>
            </a:extLst>
          </p:cNvPr>
          <p:cNvSpPr>
            <a:spLocks noGrp="1"/>
          </p:cNvSpPr>
          <p:nvPr>
            <p:ph type="sldNum" sz="quarter" idx="5"/>
          </p:nvPr>
        </p:nvSpPr>
        <p:spPr/>
        <p:txBody>
          <a:bodyPr/>
          <a:lstStyle/>
          <a:p>
            <a:fld id="{3CB762B9-0C7A-4C63-997A-DB9171854C08}" type="slidenum">
              <a:rPr kumimoji="1" lang="ja-JP" altLang="en-US" smtClean="0"/>
              <a:t>51</a:t>
            </a:fld>
            <a:endParaRPr kumimoji="1" lang="ja-JP" altLang="en-US"/>
          </a:p>
        </p:txBody>
      </p:sp>
    </p:spTree>
    <p:extLst>
      <p:ext uri="{BB962C8B-B14F-4D97-AF65-F5344CB8AC3E}">
        <p14:creationId xmlns:p14="http://schemas.microsoft.com/office/powerpoint/2010/main" val="258225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36224-E924-8DE5-B667-D3552B4EF0D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356616-B1B7-5971-632C-89D2EF5C5FA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240B73-879F-1190-2498-6E9E1636651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EB38DB-1820-6D8A-F846-5060053A9B34}"/>
              </a:ext>
            </a:extLst>
          </p:cNvPr>
          <p:cNvSpPr>
            <a:spLocks noGrp="1"/>
          </p:cNvSpPr>
          <p:nvPr>
            <p:ph type="sldNum" sz="quarter" idx="5"/>
          </p:nvPr>
        </p:nvSpPr>
        <p:spPr/>
        <p:txBody>
          <a:bodyPr/>
          <a:lstStyle/>
          <a:p>
            <a:fld id="{3CB762B9-0C7A-4C63-997A-DB9171854C08}" type="slidenum">
              <a:rPr kumimoji="1" lang="ja-JP" altLang="en-US" smtClean="0"/>
              <a:t>52</a:t>
            </a:fld>
            <a:endParaRPr kumimoji="1" lang="ja-JP" altLang="en-US"/>
          </a:p>
        </p:txBody>
      </p:sp>
    </p:spTree>
    <p:extLst>
      <p:ext uri="{BB962C8B-B14F-4D97-AF65-F5344CB8AC3E}">
        <p14:creationId xmlns:p14="http://schemas.microsoft.com/office/powerpoint/2010/main" val="76439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8794F-2913-60E6-407C-18994EE16FC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6727112-8276-F5E8-3DE3-F2A77A85B38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030987-0C2F-6187-47CA-6D6DA67FBBA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877FC3-27D8-48AD-539B-8E328AF093F2}"/>
              </a:ext>
            </a:extLst>
          </p:cNvPr>
          <p:cNvSpPr>
            <a:spLocks noGrp="1"/>
          </p:cNvSpPr>
          <p:nvPr>
            <p:ph type="sldNum" sz="quarter" idx="5"/>
          </p:nvPr>
        </p:nvSpPr>
        <p:spPr/>
        <p:txBody>
          <a:bodyPr/>
          <a:lstStyle/>
          <a:p>
            <a:fld id="{3CB762B9-0C7A-4C63-997A-DB9171854C08}" type="slidenum">
              <a:rPr kumimoji="1" lang="ja-JP" altLang="en-US" smtClean="0"/>
              <a:t>54</a:t>
            </a:fld>
            <a:endParaRPr kumimoji="1" lang="ja-JP" altLang="en-US"/>
          </a:p>
        </p:txBody>
      </p:sp>
    </p:spTree>
    <p:extLst>
      <p:ext uri="{BB962C8B-B14F-4D97-AF65-F5344CB8AC3E}">
        <p14:creationId xmlns:p14="http://schemas.microsoft.com/office/powerpoint/2010/main" val="1086613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2D32-AC81-57B3-816A-D7B01FCD39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FF6FC20-A92A-D45C-5301-E3E7C12243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2ADEB0-BBA5-7A3A-CD53-BB7BA9390A1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014470-892E-4A30-9636-A78054BA0926}"/>
              </a:ext>
            </a:extLst>
          </p:cNvPr>
          <p:cNvSpPr>
            <a:spLocks noGrp="1"/>
          </p:cNvSpPr>
          <p:nvPr>
            <p:ph type="sldNum" sz="quarter" idx="5"/>
          </p:nvPr>
        </p:nvSpPr>
        <p:spPr/>
        <p:txBody>
          <a:bodyPr/>
          <a:lstStyle/>
          <a:p>
            <a:fld id="{3CB762B9-0C7A-4C63-997A-DB9171854C08}" type="slidenum">
              <a:rPr kumimoji="1" lang="ja-JP" altLang="en-US" smtClean="0"/>
              <a:t>55</a:t>
            </a:fld>
            <a:endParaRPr kumimoji="1" lang="ja-JP" altLang="en-US"/>
          </a:p>
        </p:txBody>
      </p:sp>
    </p:spTree>
    <p:extLst>
      <p:ext uri="{BB962C8B-B14F-4D97-AF65-F5344CB8AC3E}">
        <p14:creationId xmlns:p14="http://schemas.microsoft.com/office/powerpoint/2010/main" val="1239425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8E57C-EB76-418D-18BE-757F641EBE5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451A86-D8FC-9DCC-2A2C-89DCAC5B7A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2CB0AE-7CED-AF21-07BA-AFE4CD75095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619C9C-5A25-6AEB-C379-90FCC8506AF0}"/>
              </a:ext>
            </a:extLst>
          </p:cNvPr>
          <p:cNvSpPr>
            <a:spLocks noGrp="1"/>
          </p:cNvSpPr>
          <p:nvPr>
            <p:ph type="sldNum" sz="quarter" idx="5"/>
          </p:nvPr>
        </p:nvSpPr>
        <p:spPr/>
        <p:txBody>
          <a:bodyPr/>
          <a:lstStyle/>
          <a:p>
            <a:fld id="{3CB762B9-0C7A-4C63-997A-DB9171854C08}" type="slidenum">
              <a:rPr kumimoji="1" lang="ja-JP" altLang="en-US" smtClean="0"/>
              <a:t>54</a:t>
            </a:fld>
            <a:endParaRPr kumimoji="1" lang="ja-JP" altLang="en-US"/>
          </a:p>
        </p:txBody>
      </p:sp>
    </p:spTree>
    <p:extLst>
      <p:ext uri="{BB962C8B-B14F-4D97-AF65-F5344CB8AC3E}">
        <p14:creationId xmlns:p14="http://schemas.microsoft.com/office/powerpoint/2010/main" val="214467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0" i="0">
                <a:solidFill>
                  <a:srgbClr val="222222"/>
                </a:solidFill>
                <a:effectLst/>
                <a:latin typeface="Noto Sans JP"/>
              </a:rPr>
              <a:t>強化学習の枠組みには「</a:t>
            </a:r>
            <a:r>
              <a:rPr lang="ja-JP" altLang="en-US" b="1" i="0">
                <a:solidFill>
                  <a:srgbClr val="222222"/>
                </a:solidFill>
                <a:effectLst/>
                <a:latin typeface="Noto Sans JP"/>
              </a:rPr>
              <a:t>エージェント（</a:t>
            </a:r>
            <a:r>
              <a:rPr lang="en-US" altLang="ja-JP" b="1" i="0">
                <a:solidFill>
                  <a:srgbClr val="222222"/>
                </a:solidFill>
                <a:effectLst/>
                <a:latin typeface="Noto Sans JP"/>
              </a:rPr>
              <a:t>agent</a:t>
            </a:r>
            <a:r>
              <a:rPr lang="ja-JP" altLang="en-US" b="1" i="0">
                <a:solidFill>
                  <a:srgbClr val="222222"/>
                </a:solidFill>
                <a:effectLst/>
                <a:latin typeface="Noto Sans JP"/>
              </a:rPr>
              <a:t>）</a:t>
            </a:r>
            <a:r>
              <a:rPr lang="ja-JP" altLang="en-US" b="0" i="0">
                <a:solidFill>
                  <a:srgbClr val="222222"/>
                </a:solidFill>
                <a:effectLst/>
                <a:latin typeface="Noto Sans JP"/>
              </a:rPr>
              <a:t>」と「</a:t>
            </a:r>
            <a:r>
              <a:rPr lang="ja-JP" altLang="en-US" b="1" i="0">
                <a:solidFill>
                  <a:srgbClr val="222222"/>
                </a:solidFill>
                <a:effectLst/>
                <a:latin typeface="Noto Sans JP"/>
              </a:rPr>
              <a:t>環境（</a:t>
            </a:r>
            <a:r>
              <a:rPr lang="en-US" altLang="ja-JP" b="1" i="0">
                <a:solidFill>
                  <a:srgbClr val="222222"/>
                </a:solidFill>
                <a:effectLst/>
                <a:latin typeface="Noto Sans JP"/>
              </a:rPr>
              <a:t>environment</a:t>
            </a:r>
            <a:r>
              <a:rPr lang="ja-JP" altLang="en-US" b="1" i="0">
                <a:solidFill>
                  <a:srgbClr val="222222"/>
                </a:solidFill>
                <a:effectLst/>
                <a:latin typeface="Noto Sans JP"/>
              </a:rPr>
              <a:t>）</a:t>
            </a:r>
            <a:r>
              <a:rPr lang="ja-JP" altLang="en-US" b="0" i="0">
                <a:solidFill>
                  <a:srgbClr val="222222"/>
                </a:solidFill>
                <a:effectLst/>
                <a:latin typeface="Noto Sans JP"/>
              </a:rPr>
              <a:t>」と呼ばれる構成要素があります。意思決定および行動の主体のことを「エージェント」と呼び、エージェントと相互作用を行う対象のことを「環境」と呼びます。「相互作用」とは、エージェントと環境が互いに情報の送受信を行うことを指します。</a:t>
            </a:r>
            <a:endParaRPr lang="zh-TW" altLang="en-US"/>
          </a:p>
        </p:txBody>
      </p:sp>
      <p:sp>
        <p:nvSpPr>
          <p:cNvPr id="4" name="Slide Number Placeholder 3"/>
          <p:cNvSpPr>
            <a:spLocks noGrp="1"/>
          </p:cNvSpPr>
          <p:nvPr>
            <p:ph type="sldNum" sz="quarter" idx="5"/>
          </p:nvPr>
        </p:nvSpPr>
        <p:spPr/>
        <p:txBody>
          <a:bodyPr/>
          <a:lstStyle/>
          <a:p>
            <a:fld id="{BE21A2F3-A016-41C1-B229-30E70CC60A31}" type="slidenum">
              <a:rPr lang="zh-TW" altLang="en-US" smtClean="0"/>
              <a:t>10</a:t>
            </a:fld>
            <a:endParaRPr lang="zh-TW" altLang="en-US"/>
          </a:p>
        </p:txBody>
      </p:sp>
    </p:spTree>
    <p:extLst>
      <p:ext uri="{BB962C8B-B14F-4D97-AF65-F5344CB8AC3E}">
        <p14:creationId xmlns:p14="http://schemas.microsoft.com/office/powerpoint/2010/main" val="299549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a:t>A Reinforcement Learning Environment is the world context in which the RL agent operates. It’s a model or simulation that the agent interacts with by taking actions, receiving rewards or penalties, and moving to new states based on those actions. The environment provides the agent with its initial state and the current state after each action. It also determines the reward associated with each state-action pair</a:t>
            </a:r>
          </a:p>
          <a:p>
            <a:endParaRPr lang="zh-TW" altLang="en-US"/>
          </a:p>
        </p:txBody>
      </p:sp>
      <p:sp>
        <p:nvSpPr>
          <p:cNvPr id="4" name="投影片編號版面配置區 3"/>
          <p:cNvSpPr>
            <a:spLocks noGrp="1"/>
          </p:cNvSpPr>
          <p:nvPr>
            <p:ph type="sldNum" sz="quarter" idx="10"/>
          </p:nvPr>
        </p:nvSpPr>
        <p:spPr/>
        <p:txBody>
          <a:bodyPr/>
          <a:lstStyle/>
          <a:p>
            <a:fld id="{BE21A2F3-A016-41C1-B229-30E70CC60A31}" type="slidenum">
              <a:rPr lang="zh-TW" altLang="en-US" smtClean="0"/>
              <a:t>12</a:t>
            </a:fld>
            <a:endParaRPr lang="zh-TW" altLang="en-US"/>
          </a:p>
        </p:txBody>
      </p:sp>
    </p:spTree>
    <p:extLst>
      <p:ext uri="{BB962C8B-B14F-4D97-AF65-F5344CB8AC3E}">
        <p14:creationId xmlns:p14="http://schemas.microsoft.com/office/powerpoint/2010/main" val="1402618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a:t>A Reinforcement Learning Environment is the world context in which the RL agent operates. It’s a model or simulation that the agent interacts with by taking actions, receiving rewards or penalties, and moving to new states based on those actions. The environment provides the agent with its initial state and the current state after each action. It also determines the reward associated with each state-action pair</a:t>
            </a:r>
          </a:p>
          <a:p>
            <a:endParaRPr lang="zh-TW" altLang="en-US"/>
          </a:p>
        </p:txBody>
      </p:sp>
      <p:sp>
        <p:nvSpPr>
          <p:cNvPr id="4" name="投影片編號版面配置區 3"/>
          <p:cNvSpPr>
            <a:spLocks noGrp="1"/>
          </p:cNvSpPr>
          <p:nvPr>
            <p:ph type="sldNum" sz="quarter" idx="10"/>
          </p:nvPr>
        </p:nvSpPr>
        <p:spPr/>
        <p:txBody>
          <a:bodyPr/>
          <a:lstStyle/>
          <a:p>
            <a:fld id="{BE21A2F3-A016-41C1-B229-30E70CC60A31}" type="slidenum">
              <a:rPr lang="zh-TW" altLang="en-US" smtClean="0"/>
              <a:t>13</a:t>
            </a:fld>
            <a:endParaRPr lang="zh-TW" altLang="en-US"/>
          </a:p>
        </p:txBody>
      </p:sp>
    </p:spTree>
    <p:extLst>
      <p:ext uri="{BB962C8B-B14F-4D97-AF65-F5344CB8AC3E}">
        <p14:creationId xmlns:p14="http://schemas.microsoft.com/office/powerpoint/2010/main" val="110667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a:t>A Reinforcement Learning Environment is the world context in which the RL agent operates. It’s a model or simulation that the agent interacts with by taking actions, receiving rewards or penalties, and moving to new states based on those actions. The environment provides the agent with its initial state and the current state after each action. It also determines the reward associated with each state-action pair</a:t>
            </a:r>
          </a:p>
          <a:p>
            <a:endParaRPr lang="zh-TW" altLang="en-US"/>
          </a:p>
        </p:txBody>
      </p:sp>
      <p:sp>
        <p:nvSpPr>
          <p:cNvPr id="4" name="投影片編號版面配置區 3"/>
          <p:cNvSpPr>
            <a:spLocks noGrp="1"/>
          </p:cNvSpPr>
          <p:nvPr>
            <p:ph type="sldNum" sz="quarter" idx="10"/>
          </p:nvPr>
        </p:nvSpPr>
        <p:spPr/>
        <p:txBody>
          <a:bodyPr/>
          <a:lstStyle/>
          <a:p>
            <a:fld id="{BE21A2F3-A016-41C1-B229-30E70CC60A31}" type="slidenum">
              <a:rPr lang="zh-TW" altLang="en-US" smtClean="0"/>
              <a:t>14</a:t>
            </a:fld>
            <a:endParaRPr lang="zh-TW" altLang="en-US"/>
          </a:p>
        </p:txBody>
      </p:sp>
    </p:spTree>
    <p:extLst>
      <p:ext uri="{BB962C8B-B14F-4D97-AF65-F5344CB8AC3E}">
        <p14:creationId xmlns:p14="http://schemas.microsoft.com/office/powerpoint/2010/main" val="2011023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a:t>A Reinforcement Learning Environment is the world context in which the RL agent operates. It’s a model or simulation that the agent interacts with by taking actions, receiving rewards or penalties, and moving to new states based on those actions. The environment provides the agent with its initial state and the current state after each action. It also determines the reward associated with each state-action pair</a:t>
            </a:r>
          </a:p>
          <a:p>
            <a:endParaRPr lang="zh-TW" altLang="en-US"/>
          </a:p>
        </p:txBody>
      </p:sp>
      <p:sp>
        <p:nvSpPr>
          <p:cNvPr id="4" name="投影片編號版面配置區 3"/>
          <p:cNvSpPr>
            <a:spLocks noGrp="1"/>
          </p:cNvSpPr>
          <p:nvPr>
            <p:ph type="sldNum" sz="quarter" idx="10"/>
          </p:nvPr>
        </p:nvSpPr>
        <p:spPr/>
        <p:txBody>
          <a:bodyPr/>
          <a:lstStyle/>
          <a:p>
            <a:fld id="{BE21A2F3-A016-41C1-B229-30E70CC60A31}" type="slidenum">
              <a:rPr lang="zh-TW" altLang="en-US" smtClean="0"/>
              <a:t>15</a:t>
            </a:fld>
            <a:endParaRPr lang="zh-TW" altLang="en-US"/>
          </a:p>
        </p:txBody>
      </p:sp>
    </p:spTree>
    <p:extLst>
      <p:ext uri="{BB962C8B-B14F-4D97-AF65-F5344CB8AC3E}">
        <p14:creationId xmlns:p14="http://schemas.microsoft.com/office/powerpoint/2010/main" val="222208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ja-JP"/>
              <a:t>From wiki:</a:t>
            </a:r>
            <a:endParaRPr lang="en-US" altLang="ja-JP"/>
          </a:p>
          <a:p>
            <a:r>
              <a:rPr lang="ja-JP" altLang="en-US">
                <a:ea typeface="游ゴシック"/>
              </a:rPr>
              <a:t>基本的な強化学習は、マルコフ決定過程（</a:t>
            </a:r>
            <a:r>
              <a:rPr lang="en-US" altLang="ja-JP">
                <a:ea typeface="游ゴシック"/>
              </a:rPr>
              <a:t>Markov decision process</a:t>
            </a:r>
            <a:r>
              <a:rPr lang="ja-JP" altLang="en-US">
                <a:ea typeface="游ゴシック"/>
              </a:rPr>
              <a:t>、</a:t>
            </a:r>
            <a:r>
              <a:rPr lang="en-US" altLang="ja-JP">
                <a:ea typeface="游ゴシック"/>
              </a:rPr>
              <a:t>MDP</a:t>
            </a:r>
            <a:r>
              <a:rPr lang="ja-JP" altLang="en-US">
                <a:ea typeface="游ゴシック"/>
              </a:rPr>
              <a:t>）としてモデル化される。</a:t>
            </a:r>
            <a:endParaRPr lang="en-GB" altLang="ja-JP">
              <a:ea typeface="游ゴシック"/>
            </a:endParaRPr>
          </a:p>
          <a:p>
            <a:endParaRPr lang="en-GB" altLang="zh-TW"/>
          </a:p>
          <a:p>
            <a:r>
              <a:rPr lang="ja-JP" altLang="en-US"/>
              <a:t>強化学習の使用条件：完全で正確な環境のモデルが与えられないといけない？</a:t>
            </a:r>
          </a:p>
          <a:p>
            <a:endParaRPr lang="ja-JP" altLang="en-US">
              <a:ea typeface="游ゴシック"/>
              <a:cs typeface="Calibri"/>
            </a:endParaRPr>
          </a:p>
          <a:p>
            <a:pPr marL="171450" indent="-171450">
              <a:lnSpc>
                <a:spcPct val="90000"/>
              </a:lnSpc>
              <a:spcBef>
                <a:spcPts val="1000"/>
              </a:spcBef>
              <a:buFont typeface="Arial"/>
              <a:buChar char="•"/>
            </a:pPr>
            <a:r>
              <a:rPr lang="en-US"/>
              <a:t>Finite Markov Decision Processes (MDP) – a mathematical framework to describe an environment for the decision-making</a:t>
            </a:r>
          </a:p>
        </p:txBody>
      </p:sp>
      <p:sp>
        <p:nvSpPr>
          <p:cNvPr id="4" name="Slide Number Placeholder 3"/>
          <p:cNvSpPr>
            <a:spLocks noGrp="1"/>
          </p:cNvSpPr>
          <p:nvPr>
            <p:ph type="sldNum" sz="quarter" idx="5"/>
          </p:nvPr>
        </p:nvSpPr>
        <p:spPr/>
        <p:txBody>
          <a:bodyPr/>
          <a:lstStyle/>
          <a:p>
            <a:fld id="{BE21A2F3-A016-41C1-B229-30E70CC60A31}" type="slidenum">
              <a:rPr lang="zh-TW" altLang="en-US" smtClean="0"/>
              <a:t>21</a:t>
            </a:fld>
            <a:endParaRPr lang="zh-TW" altLang="en-US"/>
          </a:p>
        </p:txBody>
      </p:sp>
    </p:spTree>
    <p:extLst>
      <p:ext uri="{BB962C8B-B14F-4D97-AF65-F5344CB8AC3E}">
        <p14:creationId xmlns:p14="http://schemas.microsoft.com/office/powerpoint/2010/main" val="418714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7B625-BA6A-4820-AFAF-955145D3B3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94D9924-8720-429C-A14C-8CA4BE464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DEA6E766-78DB-4050-8E11-892321749206}"/>
              </a:ext>
            </a:extLst>
          </p:cNvPr>
          <p:cNvSpPr>
            <a:spLocks noGrp="1"/>
          </p:cNvSpPr>
          <p:nvPr>
            <p:ph type="sldNum" sz="quarter" idx="12"/>
          </p:nvPr>
        </p:nvSpPr>
        <p:spPr/>
        <p:txBody>
          <a:bodyPr/>
          <a:lstStyle>
            <a:lvl1pPr>
              <a:defRPr sz="1100"/>
            </a:lvl1pPr>
          </a:lstStyle>
          <a:p>
            <a:fld id="{B2859FAC-584C-4A15-9C2F-D61F6ACBD53D}" type="slidenum">
              <a:rPr lang="ja-JP" altLang="en-US" smtClean="0"/>
              <a:pPr/>
              <a:t>‹#›</a:t>
            </a:fld>
            <a:endParaRPr lang="ja-JP" altLang="en-US"/>
          </a:p>
        </p:txBody>
      </p:sp>
      <p:sp>
        <p:nvSpPr>
          <p:cNvPr id="5" name="日付プレースホルダー 3">
            <a:extLst>
              <a:ext uri="{FF2B5EF4-FFF2-40B4-BE49-F238E27FC236}">
                <a16:creationId xmlns:a16="http://schemas.microsoft.com/office/drawing/2014/main" id="{5CD6A7AF-4B68-FCE6-534B-6433C41D230D}"/>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249582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17B3-6852-4A29-9DF3-46CBD9013B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3B5547-0938-4E44-99AA-153EE82BBB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a:extLst>
              <a:ext uri="{FF2B5EF4-FFF2-40B4-BE49-F238E27FC236}">
                <a16:creationId xmlns:a16="http://schemas.microsoft.com/office/drawing/2014/main" id="{5B19DF39-DBC6-4AE6-937C-F46DA6265B68}"/>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
        <p:nvSpPr>
          <p:cNvPr id="5" name="日付プレースホルダー 3">
            <a:extLst>
              <a:ext uri="{FF2B5EF4-FFF2-40B4-BE49-F238E27FC236}">
                <a16:creationId xmlns:a16="http://schemas.microsoft.com/office/drawing/2014/main" id="{EC88D4F7-01CA-C30A-4788-3393949B9EA3}"/>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3530235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47C81-89CE-4DD4-ACDE-BA086A47E543}"/>
              </a:ext>
            </a:extLst>
          </p:cNvPr>
          <p:cNvSpPr>
            <a:spLocks noGrp="1"/>
          </p:cNvSpPr>
          <p:nvPr>
            <p:ph type="title"/>
          </p:nvPr>
        </p:nvSpPr>
        <p:spPr>
          <a:xfrm>
            <a:off x="831851" y="1709741"/>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6636AB-9394-4885-8960-C48272763333}"/>
              </a:ext>
            </a:extLst>
          </p:cNvPr>
          <p:cNvSpPr>
            <a:spLocks noGrp="1"/>
          </p:cNvSpPr>
          <p:nvPr>
            <p:ph type="body" idx="1"/>
          </p:nvPr>
        </p:nvSpPr>
        <p:spPr>
          <a:xfrm>
            <a:off x="831851" y="458946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6" name="スライド番号プレースホルダー 5">
            <a:extLst>
              <a:ext uri="{FF2B5EF4-FFF2-40B4-BE49-F238E27FC236}">
                <a16:creationId xmlns:a16="http://schemas.microsoft.com/office/drawing/2014/main" id="{7F61540B-DEA5-4B73-A00F-8D01EA8F0A85}"/>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
        <p:nvSpPr>
          <p:cNvPr id="5" name="日付プレースホルダー 3">
            <a:extLst>
              <a:ext uri="{FF2B5EF4-FFF2-40B4-BE49-F238E27FC236}">
                <a16:creationId xmlns:a16="http://schemas.microsoft.com/office/drawing/2014/main" id="{6A5BB6D6-E83B-066B-610F-9747265FFE22}"/>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3082081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41E5D-BE13-4C98-B78C-E6610C9C06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3613CA-9BDC-406B-9BE3-4043CC28D66F}"/>
              </a:ext>
            </a:extLst>
          </p:cNvPr>
          <p:cNvSpPr>
            <a:spLocks noGrp="1"/>
          </p:cNvSpPr>
          <p:nvPr>
            <p:ph sz="half" idx="1"/>
          </p:nvPr>
        </p:nvSpPr>
        <p:spPr>
          <a:xfrm>
            <a:off x="838200" y="1825625"/>
            <a:ext cx="515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1C4B796-A087-48D8-9DF9-EEE6C862546C}"/>
              </a:ext>
            </a:extLst>
          </p:cNvPr>
          <p:cNvSpPr>
            <a:spLocks noGrp="1"/>
          </p:cNvSpPr>
          <p:nvPr>
            <p:ph sz="half" idx="2"/>
          </p:nvPr>
        </p:nvSpPr>
        <p:spPr>
          <a:xfrm>
            <a:off x="6197600" y="1825625"/>
            <a:ext cx="515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a:extLst>
              <a:ext uri="{FF2B5EF4-FFF2-40B4-BE49-F238E27FC236}">
                <a16:creationId xmlns:a16="http://schemas.microsoft.com/office/drawing/2014/main" id="{860A548F-D796-47C3-B332-1D174D67A9D0}"/>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
        <p:nvSpPr>
          <p:cNvPr id="6" name="日付プレースホルダー 3">
            <a:extLst>
              <a:ext uri="{FF2B5EF4-FFF2-40B4-BE49-F238E27FC236}">
                <a16:creationId xmlns:a16="http://schemas.microsoft.com/office/drawing/2014/main" id="{EA958E8A-6504-4B49-9BB7-7C7E30F8C8ED}"/>
              </a:ext>
            </a:extLst>
          </p:cNvPr>
          <p:cNvSpPr>
            <a:spLocks noGrp="1"/>
          </p:cNvSpPr>
          <p:nvPr>
            <p:ph type="dt" sz="half" idx="13"/>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319981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E1AAA-19EB-42A6-AD2C-81822AF04AD4}"/>
              </a:ext>
            </a:extLst>
          </p:cNvPr>
          <p:cNvSpPr>
            <a:spLocks noGrp="1"/>
          </p:cNvSpPr>
          <p:nvPr>
            <p:ph type="title"/>
          </p:nvPr>
        </p:nvSpPr>
        <p:spPr>
          <a:xfrm>
            <a:off x="840317" y="365128"/>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2BFA5E-CC0C-47F9-8187-1CB2F0ACB7CC}"/>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093EB7-EB82-4952-84D1-125BF70832EA}"/>
              </a:ext>
            </a:extLst>
          </p:cNvPr>
          <p:cNvSpPr>
            <a:spLocks noGrp="1"/>
          </p:cNvSpPr>
          <p:nvPr>
            <p:ph sz="half" idx="2"/>
          </p:nvPr>
        </p:nvSpPr>
        <p:spPr>
          <a:xfrm>
            <a:off x="840319" y="2505075"/>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97B4D3-81AC-4B13-ACC1-EC99E67F627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0A1627B-75EC-4643-86C9-BD21C1C286E7}"/>
              </a:ext>
            </a:extLst>
          </p:cNvPr>
          <p:cNvSpPr>
            <a:spLocks noGrp="1"/>
          </p:cNvSpPr>
          <p:nvPr>
            <p:ph sz="quarter" idx="4"/>
          </p:nvPr>
        </p:nvSpPr>
        <p:spPr>
          <a:xfrm>
            <a:off x="6172200" y="2505075"/>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スライド番号プレースホルダー 8">
            <a:extLst>
              <a:ext uri="{FF2B5EF4-FFF2-40B4-BE49-F238E27FC236}">
                <a16:creationId xmlns:a16="http://schemas.microsoft.com/office/drawing/2014/main" id="{3D58F977-E313-4069-A3EA-6914DEF0B387}"/>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
        <p:nvSpPr>
          <p:cNvPr id="8" name="日付プレースホルダー 3">
            <a:extLst>
              <a:ext uri="{FF2B5EF4-FFF2-40B4-BE49-F238E27FC236}">
                <a16:creationId xmlns:a16="http://schemas.microsoft.com/office/drawing/2014/main" id="{62AEE5B5-AA9C-D42A-86CD-C89B04A2CF1B}"/>
              </a:ext>
            </a:extLst>
          </p:cNvPr>
          <p:cNvSpPr>
            <a:spLocks noGrp="1"/>
          </p:cNvSpPr>
          <p:nvPr>
            <p:ph type="dt" sz="half" idx="13"/>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462345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7D515-D534-43E4-B21A-BF4B0C6E0E6E}"/>
              </a:ext>
            </a:extLst>
          </p:cNvPr>
          <p:cNvSpPr>
            <a:spLocks noGrp="1"/>
          </p:cNvSpPr>
          <p:nvPr>
            <p:ph type="title"/>
          </p:nvPr>
        </p:nvSpPr>
        <p:spPr>
          <a:xfrm>
            <a:off x="432486" y="0"/>
            <a:ext cx="11269363" cy="594522"/>
          </a:xfrm>
        </p:spPr>
        <p:txBody>
          <a:bodyPr wrap="square">
            <a:spAutoFit/>
          </a:bodyPr>
          <a:lstStyle>
            <a:lvl1pPr algn="ctr">
              <a:defRPr sz="3600"/>
            </a:lvl1pPr>
          </a:lstStyle>
          <a:p>
            <a:r>
              <a:rPr kumimoji="1" lang="ja-JP" altLang="en-US"/>
              <a:t>マスター タイトルの書式設定</a:t>
            </a:r>
          </a:p>
        </p:txBody>
      </p:sp>
      <p:sp>
        <p:nvSpPr>
          <p:cNvPr id="6" name="平行四辺形 5">
            <a:extLst>
              <a:ext uri="{FF2B5EF4-FFF2-40B4-BE49-F238E27FC236}">
                <a16:creationId xmlns:a16="http://schemas.microsoft.com/office/drawing/2014/main" id="{1F8A7B4A-C96E-4443-87DF-81BB79D7714A}"/>
              </a:ext>
            </a:extLst>
          </p:cNvPr>
          <p:cNvSpPr/>
          <p:nvPr userDrawn="1"/>
        </p:nvSpPr>
        <p:spPr bwMode="auto">
          <a:xfrm flipH="1">
            <a:off x="261927" y="529381"/>
            <a:ext cx="11700000" cy="72000"/>
          </a:xfrm>
          <a:prstGeom prst="parallelogram">
            <a:avLst>
              <a:gd name="adj" fmla="val 164238"/>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anchor="ctr"/>
          <a:lstStyle/>
          <a:p>
            <a:pPr algn="ctr">
              <a:defRPr/>
            </a:pPr>
            <a:endParaRPr lang="ja-JP" altLang="en-US">
              <a:latin typeface="Arial" pitchFamily="34" charset="0"/>
              <a:ea typeface="ＭＳ Ｐゴシック" pitchFamily="50" charset="-128"/>
              <a:cs typeface="Arial" pitchFamily="34" charset="0"/>
            </a:endParaRPr>
          </a:p>
        </p:txBody>
      </p:sp>
      <p:sp>
        <p:nvSpPr>
          <p:cNvPr id="4" name="スライド番号プレースホルダー 5">
            <a:extLst>
              <a:ext uri="{FF2B5EF4-FFF2-40B4-BE49-F238E27FC236}">
                <a16:creationId xmlns:a16="http://schemas.microsoft.com/office/drawing/2014/main" id="{B93C7183-6065-5446-A328-5291332D92B6}"/>
              </a:ext>
            </a:extLst>
          </p:cNvPr>
          <p:cNvSpPr>
            <a:spLocks noGrp="1"/>
          </p:cNvSpPr>
          <p:nvPr>
            <p:ph type="sldNum" sz="quarter" idx="12"/>
          </p:nvPr>
        </p:nvSpPr>
        <p:spPr>
          <a:xfrm>
            <a:off x="9416486" y="6597650"/>
            <a:ext cx="2743200" cy="260350"/>
          </a:xfrm>
        </p:spPr>
        <p:txBody>
          <a:bodyPr/>
          <a:lstStyle>
            <a:lvl1pPr>
              <a:defRPr sz="1100"/>
            </a:lvl1pPr>
          </a:lstStyle>
          <a:p>
            <a:fld id="{B2859FAC-584C-4A15-9C2F-D61F6ACBD53D}" type="slidenum">
              <a:rPr lang="ja-JP" altLang="en-US" smtClean="0"/>
              <a:pPr/>
              <a:t>‹#›</a:t>
            </a:fld>
            <a:endParaRPr lang="ja-JP" altLang="en-US"/>
          </a:p>
        </p:txBody>
      </p:sp>
      <p:sp>
        <p:nvSpPr>
          <p:cNvPr id="5" name="日付プレースホルダー 3">
            <a:extLst>
              <a:ext uri="{FF2B5EF4-FFF2-40B4-BE49-F238E27FC236}">
                <a16:creationId xmlns:a16="http://schemas.microsoft.com/office/drawing/2014/main" id="{8B8B28F4-4440-E743-4B6D-7B365A123840}"/>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151848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446858C-51C9-4772-8D07-D1E88F445305}"/>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
        <p:nvSpPr>
          <p:cNvPr id="3" name="日付プレースホルダー 3">
            <a:extLst>
              <a:ext uri="{FF2B5EF4-FFF2-40B4-BE49-F238E27FC236}">
                <a16:creationId xmlns:a16="http://schemas.microsoft.com/office/drawing/2014/main" id="{B469B182-14E3-4D84-4BE0-A76A5F3ECC55}"/>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spTree>
    <p:extLst>
      <p:ext uri="{BB962C8B-B14F-4D97-AF65-F5344CB8AC3E}">
        <p14:creationId xmlns:p14="http://schemas.microsoft.com/office/powerpoint/2010/main" val="187277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371064-CF97-4BF5-A3DC-9E31E1633CA0}"/>
              </a:ext>
            </a:extLst>
          </p:cNvPr>
          <p:cNvSpPr>
            <a:spLocks noGrp="1"/>
          </p:cNvSpPr>
          <p:nvPr>
            <p:ph type="title"/>
          </p:nvPr>
        </p:nvSpPr>
        <p:spPr>
          <a:xfrm>
            <a:off x="840319" y="457200"/>
            <a:ext cx="393276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EBB8A5-97D2-4950-881A-55626820520C}"/>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79616C-2632-47BA-9BC0-A44CD3357A6C}"/>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8794F1-86D0-41CD-ABAF-D7DE1487D8D7}"/>
              </a:ext>
            </a:extLst>
          </p:cNvPr>
          <p:cNvSpPr>
            <a:spLocks noGrp="1"/>
          </p:cNvSpPr>
          <p:nvPr>
            <p:ph type="dt" sz="half" idx="10"/>
          </p:nvPr>
        </p:nvSpPr>
        <p:spPr>
          <a:xfrm>
            <a:off x="335360" y="6605264"/>
            <a:ext cx="2743200" cy="252739"/>
          </a:xfrm>
          <a:prstGeom prst="rect">
            <a:avLst/>
          </a:prstGeom>
        </p:spPr>
        <p:txBody>
          <a:bodyPr/>
          <a:lstStyle/>
          <a:p>
            <a:r>
              <a:rPr kumimoji="1" lang="en-US" altLang="ja-JP"/>
              <a:t>06-May-2025</a:t>
            </a:r>
            <a:endParaRPr kumimoji="1" lang="ja-JP" altLang="en-US"/>
          </a:p>
        </p:txBody>
      </p:sp>
      <p:sp>
        <p:nvSpPr>
          <p:cNvPr id="7" name="スライド番号プレースホルダー 6">
            <a:extLst>
              <a:ext uri="{FF2B5EF4-FFF2-40B4-BE49-F238E27FC236}">
                <a16:creationId xmlns:a16="http://schemas.microsoft.com/office/drawing/2014/main" id="{049836F6-1C86-484F-A7F3-7E4A6503440A}"/>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Tree>
    <p:extLst>
      <p:ext uri="{BB962C8B-B14F-4D97-AF65-F5344CB8AC3E}">
        <p14:creationId xmlns:p14="http://schemas.microsoft.com/office/powerpoint/2010/main" val="42775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2FBE0-14CC-4154-80B6-EADF67683AF6}"/>
              </a:ext>
            </a:extLst>
          </p:cNvPr>
          <p:cNvSpPr>
            <a:spLocks noGrp="1"/>
          </p:cNvSpPr>
          <p:nvPr>
            <p:ph type="title"/>
          </p:nvPr>
        </p:nvSpPr>
        <p:spPr>
          <a:xfrm>
            <a:off x="840319" y="457200"/>
            <a:ext cx="393276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4B26A8-BD68-41A3-AE73-DC0C7D3E9606}"/>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466D3D5B-5C82-403E-AA75-4A9C367281E1}"/>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95F107-AC05-4482-94E4-0AE03F939694}"/>
              </a:ext>
            </a:extLst>
          </p:cNvPr>
          <p:cNvSpPr>
            <a:spLocks noGrp="1"/>
          </p:cNvSpPr>
          <p:nvPr>
            <p:ph type="dt" sz="half" idx="10"/>
          </p:nvPr>
        </p:nvSpPr>
        <p:spPr>
          <a:xfrm>
            <a:off x="335360" y="6605264"/>
            <a:ext cx="2743200" cy="252739"/>
          </a:xfrm>
          <a:prstGeom prst="rect">
            <a:avLst/>
          </a:prstGeom>
        </p:spPr>
        <p:txBody>
          <a:bodyPr/>
          <a:lstStyle/>
          <a:p>
            <a:r>
              <a:rPr kumimoji="1" lang="en-US" altLang="ja-JP"/>
              <a:t>06-May-2025</a:t>
            </a:r>
            <a:endParaRPr kumimoji="1" lang="ja-JP" altLang="en-US"/>
          </a:p>
        </p:txBody>
      </p:sp>
      <p:sp>
        <p:nvSpPr>
          <p:cNvPr id="7" name="スライド番号プレースホルダー 6">
            <a:extLst>
              <a:ext uri="{FF2B5EF4-FFF2-40B4-BE49-F238E27FC236}">
                <a16:creationId xmlns:a16="http://schemas.microsoft.com/office/drawing/2014/main" id="{3C95196D-41B3-4E75-AD70-4695944DB3E1}"/>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Tree>
    <p:extLst>
      <p:ext uri="{BB962C8B-B14F-4D97-AF65-F5344CB8AC3E}">
        <p14:creationId xmlns:p14="http://schemas.microsoft.com/office/powerpoint/2010/main" val="404601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CEB48-3261-4738-AB34-58CEE990A3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303531-DC3C-4A05-9F64-FC6FE8DA07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9B81C5-C0BB-449B-87EF-22B8F41F2746}"/>
              </a:ext>
            </a:extLst>
          </p:cNvPr>
          <p:cNvSpPr>
            <a:spLocks noGrp="1"/>
          </p:cNvSpPr>
          <p:nvPr>
            <p:ph type="dt" sz="half" idx="10"/>
          </p:nvPr>
        </p:nvSpPr>
        <p:spPr>
          <a:xfrm>
            <a:off x="335360" y="6605264"/>
            <a:ext cx="2743200" cy="252739"/>
          </a:xfrm>
          <a:prstGeom prst="rect">
            <a:avLst/>
          </a:prstGeom>
        </p:spPr>
        <p:txBody>
          <a:bodyPr/>
          <a:lstStyle/>
          <a:p>
            <a:r>
              <a:rPr kumimoji="1" lang="en-US" altLang="ja-JP"/>
              <a:t>06-May-2025</a:t>
            </a:r>
            <a:endParaRPr kumimoji="1" lang="ja-JP" altLang="en-US"/>
          </a:p>
        </p:txBody>
      </p:sp>
      <p:sp>
        <p:nvSpPr>
          <p:cNvPr id="6" name="スライド番号プレースホルダー 5">
            <a:extLst>
              <a:ext uri="{FF2B5EF4-FFF2-40B4-BE49-F238E27FC236}">
                <a16:creationId xmlns:a16="http://schemas.microsoft.com/office/drawing/2014/main" id="{987F860E-3990-4E5D-9B07-A8107F7BB9C4}"/>
              </a:ext>
            </a:extLst>
          </p:cNvPr>
          <p:cNvSpPr>
            <a:spLocks noGrp="1"/>
          </p:cNvSpPr>
          <p:nvPr>
            <p:ph type="sldNum" sz="quarter" idx="12"/>
          </p:nvPr>
        </p:nvSpPr>
        <p:spPr/>
        <p:txBody>
          <a:bodyPr/>
          <a:lstStyle/>
          <a:p>
            <a:fld id="{B2859FAC-584C-4A15-9C2F-D61F6ACBD53D}" type="slidenum">
              <a:rPr kumimoji="1" lang="ja-JP" altLang="en-US" smtClean="0"/>
              <a:t>‹#›</a:t>
            </a:fld>
            <a:endParaRPr kumimoji="1" lang="ja-JP" altLang="en-US"/>
          </a:p>
        </p:txBody>
      </p:sp>
    </p:spTree>
    <p:extLst>
      <p:ext uri="{BB962C8B-B14F-4D97-AF65-F5344CB8AC3E}">
        <p14:creationId xmlns:p14="http://schemas.microsoft.com/office/powerpoint/2010/main" val="1403327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EAE0012-3D2F-464B-8C50-95907CA3D9DA}"/>
              </a:ext>
            </a:extLst>
          </p:cNvPr>
          <p:cNvSpPr>
            <a:spLocks noGrp="1"/>
          </p:cNvSpPr>
          <p:nvPr>
            <p:ph type="title" orient="vert"/>
          </p:nvPr>
        </p:nvSpPr>
        <p:spPr>
          <a:xfrm>
            <a:off x="8724902"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7D1835-86EF-448D-AD49-FEF46DB79D8E}"/>
              </a:ext>
            </a:extLst>
          </p:cNvPr>
          <p:cNvSpPr>
            <a:spLocks noGrp="1"/>
          </p:cNvSpPr>
          <p:nvPr>
            <p:ph type="body" orient="vert" idx="1"/>
          </p:nvPr>
        </p:nvSpPr>
        <p:spPr>
          <a:xfrm>
            <a:off x="838202" y="365125"/>
            <a:ext cx="76835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C35AEA-74B3-419C-94A1-F6D9C6A06378}"/>
              </a:ext>
            </a:extLst>
          </p:cNvPr>
          <p:cNvSpPr>
            <a:spLocks noGrp="1"/>
          </p:cNvSpPr>
          <p:nvPr>
            <p:ph type="dt" sz="half" idx="10"/>
          </p:nvPr>
        </p:nvSpPr>
        <p:spPr>
          <a:xfrm>
            <a:off x="335360" y="6605264"/>
            <a:ext cx="2743200" cy="252739"/>
          </a:xfrm>
          <a:prstGeom prst="rect">
            <a:avLst/>
          </a:prstGeom>
        </p:spPr>
        <p:txBody>
          <a:bodyPr/>
          <a:lstStyle/>
          <a:p>
            <a:r>
              <a:rPr kumimoji="1" lang="en-US" altLang="ja-JP"/>
              <a:t>06-May-2025</a:t>
            </a:r>
            <a:endParaRPr kumimoji="1" lang="ja-JP" altLang="en-US"/>
          </a:p>
        </p:txBody>
      </p:sp>
      <p:sp>
        <p:nvSpPr>
          <p:cNvPr id="6" name="スライド番号プレースホルダー 5">
            <a:extLst>
              <a:ext uri="{FF2B5EF4-FFF2-40B4-BE49-F238E27FC236}">
                <a16:creationId xmlns:a16="http://schemas.microsoft.com/office/drawing/2014/main" id="{3D245030-DF78-4401-AAA3-92CD50F0F805}"/>
              </a:ext>
            </a:extLst>
          </p:cNvPr>
          <p:cNvSpPr>
            <a:spLocks noGrp="1"/>
          </p:cNvSpPr>
          <p:nvPr>
            <p:ph type="sldNum" sz="quarter" idx="12"/>
          </p:nvPr>
        </p:nvSpPr>
        <p:spPr/>
        <p:txBody>
          <a:bodyPr/>
          <a:lstStyle>
            <a:lvl1pPr>
              <a:defRPr sz="1100">
                <a:solidFill>
                  <a:schemeClr val="tx1"/>
                </a:solidFill>
              </a:defRPr>
            </a:lvl1pPr>
          </a:lstStyle>
          <a:p>
            <a:fld id="{B2859FAC-584C-4A15-9C2F-D61F6ACBD53D}" type="slidenum">
              <a:rPr lang="ja-JP" altLang="en-US" smtClean="0"/>
              <a:pPr/>
              <a:t>‹#›</a:t>
            </a:fld>
            <a:endParaRPr lang="ja-JP" altLang="en-US"/>
          </a:p>
        </p:txBody>
      </p:sp>
    </p:spTree>
    <p:extLst>
      <p:ext uri="{BB962C8B-B14F-4D97-AF65-F5344CB8AC3E}">
        <p14:creationId xmlns:p14="http://schemas.microsoft.com/office/powerpoint/2010/main" val="209368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27/04/2025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924A2AF-DC10-4511-B09E-10716BA9C17A}"/>
              </a:ext>
            </a:extLst>
          </p:cNvPr>
          <p:cNvSpPr>
            <a:spLocks noGrp="1"/>
          </p:cNvSpPr>
          <p:nvPr>
            <p:ph type="title"/>
          </p:nvPr>
        </p:nvSpPr>
        <p:spPr>
          <a:xfrm>
            <a:off x="838200" y="584054"/>
            <a:ext cx="10515600" cy="110663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C36F30-09A2-4922-98DC-4769363C4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a:extLst>
              <a:ext uri="{FF2B5EF4-FFF2-40B4-BE49-F238E27FC236}">
                <a16:creationId xmlns:a16="http://schemas.microsoft.com/office/drawing/2014/main" id="{6E5BD6A4-CAC7-45FD-A765-C35153EC2414}"/>
              </a:ext>
            </a:extLst>
          </p:cNvPr>
          <p:cNvSpPr>
            <a:spLocks noGrp="1"/>
          </p:cNvSpPr>
          <p:nvPr>
            <p:ph type="sldNum" sz="quarter" idx="4"/>
          </p:nvPr>
        </p:nvSpPr>
        <p:spPr>
          <a:xfrm>
            <a:off x="9416486" y="6597650"/>
            <a:ext cx="2743200" cy="260350"/>
          </a:xfrm>
          <a:prstGeom prst="rect">
            <a:avLst/>
          </a:prstGeom>
        </p:spPr>
        <p:txBody>
          <a:bodyPr vert="horz" lIns="91440" tIns="45720" rIns="91440" bIns="45720" rtlCol="0" anchor="ctr"/>
          <a:lstStyle>
            <a:lvl1pPr algn="r">
              <a:defRPr sz="1100">
                <a:solidFill>
                  <a:schemeClr val="tx1"/>
                </a:solidFill>
                <a:latin typeface="HGMaruGothicMPRO" panose="020F0600000000000000" pitchFamily="34" charset="-128"/>
                <a:ea typeface="HGMaruGothicMPRO" panose="020F0600000000000000" pitchFamily="34" charset="-128"/>
              </a:defRPr>
            </a:lvl1pPr>
          </a:lstStyle>
          <a:p>
            <a:fld id="{B2859FAC-584C-4A15-9C2F-D61F6ACBD53D}" type="slidenum">
              <a:rPr lang="ja-JP" altLang="en-US" smtClean="0"/>
              <a:pPr/>
              <a:t>‹#›</a:t>
            </a:fld>
            <a:endParaRPr lang="ja-JP" altLang="en-US"/>
          </a:p>
        </p:txBody>
      </p:sp>
      <p:sp>
        <p:nvSpPr>
          <p:cNvPr id="4" name="テキスト ボックス 3">
            <a:extLst>
              <a:ext uri="{FF2B5EF4-FFF2-40B4-BE49-F238E27FC236}">
                <a16:creationId xmlns:a16="http://schemas.microsoft.com/office/drawing/2014/main" id="{ADFE86A2-4F46-254C-B903-E7942D3C83E4}"/>
              </a:ext>
            </a:extLst>
          </p:cNvPr>
          <p:cNvSpPr txBox="1"/>
          <p:nvPr userDrawn="1"/>
        </p:nvSpPr>
        <p:spPr>
          <a:xfrm>
            <a:off x="5369679" y="6561814"/>
            <a:ext cx="1452642" cy="307777"/>
          </a:xfrm>
          <a:prstGeom prst="rect">
            <a:avLst/>
          </a:prstGeom>
          <a:noFill/>
        </p:spPr>
        <p:txBody>
          <a:bodyPr wrap="none" rtlCol="0">
            <a:spAutoFit/>
          </a:bodyPr>
          <a:lstStyle/>
          <a:p>
            <a:pPr algn="ctr"/>
            <a:r>
              <a:rPr kumimoji="1" lang="en-US" altLang="ja-JP" sz="1400" b="1">
                <a:solidFill>
                  <a:srgbClr val="FF0000"/>
                </a:solidFill>
              </a:rPr>
              <a:t>Only for ISHI</a:t>
            </a:r>
            <a:r>
              <a:rPr kumimoji="1" lang="ja-JP" altLang="en-US" sz="1400" b="1">
                <a:solidFill>
                  <a:srgbClr val="FF0000"/>
                </a:solidFill>
              </a:rPr>
              <a:t>会</a:t>
            </a:r>
          </a:p>
        </p:txBody>
      </p:sp>
      <p:sp>
        <p:nvSpPr>
          <p:cNvPr id="8" name="日付プレースホルダー 3">
            <a:extLst>
              <a:ext uri="{FF2B5EF4-FFF2-40B4-BE49-F238E27FC236}">
                <a16:creationId xmlns:a16="http://schemas.microsoft.com/office/drawing/2014/main" id="{DB8BA26B-155F-573A-2A1E-E7BB8C6578E4}"/>
              </a:ext>
            </a:extLst>
          </p:cNvPr>
          <p:cNvSpPr>
            <a:spLocks noGrp="1"/>
          </p:cNvSpPr>
          <p:nvPr>
            <p:ph type="dt" sz="half" idx="2"/>
          </p:nvPr>
        </p:nvSpPr>
        <p:spPr>
          <a:xfrm>
            <a:off x="2220632" y="6597650"/>
            <a:ext cx="1758474" cy="307777"/>
          </a:xfrm>
          <a:prstGeom prst="rect">
            <a:avLst/>
          </a:prstGeom>
        </p:spPr>
        <p:txBody>
          <a:bodyPr/>
          <a:lstStyle>
            <a:lvl1pPr>
              <a:defRPr sz="1100">
                <a:latin typeface="HGMaruGothicMPRO" panose="020F0600000000000000" pitchFamily="34" charset="-128"/>
                <a:ea typeface="HGMaruGothicMPRO" panose="020F0600000000000000" pitchFamily="34" charset="-128"/>
              </a:defRPr>
            </a:lvl1pPr>
          </a:lstStyle>
          <a:p>
            <a:r>
              <a:rPr lang="en-US" altLang="ja-JP"/>
              <a:t>06-May-2025</a:t>
            </a:r>
            <a:endParaRPr lang="ja-JP" altLang="en-US"/>
          </a:p>
        </p:txBody>
      </p:sp>
      <p:pic>
        <p:nvPicPr>
          <p:cNvPr id="7" name="Picture 6" descr="A black and pink logo&#10;&#10;Description automatically generated">
            <a:extLst>
              <a:ext uri="{FF2B5EF4-FFF2-40B4-BE49-F238E27FC236}">
                <a16:creationId xmlns:a16="http://schemas.microsoft.com/office/drawing/2014/main" id="{5D6AB265-4193-7C2D-48F3-8F46CF58290F}"/>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6246236"/>
            <a:ext cx="1920524" cy="612933"/>
          </a:xfrm>
          <a:prstGeom prst="rect">
            <a:avLst/>
          </a:prstGeom>
        </p:spPr>
      </p:pic>
    </p:spTree>
    <p:extLst>
      <p:ext uri="{BB962C8B-B14F-4D97-AF65-F5344CB8AC3E}">
        <p14:creationId xmlns:p14="http://schemas.microsoft.com/office/powerpoint/2010/main" val="2877266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python.plainenglish.io/understanding-markov-decision-processes-17e852cd9981"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2" Type="http://schemas.openxmlformats.org/officeDocument/2006/relationships/notesSlide" Target="../notesSlides/notesSlide1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8"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3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9"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38.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3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67.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41.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33" Type="http://schemas.openxmlformats.org/officeDocument/2006/relationships/image" Target="../media/image63.png"/><Relationship Id="rId2" Type="http://schemas.openxmlformats.org/officeDocument/2006/relationships/notesSlide" Target="../notesSlides/notesSlide2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61.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8"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18" Type="http://schemas.openxmlformats.org/officeDocument/2006/relationships/image" Target="../media/image136.png"/><Relationship Id="rId3" Type="http://schemas.openxmlformats.org/officeDocument/2006/relationships/image" Target="../media/image67.png"/><Relationship Id="rId21" Type="http://schemas.openxmlformats.org/officeDocument/2006/relationships/image" Target="../media/image139.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35.png"/><Relationship Id="rId2" Type="http://schemas.openxmlformats.org/officeDocument/2006/relationships/notesSlide" Target="../notesSlides/notesSlide25.xml"/><Relationship Id="rId16" Type="http://schemas.openxmlformats.org/officeDocument/2006/relationships/image" Target="../media/image134.png"/><Relationship Id="rId20"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29.png"/><Relationship Id="rId5" Type="http://schemas.openxmlformats.org/officeDocument/2006/relationships/image" Target="../media/image62.png"/><Relationship Id="rId15" Type="http://schemas.openxmlformats.org/officeDocument/2006/relationships/image" Target="../media/image133.png"/><Relationship Id="rId23" Type="http://schemas.openxmlformats.org/officeDocument/2006/relationships/image" Target="../media/image141.png"/><Relationship Id="rId10" Type="http://schemas.openxmlformats.org/officeDocument/2006/relationships/image" Target="../media/image128.png"/><Relationship Id="rId19" Type="http://schemas.openxmlformats.org/officeDocument/2006/relationships/image" Target="../media/image137.png"/><Relationship Id="rId4" Type="http://schemas.openxmlformats.org/officeDocument/2006/relationships/image" Target="../media/image124.png"/><Relationship Id="rId9" Type="http://schemas.openxmlformats.org/officeDocument/2006/relationships/image" Target="../media/image127.png"/><Relationship Id="rId14" Type="http://schemas.openxmlformats.org/officeDocument/2006/relationships/image" Target="../media/image132.png"/><Relationship Id="rId22" Type="http://schemas.openxmlformats.org/officeDocument/2006/relationships/image" Target="../media/image140.png"/></Relationships>
</file>

<file path=ppt/slides/_rels/slide4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image" Target="../media/image143.png"/></Relationships>
</file>

<file path=ppt/slides/_rels/slide45.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4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4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s>
</file>

<file path=ppt/slides/_rels/slide48.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6.png"/><Relationship Id="rId7" Type="http://schemas.openxmlformats.org/officeDocument/2006/relationships/image" Target="../media/image160.png"/><Relationship Id="rId12" Type="http://schemas.openxmlformats.org/officeDocument/2006/relationships/image" Target="../media/image1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59.png"/><Relationship Id="rId11" Type="http://schemas.openxmlformats.org/officeDocument/2006/relationships/image" Target="../media/image164.png"/><Relationship Id="rId5" Type="http://schemas.openxmlformats.org/officeDocument/2006/relationships/image" Target="../media/image158.png"/><Relationship Id="rId10"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s>
</file>

<file path=ppt/slides/_rels/slide49.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74.png"/><Relationship Id="rId3" Type="http://schemas.openxmlformats.org/officeDocument/2006/relationships/image" Target="../media/image166.png"/><Relationship Id="rId7" Type="http://schemas.openxmlformats.org/officeDocument/2006/relationships/image" Target="../media/image156.png"/><Relationship Id="rId12" Type="http://schemas.openxmlformats.org/officeDocument/2006/relationships/image" Target="../media/image17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9.png"/><Relationship Id="rId11" Type="http://schemas.openxmlformats.org/officeDocument/2006/relationships/image" Target="../media/image172.png"/><Relationship Id="rId5" Type="http://schemas.openxmlformats.org/officeDocument/2006/relationships/image" Target="../media/image168.png"/><Relationship Id="rId10" Type="http://schemas.openxmlformats.org/officeDocument/2006/relationships/image" Target="../media/image171.png"/><Relationship Id="rId4" Type="http://schemas.openxmlformats.org/officeDocument/2006/relationships/image" Target="../media/image167.png"/><Relationship Id="rId9" Type="http://schemas.openxmlformats.org/officeDocument/2006/relationships/image" Target="../media/image1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77.png"/><Relationship Id="rId4" Type="http://schemas.openxmlformats.org/officeDocument/2006/relationships/image" Target="../media/image176.png"/></Relationships>
</file>

<file path=ppt/slides/_rels/slide51.xml.rels><?xml version="1.0" encoding="UTF-8" standalone="yes"?>
<Relationships xmlns="http://schemas.openxmlformats.org/package/2006/relationships"><Relationship Id="rId3" Type="http://schemas.openxmlformats.org/officeDocument/2006/relationships/image" Target="../media/image17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1.png"/></Relationships>
</file>

<file path=ppt/slides/_rels/slide5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2.png"/></Relationships>
</file>

<file path=ppt/slides/_rels/slide54.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85.png"/><Relationship Id="rId4" Type="http://schemas.openxmlformats.org/officeDocument/2006/relationships/image" Target="../media/image18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ipsj.ixsq.nii.ac.jp/ej/?action=repository_action_common_download&amp;item_id=27681&amp;item_no=1&amp;attribute_id=1&amp;file_no=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www.jst.go.jp/pr/info/info30/" TargetMode="External"/><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780" y="295787"/>
            <a:ext cx="11468745" cy="3136685"/>
          </a:xfrm>
        </p:spPr>
        <p:txBody>
          <a:bodyPr vert="horz" lIns="91440" tIns="45720" rIns="91440" bIns="45720" rtlCol="0" anchor="ctr">
            <a:normAutofit/>
          </a:bodyPr>
          <a:lstStyle/>
          <a:p>
            <a:r>
              <a:rPr lang="en-GB">
                <a:latin typeface="Times New Roman"/>
                <a:ea typeface="+mj-lt"/>
                <a:cs typeface="+mj-lt"/>
              </a:rPr>
              <a:t>From Code to Chip</a:t>
            </a:r>
            <a:endParaRPr lang="en-US">
              <a:latin typeface="Times New Roman"/>
              <a:cs typeface="Times New Roman"/>
            </a:endParaRPr>
          </a:p>
          <a:p>
            <a:br>
              <a:rPr lang="en-GB" sz="2000">
                <a:latin typeface="Times New Roman"/>
                <a:ea typeface="+mj-lt"/>
                <a:cs typeface="+mj-lt"/>
              </a:rPr>
            </a:br>
            <a:r>
              <a:rPr lang="en-GB" sz="2000">
                <a:latin typeface="Times New Roman"/>
                <a:ea typeface="+mj-lt"/>
                <a:cs typeface="+mj-lt"/>
              </a:rPr>
              <a:t>Open-Source Automated Analog Layout Design</a:t>
            </a:r>
            <a:endParaRPr lang="en-GB" sz="2000">
              <a:latin typeface="Times New Roman"/>
              <a:cs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GB" sz="3600">
                <a:latin typeface="Times New Roman"/>
                <a:cs typeface="Times New Roman"/>
              </a:rPr>
              <a:t>Chapter 2: Theoretical Basics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BA28-D048-0E45-D739-90471BB59EC3}"/>
              </a:ext>
            </a:extLst>
          </p:cNvPr>
          <p:cNvSpPr>
            <a:spLocks noGrp="1"/>
          </p:cNvSpPr>
          <p:nvPr>
            <p:ph type="title"/>
          </p:nvPr>
        </p:nvSpPr>
        <p:spPr>
          <a:xfrm>
            <a:off x="-1291" y="3498"/>
            <a:ext cx="12194581" cy="666886"/>
          </a:xfrm>
        </p:spPr>
        <p:txBody>
          <a:bodyPr>
            <a:normAutofit/>
          </a:bodyPr>
          <a:lstStyle/>
          <a:p>
            <a:pPr algn="ctr"/>
            <a:r>
              <a:rPr lang="en-GB" sz="3200">
                <a:latin typeface="Times New Roman"/>
                <a:cs typeface="Times"/>
              </a:rPr>
              <a:t>Reinforcement Learning – Outline</a:t>
            </a:r>
            <a:endParaRPr lang="en-US"/>
          </a:p>
        </p:txBody>
      </p:sp>
      <p:sp>
        <p:nvSpPr>
          <p:cNvPr id="3" name="Content Placeholder 2">
            <a:extLst>
              <a:ext uri="{FF2B5EF4-FFF2-40B4-BE49-F238E27FC236}">
                <a16:creationId xmlns:a16="http://schemas.microsoft.com/office/drawing/2014/main" id="{07B256B1-6A8F-E00A-C3C8-226AA26E989C}"/>
              </a:ext>
            </a:extLst>
          </p:cNvPr>
          <p:cNvSpPr>
            <a:spLocks noGrp="1"/>
          </p:cNvSpPr>
          <p:nvPr>
            <p:ph idx="1"/>
          </p:nvPr>
        </p:nvSpPr>
        <p:spPr>
          <a:xfrm>
            <a:off x="133066" y="781786"/>
            <a:ext cx="5636526" cy="5958462"/>
          </a:xfrm>
        </p:spPr>
        <p:txBody>
          <a:bodyPr vert="horz" lIns="91440" tIns="45720" rIns="91440" bIns="45720" rtlCol="0" anchor="t">
            <a:normAutofit fontScale="92500"/>
          </a:bodyPr>
          <a:lstStyle/>
          <a:p>
            <a:pPr>
              <a:lnSpc>
                <a:spcPct val="150000"/>
              </a:lnSpc>
            </a:pPr>
            <a:r>
              <a:rPr lang="ja-JP" altLang="en-US"/>
              <a:t>強化学習の構成要素</a:t>
            </a:r>
            <a:endParaRPr lang="en-GB"/>
          </a:p>
          <a:p>
            <a:pPr lvl="1">
              <a:lnSpc>
                <a:spcPct val="150000"/>
              </a:lnSpc>
              <a:buFont typeface="Wingdings" panose="020B0604020202020204" pitchFamily="34" charset="0"/>
              <a:buChar char="Ø"/>
            </a:pPr>
            <a:r>
              <a:rPr lang="ja-JP" altLang="en-US"/>
              <a:t>環境（</a:t>
            </a:r>
            <a:r>
              <a:rPr lang="en-GB" altLang="ja-JP"/>
              <a:t>e</a:t>
            </a:r>
            <a:r>
              <a:rPr lang="en-GB"/>
              <a:t>nvironment</a:t>
            </a:r>
            <a:r>
              <a:rPr lang="ja-JP" altLang="en-US"/>
              <a:t>）</a:t>
            </a:r>
            <a:endParaRPr lang="en-GB"/>
          </a:p>
          <a:p>
            <a:pPr lvl="1">
              <a:lnSpc>
                <a:spcPct val="150000"/>
              </a:lnSpc>
              <a:buFont typeface="Wingdings" panose="020B0604020202020204" pitchFamily="34" charset="0"/>
              <a:buChar char="Ø"/>
            </a:pPr>
            <a:r>
              <a:rPr lang="ja-JP" altLang="en-US"/>
              <a:t>エージェント（</a:t>
            </a:r>
            <a:r>
              <a:rPr lang="en-GB" altLang="ja-JP"/>
              <a:t>a</a:t>
            </a:r>
            <a:r>
              <a:rPr lang="en-GB"/>
              <a:t>gent</a:t>
            </a:r>
            <a:r>
              <a:rPr lang="ja-JP" altLang="en-US"/>
              <a:t>）</a:t>
            </a:r>
            <a:endParaRPr lang="en-GB"/>
          </a:p>
          <a:p>
            <a:pPr>
              <a:lnSpc>
                <a:spcPct val="150000"/>
              </a:lnSpc>
            </a:pPr>
            <a:r>
              <a:rPr lang="ja-JP" altLang="en-US">
                <a:solidFill>
                  <a:srgbClr val="000000"/>
                </a:solidFill>
                <a:latin typeface="Noto Sans JP"/>
              </a:rPr>
              <a:t>主な</a:t>
            </a:r>
            <a:r>
              <a:rPr lang="ja-JP" altLang="en-US" b="0" i="0">
                <a:solidFill>
                  <a:srgbClr val="000000"/>
                </a:solidFill>
                <a:effectLst/>
                <a:latin typeface="Noto Sans JP"/>
              </a:rPr>
              <a:t>パラメーターの調節を通じて学習</a:t>
            </a:r>
            <a:endParaRPr lang="en-GB"/>
          </a:p>
          <a:p>
            <a:pPr lvl="1">
              <a:lnSpc>
                <a:spcPct val="150000"/>
              </a:lnSpc>
              <a:buFont typeface="Wingdings" panose="020B0604020202020204" pitchFamily="34" charset="0"/>
              <a:buChar char="Ø"/>
            </a:pPr>
            <a:r>
              <a:rPr lang="ja-JP" altLang="en-US"/>
              <a:t>行動（</a:t>
            </a:r>
            <a:r>
              <a:rPr lang="en-GB" altLang="ja-JP"/>
              <a:t>a</a:t>
            </a:r>
            <a:r>
              <a:rPr lang="en-GB"/>
              <a:t>ction</a:t>
            </a:r>
            <a:r>
              <a:rPr lang="ja-JP" altLang="en-US"/>
              <a:t>）</a:t>
            </a:r>
            <a:endParaRPr lang="en-GB"/>
          </a:p>
          <a:p>
            <a:pPr lvl="1">
              <a:lnSpc>
                <a:spcPct val="150000"/>
              </a:lnSpc>
              <a:buFont typeface="Wingdings" panose="020B0604020202020204" pitchFamily="34" charset="0"/>
              <a:buChar char="Ø"/>
            </a:pPr>
            <a:r>
              <a:rPr lang="ja-JP" altLang="en-US"/>
              <a:t>状態（</a:t>
            </a:r>
            <a:r>
              <a:rPr lang="en-GB" altLang="ja-JP"/>
              <a:t>s</a:t>
            </a:r>
            <a:r>
              <a:rPr lang="en-GB"/>
              <a:t>tate</a:t>
            </a:r>
            <a:r>
              <a:rPr lang="ja-JP" altLang="en-US"/>
              <a:t>）</a:t>
            </a:r>
            <a:endParaRPr lang="en-GB"/>
          </a:p>
          <a:p>
            <a:pPr lvl="1">
              <a:lnSpc>
                <a:spcPct val="150000"/>
              </a:lnSpc>
              <a:buFont typeface="Wingdings" panose="020B0604020202020204" pitchFamily="34" charset="0"/>
              <a:buChar char="Ø"/>
            </a:pPr>
            <a:r>
              <a:rPr lang="ja-JP" altLang="en-US"/>
              <a:t>報酬（</a:t>
            </a:r>
            <a:r>
              <a:rPr lang="en-GB" altLang="ja-JP"/>
              <a:t>r</a:t>
            </a:r>
            <a:r>
              <a:rPr lang="en-GB"/>
              <a:t>eward</a:t>
            </a:r>
            <a:r>
              <a:rPr lang="ja-JP" altLang="en-US"/>
              <a:t>）</a:t>
            </a:r>
            <a:endParaRPr lang="en-GB"/>
          </a:p>
          <a:p>
            <a:pPr lvl="1">
              <a:lnSpc>
                <a:spcPct val="150000"/>
              </a:lnSpc>
              <a:buFont typeface="Wingdings" panose="020B0604020202020204" pitchFamily="34" charset="0"/>
              <a:buChar char="Ø"/>
            </a:pPr>
            <a:r>
              <a:rPr lang="ja-JP" altLang="en-US"/>
              <a:t>方策（</a:t>
            </a:r>
            <a:r>
              <a:rPr lang="en-GB" altLang="ja-JP"/>
              <a:t>p</a:t>
            </a:r>
            <a:r>
              <a:rPr lang="en-GB"/>
              <a:t>olicy</a:t>
            </a:r>
            <a:r>
              <a:rPr lang="ja-JP" altLang="en-US"/>
              <a:t>）</a:t>
            </a:r>
            <a:endParaRPr lang="en-GB"/>
          </a:p>
          <a:p>
            <a:pPr lvl="1">
              <a:lnSpc>
                <a:spcPct val="150000"/>
              </a:lnSpc>
              <a:buFont typeface="Wingdings" panose="020B0604020202020204" pitchFamily="34" charset="0"/>
              <a:buChar char="Ø"/>
            </a:pPr>
            <a:r>
              <a:rPr lang="ja-JP" altLang="en-US"/>
              <a:t>累積報酬（</a:t>
            </a:r>
            <a:r>
              <a:rPr lang="en-GB" altLang="ja-JP"/>
              <a:t>c</a:t>
            </a:r>
            <a:r>
              <a:rPr lang="en-GB"/>
              <a:t>umulative reward</a:t>
            </a:r>
            <a:r>
              <a:rPr lang="ja-JP" altLang="en-US"/>
              <a:t>）</a:t>
            </a:r>
            <a:endParaRPr lang="en-GB"/>
          </a:p>
        </p:txBody>
      </p:sp>
      <p:sp>
        <p:nvSpPr>
          <p:cNvPr id="5" name="Rectangle 4">
            <a:extLst>
              <a:ext uri="{FF2B5EF4-FFF2-40B4-BE49-F238E27FC236}">
                <a16:creationId xmlns:a16="http://schemas.microsoft.com/office/drawing/2014/main" id="{2A1AA272-CB11-AB71-DBCD-C3961E6DC9F4}"/>
              </a:ext>
            </a:extLst>
          </p:cNvPr>
          <p:cNvSpPr/>
          <p:nvPr/>
        </p:nvSpPr>
        <p:spPr>
          <a:xfrm>
            <a:off x="6135351" y="1892366"/>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6" name="Rectangle 5">
            <a:extLst>
              <a:ext uri="{FF2B5EF4-FFF2-40B4-BE49-F238E27FC236}">
                <a16:creationId xmlns:a16="http://schemas.microsoft.com/office/drawing/2014/main" id="{5F1700EB-FD1C-38A6-BBAB-10F0C0CB3606}"/>
              </a:ext>
            </a:extLst>
          </p:cNvPr>
          <p:cNvSpPr/>
          <p:nvPr/>
        </p:nvSpPr>
        <p:spPr>
          <a:xfrm>
            <a:off x="9909998" y="1893203"/>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FA782D12-B70C-B755-2E1D-3C7861547D72}"/>
              </a:ext>
            </a:extLst>
          </p:cNvPr>
          <p:cNvSpPr/>
          <p:nvPr/>
        </p:nvSpPr>
        <p:spPr>
          <a:xfrm>
            <a:off x="6665219" y="3216522"/>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3237F1D-160C-29F5-2D5B-089C4F5C8CFA}"/>
              </a:ext>
            </a:extLst>
          </p:cNvPr>
          <p:cNvSpPr/>
          <p:nvPr/>
        </p:nvSpPr>
        <p:spPr>
          <a:xfrm>
            <a:off x="7039075" y="322074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143F3EC-C574-EF3C-5782-923248C6BD74}"/>
              </a:ext>
            </a:extLst>
          </p:cNvPr>
          <p:cNvSpPr/>
          <p:nvPr/>
        </p:nvSpPr>
        <p:spPr>
          <a:xfrm>
            <a:off x="10528577" y="3208116"/>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D541F3-119D-439D-38A7-2A822D223329}"/>
              </a:ext>
            </a:extLst>
          </p:cNvPr>
          <p:cNvSpPr/>
          <p:nvPr/>
        </p:nvSpPr>
        <p:spPr>
          <a:xfrm>
            <a:off x="10902433" y="3212339"/>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6" name="Connector: Elbow 15">
            <a:extLst>
              <a:ext uri="{FF2B5EF4-FFF2-40B4-BE49-F238E27FC236}">
                <a16:creationId xmlns:a16="http://schemas.microsoft.com/office/drawing/2014/main" id="{F5BBC49A-0ECE-78A3-8860-8BC9960FF73A}"/>
              </a:ext>
            </a:extLst>
          </p:cNvPr>
          <p:cNvCxnSpPr>
            <a:cxnSpLocks/>
            <a:stCxn id="13" idx="2"/>
            <a:endCxn id="12" idx="2"/>
          </p:cNvCxnSpPr>
          <p:nvPr/>
        </p:nvCxnSpPr>
        <p:spPr>
          <a:xfrm rot="5400000">
            <a:off x="8885512" y="1469680"/>
            <a:ext cx="12629" cy="3489502"/>
          </a:xfrm>
          <a:prstGeom prst="bentConnector3">
            <a:avLst>
              <a:gd name="adj1" fmla="val 8949466"/>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F1BB9499-39D2-6FB5-E32D-0F3C01A24A2F}"/>
              </a:ext>
            </a:extLst>
          </p:cNvPr>
          <p:cNvCxnSpPr>
            <a:cxnSpLocks/>
            <a:stCxn id="14" idx="2"/>
            <a:endCxn id="11" idx="2"/>
          </p:cNvCxnSpPr>
          <p:nvPr/>
        </p:nvCxnSpPr>
        <p:spPr>
          <a:xfrm rot="5400000">
            <a:off x="8889735" y="1095824"/>
            <a:ext cx="4183" cy="4237214"/>
          </a:xfrm>
          <a:prstGeom prst="bentConnector3">
            <a:avLst>
              <a:gd name="adj1" fmla="val 51106431"/>
            </a:avLst>
          </a:prstGeom>
          <a:ln>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6DBA3C17-3CB6-09A9-F28A-EDD15CA0E54A}"/>
              </a:ext>
            </a:extLst>
          </p:cNvPr>
          <p:cNvPicPr>
            <a:picLocks noChangeAspect="1"/>
          </p:cNvPicPr>
          <p:nvPr/>
        </p:nvPicPr>
        <p:blipFill>
          <a:blip r:embed="rId3"/>
          <a:stretch>
            <a:fillRect/>
          </a:stretch>
        </p:blipFill>
        <p:spPr>
          <a:xfrm>
            <a:off x="7280475" y="4803838"/>
            <a:ext cx="3076575" cy="514350"/>
          </a:xfrm>
          <a:prstGeom prst="rect">
            <a:avLst/>
          </a:prstGeom>
        </p:spPr>
      </p:pic>
      <p:pic>
        <p:nvPicPr>
          <p:cNvPr id="40" name="Picture 39">
            <a:extLst>
              <a:ext uri="{FF2B5EF4-FFF2-40B4-BE49-F238E27FC236}">
                <a16:creationId xmlns:a16="http://schemas.microsoft.com/office/drawing/2014/main" id="{1C47E2B5-D511-E652-4DB4-A9CA4842A57A}"/>
              </a:ext>
            </a:extLst>
          </p:cNvPr>
          <p:cNvPicPr>
            <a:picLocks noChangeAspect="1"/>
          </p:cNvPicPr>
          <p:nvPr/>
        </p:nvPicPr>
        <p:blipFill>
          <a:blip r:embed="rId4"/>
          <a:stretch>
            <a:fillRect/>
          </a:stretch>
        </p:blipFill>
        <p:spPr>
          <a:xfrm>
            <a:off x="7331274" y="3786163"/>
            <a:ext cx="2924175" cy="514350"/>
          </a:xfrm>
          <a:prstGeom prst="rect">
            <a:avLst/>
          </a:prstGeom>
        </p:spPr>
      </p:pic>
      <p:sp>
        <p:nvSpPr>
          <p:cNvPr id="44" name="Rectangle 43">
            <a:extLst>
              <a:ext uri="{FF2B5EF4-FFF2-40B4-BE49-F238E27FC236}">
                <a16:creationId xmlns:a16="http://schemas.microsoft.com/office/drawing/2014/main" id="{FD329A5A-0134-B4B8-41AB-32D1C5D74269}"/>
              </a:ext>
            </a:extLst>
          </p:cNvPr>
          <p:cNvSpPr/>
          <p:nvPr/>
        </p:nvSpPr>
        <p:spPr>
          <a:xfrm flipV="1">
            <a:off x="6665220" y="1899893"/>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5E9E7C3-CD4C-334D-49A6-E8D87F70BAB5}"/>
              </a:ext>
            </a:extLst>
          </p:cNvPr>
          <p:cNvSpPr/>
          <p:nvPr/>
        </p:nvSpPr>
        <p:spPr>
          <a:xfrm flipV="1">
            <a:off x="10902434" y="189253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6" name="Connector: Elbow 45">
            <a:extLst>
              <a:ext uri="{FF2B5EF4-FFF2-40B4-BE49-F238E27FC236}">
                <a16:creationId xmlns:a16="http://schemas.microsoft.com/office/drawing/2014/main" id="{C5038FAB-29CC-17DC-A9DD-B39554D625A1}"/>
              </a:ext>
            </a:extLst>
          </p:cNvPr>
          <p:cNvCxnSpPr>
            <a:cxnSpLocks/>
            <a:stCxn id="44" idx="2"/>
            <a:endCxn id="45" idx="2"/>
          </p:cNvCxnSpPr>
          <p:nvPr/>
        </p:nvCxnSpPr>
        <p:spPr>
          <a:xfrm rot="5400000" flipH="1" flipV="1">
            <a:off x="8888148" y="-222394"/>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a:extLst>
              <a:ext uri="{FF2B5EF4-FFF2-40B4-BE49-F238E27FC236}">
                <a16:creationId xmlns:a16="http://schemas.microsoft.com/office/drawing/2014/main" id="{746384E9-53FA-F2FF-D9DD-8464E7D80E1D}"/>
              </a:ext>
            </a:extLst>
          </p:cNvPr>
          <p:cNvPicPr>
            <a:picLocks noChangeAspect="1"/>
          </p:cNvPicPr>
          <p:nvPr/>
        </p:nvPicPr>
        <p:blipFill>
          <a:blip r:embed="rId5"/>
          <a:stretch>
            <a:fillRect/>
          </a:stretch>
        </p:blipFill>
        <p:spPr>
          <a:xfrm>
            <a:off x="7474277" y="978135"/>
            <a:ext cx="3162300" cy="514350"/>
          </a:xfrm>
          <a:prstGeom prst="rect">
            <a:avLst/>
          </a:prstGeom>
        </p:spPr>
      </p:pic>
      <p:sp>
        <p:nvSpPr>
          <p:cNvPr id="57" name="TextBox 56">
            <a:extLst>
              <a:ext uri="{FF2B5EF4-FFF2-40B4-BE49-F238E27FC236}">
                <a16:creationId xmlns:a16="http://schemas.microsoft.com/office/drawing/2014/main" id="{22C552B6-7B4F-5C34-AB27-E0F222CC4482}"/>
              </a:ext>
            </a:extLst>
          </p:cNvPr>
          <p:cNvSpPr txBox="1"/>
          <p:nvPr/>
        </p:nvSpPr>
        <p:spPr>
          <a:xfrm>
            <a:off x="7474277" y="653768"/>
            <a:ext cx="867545" cy="369332"/>
          </a:xfrm>
          <a:prstGeom prst="rect">
            <a:avLst/>
          </a:prstGeom>
          <a:noFill/>
        </p:spPr>
        <p:txBody>
          <a:bodyPr wrap="none" rtlCol="0">
            <a:spAutoFit/>
          </a:bodyPr>
          <a:lstStyle/>
          <a:p>
            <a:r>
              <a:rPr lang="en-GB" b="1" i="1" u="sng"/>
              <a:t>Action:</a:t>
            </a:r>
          </a:p>
        </p:txBody>
      </p:sp>
      <p:sp>
        <p:nvSpPr>
          <p:cNvPr id="58" name="TextBox 57">
            <a:extLst>
              <a:ext uri="{FF2B5EF4-FFF2-40B4-BE49-F238E27FC236}">
                <a16:creationId xmlns:a16="http://schemas.microsoft.com/office/drawing/2014/main" id="{20C036B0-6B76-ED12-080D-EAD422B4E4BC}"/>
              </a:ext>
            </a:extLst>
          </p:cNvPr>
          <p:cNvSpPr txBox="1"/>
          <p:nvPr/>
        </p:nvSpPr>
        <p:spPr>
          <a:xfrm>
            <a:off x="7298667" y="3433447"/>
            <a:ext cx="805092" cy="369332"/>
          </a:xfrm>
          <a:prstGeom prst="rect">
            <a:avLst/>
          </a:prstGeom>
          <a:noFill/>
        </p:spPr>
        <p:txBody>
          <a:bodyPr wrap="none" rtlCol="0">
            <a:spAutoFit/>
          </a:bodyPr>
          <a:lstStyle/>
          <a:p>
            <a:r>
              <a:rPr lang="en-GB" b="1" i="1" u="sng"/>
              <a:t>State:</a:t>
            </a:r>
          </a:p>
        </p:txBody>
      </p:sp>
      <p:sp>
        <p:nvSpPr>
          <p:cNvPr id="59" name="TextBox 58">
            <a:extLst>
              <a:ext uri="{FF2B5EF4-FFF2-40B4-BE49-F238E27FC236}">
                <a16:creationId xmlns:a16="http://schemas.microsoft.com/office/drawing/2014/main" id="{41D5AB7C-A004-C020-060D-EAEB91FD5DCB}"/>
              </a:ext>
            </a:extLst>
          </p:cNvPr>
          <p:cNvSpPr txBox="1"/>
          <p:nvPr/>
        </p:nvSpPr>
        <p:spPr>
          <a:xfrm>
            <a:off x="7264700" y="4430283"/>
            <a:ext cx="980974" cy="369332"/>
          </a:xfrm>
          <a:prstGeom prst="rect">
            <a:avLst/>
          </a:prstGeom>
          <a:noFill/>
        </p:spPr>
        <p:txBody>
          <a:bodyPr wrap="none" rtlCol="0">
            <a:spAutoFit/>
          </a:bodyPr>
          <a:lstStyle/>
          <a:p>
            <a:r>
              <a:rPr lang="en-GB" b="1" i="1" u="sng"/>
              <a:t>Reward</a:t>
            </a:r>
          </a:p>
        </p:txBody>
      </p:sp>
    </p:spTree>
    <p:extLst>
      <p:ext uri="{BB962C8B-B14F-4D97-AF65-F5344CB8AC3E}">
        <p14:creationId xmlns:p14="http://schemas.microsoft.com/office/powerpoint/2010/main" val="345395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2EAC4-3586-A09B-E9DB-AA72F5E97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52B26-FBAA-FF89-127B-658750360251}"/>
              </a:ext>
            </a:extLst>
          </p:cNvPr>
          <p:cNvSpPr>
            <a:spLocks noGrp="1"/>
          </p:cNvSpPr>
          <p:nvPr>
            <p:ph type="title"/>
          </p:nvPr>
        </p:nvSpPr>
        <p:spPr>
          <a:xfrm>
            <a:off x="-1291" y="3498"/>
            <a:ext cx="12194581" cy="666886"/>
          </a:xfrm>
        </p:spPr>
        <p:txBody>
          <a:bodyPr>
            <a:normAutofit/>
          </a:bodyPr>
          <a:lstStyle/>
          <a:p>
            <a:pPr algn="ctr"/>
            <a:r>
              <a:rPr lang="en-GB" sz="3200">
                <a:latin typeface="Times New Roman"/>
                <a:cs typeface="Times"/>
              </a:rPr>
              <a:t>Reinforcement Learning – Outline</a:t>
            </a:r>
            <a:endParaRPr lang="en-US"/>
          </a:p>
        </p:txBody>
      </p:sp>
      <p:sp>
        <p:nvSpPr>
          <p:cNvPr id="3" name="Content Placeholder 2">
            <a:extLst>
              <a:ext uri="{FF2B5EF4-FFF2-40B4-BE49-F238E27FC236}">
                <a16:creationId xmlns:a16="http://schemas.microsoft.com/office/drawing/2014/main" id="{55547971-0CB0-B3B4-B4DA-502050C11708}"/>
              </a:ext>
            </a:extLst>
          </p:cNvPr>
          <p:cNvSpPr>
            <a:spLocks noGrp="1"/>
          </p:cNvSpPr>
          <p:nvPr>
            <p:ph idx="1"/>
          </p:nvPr>
        </p:nvSpPr>
        <p:spPr>
          <a:xfrm>
            <a:off x="133066" y="937828"/>
            <a:ext cx="5636526" cy="5560310"/>
          </a:xfrm>
        </p:spPr>
        <p:txBody>
          <a:bodyPr vert="horz" lIns="91440" tIns="45720" rIns="91440" bIns="45720" rtlCol="0" anchor="t">
            <a:normAutofit fontScale="92500"/>
          </a:bodyPr>
          <a:lstStyle/>
          <a:p>
            <a:pPr>
              <a:lnSpc>
                <a:spcPct val="150000"/>
              </a:lnSpc>
            </a:pPr>
            <a:r>
              <a:rPr lang="ja-JP" altLang="en-US"/>
              <a:t>強化学習の構成要素</a:t>
            </a:r>
            <a:endParaRPr lang="en-GB" altLang="zh-TW"/>
          </a:p>
          <a:p>
            <a:pPr lvl="1">
              <a:lnSpc>
                <a:spcPct val="150000"/>
              </a:lnSpc>
              <a:buFont typeface="Wingdings" panose="020B0604020202020204" pitchFamily="34" charset="0"/>
              <a:buChar char="Ø"/>
            </a:pPr>
            <a:r>
              <a:rPr lang="ja-JP" altLang="en-US"/>
              <a:t>環境（</a:t>
            </a:r>
            <a:r>
              <a:rPr lang="en-GB" altLang="ja-JP"/>
              <a:t>e</a:t>
            </a:r>
            <a:r>
              <a:rPr lang="en-GB" altLang="zh-TW"/>
              <a:t>nvironment</a:t>
            </a:r>
            <a:r>
              <a:rPr lang="ja-JP" altLang="en-US"/>
              <a:t>）</a:t>
            </a:r>
            <a:endParaRPr lang="en-GB" altLang="zh-TW"/>
          </a:p>
          <a:p>
            <a:pPr lvl="1">
              <a:lnSpc>
                <a:spcPct val="150000"/>
              </a:lnSpc>
              <a:buFont typeface="Wingdings" panose="020B0604020202020204" pitchFamily="34" charset="0"/>
              <a:buChar char="Ø"/>
            </a:pPr>
            <a:r>
              <a:rPr lang="ja-JP" altLang="en-US">
                <a:solidFill>
                  <a:schemeClr val="bg1">
                    <a:lumMod val="85000"/>
                  </a:schemeClr>
                </a:solidFill>
              </a:rPr>
              <a:t>エージェント（</a:t>
            </a:r>
            <a:r>
              <a:rPr lang="en-GB" altLang="ja-JP">
                <a:solidFill>
                  <a:schemeClr val="bg1">
                    <a:lumMod val="85000"/>
                  </a:schemeClr>
                </a:solidFill>
              </a:rPr>
              <a:t>a</a:t>
            </a:r>
            <a:r>
              <a:rPr lang="en-GB" altLang="zh-TW">
                <a:solidFill>
                  <a:schemeClr val="bg1">
                    <a:lumMod val="85000"/>
                  </a:schemeClr>
                </a:solidFill>
              </a:rPr>
              <a:t>gent</a:t>
            </a:r>
            <a:r>
              <a:rPr lang="ja-JP" altLang="en-US">
                <a:solidFill>
                  <a:schemeClr val="bg1">
                    <a:lumMod val="85000"/>
                  </a:schemeClr>
                </a:solidFill>
              </a:rPr>
              <a:t>）</a:t>
            </a:r>
            <a:endParaRPr lang="en-GB" altLang="zh-TW">
              <a:solidFill>
                <a:schemeClr val="bg1">
                  <a:lumMod val="85000"/>
                </a:schemeClr>
              </a:solidFill>
            </a:endParaRPr>
          </a:p>
          <a:p>
            <a:pPr>
              <a:lnSpc>
                <a:spcPct val="150000"/>
              </a:lnSpc>
            </a:pPr>
            <a:r>
              <a:rPr lang="ja-JP" altLang="en-US">
                <a:solidFill>
                  <a:schemeClr val="bg1">
                    <a:lumMod val="85000"/>
                  </a:schemeClr>
                </a:solidFill>
                <a:latin typeface="Noto Sans JP"/>
              </a:rPr>
              <a:t>主な</a:t>
            </a:r>
            <a:r>
              <a:rPr lang="ja-JP" altLang="en-US" b="0" i="0">
                <a:solidFill>
                  <a:schemeClr val="bg1">
                    <a:lumMod val="85000"/>
                  </a:schemeClr>
                </a:solidFill>
                <a:effectLst/>
                <a:latin typeface="Noto Sans JP"/>
              </a:rPr>
              <a:t>パラメーターの調節を通じて学習</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行動（</a:t>
            </a:r>
            <a:r>
              <a:rPr lang="en-GB" altLang="ja-JP">
                <a:solidFill>
                  <a:schemeClr val="bg1">
                    <a:lumMod val="85000"/>
                  </a:schemeClr>
                </a:solidFill>
              </a:rPr>
              <a:t>a</a:t>
            </a:r>
            <a:r>
              <a:rPr lang="en-GB" altLang="zh-TW">
                <a:solidFill>
                  <a:schemeClr val="bg1">
                    <a:lumMod val="85000"/>
                  </a:schemeClr>
                </a:solidFill>
              </a:rPr>
              <a:t>ction</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状態（</a:t>
            </a:r>
            <a:r>
              <a:rPr lang="en-GB" altLang="ja-JP">
                <a:solidFill>
                  <a:schemeClr val="bg1">
                    <a:lumMod val="85000"/>
                  </a:schemeClr>
                </a:solidFill>
              </a:rPr>
              <a:t>s</a:t>
            </a:r>
            <a:r>
              <a:rPr lang="en-GB" altLang="zh-TW">
                <a:solidFill>
                  <a:schemeClr val="bg1">
                    <a:lumMod val="85000"/>
                  </a:schemeClr>
                </a:solidFill>
              </a:rPr>
              <a:t>tate</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報酬（</a:t>
            </a:r>
            <a:r>
              <a:rPr lang="en-GB" altLang="ja-JP">
                <a:solidFill>
                  <a:schemeClr val="bg1">
                    <a:lumMod val="85000"/>
                  </a:schemeClr>
                </a:solidFill>
              </a:rPr>
              <a:t>r</a:t>
            </a:r>
            <a:r>
              <a:rPr lang="en-GB" altLang="zh-TW">
                <a:solidFill>
                  <a:schemeClr val="bg1">
                    <a:lumMod val="85000"/>
                  </a:schemeClr>
                </a:solidFill>
              </a:rPr>
              <a:t>eward</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方策（</a:t>
            </a:r>
            <a:r>
              <a:rPr lang="en-GB" altLang="ja-JP">
                <a:solidFill>
                  <a:schemeClr val="bg1">
                    <a:lumMod val="85000"/>
                  </a:schemeClr>
                </a:solidFill>
              </a:rPr>
              <a:t>p</a:t>
            </a:r>
            <a:r>
              <a:rPr lang="en-GB" altLang="zh-TW">
                <a:solidFill>
                  <a:schemeClr val="bg1">
                    <a:lumMod val="85000"/>
                  </a:schemeClr>
                </a:solidFill>
              </a:rPr>
              <a:t>olicy</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累積報酬（</a:t>
            </a:r>
            <a:r>
              <a:rPr lang="en-GB" altLang="ja-JP">
                <a:solidFill>
                  <a:schemeClr val="bg1">
                    <a:lumMod val="85000"/>
                  </a:schemeClr>
                </a:solidFill>
              </a:rPr>
              <a:t>c</a:t>
            </a:r>
            <a:r>
              <a:rPr lang="en-GB" altLang="zh-TW">
                <a:solidFill>
                  <a:schemeClr val="bg1">
                    <a:lumMod val="85000"/>
                  </a:schemeClr>
                </a:solidFill>
              </a:rPr>
              <a:t>umulative reward</a:t>
            </a:r>
            <a:r>
              <a:rPr lang="ja-JP" altLang="en-US">
                <a:solidFill>
                  <a:schemeClr val="bg1">
                    <a:lumMod val="85000"/>
                  </a:schemeClr>
                </a:solidFill>
              </a:rPr>
              <a:t>）</a:t>
            </a:r>
            <a:endParaRPr lang="en-GB" altLang="zh-TW">
              <a:solidFill>
                <a:schemeClr val="bg1">
                  <a:lumMod val="85000"/>
                </a:schemeClr>
              </a:solidFill>
            </a:endParaRPr>
          </a:p>
        </p:txBody>
      </p:sp>
      <p:sp>
        <p:nvSpPr>
          <p:cNvPr id="5" name="Rectangle 4">
            <a:extLst>
              <a:ext uri="{FF2B5EF4-FFF2-40B4-BE49-F238E27FC236}">
                <a16:creationId xmlns:a16="http://schemas.microsoft.com/office/drawing/2014/main" id="{756808E8-8765-A902-E439-6D7FE9CA7EE4}"/>
              </a:ext>
            </a:extLst>
          </p:cNvPr>
          <p:cNvSpPr/>
          <p:nvPr/>
        </p:nvSpPr>
        <p:spPr>
          <a:xfrm>
            <a:off x="6135351" y="1892366"/>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6" name="Rectangle 5">
            <a:extLst>
              <a:ext uri="{FF2B5EF4-FFF2-40B4-BE49-F238E27FC236}">
                <a16:creationId xmlns:a16="http://schemas.microsoft.com/office/drawing/2014/main" id="{2522C08F-37E4-0EE5-4C88-3570097286E6}"/>
              </a:ext>
            </a:extLst>
          </p:cNvPr>
          <p:cNvSpPr/>
          <p:nvPr/>
        </p:nvSpPr>
        <p:spPr>
          <a:xfrm>
            <a:off x="9909998" y="1893203"/>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39A8CB92-93B3-F028-6050-263BE96402AE}"/>
              </a:ext>
            </a:extLst>
          </p:cNvPr>
          <p:cNvSpPr/>
          <p:nvPr/>
        </p:nvSpPr>
        <p:spPr>
          <a:xfrm>
            <a:off x="6665219" y="3216522"/>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B217341-6174-D7DD-B08C-D8E7471159B8}"/>
              </a:ext>
            </a:extLst>
          </p:cNvPr>
          <p:cNvSpPr/>
          <p:nvPr/>
        </p:nvSpPr>
        <p:spPr>
          <a:xfrm>
            <a:off x="7039075" y="322074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0BF9764-6583-07E7-55A8-A2E39D771B62}"/>
              </a:ext>
            </a:extLst>
          </p:cNvPr>
          <p:cNvSpPr/>
          <p:nvPr/>
        </p:nvSpPr>
        <p:spPr>
          <a:xfrm>
            <a:off x="10528577" y="3208116"/>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46762D9-0F4A-F638-B500-AB70A322FEFB}"/>
              </a:ext>
            </a:extLst>
          </p:cNvPr>
          <p:cNvSpPr/>
          <p:nvPr/>
        </p:nvSpPr>
        <p:spPr>
          <a:xfrm>
            <a:off x="10902433" y="3212339"/>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6" name="Connector: Elbow 15">
            <a:extLst>
              <a:ext uri="{FF2B5EF4-FFF2-40B4-BE49-F238E27FC236}">
                <a16:creationId xmlns:a16="http://schemas.microsoft.com/office/drawing/2014/main" id="{0BA0A6C3-C8F8-274C-797B-BA8549C5F846}"/>
              </a:ext>
            </a:extLst>
          </p:cNvPr>
          <p:cNvCxnSpPr>
            <a:cxnSpLocks/>
            <a:stCxn id="13" idx="2"/>
            <a:endCxn id="12" idx="2"/>
          </p:cNvCxnSpPr>
          <p:nvPr/>
        </p:nvCxnSpPr>
        <p:spPr>
          <a:xfrm rot="5400000">
            <a:off x="8885512" y="1469680"/>
            <a:ext cx="12629" cy="3489502"/>
          </a:xfrm>
          <a:prstGeom prst="bentConnector3">
            <a:avLst>
              <a:gd name="adj1" fmla="val 8949466"/>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034A5C35-849B-B9FB-65FF-6C50BBE50FC0}"/>
              </a:ext>
            </a:extLst>
          </p:cNvPr>
          <p:cNvCxnSpPr>
            <a:cxnSpLocks/>
            <a:stCxn id="14" idx="2"/>
            <a:endCxn id="11" idx="2"/>
          </p:cNvCxnSpPr>
          <p:nvPr/>
        </p:nvCxnSpPr>
        <p:spPr>
          <a:xfrm rot="5400000">
            <a:off x="8889735" y="1095824"/>
            <a:ext cx="4183" cy="4237214"/>
          </a:xfrm>
          <a:prstGeom prst="bentConnector3">
            <a:avLst>
              <a:gd name="adj1" fmla="val 51106431"/>
            </a:avLst>
          </a:prstGeom>
          <a:ln>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174B4CEA-B86C-5F9B-AAA8-77568D619F60}"/>
              </a:ext>
            </a:extLst>
          </p:cNvPr>
          <p:cNvPicPr>
            <a:picLocks noChangeAspect="1"/>
          </p:cNvPicPr>
          <p:nvPr/>
        </p:nvPicPr>
        <p:blipFill>
          <a:blip r:embed="rId2"/>
          <a:stretch>
            <a:fillRect/>
          </a:stretch>
        </p:blipFill>
        <p:spPr>
          <a:xfrm>
            <a:off x="7280475" y="4803838"/>
            <a:ext cx="3076575" cy="514350"/>
          </a:xfrm>
          <a:prstGeom prst="rect">
            <a:avLst/>
          </a:prstGeom>
        </p:spPr>
      </p:pic>
      <p:pic>
        <p:nvPicPr>
          <p:cNvPr id="40" name="Picture 39">
            <a:extLst>
              <a:ext uri="{FF2B5EF4-FFF2-40B4-BE49-F238E27FC236}">
                <a16:creationId xmlns:a16="http://schemas.microsoft.com/office/drawing/2014/main" id="{383B241A-8C24-C046-C516-2D61B4D8CCAF}"/>
              </a:ext>
            </a:extLst>
          </p:cNvPr>
          <p:cNvPicPr>
            <a:picLocks noChangeAspect="1"/>
          </p:cNvPicPr>
          <p:nvPr/>
        </p:nvPicPr>
        <p:blipFill>
          <a:blip r:embed="rId3"/>
          <a:stretch>
            <a:fillRect/>
          </a:stretch>
        </p:blipFill>
        <p:spPr>
          <a:xfrm>
            <a:off x="7331274" y="3786163"/>
            <a:ext cx="2924175" cy="514350"/>
          </a:xfrm>
          <a:prstGeom prst="rect">
            <a:avLst/>
          </a:prstGeom>
        </p:spPr>
      </p:pic>
      <p:sp>
        <p:nvSpPr>
          <p:cNvPr id="44" name="Rectangle 43">
            <a:extLst>
              <a:ext uri="{FF2B5EF4-FFF2-40B4-BE49-F238E27FC236}">
                <a16:creationId xmlns:a16="http://schemas.microsoft.com/office/drawing/2014/main" id="{DD15DCF6-555B-888B-880D-F7990D6676E6}"/>
              </a:ext>
            </a:extLst>
          </p:cNvPr>
          <p:cNvSpPr/>
          <p:nvPr/>
        </p:nvSpPr>
        <p:spPr>
          <a:xfrm flipV="1">
            <a:off x="6665220" y="1899893"/>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4D4770B-83A7-F6D2-170B-EE29103CA03E}"/>
              </a:ext>
            </a:extLst>
          </p:cNvPr>
          <p:cNvSpPr/>
          <p:nvPr/>
        </p:nvSpPr>
        <p:spPr>
          <a:xfrm flipV="1">
            <a:off x="10902434" y="189253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6" name="Connector: Elbow 45">
            <a:extLst>
              <a:ext uri="{FF2B5EF4-FFF2-40B4-BE49-F238E27FC236}">
                <a16:creationId xmlns:a16="http://schemas.microsoft.com/office/drawing/2014/main" id="{2E566B40-A4F3-528E-BA27-F8FD26AB9901}"/>
              </a:ext>
            </a:extLst>
          </p:cNvPr>
          <p:cNvCxnSpPr>
            <a:cxnSpLocks/>
            <a:stCxn id="44" idx="2"/>
            <a:endCxn id="45" idx="2"/>
          </p:cNvCxnSpPr>
          <p:nvPr/>
        </p:nvCxnSpPr>
        <p:spPr>
          <a:xfrm rot="5400000" flipH="1" flipV="1">
            <a:off x="8888148" y="-222394"/>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a:extLst>
              <a:ext uri="{FF2B5EF4-FFF2-40B4-BE49-F238E27FC236}">
                <a16:creationId xmlns:a16="http://schemas.microsoft.com/office/drawing/2014/main" id="{16BF6411-7A30-199B-1AFD-97EA0FEFC54B}"/>
              </a:ext>
            </a:extLst>
          </p:cNvPr>
          <p:cNvPicPr>
            <a:picLocks noChangeAspect="1"/>
          </p:cNvPicPr>
          <p:nvPr/>
        </p:nvPicPr>
        <p:blipFill>
          <a:blip r:embed="rId4"/>
          <a:stretch>
            <a:fillRect/>
          </a:stretch>
        </p:blipFill>
        <p:spPr>
          <a:xfrm>
            <a:off x="7474277" y="978135"/>
            <a:ext cx="3162300" cy="514350"/>
          </a:xfrm>
          <a:prstGeom prst="rect">
            <a:avLst/>
          </a:prstGeom>
        </p:spPr>
      </p:pic>
      <p:sp>
        <p:nvSpPr>
          <p:cNvPr id="57" name="TextBox 56">
            <a:extLst>
              <a:ext uri="{FF2B5EF4-FFF2-40B4-BE49-F238E27FC236}">
                <a16:creationId xmlns:a16="http://schemas.microsoft.com/office/drawing/2014/main" id="{34BB1D8A-A126-90B8-2B0E-A44B73269B92}"/>
              </a:ext>
            </a:extLst>
          </p:cNvPr>
          <p:cNvSpPr txBox="1"/>
          <p:nvPr/>
        </p:nvSpPr>
        <p:spPr>
          <a:xfrm>
            <a:off x="7474277" y="653768"/>
            <a:ext cx="867545" cy="369332"/>
          </a:xfrm>
          <a:prstGeom prst="rect">
            <a:avLst/>
          </a:prstGeom>
          <a:noFill/>
        </p:spPr>
        <p:txBody>
          <a:bodyPr wrap="none" rtlCol="0">
            <a:spAutoFit/>
          </a:bodyPr>
          <a:lstStyle/>
          <a:p>
            <a:r>
              <a:rPr lang="en-GB" b="1" i="1" u="sng"/>
              <a:t>Action:</a:t>
            </a:r>
          </a:p>
        </p:txBody>
      </p:sp>
      <p:sp>
        <p:nvSpPr>
          <p:cNvPr id="58" name="TextBox 57">
            <a:extLst>
              <a:ext uri="{FF2B5EF4-FFF2-40B4-BE49-F238E27FC236}">
                <a16:creationId xmlns:a16="http://schemas.microsoft.com/office/drawing/2014/main" id="{997A51E4-FFDA-3606-2950-87C198B9BC9D}"/>
              </a:ext>
            </a:extLst>
          </p:cNvPr>
          <p:cNvSpPr txBox="1"/>
          <p:nvPr/>
        </p:nvSpPr>
        <p:spPr>
          <a:xfrm>
            <a:off x="7298667" y="3433447"/>
            <a:ext cx="805092" cy="369332"/>
          </a:xfrm>
          <a:prstGeom prst="rect">
            <a:avLst/>
          </a:prstGeom>
          <a:noFill/>
        </p:spPr>
        <p:txBody>
          <a:bodyPr wrap="none" rtlCol="0">
            <a:spAutoFit/>
          </a:bodyPr>
          <a:lstStyle/>
          <a:p>
            <a:r>
              <a:rPr lang="en-GB" b="1" i="1" u="sng"/>
              <a:t>State:</a:t>
            </a:r>
          </a:p>
        </p:txBody>
      </p:sp>
      <p:sp>
        <p:nvSpPr>
          <p:cNvPr id="59" name="TextBox 58">
            <a:extLst>
              <a:ext uri="{FF2B5EF4-FFF2-40B4-BE49-F238E27FC236}">
                <a16:creationId xmlns:a16="http://schemas.microsoft.com/office/drawing/2014/main" id="{04A84F19-9814-FCAC-0732-9EA62AFBDE53}"/>
              </a:ext>
            </a:extLst>
          </p:cNvPr>
          <p:cNvSpPr txBox="1"/>
          <p:nvPr/>
        </p:nvSpPr>
        <p:spPr>
          <a:xfrm>
            <a:off x="7264700" y="4430283"/>
            <a:ext cx="980974" cy="369332"/>
          </a:xfrm>
          <a:prstGeom prst="rect">
            <a:avLst/>
          </a:prstGeom>
          <a:noFill/>
        </p:spPr>
        <p:txBody>
          <a:bodyPr wrap="none" rtlCol="0">
            <a:spAutoFit/>
          </a:bodyPr>
          <a:lstStyle/>
          <a:p>
            <a:r>
              <a:rPr lang="en-GB" b="1" i="1" u="sng"/>
              <a:t>Reward</a:t>
            </a:r>
          </a:p>
        </p:txBody>
      </p:sp>
    </p:spTree>
    <p:extLst>
      <p:ext uri="{BB962C8B-B14F-4D97-AF65-F5344CB8AC3E}">
        <p14:creationId xmlns:p14="http://schemas.microsoft.com/office/powerpoint/2010/main" val="251982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19ED-889C-EBB5-8AEB-7D7B298DB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5E4E0-A19F-9883-7514-8E6FA224186D}"/>
              </a:ext>
            </a:extLst>
          </p:cNvPr>
          <p:cNvSpPr>
            <a:spLocks noGrp="1"/>
          </p:cNvSpPr>
          <p:nvPr>
            <p:ph type="title"/>
          </p:nvPr>
        </p:nvSpPr>
        <p:spPr>
          <a:xfrm>
            <a:off x="-1291" y="3498"/>
            <a:ext cx="12194581" cy="666886"/>
          </a:xfrm>
        </p:spPr>
        <p:txBody>
          <a:bodyPr>
            <a:normAutofit/>
          </a:bodyPr>
          <a:lstStyle/>
          <a:p>
            <a:pPr algn="ctr"/>
            <a:r>
              <a:rPr lang="en-GB" sz="3200">
                <a:latin typeface="Times New Roman"/>
                <a:cs typeface="Times"/>
              </a:rPr>
              <a:t>Reinforcement Learning – Environment (CONT'D)</a:t>
            </a:r>
            <a:endParaRPr lang="en-US"/>
          </a:p>
        </p:txBody>
      </p:sp>
      <p:sp>
        <p:nvSpPr>
          <p:cNvPr id="5" name="書卷 (水平) 4"/>
          <p:cNvSpPr/>
          <p:nvPr/>
        </p:nvSpPr>
        <p:spPr>
          <a:xfrm>
            <a:off x="608812" y="455326"/>
            <a:ext cx="11277599" cy="3797359"/>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t"/>
          <a:lstStyle/>
          <a:p>
            <a:r>
              <a:rPr lang="en-GB" altLang="zh-TW" b="1" i="1" u="sng" err="1">
                <a:ea typeface="新細明體"/>
              </a:rPr>
              <a:t>環境</a:t>
            </a:r>
            <a:r>
              <a:rPr lang="en-GB" altLang="zh-TW" err="1">
                <a:ea typeface="新細明體"/>
              </a:rPr>
              <a:t>の定義</a:t>
            </a:r>
            <a:r>
              <a:rPr lang="en-GB" altLang="zh-TW">
                <a:ea typeface="新細明體"/>
              </a:rPr>
              <a:t>::</a:t>
            </a:r>
            <a:endParaRPr lang="ja-JP" altLang="en-US">
              <a:ea typeface="ＭＳ Ｐゴシック" panose="020B0600070205080204" pitchFamily="34" charset="-128"/>
            </a:endParaRPr>
          </a:p>
          <a:p>
            <a:endParaRPr lang="en-US" altLang="zh-TW"/>
          </a:p>
          <a:p>
            <a:r>
              <a:rPr lang="en-US" altLang="zh-TW">
                <a:ea typeface="新細明體"/>
              </a:rPr>
              <a:t>An external system/model/simulation the agent interacts with. </a:t>
            </a:r>
            <a:endParaRPr lang="en-GB" altLang="zh-TW">
              <a:ea typeface="新細明體"/>
            </a:endParaRPr>
          </a:p>
          <a:p>
            <a:endParaRPr lang="en-US" altLang="zh-TW">
              <a:ea typeface="新細明體"/>
            </a:endParaRPr>
          </a:p>
          <a:p>
            <a:pPr algn="ctr"/>
            <a:endParaRPr lang="zh-TW" altLang="en-US"/>
          </a:p>
        </p:txBody>
      </p:sp>
      <p:sp>
        <p:nvSpPr>
          <p:cNvPr id="9" name="Rectangle 4">
            <a:extLst>
              <a:ext uri="{FF2B5EF4-FFF2-40B4-BE49-F238E27FC236}">
                <a16:creationId xmlns:a16="http://schemas.microsoft.com/office/drawing/2014/main" id="{2A1AA272-CB11-AB71-DBCD-C3961E6DC9F4}"/>
              </a:ext>
            </a:extLst>
          </p:cNvPr>
          <p:cNvSpPr/>
          <p:nvPr/>
        </p:nvSpPr>
        <p:spPr>
          <a:xfrm>
            <a:off x="3043809" y="4632248"/>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10" name="Rectangle 5">
            <a:extLst>
              <a:ext uri="{FF2B5EF4-FFF2-40B4-BE49-F238E27FC236}">
                <a16:creationId xmlns:a16="http://schemas.microsoft.com/office/drawing/2014/main" id="{5F1700EB-FD1C-38A6-BBAB-10F0C0CB3606}"/>
              </a:ext>
            </a:extLst>
          </p:cNvPr>
          <p:cNvSpPr/>
          <p:nvPr/>
        </p:nvSpPr>
        <p:spPr>
          <a:xfrm>
            <a:off x="6818456" y="4633085"/>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FA782D12-B70C-B755-2E1D-3C7861547D72}"/>
              </a:ext>
            </a:extLst>
          </p:cNvPr>
          <p:cNvSpPr/>
          <p:nvPr/>
        </p:nvSpPr>
        <p:spPr>
          <a:xfrm>
            <a:off x="3573677" y="5956404"/>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3237F1D-160C-29F5-2D5B-089C4F5C8CFA}"/>
              </a:ext>
            </a:extLst>
          </p:cNvPr>
          <p:cNvSpPr/>
          <p:nvPr/>
        </p:nvSpPr>
        <p:spPr>
          <a:xfrm>
            <a:off x="3947533" y="596062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143F3EC-C574-EF3C-5782-923248C6BD74}"/>
              </a:ext>
            </a:extLst>
          </p:cNvPr>
          <p:cNvSpPr/>
          <p:nvPr/>
        </p:nvSpPr>
        <p:spPr>
          <a:xfrm>
            <a:off x="7437035" y="5947998"/>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D541F3-119D-439D-38A7-2A822D223329}"/>
              </a:ext>
            </a:extLst>
          </p:cNvPr>
          <p:cNvSpPr/>
          <p:nvPr/>
        </p:nvSpPr>
        <p:spPr>
          <a:xfrm>
            <a:off x="7810891" y="5952221"/>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5" name="Connector: Elbow 15">
            <a:extLst>
              <a:ext uri="{FF2B5EF4-FFF2-40B4-BE49-F238E27FC236}">
                <a16:creationId xmlns:a16="http://schemas.microsoft.com/office/drawing/2014/main" id="{F5BBC49A-0ECE-78A3-8860-8BC9960FF73A}"/>
              </a:ext>
            </a:extLst>
          </p:cNvPr>
          <p:cNvCxnSpPr>
            <a:cxnSpLocks/>
            <a:stCxn id="13" idx="2"/>
            <a:endCxn id="12" idx="2"/>
          </p:cNvCxnSpPr>
          <p:nvPr/>
        </p:nvCxnSpPr>
        <p:spPr>
          <a:xfrm rot="5400000">
            <a:off x="5793970" y="4209562"/>
            <a:ext cx="12629" cy="3489502"/>
          </a:xfrm>
          <a:prstGeom prst="bentConnector3">
            <a:avLst>
              <a:gd name="adj1" fmla="val 285827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7">
            <a:extLst>
              <a:ext uri="{FF2B5EF4-FFF2-40B4-BE49-F238E27FC236}">
                <a16:creationId xmlns:a16="http://schemas.microsoft.com/office/drawing/2014/main" id="{F1BB9499-39D2-6FB5-E32D-0F3C01A24A2F}"/>
              </a:ext>
            </a:extLst>
          </p:cNvPr>
          <p:cNvCxnSpPr>
            <a:cxnSpLocks/>
            <a:stCxn id="14" idx="2"/>
            <a:endCxn id="11" idx="2"/>
          </p:cNvCxnSpPr>
          <p:nvPr/>
        </p:nvCxnSpPr>
        <p:spPr>
          <a:xfrm rot="5400000">
            <a:off x="5798193" y="3835706"/>
            <a:ext cx="4183" cy="4237214"/>
          </a:xfrm>
          <a:prstGeom prst="bentConnector3">
            <a:avLst>
              <a:gd name="adj1" fmla="val 20224886"/>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43">
            <a:extLst>
              <a:ext uri="{FF2B5EF4-FFF2-40B4-BE49-F238E27FC236}">
                <a16:creationId xmlns:a16="http://schemas.microsoft.com/office/drawing/2014/main" id="{FD329A5A-0134-B4B8-41AB-32D1C5D74269}"/>
              </a:ext>
            </a:extLst>
          </p:cNvPr>
          <p:cNvSpPr/>
          <p:nvPr/>
        </p:nvSpPr>
        <p:spPr>
          <a:xfrm flipV="1">
            <a:off x="3573678" y="463977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Rectangle 44">
            <a:extLst>
              <a:ext uri="{FF2B5EF4-FFF2-40B4-BE49-F238E27FC236}">
                <a16:creationId xmlns:a16="http://schemas.microsoft.com/office/drawing/2014/main" id="{15E9E7C3-CD4C-334D-49A6-E8D87F70BAB5}"/>
              </a:ext>
            </a:extLst>
          </p:cNvPr>
          <p:cNvSpPr/>
          <p:nvPr/>
        </p:nvSpPr>
        <p:spPr>
          <a:xfrm flipV="1">
            <a:off x="7810892" y="463241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onnector: Elbow 45">
            <a:extLst>
              <a:ext uri="{FF2B5EF4-FFF2-40B4-BE49-F238E27FC236}">
                <a16:creationId xmlns:a16="http://schemas.microsoft.com/office/drawing/2014/main" id="{C5038FAB-29CC-17DC-A9DD-B39554D625A1}"/>
              </a:ext>
            </a:extLst>
          </p:cNvPr>
          <p:cNvCxnSpPr>
            <a:cxnSpLocks/>
            <a:stCxn id="19" idx="2"/>
            <a:endCxn id="20" idx="2"/>
          </p:cNvCxnSpPr>
          <p:nvPr/>
        </p:nvCxnSpPr>
        <p:spPr>
          <a:xfrm rot="5400000" flipH="1" flipV="1">
            <a:off x="5796606" y="2517488"/>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 name="資料庫圖表 5">
            <a:extLst>
              <a:ext uri="{FF2B5EF4-FFF2-40B4-BE49-F238E27FC236}">
                <a16:creationId xmlns:a16="http://schemas.microsoft.com/office/drawing/2014/main" id="{F206EF2D-4CE1-E738-7DB6-CC938501E960}"/>
              </a:ext>
            </a:extLst>
          </p:cNvPr>
          <p:cNvGraphicFramePr/>
          <p:nvPr/>
        </p:nvGraphicFramePr>
        <p:xfrm>
          <a:off x="7004918" y="4896928"/>
          <a:ext cx="1681881" cy="103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51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19ED-889C-EBB5-8AEB-7D7B298DB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5E4E0-A19F-9883-7514-8E6FA224186D}"/>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Environment (CONT'D)</a:t>
            </a:r>
            <a:endParaRPr lang="en-US"/>
          </a:p>
        </p:txBody>
      </p:sp>
      <p:sp>
        <p:nvSpPr>
          <p:cNvPr id="5" name="書卷 (水平) 4"/>
          <p:cNvSpPr/>
          <p:nvPr/>
        </p:nvSpPr>
        <p:spPr>
          <a:xfrm>
            <a:off x="608812" y="455326"/>
            <a:ext cx="11277599" cy="3797359"/>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t"/>
          <a:lstStyle/>
          <a:p>
            <a:r>
              <a:rPr lang="en-GB" altLang="zh-TW"/>
              <a:t>Definition of </a:t>
            </a:r>
            <a:r>
              <a:rPr lang="en-GB" altLang="zh-TW" b="1" i="1" u="sng"/>
              <a:t>environment</a:t>
            </a:r>
            <a:r>
              <a:rPr lang="en-GB" altLang="zh-TW"/>
              <a:t>::</a:t>
            </a:r>
          </a:p>
          <a:p>
            <a:endParaRPr lang="en-US" altLang="zh-TW"/>
          </a:p>
          <a:p>
            <a:r>
              <a:rPr lang="en-US" altLang="zh-TW"/>
              <a:t>An external system/model/simulation the agent interacts with. Their interaction is demonstrated as follows:</a:t>
            </a:r>
          </a:p>
          <a:p>
            <a:pPr marL="342900" indent="-342900">
              <a:lnSpc>
                <a:spcPct val="150000"/>
              </a:lnSpc>
              <a:buFont typeface="Wingdings" panose="05000000000000000000" pitchFamily="2" charset="2"/>
              <a:buAutoNum type="circleNumWdWhitePlain"/>
            </a:pPr>
            <a:r>
              <a:rPr lang="en-US" altLang="zh-TW"/>
              <a:t> </a:t>
            </a:r>
            <a:r>
              <a:rPr lang="en-US" altLang="zh-TW" b="1" i="1">
                <a:solidFill>
                  <a:srgbClr val="002060"/>
                </a:solidFill>
              </a:rPr>
              <a:t>Environment</a:t>
            </a:r>
            <a:r>
              <a:rPr lang="en-US" altLang="zh-TW"/>
              <a:t>  provides an initial </a:t>
            </a:r>
            <a:r>
              <a:rPr lang="en-US" altLang="zh-TW" b="1" u="sng"/>
              <a:t>state</a:t>
            </a:r>
            <a:r>
              <a:rPr lang="en-US" altLang="zh-TW"/>
              <a:t> to the </a:t>
            </a:r>
            <a:r>
              <a:rPr lang="en-US" altLang="zh-TW" b="1" i="1">
                <a:solidFill>
                  <a:srgbClr val="FF0000"/>
                </a:solidFill>
              </a:rPr>
              <a:t>agent</a:t>
            </a:r>
          </a:p>
          <a:p>
            <a:endParaRPr lang="en-GB" altLang="zh-TW"/>
          </a:p>
          <a:p>
            <a:pPr algn="ctr"/>
            <a:endParaRPr lang="zh-TW" altLang="en-US"/>
          </a:p>
        </p:txBody>
      </p:sp>
      <p:sp>
        <p:nvSpPr>
          <p:cNvPr id="9" name="Rectangle 4">
            <a:extLst>
              <a:ext uri="{FF2B5EF4-FFF2-40B4-BE49-F238E27FC236}">
                <a16:creationId xmlns:a16="http://schemas.microsoft.com/office/drawing/2014/main" id="{2A1AA272-CB11-AB71-DBCD-C3961E6DC9F4}"/>
              </a:ext>
            </a:extLst>
          </p:cNvPr>
          <p:cNvSpPr/>
          <p:nvPr/>
        </p:nvSpPr>
        <p:spPr>
          <a:xfrm>
            <a:off x="3043809" y="4632248"/>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10" name="Rectangle 5">
            <a:extLst>
              <a:ext uri="{FF2B5EF4-FFF2-40B4-BE49-F238E27FC236}">
                <a16:creationId xmlns:a16="http://schemas.microsoft.com/office/drawing/2014/main" id="{5F1700EB-FD1C-38A6-BBAB-10F0C0CB3606}"/>
              </a:ext>
            </a:extLst>
          </p:cNvPr>
          <p:cNvSpPr/>
          <p:nvPr/>
        </p:nvSpPr>
        <p:spPr>
          <a:xfrm>
            <a:off x="6818456" y="4633085"/>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FA782D12-B70C-B755-2E1D-3C7861547D72}"/>
              </a:ext>
            </a:extLst>
          </p:cNvPr>
          <p:cNvSpPr/>
          <p:nvPr/>
        </p:nvSpPr>
        <p:spPr>
          <a:xfrm>
            <a:off x="3573677" y="5956404"/>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3237F1D-160C-29F5-2D5B-089C4F5C8CFA}"/>
              </a:ext>
            </a:extLst>
          </p:cNvPr>
          <p:cNvSpPr/>
          <p:nvPr/>
        </p:nvSpPr>
        <p:spPr>
          <a:xfrm>
            <a:off x="3947533" y="596062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143F3EC-C574-EF3C-5782-923248C6BD74}"/>
              </a:ext>
            </a:extLst>
          </p:cNvPr>
          <p:cNvSpPr/>
          <p:nvPr/>
        </p:nvSpPr>
        <p:spPr>
          <a:xfrm>
            <a:off x="7437035" y="5947998"/>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D541F3-119D-439D-38A7-2A822D223329}"/>
              </a:ext>
            </a:extLst>
          </p:cNvPr>
          <p:cNvSpPr/>
          <p:nvPr/>
        </p:nvSpPr>
        <p:spPr>
          <a:xfrm>
            <a:off x="7810891" y="5952221"/>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5" name="Connector: Elbow 15">
            <a:extLst>
              <a:ext uri="{FF2B5EF4-FFF2-40B4-BE49-F238E27FC236}">
                <a16:creationId xmlns:a16="http://schemas.microsoft.com/office/drawing/2014/main" id="{F5BBC49A-0ECE-78A3-8860-8BC9960FF73A}"/>
              </a:ext>
            </a:extLst>
          </p:cNvPr>
          <p:cNvCxnSpPr>
            <a:cxnSpLocks/>
            <a:stCxn id="13" idx="2"/>
            <a:endCxn id="12" idx="2"/>
          </p:cNvCxnSpPr>
          <p:nvPr/>
        </p:nvCxnSpPr>
        <p:spPr>
          <a:xfrm rot="5400000">
            <a:off x="5793970" y="4209562"/>
            <a:ext cx="12629" cy="3489502"/>
          </a:xfrm>
          <a:prstGeom prst="bentConnector3">
            <a:avLst>
              <a:gd name="adj1" fmla="val 285827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7">
            <a:extLst>
              <a:ext uri="{FF2B5EF4-FFF2-40B4-BE49-F238E27FC236}">
                <a16:creationId xmlns:a16="http://schemas.microsoft.com/office/drawing/2014/main" id="{F1BB9499-39D2-6FB5-E32D-0F3C01A24A2F}"/>
              </a:ext>
            </a:extLst>
          </p:cNvPr>
          <p:cNvCxnSpPr>
            <a:cxnSpLocks/>
            <a:stCxn id="14" idx="2"/>
            <a:endCxn id="11" idx="2"/>
          </p:cNvCxnSpPr>
          <p:nvPr/>
        </p:nvCxnSpPr>
        <p:spPr>
          <a:xfrm rot="5400000">
            <a:off x="5798193" y="3835706"/>
            <a:ext cx="4183" cy="4237214"/>
          </a:xfrm>
          <a:prstGeom prst="bentConnector3">
            <a:avLst>
              <a:gd name="adj1" fmla="val 20224886"/>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43">
            <a:extLst>
              <a:ext uri="{FF2B5EF4-FFF2-40B4-BE49-F238E27FC236}">
                <a16:creationId xmlns:a16="http://schemas.microsoft.com/office/drawing/2014/main" id="{FD329A5A-0134-B4B8-41AB-32D1C5D74269}"/>
              </a:ext>
            </a:extLst>
          </p:cNvPr>
          <p:cNvSpPr/>
          <p:nvPr/>
        </p:nvSpPr>
        <p:spPr>
          <a:xfrm flipV="1">
            <a:off x="3573678" y="463977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Rectangle 44">
            <a:extLst>
              <a:ext uri="{FF2B5EF4-FFF2-40B4-BE49-F238E27FC236}">
                <a16:creationId xmlns:a16="http://schemas.microsoft.com/office/drawing/2014/main" id="{15E9E7C3-CD4C-334D-49A6-E8D87F70BAB5}"/>
              </a:ext>
            </a:extLst>
          </p:cNvPr>
          <p:cNvSpPr/>
          <p:nvPr/>
        </p:nvSpPr>
        <p:spPr>
          <a:xfrm flipV="1">
            <a:off x="7810892" y="463241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onnector: Elbow 45">
            <a:extLst>
              <a:ext uri="{FF2B5EF4-FFF2-40B4-BE49-F238E27FC236}">
                <a16:creationId xmlns:a16="http://schemas.microsoft.com/office/drawing/2014/main" id="{C5038FAB-29CC-17DC-A9DD-B39554D625A1}"/>
              </a:ext>
            </a:extLst>
          </p:cNvPr>
          <p:cNvCxnSpPr>
            <a:cxnSpLocks/>
            <a:stCxn id="19" idx="2"/>
            <a:endCxn id="20" idx="2"/>
          </p:cNvCxnSpPr>
          <p:nvPr/>
        </p:nvCxnSpPr>
        <p:spPr>
          <a:xfrm rot="5400000" flipH="1" flipV="1">
            <a:off x="5796606" y="2517488"/>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sp>
        <p:nvSpPr>
          <p:cNvPr id="30" name="TextBox 56">
            <a:extLst>
              <a:ext uri="{FF2B5EF4-FFF2-40B4-BE49-F238E27FC236}">
                <a16:creationId xmlns:a16="http://schemas.microsoft.com/office/drawing/2014/main" id="{22C552B6-7B4F-5C34-AB27-E0F222CC4482}"/>
              </a:ext>
            </a:extLst>
          </p:cNvPr>
          <p:cNvSpPr txBox="1"/>
          <p:nvPr/>
        </p:nvSpPr>
        <p:spPr>
          <a:xfrm>
            <a:off x="4721323" y="5802858"/>
            <a:ext cx="1210588" cy="369332"/>
          </a:xfrm>
          <a:prstGeom prst="rect">
            <a:avLst/>
          </a:prstGeom>
          <a:noFill/>
        </p:spPr>
        <p:txBody>
          <a:bodyPr wrap="none" rtlCol="0">
            <a:spAutoFit/>
          </a:bodyPr>
          <a:lstStyle/>
          <a:p>
            <a:r>
              <a:rPr lang="en-GB" b="1" i="1" u="sng"/>
              <a:t>State:</a:t>
            </a:r>
            <a:r>
              <a:rPr lang="zh-TW" altLang="en-US"/>
              <a:t> </a:t>
            </a:r>
            <a:r>
              <a:rPr lang="en-US" altLang="zh-TW"/>
              <a:t> S</a:t>
            </a:r>
            <a:r>
              <a:rPr lang="en-US" altLang="zh-TW" sz="1400"/>
              <a:t>0 </a:t>
            </a:r>
            <a:endParaRPr lang="en-GB"/>
          </a:p>
        </p:txBody>
      </p:sp>
      <p:sp>
        <p:nvSpPr>
          <p:cNvPr id="32" name="TextBox 56">
            <a:extLst>
              <a:ext uri="{FF2B5EF4-FFF2-40B4-BE49-F238E27FC236}">
                <a16:creationId xmlns:a16="http://schemas.microsoft.com/office/drawing/2014/main" id="{22C552B6-7B4F-5C34-AB27-E0F222CC4482}"/>
              </a:ext>
            </a:extLst>
          </p:cNvPr>
          <p:cNvSpPr txBox="1"/>
          <p:nvPr/>
        </p:nvSpPr>
        <p:spPr>
          <a:xfrm>
            <a:off x="4743097" y="6376172"/>
            <a:ext cx="1479892" cy="369332"/>
          </a:xfrm>
          <a:prstGeom prst="rect">
            <a:avLst/>
          </a:prstGeom>
          <a:noFill/>
        </p:spPr>
        <p:txBody>
          <a:bodyPr wrap="none" rtlCol="0">
            <a:spAutoFit/>
          </a:bodyPr>
          <a:lstStyle/>
          <a:p>
            <a:r>
              <a:rPr lang="en-GB" b="1" i="1" u="sng"/>
              <a:t>Reward:</a:t>
            </a:r>
            <a:r>
              <a:rPr lang="zh-TW" altLang="en-US"/>
              <a:t> </a:t>
            </a:r>
            <a:r>
              <a:rPr lang="en-US" altLang="zh-TW"/>
              <a:t> R</a:t>
            </a:r>
            <a:r>
              <a:rPr lang="en-US" altLang="zh-TW" sz="1400"/>
              <a:t>0 </a:t>
            </a:r>
            <a:endParaRPr lang="en-GB"/>
          </a:p>
        </p:txBody>
      </p:sp>
      <p:graphicFrame>
        <p:nvGraphicFramePr>
          <p:cNvPr id="4" name="資料庫圖表 5">
            <a:extLst>
              <a:ext uri="{FF2B5EF4-FFF2-40B4-BE49-F238E27FC236}">
                <a16:creationId xmlns:a16="http://schemas.microsoft.com/office/drawing/2014/main" id="{4A0C17C8-A321-6D13-D350-B2E4F2C17DD7}"/>
              </a:ext>
            </a:extLst>
          </p:cNvPr>
          <p:cNvGraphicFramePr/>
          <p:nvPr/>
        </p:nvGraphicFramePr>
        <p:xfrm>
          <a:off x="7004918" y="4896928"/>
          <a:ext cx="1681881" cy="103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501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19ED-889C-EBB5-8AEB-7D7B298DB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5E4E0-A19F-9883-7514-8E6FA224186D}"/>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Environment (CONT'D)</a:t>
            </a:r>
            <a:endParaRPr lang="en-US"/>
          </a:p>
        </p:txBody>
      </p:sp>
      <p:sp>
        <p:nvSpPr>
          <p:cNvPr id="5" name="書卷 (水平) 4"/>
          <p:cNvSpPr/>
          <p:nvPr/>
        </p:nvSpPr>
        <p:spPr>
          <a:xfrm>
            <a:off x="608812" y="455326"/>
            <a:ext cx="11277599" cy="3797359"/>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t"/>
          <a:lstStyle/>
          <a:p>
            <a:r>
              <a:rPr lang="en-GB" altLang="zh-TW"/>
              <a:t>Definition of </a:t>
            </a:r>
            <a:r>
              <a:rPr lang="en-GB" altLang="zh-TW" b="1" i="1" u="sng"/>
              <a:t>environment</a:t>
            </a:r>
            <a:r>
              <a:rPr lang="en-GB" altLang="zh-TW"/>
              <a:t>::</a:t>
            </a:r>
          </a:p>
          <a:p>
            <a:endParaRPr lang="en-US" altLang="zh-TW"/>
          </a:p>
          <a:p>
            <a:r>
              <a:rPr lang="en-US" altLang="zh-TW"/>
              <a:t>An external system/model/simulation the agent interacts with. Their interaction is demonstrated as follows:</a:t>
            </a:r>
          </a:p>
          <a:p>
            <a:pPr marL="342900" indent="-342900">
              <a:lnSpc>
                <a:spcPct val="150000"/>
              </a:lnSpc>
              <a:buFont typeface="Wingdings" panose="05000000000000000000" pitchFamily="2" charset="2"/>
              <a:buAutoNum type="circleNumWdWhitePlain"/>
            </a:pPr>
            <a:r>
              <a:rPr lang="en-US" altLang="zh-TW"/>
              <a:t> </a:t>
            </a:r>
            <a:r>
              <a:rPr lang="en-US" altLang="zh-TW" b="1" i="1">
                <a:solidFill>
                  <a:srgbClr val="002060"/>
                </a:solidFill>
              </a:rPr>
              <a:t>Environment</a:t>
            </a:r>
            <a:r>
              <a:rPr lang="en-US" altLang="zh-TW"/>
              <a:t>  provides an initial </a:t>
            </a:r>
            <a:r>
              <a:rPr lang="en-US" altLang="zh-TW" b="1" u="sng"/>
              <a:t>state</a:t>
            </a:r>
            <a:r>
              <a:rPr lang="en-US" altLang="zh-TW"/>
              <a:t> to the </a:t>
            </a:r>
            <a:r>
              <a:rPr lang="en-US" altLang="zh-TW" b="1" i="1">
                <a:solidFill>
                  <a:srgbClr val="FF0000"/>
                </a:solidFill>
              </a:rPr>
              <a:t>agent</a:t>
            </a:r>
          </a:p>
          <a:p>
            <a:pPr marL="342900" indent="-342900">
              <a:lnSpc>
                <a:spcPct val="150000"/>
              </a:lnSpc>
              <a:buFont typeface="Wingdings" panose="05000000000000000000" pitchFamily="2" charset="2"/>
              <a:buAutoNum type="circleNumWdWhitePlain"/>
            </a:pPr>
            <a:r>
              <a:rPr lang="en-US" altLang="zh-TW"/>
              <a:t> </a:t>
            </a:r>
            <a:r>
              <a:rPr lang="en-US" altLang="zh-TW" b="1" i="1">
                <a:solidFill>
                  <a:srgbClr val="FF0000"/>
                </a:solidFill>
              </a:rPr>
              <a:t>Agent</a:t>
            </a:r>
            <a:r>
              <a:rPr lang="en-US" altLang="zh-TW"/>
              <a:t>  determines an </a:t>
            </a:r>
            <a:r>
              <a:rPr lang="en-US" altLang="zh-TW" b="1" u="sng"/>
              <a:t>action</a:t>
            </a:r>
            <a:r>
              <a:rPr lang="en-US" altLang="zh-TW"/>
              <a:t> and feed it to the </a:t>
            </a:r>
            <a:r>
              <a:rPr lang="en-US" altLang="zh-TW" b="1" i="1">
                <a:solidFill>
                  <a:srgbClr val="002060"/>
                </a:solidFill>
              </a:rPr>
              <a:t>environment</a:t>
            </a:r>
          </a:p>
          <a:p>
            <a:endParaRPr lang="en-GB" altLang="zh-TW"/>
          </a:p>
          <a:p>
            <a:pPr algn="ctr"/>
            <a:endParaRPr lang="zh-TW" altLang="en-US"/>
          </a:p>
        </p:txBody>
      </p:sp>
      <p:sp>
        <p:nvSpPr>
          <p:cNvPr id="9" name="Rectangle 4">
            <a:extLst>
              <a:ext uri="{FF2B5EF4-FFF2-40B4-BE49-F238E27FC236}">
                <a16:creationId xmlns:a16="http://schemas.microsoft.com/office/drawing/2014/main" id="{2A1AA272-CB11-AB71-DBCD-C3961E6DC9F4}"/>
              </a:ext>
            </a:extLst>
          </p:cNvPr>
          <p:cNvSpPr/>
          <p:nvPr/>
        </p:nvSpPr>
        <p:spPr>
          <a:xfrm>
            <a:off x="3043809" y="4632248"/>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10" name="Rectangle 5">
            <a:extLst>
              <a:ext uri="{FF2B5EF4-FFF2-40B4-BE49-F238E27FC236}">
                <a16:creationId xmlns:a16="http://schemas.microsoft.com/office/drawing/2014/main" id="{5F1700EB-FD1C-38A6-BBAB-10F0C0CB3606}"/>
              </a:ext>
            </a:extLst>
          </p:cNvPr>
          <p:cNvSpPr/>
          <p:nvPr/>
        </p:nvSpPr>
        <p:spPr>
          <a:xfrm>
            <a:off x="6818456" y="4633085"/>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FA782D12-B70C-B755-2E1D-3C7861547D72}"/>
              </a:ext>
            </a:extLst>
          </p:cNvPr>
          <p:cNvSpPr/>
          <p:nvPr/>
        </p:nvSpPr>
        <p:spPr>
          <a:xfrm>
            <a:off x="3573677" y="5956404"/>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3237F1D-160C-29F5-2D5B-089C4F5C8CFA}"/>
              </a:ext>
            </a:extLst>
          </p:cNvPr>
          <p:cNvSpPr/>
          <p:nvPr/>
        </p:nvSpPr>
        <p:spPr>
          <a:xfrm>
            <a:off x="3947533" y="596062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143F3EC-C574-EF3C-5782-923248C6BD74}"/>
              </a:ext>
            </a:extLst>
          </p:cNvPr>
          <p:cNvSpPr/>
          <p:nvPr/>
        </p:nvSpPr>
        <p:spPr>
          <a:xfrm>
            <a:off x="7437035" y="5947998"/>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D541F3-119D-439D-38A7-2A822D223329}"/>
              </a:ext>
            </a:extLst>
          </p:cNvPr>
          <p:cNvSpPr/>
          <p:nvPr/>
        </p:nvSpPr>
        <p:spPr>
          <a:xfrm>
            <a:off x="7810891" y="5952221"/>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5" name="Connector: Elbow 15">
            <a:extLst>
              <a:ext uri="{FF2B5EF4-FFF2-40B4-BE49-F238E27FC236}">
                <a16:creationId xmlns:a16="http://schemas.microsoft.com/office/drawing/2014/main" id="{F5BBC49A-0ECE-78A3-8860-8BC9960FF73A}"/>
              </a:ext>
            </a:extLst>
          </p:cNvPr>
          <p:cNvCxnSpPr>
            <a:cxnSpLocks/>
            <a:stCxn id="13" idx="2"/>
            <a:endCxn id="12" idx="2"/>
          </p:cNvCxnSpPr>
          <p:nvPr/>
        </p:nvCxnSpPr>
        <p:spPr>
          <a:xfrm rot="5400000">
            <a:off x="5793970" y="4209562"/>
            <a:ext cx="12629" cy="3489502"/>
          </a:xfrm>
          <a:prstGeom prst="bentConnector3">
            <a:avLst>
              <a:gd name="adj1" fmla="val 285827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7">
            <a:extLst>
              <a:ext uri="{FF2B5EF4-FFF2-40B4-BE49-F238E27FC236}">
                <a16:creationId xmlns:a16="http://schemas.microsoft.com/office/drawing/2014/main" id="{F1BB9499-39D2-6FB5-E32D-0F3C01A24A2F}"/>
              </a:ext>
            </a:extLst>
          </p:cNvPr>
          <p:cNvCxnSpPr>
            <a:cxnSpLocks/>
            <a:stCxn id="14" idx="2"/>
            <a:endCxn id="11" idx="2"/>
          </p:cNvCxnSpPr>
          <p:nvPr/>
        </p:nvCxnSpPr>
        <p:spPr>
          <a:xfrm rot="5400000">
            <a:off x="5798193" y="3835706"/>
            <a:ext cx="4183" cy="4237214"/>
          </a:xfrm>
          <a:prstGeom prst="bentConnector3">
            <a:avLst>
              <a:gd name="adj1" fmla="val 20224886"/>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43">
            <a:extLst>
              <a:ext uri="{FF2B5EF4-FFF2-40B4-BE49-F238E27FC236}">
                <a16:creationId xmlns:a16="http://schemas.microsoft.com/office/drawing/2014/main" id="{FD329A5A-0134-B4B8-41AB-32D1C5D74269}"/>
              </a:ext>
            </a:extLst>
          </p:cNvPr>
          <p:cNvSpPr/>
          <p:nvPr/>
        </p:nvSpPr>
        <p:spPr>
          <a:xfrm flipV="1">
            <a:off x="3573678" y="463977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Rectangle 44">
            <a:extLst>
              <a:ext uri="{FF2B5EF4-FFF2-40B4-BE49-F238E27FC236}">
                <a16:creationId xmlns:a16="http://schemas.microsoft.com/office/drawing/2014/main" id="{15E9E7C3-CD4C-334D-49A6-E8D87F70BAB5}"/>
              </a:ext>
            </a:extLst>
          </p:cNvPr>
          <p:cNvSpPr/>
          <p:nvPr/>
        </p:nvSpPr>
        <p:spPr>
          <a:xfrm flipV="1">
            <a:off x="7810892" y="463241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onnector: Elbow 45">
            <a:extLst>
              <a:ext uri="{FF2B5EF4-FFF2-40B4-BE49-F238E27FC236}">
                <a16:creationId xmlns:a16="http://schemas.microsoft.com/office/drawing/2014/main" id="{C5038FAB-29CC-17DC-A9DD-B39554D625A1}"/>
              </a:ext>
            </a:extLst>
          </p:cNvPr>
          <p:cNvCxnSpPr>
            <a:cxnSpLocks/>
            <a:stCxn id="19" idx="2"/>
            <a:endCxn id="20" idx="2"/>
          </p:cNvCxnSpPr>
          <p:nvPr/>
        </p:nvCxnSpPr>
        <p:spPr>
          <a:xfrm rot="5400000" flipH="1" flipV="1">
            <a:off x="5796606" y="2517488"/>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56">
            <a:extLst>
              <a:ext uri="{FF2B5EF4-FFF2-40B4-BE49-F238E27FC236}">
                <a16:creationId xmlns:a16="http://schemas.microsoft.com/office/drawing/2014/main" id="{22C552B6-7B4F-5C34-AB27-E0F222CC4482}"/>
              </a:ext>
            </a:extLst>
          </p:cNvPr>
          <p:cNvSpPr txBox="1"/>
          <p:nvPr/>
        </p:nvSpPr>
        <p:spPr>
          <a:xfrm>
            <a:off x="4600476" y="3876341"/>
            <a:ext cx="1295547" cy="369332"/>
          </a:xfrm>
          <a:prstGeom prst="rect">
            <a:avLst/>
          </a:prstGeom>
          <a:noFill/>
        </p:spPr>
        <p:txBody>
          <a:bodyPr wrap="none" rtlCol="0">
            <a:spAutoFit/>
          </a:bodyPr>
          <a:lstStyle/>
          <a:p>
            <a:r>
              <a:rPr lang="en-GB" b="1" i="1" u="sng"/>
              <a:t>Action:</a:t>
            </a:r>
            <a:r>
              <a:rPr lang="zh-TW" altLang="en-US"/>
              <a:t>  </a:t>
            </a:r>
            <a:r>
              <a:rPr lang="en-US" altLang="zh-TW"/>
              <a:t>A</a:t>
            </a:r>
            <a:r>
              <a:rPr lang="en-US" altLang="zh-TW" sz="1400"/>
              <a:t>0</a:t>
            </a:r>
            <a:endParaRPr lang="en-GB"/>
          </a:p>
        </p:txBody>
      </p:sp>
      <p:sp>
        <p:nvSpPr>
          <p:cNvPr id="30" name="TextBox 56">
            <a:extLst>
              <a:ext uri="{FF2B5EF4-FFF2-40B4-BE49-F238E27FC236}">
                <a16:creationId xmlns:a16="http://schemas.microsoft.com/office/drawing/2014/main" id="{22C552B6-7B4F-5C34-AB27-E0F222CC4482}"/>
              </a:ext>
            </a:extLst>
          </p:cNvPr>
          <p:cNvSpPr txBox="1"/>
          <p:nvPr/>
        </p:nvSpPr>
        <p:spPr>
          <a:xfrm>
            <a:off x="4721323" y="5802858"/>
            <a:ext cx="1210588" cy="369332"/>
          </a:xfrm>
          <a:prstGeom prst="rect">
            <a:avLst/>
          </a:prstGeom>
          <a:noFill/>
        </p:spPr>
        <p:txBody>
          <a:bodyPr wrap="none" rtlCol="0">
            <a:spAutoFit/>
          </a:bodyPr>
          <a:lstStyle/>
          <a:p>
            <a:r>
              <a:rPr lang="en-GB" b="1" i="1" u="sng"/>
              <a:t>State:</a:t>
            </a:r>
            <a:r>
              <a:rPr lang="zh-TW" altLang="en-US"/>
              <a:t> </a:t>
            </a:r>
            <a:r>
              <a:rPr lang="en-US" altLang="zh-TW"/>
              <a:t> S</a:t>
            </a:r>
            <a:r>
              <a:rPr lang="en-US" altLang="zh-TW" sz="1400"/>
              <a:t>0 </a:t>
            </a:r>
            <a:endParaRPr lang="en-GB"/>
          </a:p>
        </p:txBody>
      </p:sp>
      <p:sp>
        <p:nvSpPr>
          <p:cNvPr id="32" name="TextBox 56">
            <a:extLst>
              <a:ext uri="{FF2B5EF4-FFF2-40B4-BE49-F238E27FC236}">
                <a16:creationId xmlns:a16="http://schemas.microsoft.com/office/drawing/2014/main" id="{22C552B6-7B4F-5C34-AB27-E0F222CC4482}"/>
              </a:ext>
            </a:extLst>
          </p:cNvPr>
          <p:cNvSpPr txBox="1"/>
          <p:nvPr/>
        </p:nvSpPr>
        <p:spPr>
          <a:xfrm>
            <a:off x="4743097" y="6376172"/>
            <a:ext cx="1479892" cy="369332"/>
          </a:xfrm>
          <a:prstGeom prst="rect">
            <a:avLst/>
          </a:prstGeom>
          <a:noFill/>
        </p:spPr>
        <p:txBody>
          <a:bodyPr wrap="none" rtlCol="0">
            <a:spAutoFit/>
          </a:bodyPr>
          <a:lstStyle/>
          <a:p>
            <a:r>
              <a:rPr lang="en-GB" b="1" i="1" u="sng"/>
              <a:t>Reward:</a:t>
            </a:r>
            <a:r>
              <a:rPr lang="zh-TW" altLang="en-US"/>
              <a:t> </a:t>
            </a:r>
            <a:r>
              <a:rPr lang="en-US" altLang="zh-TW"/>
              <a:t> R</a:t>
            </a:r>
            <a:r>
              <a:rPr lang="en-US" altLang="zh-TW" sz="1400"/>
              <a:t>0 </a:t>
            </a:r>
            <a:endParaRPr lang="en-GB"/>
          </a:p>
        </p:txBody>
      </p:sp>
      <p:sp>
        <p:nvSpPr>
          <p:cNvPr id="8" name="雲朵形圖說文字 7"/>
          <p:cNvSpPr/>
          <p:nvPr/>
        </p:nvSpPr>
        <p:spPr>
          <a:xfrm>
            <a:off x="3105430" y="4974695"/>
            <a:ext cx="1534943" cy="783521"/>
          </a:xfrm>
          <a:prstGeom prst="cloudCallou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ltLang="zh-TW" sz="1200">
                <a:latin typeface="Times New Roman"/>
                <a:ea typeface="新細明體"/>
                <a:cs typeface="Times New Roman"/>
              </a:rPr>
              <a:t>What is the　best action for next?</a:t>
            </a:r>
            <a:endParaRPr lang="zh-TW" altLang="en-US" sz="1200">
              <a:latin typeface="Times New Roman"/>
              <a:ea typeface="新細明體"/>
              <a:cs typeface="Times New Roman"/>
            </a:endParaRPr>
          </a:p>
        </p:txBody>
      </p:sp>
      <p:graphicFrame>
        <p:nvGraphicFramePr>
          <p:cNvPr id="4" name="資料庫圖表 5">
            <a:extLst>
              <a:ext uri="{FF2B5EF4-FFF2-40B4-BE49-F238E27FC236}">
                <a16:creationId xmlns:a16="http://schemas.microsoft.com/office/drawing/2014/main" id="{52241B05-A2D6-2B19-9B39-19D6DEF7301B}"/>
              </a:ext>
            </a:extLst>
          </p:cNvPr>
          <p:cNvGraphicFramePr/>
          <p:nvPr/>
        </p:nvGraphicFramePr>
        <p:xfrm>
          <a:off x="7004918" y="4896928"/>
          <a:ext cx="1681881" cy="103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893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19ED-889C-EBB5-8AEB-7D7B298DB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5E4E0-A19F-9883-7514-8E6FA224186D}"/>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Environment</a:t>
            </a:r>
            <a:endParaRPr lang="en-US"/>
          </a:p>
        </p:txBody>
      </p:sp>
      <p:sp>
        <p:nvSpPr>
          <p:cNvPr id="5" name="書卷 (水平) 4"/>
          <p:cNvSpPr/>
          <p:nvPr/>
        </p:nvSpPr>
        <p:spPr>
          <a:xfrm>
            <a:off x="608812" y="455326"/>
            <a:ext cx="11277599" cy="3797359"/>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t"/>
          <a:lstStyle/>
          <a:p>
            <a:r>
              <a:rPr lang="en-GB" altLang="zh-TW">
                <a:ea typeface="新細明體"/>
              </a:rPr>
              <a:t>Definition of </a:t>
            </a:r>
            <a:r>
              <a:rPr lang="en-GB" altLang="zh-TW" b="1" i="1" u="sng">
                <a:ea typeface="新細明體"/>
              </a:rPr>
              <a:t>environment</a:t>
            </a:r>
            <a:r>
              <a:rPr lang="en-GB" altLang="zh-TW">
                <a:ea typeface="新細明體"/>
              </a:rPr>
              <a:t>::</a:t>
            </a:r>
          </a:p>
          <a:p>
            <a:endParaRPr lang="en-US" altLang="zh-TW"/>
          </a:p>
          <a:p>
            <a:r>
              <a:rPr lang="en-US" altLang="zh-TW">
                <a:ea typeface="新細明體"/>
              </a:rPr>
              <a:t>An external system/model/simulation the agent interacts with. Their interaction is demonstrated as follows:</a:t>
            </a:r>
          </a:p>
          <a:p>
            <a:pPr marL="342900" indent="-342900">
              <a:lnSpc>
                <a:spcPct val="150000"/>
              </a:lnSpc>
              <a:buFont typeface="Wingdings" panose="05000000000000000000" pitchFamily="2" charset="2"/>
              <a:buAutoNum type="circleNumWdWhitePlain"/>
            </a:pPr>
            <a:r>
              <a:rPr lang="en-US" altLang="zh-TW">
                <a:ea typeface="新細明體"/>
              </a:rPr>
              <a:t> </a:t>
            </a:r>
            <a:r>
              <a:rPr lang="en-US" altLang="zh-TW" b="1" i="1">
                <a:solidFill>
                  <a:srgbClr val="002060"/>
                </a:solidFill>
                <a:ea typeface="新細明體"/>
              </a:rPr>
              <a:t>Environment</a:t>
            </a:r>
            <a:r>
              <a:rPr lang="en-US" altLang="zh-TW">
                <a:ea typeface="新細明體"/>
              </a:rPr>
              <a:t>  provides an initial </a:t>
            </a:r>
            <a:r>
              <a:rPr lang="en-US" altLang="zh-TW" b="1" u="sng">
                <a:ea typeface="新細明體"/>
              </a:rPr>
              <a:t>state</a:t>
            </a:r>
            <a:r>
              <a:rPr lang="en-US" altLang="zh-TW">
                <a:ea typeface="新細明體"/>
              </a:rPr>
              <a:t> to the </a:t>
            </a:r>
            <a:r>
              <a:rPr lang="en-US" altLang="zh-TW" b="1" i="1">
                <a:solidFill>
                  <a:srgbClr val="FF0000"/>
                </a:solidFill>
                <a:ea typeface="新細明體"/>
              </a:rPr>
              <a:t>agent</a:t>
            </a:r>
          </a:p>
          <a:p>
            <a:pPr marL="342900" indent="-342900">
              <a:lnSpc>
                <a:spcPct val="150000"/>
              </a:lnSpc>
              <a:buFont typeface="Wingdings" panose="05000000000000000000" pitchFamily="2" charset="2"/>
              <a:buAutoNum type="circleNumWdWhitePlain"/>
            </a:pPr>
            <a:r>
              <a:rPr lang="en-US" altLang="zh-TW">
                <a:ea typeface="新細明體"/>
              </a:rPr>
              <a:t> </a:t>
            </a:r>
            <a:r>
              <a:rPr lang="en-US" altLang="zh-TW" b="1" i="1">
                <a:solidFill>
                  <a:srgbClr val="FF0000"/>
                </a:solidFill>
                <a:ea typeface="新細明體"/>
              </a:rPr>
              <a:t>Agent</a:t>
            </a:r>
            <a:r>
              <a:rPr lang="en-US" altLang="zh-TW">
                <a:ea typeface="新細明體"/>
              </a:rPr>
              <a:t>  determines an </a:t>
            </a:r>
            <a:r>
              <a:rPr lang="en-US" altLang="zh-TW" b="1" u="sng">
                <a:ea typeface="新細明體"/>
              </a:rPr>
              <a:t>action</a:t>
            </a:r>
            <a:r>
              <a:rPr lang="en-US" altLang="zh-TW">
                <a:ea typeface="新細明體"/>
              </a:rPr>
              <a:t> and feed it to the </a:t>
            </a:r>
            <a:r>
              <a:rPr lang="en-US" altLang="zh-TW" b="1" i="1">
                <a:solidFill>
                  <a:srgbClr val="002060"/>
                </a:solidFill>
                <a:ea typeface="新細明體"/>
              </a:rPr>
              <a:t>environment</a:t>
            </a:r>
          </a:p>
          <a:p>
            <a:pPr marL="342900" indent="-342900">
              <a:lnSpc>
                <a:spcPct val="150000"/>
              </a:lnSpc>
              <a:buFont typeface="Wingdings" panose="05000000000000000000" pitchFamily="2" charset="2"/>
              <a:buAutoNum type="circleNumWdWhitePlain"/>
            </a:pPr>
            <a:r>
              <a:rPr lang="en-US" altLang="zh-TW">
                <a:ea typeface="新細明體"/>
              </a:rPr>
              <a:t> </a:t>
            </a:r>
            <a:r>
              <a:rPr lang="en-US" altLang="zh-TW" b="1" i="1">
                <a:solidFill>
                  <a:srgbClr val="002060"/>
                </a:solidFill>
                <a:ea typeface="新細明體"/>
              </a:rPr>
              <a:t>Environment</a:t>
            </a:r>
            <a:r>
              <a:rPr lang="en-US" altLang="zh-TW">
                <a:ea typeface="新細明體"/>
              </a:rPr>
              <a:t>  responds to the </a:t>
            </a:r>
            <a:r>
              <a:rPr lang="en-US" altLang="zh-TW" b="1" i="1">
                <a:solidFill>
                  <a:srgbClr val="FF0000"/>
                </a:solidFill>
                <a:ea typeface="新細明體"/>
              </a:rPr>
              <a:t>agent</a:t>
            </a:r>
            <a:r>
              <a:rPr lang="en-US" altLang="zh-TW">
                <a:ea typeface="新細明體"/>
              </a:rPr>
              <a:t>  by giving a </a:t>
            </a:r>
            <a:r>
              <a:rPr lang="en-US" altLang="zh-TW" b="1" u="sng">
                <a:ea typeface="新細明體"/>
              </a:rPr>
              <a:t>state</a:t>
            </a:r>
            <a:r>
              <a:rPr lang="en-US" altLang="zh-TW">
                <a:ea typeface="新細明體"/>
              </a:rPr>
              <a:t> and </a:t>
            </a:r>
            <a:r>
              <a:rPr lang="en-US" altLang="zh-TW" b="1" u="sng">
                <a:ea typeface="新細明體"/>
              </a:rPr>
              <a:t>reward</a:t>
            </a:r>
          </a:p>
          <a:p>
            <a:endParaRPr lang="en-GB" altLang="zh-TW"/>
          </a:p>
          <a:p>
            <a:pPr algn="ctr"/>
            <a:endParaRPr lang="zh-TW" altLang="en-US"/>
          </a:p>
        </p:txBody>
      </p:sp>
      <p:sp>
        <p:nvSpPr>
          <p:cNvPr id="9" name="Rectangle 4">
            <a:extLst>
              <a:ext uri="{FF2B5EF4-FFF2-40B4-BE49-F238E27FC236}">
                <a16:creationId xmlns:a16="http://schemas.microsoft.com/office/drawing/2014/main" id="{2A1AA272-CB11-AB71-DBCD-C3961E6DC9F4}"/>
              </a:ext>
            </a:extLst>
          </p:cNvPr>
          <p:cNvSpPr/>
          <p:nvPr/>
        </p:nvSpPr>
        <p:spPr>
          <a:xfrm>
            <a:off x="3043809" y="4632248"/>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10" name="Rectangle 5">
            <a:extLst>
              <a:ext uri="{FF2B5EF4-FFF2-40B4-BE49-F238E27FC236}">
                <a16:creationId xmlns:a16="http://schemas.microsoft.com/office/drawing/2014/main" id="{5F1700EB-FD1C-38A6-BBAB-10F0C0CB3606}"/>
              </a:ext>
            </a:extLst>
          </p:cNvPr>
          <p:cNvSpPr/>
          <p:nvPr/>
        </p:nvSpPr>
        <p:spPr>
          <a:xfrm>
            <a:off x="6818456" y="4633085"/>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FA782D12-B70C-B755-2E1D-3C7861547D72}"/>
              </a:ext>
            </a:extLst>
          </p:cNvPr>
          <p:cNvSpPr/>
          <p:nvPr/>
        </p:nvSpPr>
        <p:spPr>
          <a:xfrm>
            <a:off x="3573677" y="5956404"/>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3237F1D-160C-29F5-2D5B-089C4F5C8CFA}"/>
              </a:ext>
            </a:extLst>
          </p:cNvPr>
          <p:cNvSpPr/>
          <p:nvPr/>
        </p:nvSpPr>
        <p:spPr>
          <a:xfrm>
            <a:off x="3947533" y="596062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143F3EC-C574-EF3C-5782-923248C6BD74}"/>
              </a:ext>
            </a:extLst>
          </p:cNvPr>
          <p:cNvSpPr/>
          <p:nvPr/>
        </p:nvSpPr>
        <p:spPr>
          <a:xfrm>
            <a:off x="7437035" y="5947998"/>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D541F3-119D-439D-38A7-2A822D223329}"/>
              </a:ext>
            </a:extLst>
          </p:cNvPr>
          <p:cNvSpPr/>
          <p:nvPr/>
        </p:nvSpPr>
        <p:spPr>
          <a:xfrm>
            <a:off x="7810891" y="5952221"/>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5" name="Connector: Elbow 15">
            <a:extLst>
              <a:ext uri="{FF2B5EF4-FFF2-40B4-BE49-F238E27FC236}">
                <a16:creationId xmlns:a16="http://schemas.microsoft.com/office/drawing/2014/main" id="{F5BBC49A-0ECE-78A3-8860-8BC9960FF73A}"/>
              </a:ext>
            </a:extLst>
          </p:cNvPr>
          <p:cNvCxnSpPr>
            <a:cxnSpLocks/>
            <a:stCxn id="13" idx="2"/>
            <a:endCxn id="12" idx="2"/>
          </p:cNvCxnSpPr>
          <p:nvPr/>
        </p:nvCxnSpPr>
        <p:spPr>
          <a:xfrm rot="5400000">
            <a:off x="5793970" y="4209562"/>
            <a:ext cx="12629" cy="3489502"/>
          </a:xfrm>
          <a:prstGeom prst="bentConnector3">
            <a:avLst>
              <a:gd name="adj1" fmla="val 285827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7">
            <a:extLst>
              <a:ext uri="{FF2B5EF4-FFF2-40B4-BE49-F238E27FC236}">
                <a16:creationId xmlns:a16="http://schemas.microsoft.com/office/drawing/2014/main" id="{F1BB9499-39D2-6FB5-E32D-0F3C01A24A2F}"/>
              </a:ext>
            </a:extLst>
          </p:cNvPr>
          <p:cNvCxnSpPr>
            <a:cxnSpLocks/>
            <a:stCxn id="14" idx="2"/>
            <a:endCxn id="11" idx="2"/>
          </p:cNvCxnSpPr>
          <p:nvPr/>
        </p:nvCxnSpPr>
        <p:spPr>
          <a:xfrm rot="5400000">
            <a:off x="5798193" y="3835706"/>
            <a:ext cx="4183" cy="4237214"/>
          </a:xfrm>
          <a:prstGeom prst="bentConnector3">
            <a:avLst>
              <a:gd name="adj1" fmla="val 20224886"/>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43">
            <a:extLst>
              <a:ext uri="{FF2B5EF4-FFF2-40B4-BE49-F238E27FC236}">
                <a16:creationId xmlns:a16="http://schemas.microsoft.com/office/drawing/2014/main" id="{FD329A5A-0134-B4B8-41AB-32D1C5D74269}"/>
              </a:ext>
            </a:extLst>
          </p:cNvPr>
          <p:cNvSpPr/>
          <p:nvPr/>
        </p:nvSpPr>
        <p:spPr>
          <a:xfrm flipV="1">
            <a:off x="3573678" y="463977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Rectangle 44">
            <a:extLst>
              <a:ext uri="{FF2B5EF4-FFF2-40B4-BE49-F238E27FC236}">
                <a16:creationId xmlns:a16="http://schemas.microsoft.com/office/drawing/2014/main" id="{15E9E7C3-CD4C-334D-49A6-E8D87F70BAB5}"/>
              </a:ext>
            </a:extLst>
          </p:cNvPr>
          <p:cNvSpPr/>
          <p:nvPr/>
        </p:nvSpPr>
        <p:spPr>
          <a:xfrm flipV="1">
            <a:off x="7810892" y="4632417"/>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onnector: Elbow 45">
            <a:extLst>
              <a:ext uri="{FF2B5EF4-FFF2-40B4-BE49-F238E27FC236}">
                <a16:creationId xmlns:a16="http://schemas.microsoft.com/office/drawing/2014/main" id="{C5038FAB-29CC-17DC-A9DD-B39554D625A1}"/>
              </a:ext>
            </a:extLst>
          </p:cNvPr>
          <p:cNvCxnSpPr>
            <a:cxnSpLocks/>
            <a:stCxn id="19" idx="2"/>
            <a:endCxn id="20" idx="2"/>
          </p:cNvCxnSpPr>
          <p:nvPr/>
        </p:nvCxnSpPr>
        <p:spPr>
          <a:xfrm rot="5400000" flipH="1" flipV="1">
            <a:off x="5796606" y="2517488"/>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56">
            <a:extLst>
              <a:ext uri="{FF2B5EF4-FFF2-40B4-BE49-F238E27FC236}">
                <a16:creationId xmlns:a16="http://schemas.microsoft.com/office/drawing/2014/main" id="{22C552B6-7B4F-5C34-AB27-E0F222CC4482}"/>
              </a:ext>
            </a:extLst>
          </p:cNvPr>
          <p:cNvSpPr txBox="1"/>
          <p:nvPr/>
        </p:nvSpPr>
        <p:spPr>
          <a:xfrm>
            <a:off x="4600476" y="3876341"/>
            <a:ext cx="1295547" cy="369332"/>
          </a:xfrm>
          <a:prstGeom prst="rect">
            <a:avLst/>
          </a:prstGeom>
          <a:noFill/>
        </p:spPr>
        <p:txBody>
          <a:bodyPr wrap="none" rtlCol="0">
            <a:spAutoFit/>
          </a:bodyPr>
          <a:lstStyle/>
          <a:p>
            <a:r>
              <a:rPr lang="en-GB" b="1" i="1" u="sng"/>
              <a:t>Action:</a:t>
            </a:r>
            <a:r>
              <a:rPr lang="zh-TW" altLang="en-US"/>
              <a:t>  </a:t>
            </a:r>
            <a:r>
              <a:rPr lang="en-US" altLang="zh-TW"/>
              <a:t>A</a:t>
            </a:r>
            <a:r>
              <a:rPr lang="en-US" altLang="zh-TW" sz="1400"/>
              <a:t>0</a:t>
            </a:r>
            <a:endParaRPr lang="en-GB"/>
          </a:p>
        </p:txBody>
      </p:sp>
      <p:sp>
        <p:nvSpPr>
          <p:cNvPr id="30" name="TextBox 56">
            <a:extLst>
              <a:ext uri="{FF2B5EF4-FFF2-40B4-BE49-F238E27FC236}">
                <a16:creationId xmlns:a16="http://schemas.microsoft.com/office/drawing/2014/main" id="{22C552B6-7B4F-5C34-AB27-E0F222CC4482}"/>
              </a:ext>
            </a:extLst>
          </p:cNvPr>
          <p:cNvSpPr txBox="1"/>
          <p:nvPr/>
        </p:nvSpPr>
        <p:spPr>
          <a:xfrm>
            <a:off x="4721323" y="5802858"/>
            <a:ext cx="1755609" cy="369332"/>
          </a:xfrm>
          <a:prstGeom prst="rect">
            <a:avLst/>
          </a:prstGeom>
          <a:noFill/>
        </p:spPr>
        <p:txBody>
          <a:bodyPr wrap="none" rtlCol="0">
            <a:spAutoFit/>
          </a:bodyPr>
          <a:lstStyle/>
          <a:p>
            <a:r>
              <a:rPr lang="en-GB" b="1" i="1" u="sng"/>
              <a:t>State:</a:t>
            </a:r>
            <a:r>
              <a:rPr lang="zh-TW" altLang="en-US"/>
              <a:t> </a:t>
            </a:r>
            <a:r>
              <a:rPr lang="en-US" altLang="zh-TW"/>
              <a:t> S</a:t>
            </a:r>
            <a:r>
              <a:rPr lang="en-US" altLang="zh-TW" sz="1400"/>
              <a:t>0 </a:t>
            </a:r>
            <a:r>
              <a:rPr lang="ja-JP" altLang="en-US"/>
              <a:t>→ </a:t>
            </a:r>
            <a:r>
              <a:rPr lang="en-US" altLang="zh-TW"/>
              <a:t>S</a:t>
            </a:r>
            <a:r>
              <a:rPr lang="en-US" altLang="zh-TW" sz="1400"/>
              <a:t>1</a:t>
            </a:r>
            <a:endParaRPr lang="en-GB"/>
          </a:p>
        </p:txBody>
      </p:sp>
      <p:sp>
        <p:nvSpPr>
          <p:cNvPr id="32" name="TextBox 56">
            <a:extLst>
              <a:ext uri="{FF2B5EF4-FFF2-40B4-BE49-F238E27FC236}">
                <a16:creationId xmlns:a16="http://schemas.microsoft.com/office/drawing/2014/main" id="{22C552B6-7B4F-5C34-AB27-E0F222CC4482}"/>
              </a:ext>
            </a:extLst>
          </p:cNvPr>
          <p:cNvSpPr txBox="1"/>
          <p:nvPr/>
        </p:nvSpPr>
        <p:spPr>
          <a:xfrm>
            <a:off x="4743097" y="6376172"/>
            <a:ext cx="2037737" cy="369332"/>
          </a:xfrm>
          <a:prstGeom prst="rect">
            <a:avLst/>
          </a:prstGeom>
          <a:noFill/>
        </p:spPr>
        <p:txBody>
          <a:bodyPr wrap="none" rtlCol="0">
            <a:spAutoFit/>
          </a:bodyPr>
          <a:lstStyle/>
          <a:p>
            <a:r>
              <a:rPr lang="en-GB" b="1" i="1" u="sng"/>
              <a:t>Reward:</a:t>
            </a:r>
            <a:r>
              <a:rPr lang="zh-TW" altLang="en-US"/>
              <a:t> </a:t>
            </a:r>
            <a:r>
              <a:rPr lang="en-US" altLang="zh-TW"/>
              <a:t> R</a:t>
            </a:r>
            <a:r>
              <a:rPr lang="en-US" altLang="zh-TW" sz="1400"/>
              <a:t>0 </a:t>
            </a:r>
            <a:r>
              <a:rPr lang="ja-JP" altLang="en-US"/>
              <a:t>→ </a:t>
            </a:r>
            <a:r>
              <a:rPr lang="en-US" altLang="ja-JP"/>
              <a:t>R</a:t>
            </a:r>
            <a:r>
              <a:rPr lang="en-US" altLang="zh-TW" sz="1400"/>
              <a:t>1</a:t>
            </a:r>
            <a:endParaRPr lang="en-GB"/>
          </a:p>
        </p:txBody>
      </p:sp>
      <p:graphicFrame>
        <p:nvGraphicFramePr>
          <p:cNvPr id="6" name="資料庫圖表 5"/>
          <p:cNvGraphicFramePr/>
          <p:nvPr/>
        </p:nvGraphicFramePr>
        <p:xfrm>
          <a:off x="7004918" y="4896928"/>
          <a:ext cx="1681881" cy="103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雲朵形圖說文字 7"/>
          <p:cNvSpPr/>
          <p:nvPr/>
        </p:nvSpPr>
        <p:spPr>
          <a:xfrm>
            <a:off x="3105430" y="4974695"/>
            <a:ext cx="1534943" cy="783521"/>
          </a:xfrm>
          <a:prstGeom prst="cloudCallou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200">
                <a:latin typeface="Times New Roman"/>
                <a:ea typeface="新細明體"/>
                <a:cs typeface="Times New Roman"/>
              </a:rPr>
              <a:t>What is the　best action for next?</a:t>
            </a:r>
          </a:p>
        </p:txBody>
      </p:sp>
    </p:spTree>
    <p:extLst>
      <p:ext uri="{BB962C8B-B14F-4D97-AF65-F5344CB8AC3E}">
        <p14:creationId xmlns:p14="http://schemas.microsoft.com/office/powerpoint/2010/main" val="373762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2EAC4-3586-A09B-E9DB-AA72F5E97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52B26-FBAA-FF89-127B-658750360251}"/>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Agent (CONT'D)</a:t>
            </a:r>
            <a:endParaRPr lang="en-US"/>
          </a:p>
        </p:txBody>
      </p:sp>
      <p:sp>
        <p:nvSpPr>
          <p:cNvPr id="3" name="Content Placeholder 2">
            <a:extLst>
              <a:ext uri="{FF2B5EF4-FFF2-40B4-BE49-F238E27FC236}">
                <a16:creationId xmlns:a16="http://schemas.microsoft.com/office/drawing/2014/main" id="{55547971-0CB0-B3B4-B4DA-502050C11708}"/>
              </a:ext>
            </a:extLst>
          </p:cNvPr>
          <p:cNvSpPr>
            <a:spLocks noGrp="1"/>
          </p:cNvSpPr>
          <p:nvPr>
            <p:ph idx="1"/>
          </p:nvPr>
        </p:nvSpPr>
        <p:spPr>
          <a:xfrm>
            <a:off x="133066" y="919242"/>
            <a:ext cx="5636526" cy="5560310"/>
          </a:xfrm>
        </p:spPr>
        <p:txBody>
          <a:bodyPr vert="horz" lIns="91440" tIns="45720" rIns="91440" bIns="45720" rtlCol="0" anchor="t">
            <a:normAutofit fontScale="92500"/>
          </a:bodyPr>
          <a:lstStyle/>
          <a:p>
            <a:pPr>
              <a:lnSpc>
                <a:spcPct val="150000"/>
              </a:lnSpc>
            </a:pPr>
            <a:r>
              <a:rPr lang="ja-JP" altLang="en-US"/>
              <a:t>強化学習の構成要素</a:t>
            </a:r>
            <a:endParaRPr lang="en-GB" altLang="zh-TW"/>
          </a:p>
          <a:p>
            <a:pPr lvl="1">
              <a:lnSpc>
                <a:spcPct val="150000"/>
              </a:lnSpc>
              <a:buFont typeface="Wingdings" panose="020B0604020202020204" pitchFamily="34" charset="0"/>
              <a:buChar char="Ø"/>
            </a:pPr>
            <a:r>
              <a:rPr lang="ja-JP" altLang="en-US">
                <a:solidFill>
                  <a:schemeClr val="bg1">
                    <a:lumMod val="85000"/>
                  </a:schemeClr>
                </a:solidFill>
              </a:rPr>
              <a:t>環境（</a:t>
            </a:r>
            <a:r>
              <a:rPr lang="en-GB" altLang="ja-JP">
                <a:solidFill>
                  <a:schemeClr val="bg1">
                    <a:lumMod val="85000"/>
                  </a:schemeClr>
                </a:solidFill>
              </a:rPr>
              <a:t>e</a:t>
            </a:r>
            <a:r>
              <a:rPr lang="en-GB" altLang="zh-TW">
                <a:solidFill>
                  <a:schemeClr val="bg1">
                    <a:lumMod val="85000"/>
                  </a:schemeClr>
                </a:solidFill>
              </a:rPr>
              <a:t>nvironment</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t>エージェント（</a:t>
            </a:r>
            <a:r>
              <a:rPr lang="en-GB" altLang="ja-JP"/>
              <a:t>a</a:t>
            </a:r>
            <a:r>
              <a:rPr lang="en-GB" altLang="zh-TW"/>
              <a:t>gent</a:t>
            </a:r>
            <a:r>
              <a:rPr lang="ja-JP" altLang="en-US"/>
              <a:t>）</a:t>
            </a:r>
            <a:endParaRPr lang="en-GB" altLang="zh-TW"/>
          </a:p>
          <a:p>
            <a:pPr>
              <a:lnSpc>
                <a:spcPct val="150000"/>
              </a:lnSpc>
            </a:pPr>
            <a:r>
              <a:rPr lang="ja-JP" altLang="en-US">
                <a:solidFill>
                  <a:schemeClr val="bg1">
                    <a:lumMod val="85000"/>
                  </a:schemeClr>
                </a:solidFill>
                <a:latin typeface="Noto Sans JP"/>
              </a:rPr>
              <a:t>主な</a:t>
            </a:r>
            <a:r>
              <a:rPr lang="ja-JP" altLang="en-US" b="0" i="0">
                <a:solidFill>
                  <a:schemeClr val="bg1">
                    <a:lumMod val="85000"/>
                  </a:schemeClr>
                </a:solidFill>
                <a:effectLst/>
                <a:latin typeface="Noto Sans JP"/>
              </a:rPr>
              <a:t>パラメーターの調節を通じて学習</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行動（</a:t>
            </a:r>
            <a:r>
              <a:rPr lang="en-GB" altLang="ja-JP">
                <a:solidFill>
                  <a:schemeClr val="bg1">
                    <a:lumMod val="85000"/>
                  </a:schemeClr>
                </a:solidFill>
              </a:rPr>
              <a:t>a</a:t>
            </a:r>
            <a:r>
              <a:rPr lang="en-GB" altLang="zh-TW">
                <a:solidFill>
                  <a:schemeClr val="bg1">
                    <a:lumMod val="85000"/>
                  </a:schemeClr>
                </a:solidFill>
              </a:rPr>
              <a:t>ction</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状態（</a:t>
            </a:r>
            <a:r>
              <a:rPr lang="en-GB" altLang="ja-JP">
                <a:solidFill>
                  <a:schemeClr val="bg1">
                    <a:lumMod val="85000"/>
                  </a:schemeClr>
                </a:solidFill>
              </a:rPr>
              <a:t>s</a:t>
            </a:r>
            <a:r>
              <a:rPr lang="en-GB" altLang="zh-TW">
                <a:solidFill>
                  <a:schemeClr val="bg1">
                    <a:lumMod val="85000"/>
                  </a:schemeClr>
                </a:solidFill>
              </a:rPr>
              <a:t>tate</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報酬（</a:t>
            </a:r>
            <a:r>
              <a:rPr lang="en-GB" altLang="ja-JP">
                <a:solidFill>
                  <a:schemeClr val="bg1">
                    <a:lumMod val="85000"/>
                  </a:schemeClr>
                </a:solidFill>
              </a:rPr>
              <a:t>r</a:t>
            </a:r>
            <a:r>
              <a:rPr lang="en-GB" altLang="zh-TW">
                <a:solidFill>
                  <a:schemeClr val="bg1">
                    <a:lumMod val="85000"/>
                  </a:schemeClr>
                </a:solidFill>
              </a:rPr>
              <a:t>eward</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方策（</a:t>
            </a:r>
            <a:r>
              <a:rPr lang="en-GB" altLang="ja-JP">
                <a:solidFill>
                  <a:schemeClr val="bg1">
                    <a:lumMod val="85000"/>
                  </a:schemeClr>
                </a:solidFill>
              </a:rPr>
              <a:t>p</a:t>
            </a:r>
            <a:r>
              <a:rPr lang="en-GB" altLang="zh-TW">
                <a:solidFill>
                  <a:schemeClr val="bg1">
                    <a:lumMod val="85000"/>
                  </a:schemeClr>
                </a:solidFill>
              </a:rPr>
              <a:t>olicy</a:t>
            </a:r>
            <a:r>
              <a:rPr lang="ja-JP" altLang="en-US">
                <a:solidFill>
                  <a:schemeClr val="bg1">
                    <a:lumMod val="85000"/>
                  </a:schemeClr>
                </a:solidFill>
              </a:rPr>
              <a:t>）</a:t>
            </a:r>
            <a:endParaRPr lang="en-GB" altLang="zh-TW">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累積報酬（</a:t>
            </a:r>
            <a:r>
              <a:rPr lang="en-GB" altLang="ja-JP">
                <a:solidFill>
                  <a:schemeClr val="bg1">
                    <a:lumMod val="85000"/>
                  </a:schemeClr>
                </a:solidFill>
              </a:rPr>
              <a:t>c</a:t>
            </a:r>
            <a:r>
              <a:rPr lang="en-GB" altLang="zh-TW">
                <a:solidFill>
                  <a:schemeClr val="bg1">
                    <a:lumMod val="85000"/>
                  </a:schemeClr>
                </a:solidFill>
              </a:rPr>
              <a:t>umulative reward</a:t>
            </a:r>
            <a:r>
              <a:rPr lang="ja-JP" altLang="en-US">
                <a:solidFill>
                  <a:schemeClr val="bg1">
                    <a:lumMod val="85000"/>
                  </a:schemeClr>
                </a:solidFill>
              </a:rPr>
              <a:t>）</a:t>
            </a:r>
            <a:endParaRPr lang="en-GB" altLang="zh-TW">
              <a:solidFill>
                <a:schemeClr val="bg1">
                  <a:lumMod val="85000"/>
                </a:schemeClr>
              </a:solidFill>
            </a:endParaRPr>
          </a:p>
        </p:txBody>
      </p:sp>
      <p:sp>
        <p:nvSpPr>
          <p:cNvPr id="5" name="Rectangle 4">
            <a:extLst>
              <a:ext uri="{FF2B5EF4-FFF2-40B4-BE49-F238E27FC236}">
                <a16:creationId xmlns:a16="http://schemas.microsoft.com/office/drawing/2014/main" id="{756808E8-8765-A902-E439-6D7FE9CA7EE4}"/>
              </a:ext>
            </a:extLst>
          </p:cNvPr>
          <p:cNvSpPr/>
          <p:nvPr/>
        </p:nvSpPr>
        <p:spPr>
          <a:xfrm>
            <a:off x="6135351" y="1892366"/>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6" name="Rectangle 5">
            <a:extLst>
              <a:ext uri="{FF2B5EF4-FFF2-40B4-BE49-F238E27FC236}">
                <a16:creationId xmlns:a16="http://schemas.microsoft.com/office/drawing/2014/main" id="{2522C08F-37E4-0EE5-4C88-3570097286E6}"/>
              </a:ext>
            </a:extLst>
          </p:cNvPr>
          <p:cNvSpPr/>
          <p:nvPr/>
        </p:nvSpPr>
        <p:spPr>
          <a:xfrm>
            <a:off x="9909998" y="1893203"/>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39A8CB92-93B3-F028-6050-263BE96402AE}"/>
              </a:ext>
            </a:extLst>
          </p:cNvPr>
          <p:cNvSpPr/>
          <p:nvPr/>
        </p:nvSpPr>
        <p:spPr>
          <a:xfrm>
            <a:off x="6665219" y="3216522"/>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B217341-6174-D7DD-B08C-D8E7471159B8}"/>
              </a:ext>
            </a:extLst>
          </p:cNvPr>
          <p:cNvSpPr/>
          <p:nvPr/>
        </p:nvSpPr>
        <p:spPr>
          <a:xfrm>
            <a:off x="7039075" y="322074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0BF9764-6583-07E7-55A8-A2E39D771B62}"/>
              </a:ext>
            </a:extLst>
          </p:cNvPr>
          <p:cNvSpPr/>
          <p:nvPr/>
        </p:nvSpPr>
        <p:spPr>
          <a:xfrm>
            <a:off x="10528577" y="3208116"/>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46762D9-0F4A-F638-B500-AB70A322FEFB}"/>
              </a:ext>
            </a:extLst>
          </p:cNvPr>
          <p:cNvSpPr/>
          <p:nvPr/>
        </p:nvSpPr>
        <p:spPr>
          <a:xfrm>
            <a:off x="10902433" y="3212339"/>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6" name="Connector: Elbow 15">
            <a:extLst>
              <a:ext uri="{FF2B5EF4-FFF2-40B4-BE49-F238E27FC236}">
                <a16:creationId xmlns:a16="http://schemas.microsoft.com/office/drawing/2014/main" id="{0BA0A6C3-C8F8-274C-797B-BA8549C5F846}"/>
              </a:ext>
            </a:extLst>
          </p:cNvPr>
          <p:cNvCxnSpPr>
            <a:cxnSpLocks/>
            <a:stCxn id="13" idx="2"/>
            <a:endCxn id="12" idx="2"/>
          </p:cNvCxnSpPr>
          <p:nvPr/>
        </p:nvCxnSpPr>
        <p:spPr>
          <a:xfrm rot="5400000">
            <a:off x="8885512" y="1469680"/>
            <a:ext cx="12629" cy="3489502"/>
          </a:xfrm>
          <a:prstGeom prst="bentConnector3">
            <a:avLst>
              <a:gd name="adj1" fmla="val 8949466"/>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034A5C35-849B-B9FB-65FF-6C50BBE50FC0}"/>
              </a:ext>
            </a:extLst>
          </p:cNvPr>
          <p:cNvCxnSpPr>
            <a:cxnSpLocks/>
            <a:stCxn id="14" idx="2"/>
            <a:endCxn id="11" idx="2"/>
          </p:cNvCxnSpPr>
          <p:nvPr/>
        </p:nvCxnSpPr>
        <p:spPr>
          <a:xfrm rot="5400000">
            <a:off x="8889735" y="1095824"/>
            <a:ext cx="4183" cy="4237214"/>
          </a:xfrm>
          <a:prstGeom prst="bentConnector3">
            <a:avLst>
              <a:gd name="adj1" fmla="val 51106431"/>
            </a:avLst>
          </a:prstGeom>
          <a:ln>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174B4CEA-B86C-5F9B-AAA8-77568D619F60}"/>
              </a:ext>
            </a:extLst>
          </p:cNvPr>
          <p:cNvPicPr>
            <a:picLocks noChangeAspect="1"/>
          </p:cNvPicPr>
          <p:nvPr/>
        </p:nvPicPr>
        <p:blipFill>
          <a:blip r:embed="rId2"/>
          <a:stretch>
            <a:fillRect/>
          </a:stretch>
        </p:blipFill>
        <p:spPr>
          <a:xfrm>
            <a:off x="7280475" y="4803838"/>
            <a:ext cx="3076575" cy="514350"/>
          </a:xfrm>
          <a:prstGeom prst="rect">
            <a:avLst/>
          </a:prstGeom>
        </p:spPr>
      </p:pic>
      <p:pic>
        <p:nvPicPr>
          <p:cNvPr id="40" name="Picture 39">
            <a:extLst>
              <a:ext uri="{FF2B5EF4-FFF2-40B4-BE49-F238E27FC236}">
                <a16:creationId xmlns:a16="http://schemas.microsoft.com/office/drawing/2014/main" id="{383B241A-8C24-C046-C516-2D61B4D8CCAF}"/>
              </a:ext>
            </a:extLst>
          </p:cNvPr>
          <p:cNvPicPr>
            <a:picLocks noChangeAspect="1"/>
          </p:cNvPicPr>
          <p:nvPr/>
        </p:nvPicPr>
        <p:blipFill>
          <a:blip r:embed="rId3"/>
          <a:stretch>
            <a:fillRect/>
          </a:stretch>
        </p:blipFill>
        <p:spPr>
          <a:xfrm>
            <a:off x="7331274" y="3786163"/>
            <a:ext cx="2924175" cy="514350"/>
          </a:xfrm>
          <a:prstGeom prst="rect">
            <a:avLst/>
          </a:prstGeom>
        </p:spPr>
      </p:pic>
      <p:sp>
        <p:nvSpPr>
          <p:cNvPr id="44" name="Rectangle 43">
            <a:extLst>
              <a:ext uri="{FF2B5EF4-FFF2-40B4-BE49-F238E27FC236}">
                <a16:creationId xmlns:a16="http://schemas.microsoft.com/office/drawing/2014/main" id="{DD15DCF6-555B-888B-880D-F7990D6676E6}"/>
              </a:ext>
            </a:extLst>
          </p:cNvPr>
          <p:cNvSpPr/>
          <p:nvPr/>
        </p:nvSpPr>
        <p:spPr>
          <a:xfrm flipV="1">
            <a:off x="6665220" y="1899893"/>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4D4770B-83A7-F6D2-170B-EE29103CA03E}"/>
              </a:ext>
            </a:extLst>
          </p:cNvPr>
          <p:cNvSpPr/>
          <p:nvPr/>
        </p:nvSpPr>
        <p:spPr>
          <a:xfrm flipV="1">
            <a:off x="10902434" y="189253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6" name="Connector: Elbow 45">
            <a:extLst>
              <a:ext uri="{FF2B5EF4-FFF2-40B4-BE49-F238E27FC236}">
                <a16:creationId xmlns:a16="http://schemas.microsoft.com/office/drawing/2014/main" id="{2E566B40-A4F3-528E-BA27-F8FD26AB9901}"/>
              </a:ext>
            </a:extLst>
          </p:cNvPr>
          <p:cNvCxnSpPr>
            <a:cxnSpLocks/>
            <a:stCxn id="44" idx="2"/>
            <a:endCxn id="45" idx="2"/>
          </p:cNvCxnSpPr>
          <p:nvPr/>
        </p:nvCxnSpPr>
        <p:spPr>
          <a:xfrm rot="5400000" flipH="1" flipV="1">
            <a:off x="8888148" y="-222394"/>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a:extLst>
              <a:ext uri="{FF2B5EF4-FFF2-40B4-BE49-F238E27FC236}">
                <a16:creationId xmlns:a16="http://schemas.microsoft.com/office/drawing/2014/main" id="{16BF6411-7A30-199B-1AFD-97EA0FEFC54B}"/>
              </a:ext>
            </a:extLst>
          </p:cNvPr>
          <p:cNvPicPr>
            <a:picLocks noChangeAspect="1"/>
          </p:cNvPicPr>
          <p:nvPr/>
        </p:nvPicPr>
        <p:blipFill>
          <a:blip r:embed="rId4"/>
          <a:stretch>
            <a:fillRect/>
          </a:stretch>
        </p:blipFill>
        <p:spPr>
          <a:xfrm>
            <a:off x="7474277" y="978135"/>
            <a:ext cx="3162300" cy="514350"/>
          </a:xfrm>
          <a:prstGeom prst="rect">
            <a:avLst/>
          </a:prstGeom>
        </p:spPr>
      </p:pic>
      <p:sp>
        <p:nvSpPr>
          <p:cNvPr id="57" name="TextBox 56">
            <a:extLst>
              <a:ext uri="{FF2B5EF4-FFF2-40B4-BE49-F238E27FC236}">
                <a16:creationId xmlns:a16="http://schemas.microsoft.com/office/drawing/2014/main" id="{34BB1D8A-A126-90B8-2B0E-A44B73269B92}"/>
              </a:ext>
            </a:extLst>
          </p:cNvPr>
          <p:cNvSpPr txBox="1"/>
          <p:nvPr/>
        </p:nvSpPr>
        <p:spPr>
          <a:xfrm>
            <a:off x="7474277" y="653768"/>
            <a:ext cx="867545" cy="369332"/>
          </a:xfrm>
          <a:prstGeom prst="rect">
            <a:avLst/>
          </a:prstGeom>
          <a:noFill/>
        </p:spPr>
        <p:txBody>
          <a:bodyPr wrap="none" rtlCol="0">
            <a:spAutoFit/>
          </a:bodyPr>
          <a:lstStyle/>
          <a:p>
            <a:r>
              <a:rPr lang="en-GB" b="1" i="1" u="sng"/>
              <a:t>Action:</a:t>
            </a:r>
          </a:p>
        </p:txBody>
      </p:sp>
      <p:sp>
        <p:nvSpPr>
          <p:cNvPr id="58" name="TextBox 57">
            <a:extLst>
              <a:ext uri="{FF2B5EF4-FFF2-40B4-BE49-F238E27FC236}">
                <a16:creationId xmlns:a16="http://schemas.microsoft.com/office/drawing/2014/main" id="{997A51E4-FFDA-3606-2950-87C198B9BC9D}"/>
              </a:ext>
            </a:extLst>
          </p:cNvPr>
          <p:cNvSpPr txBox="1"/>
          <p:nvPr/>
        </p:nvSpPr>
        <p:spPr>
          <a:xfrm>
            <a:off x="7298667" y="3433447"/>
            <a:ext cx="805092" cy="369332"/>
          </a:xfrm>
          <a:prstGeom prst="rect">
            <a:avLst/>
          </a:prstGeom>
          <a:noFill/>
        </p:spPr>
        <p:txBody>
          <a:bodyPr wrap="none" rtlCol="0">
            <a:spAutoFit/>
          </a:bodyPr>
          <a:lstStyle/>
          <a:p>
            <a:r>
              <a:rPr lang="en-GB" b="1" i="1" u="sng"/>
              <a:t>State:</a:t>
            </a:r>
          </a:p>
        </p:txBody>
      </p:sp>
      <p:sp>
        <p:nvSpPr>
          <p:cNvPr id="59" name="TextBox 58">
            <a:extLst>
              <a:ext uri="{FF2B5EF4-FFF2-40B4-BE49-F238E27FC236}">
                <a16:creationId xmlns:a16="http://schemas.microsoft.com/office/drawing/2014/main" id="{04A84F19-9814-FCAC-0732-9EA62AFBDE53}"/>
              </a:ext>
            </a:extLst>
          </p:cNvPr>
          <p:cNvSpPr txBox="1"/>
          <p:nvPr/>
        </p:nvSpPr>
        <p:spPr>
          <a:xfrm>
            <a:off x="7264700" y="4430283"/>
            <a:ext cx="980974" cy="369332"/>
          </a:xfrm>
          <a:prstGeom prst="rect">
            <a:avLst/>
          </a:prstGeom>
          <a:noFill/>
        </p:spPr>
        <p:txBody>
          <a:bodyPr wrap="none" rtlCol="0">
            <a:spAutoFit/>
          </a:bodyPr>
          <a:lstStyle/>
          <a:p>
            <a:r>
              <a:rPr lang="en-GB" b="1" i="1" u="sng"/>
              <a:t>Reward</a:t>
            </a:r>
          </a:p>
        </p:txBody>
      </p:sp>
    </p:spTree>
    <p:extLst>
      <p:ext uri="{BB962C8B-B14F-4D97-AF65-F5344CB8AC3E}">
        <p14:creationId xmlns:p14="http://schemas.microsoft.com/office/powerpoint/2010/main" val="103560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456AF-5D5D-8BEA-B5FB-1CB59F99D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D4FB6-2D42-5870-D44D-580B2B96690B}"/>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Agent (CONT'D)</a:t>
            </a:r>
            <a:endParaRPr lang="en-US"/>
          </a:p>
        </p:txBody>
      </p:sp>
      <p:sp>
        <p:nvSpPr>
          <p:cNvPr id="5" name="書卷 (水平) 4"/>
          <p:cNvSpPr/>
          <p:nvPr/>
        </p:nvSpPr>
        <p:spPr>
          <a:xfrm>
            <a:off x="608812" y="571440"/>
            <a:ext cx="11277599" cy="1736331"/>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t"/>
          <a:lstStyle/>
          <a:p>
            <a:r>
              <a:rPr lang="en-GB" altLang="zh-TW"/>
              <a:t>Definition of </a:t>
            </a:r>
            <a:r>
              <a:rPr lang="en-GB" altLang="zh-TW" b="1" i="1" u="sng"/>
              <a:t>agent</a:t>
            </a:r>
            <a:r>
              <a:rPr lang="en-GB" altLang="zh-TW"/>
              <a:t>:</a:t>
            </a:r>
          </a:p>
          <a:p>
            <a:endParaRPr lang="en-US" altLang="zh-TW"/>
          </a:p>
          <a:p>
            <a:r>
              <a:rPr lang="en-US" altLang="zh-TW"/>
              <a:t>A decision maker or </a:t>
            </a:r>
            <a:r>
              <a:rPr lang="en-GB" altLang="zh-TW"/>
              <a:t>learner</a:t>
            </a:r>
            <a:r>
              <a:rPr lang="en-US" altLang="zh-TW"/>
              <a:t> determining the best action for the environment to behave. Mathematically, its objective is to </a:t>
            </a:r>
            <a:r>
              <a:rPr lang="en-US" altLang="zh-TW" err="1"/>
              <a:t>maximise</a:t>
            </a:r>
            <a:r>
              <a:rPr lang="en-US" altLang="zh-TW"/>
              <a:t> cumulative rewards by learning from a sequence of state-action pairs.</a:t>
            </a:r>
          </a:p>
          <a:p>
            <a:endParaRPr lang="en-US" altLang="zh-TW"/>
          </a:p>
          <a:p>
            <a:endParaRPr lang="en-US" altLang="zh-TW"/>
          </a:p>
        </p:txBody>
      </p:sp>
      <p:sp>
        <p:nvSpPr>
          <p:cNvPr id="4" name="矩形 15">
            <a:extLst>
              <a:ext uri="{FF2B5EF4-FFF2-40B4-BE49-F238E27FC236}">
                <a16:creationId xmlns:a16="http://schemas.microsoft.com/office/drawing/2014/main" id="{849D3E7B-C945-4697-2C68-19F3C237378E}"/>
              </a:ext>
            </a:extLst>
          </p:cNvPr>
          <p:cNvSpPr/>
          <p:nvPr/>
        </p:nvSpPr>
        <p:spPr>
          <a:xfrm>
            <a:off x="920760" y="2982685"/>
            <a:ext cx="2092505" cy="2373085"/>
          </a:xfrm>
          <a:prstGeom prst="rect">
            <a:avLst/>
          </a:prstGeom>
          <a:solidFill>
            <a:schemeClr val="bg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t"/>
          <a:lstStyle/>
          <a:p>
            <a:r>
              <a:rPr lang="ja-JP" altLang="en-GB" sz="1600">
                <a:solidFill>
                  <a:schemeClr val="tx1"/>
                </a:solidFill>
                <a:ea typeface="ＭＳ Ｐゴシック"/>
              </a:rPr>
              <a:t>エージェント（agent）</a:t>
            </a:r>
            <a:endParaRPr lang="en-GB" sz="1600">
              <a:solidFill>
                <a:schemeClr val="tx1"/>
              </a:solidFill>
            </a:endParaRPr>
          </a:p>
        </p:txBody>
      </p:sp>
      <p:sp>
        <p:nvSpPr>
          <p:cNvPr id="7" name="橢圓 16">
            <a:extLst>
              <a:ext uri="{FF2B5EF4-FFF2-40B4-BE49-F238E27FC236}">
                <a16:creationId xmlns:a16="http://schemas.microsoft.com/office/drawing/2014/main" id="{031E88B4-E22C-C46F-D5A6-A92D0909CFA7}"/>
              </a:ext>
            </a:extLst>
          </p:cNvPr>
          <p:cNvSpPr/>
          <p:nvPr/>
        </p:nvSpPr>
        <p:spPr>
          <a:xfrm>
            <a:off x="1201560" y="3446302"/>
            <a:ext cx="1524000" cy="37548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GB" sz="1200">
                <a:latin typeface="Times New Roman"/>
                <a:ea typeface="ＭＳ Ｐゴシック"/>
                <a:cs typeface="Times New Roman"/>
              </a:rPr>
              <a:t>方策（policy)</a:t>
            </a:r>
            <a:endParaRPr lang="en-GB" sz="1200">
              <a:latin typeface="Times New Roman" panose="02020603050405020304" pitchFamily="18" charset="0"/>
              <a:cs typeface="Times New Roman" panose="02020603050405020304" pitchFamily="18" charset="0"/>
            </a:endParaRPr>
          </a:p>
        </p:txBody>
      </p:sp>
      <p:sp>
        <p:nvSpPr>
          <p:cNvPr id="9" name="矩形 17">
            <a:extLst>
              <a:ext uri="{FF2B5EF4-FFF2-40B4-BE49-F238E27FC236}">
                <a16:creationId xmlns:a16="http://schemas.microsoft.com/office/drawing/2014/main" id="{5BA7A555-1650-9AFF-5D68-33C1E73701B2}"/>
              </a:ext>
            </a:extLst>
          </p:cNvPr>
          <p:cNvSpPr/>
          <p:nvPr/>
        </p:nvSpPr>
        <p:spPr>
          <a:xfrm>
            <a:off x="1089472" y="4228186"/>
            <a:ext cx="1756228" cy="78377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latin typeface="Times New Roman"/>
                <a:cs typeface="Times New Roman"/>
              </a:rPr>
              <a:t>最適・試行錯誤</a:t>
            </a:r>
            <a:endParaRPr lang="en-US" altLang="ja-JP">
              <a:solidFill>
                <a:srgbClr val="000000"/>
              </a:solidFill>
              <a:latin typeface="Times New Roman"/>
              <a:cs typeface="Times New Roman"/>
            </a:endParaRPr>
          </a:p>
          <a:p>
            <a:pPr algn="ctr"/>
            <a:r>
              <a:rPr lang="ja-JP" altLang="en-US">
                <a:latin typeface="Times New Roman"/>
                <a:cs typeface="Times New Roman"/>
              </a:rPr>
              <a:t>アルゴリズム</a:t>
            </a:r>
            <a:endParaRPr lang="en-US">
              <a:solidFill>
                <a:srgbClr val="000000"/>
              </a:solidFill>
              <a:latin typeface="Times New Roman" panose="02020603050405020304" pitchFamily="18" charset="0"/>
              <a:cs typeface="Times New Roman" panose="02020603050405020304" pitchFamily="18" charset="0"/>
            </a:endParaRPr>
          </a:p>
        </p:txBody>
      </p:sp>
      <p:sp>
        <p:nvSpPr>
          <p:cNvPr id="11" name="矩形 18">
            <a:extLst>
              <a:ext uri="{FF2B5EF4-FFF2-40B4-BE49-F238E27FC236}">
                <a16:creationId xmlns:a16="http://schemas.microsoft.com/office/drawing/2014/main" id="{C432CE95-11B8-DDCC-F3AC-4BF244D95B33}"/>
              </a:ext>
            </a:extLst>
          </p:cNvPr>
          <p:cNvSpPr/>
          <p:nvPr/>
        </p:nvSpPr>
        <p:spPr>
          <a:xfrm>
            <a:off x="1046323" y="6118671"/>
            <a:ext cx="1842525" cy="60234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GB" sz="2000">
                <a:latin typeface="Times New Roman"/>
                <a:ea typeface="ＭＳ Ｐゴシック"/>
                <a:cs typeface="Times New Roman"/>
              </a:rPr>
              <a:t>環境</a:t>
            </a:r>
          </a:p>
          <a:p>
            <a:pPr algn="ctr"/>
            <a:r>
              <a:rPr lang="ja-JP" altLang="en-GB" sz="2000">
                <a:latin typeface="Times New Roman"/>
                <a:ea typeface="ＭＳ Ｐゴシック"/>
                <a:cs typeface="Times New Roman"/>
              </a:rPr>
              <a:t>（environment）</a:t>
            </a:r>
          </a:p>
        </p:txBody>
      </p:sp>
      <p:cxnSp>
        <p:nvCxnSpPr>
          <p:cNvPr id="13" name="直線單箭頭接點 19">
            <a:extLst>
              <a:ext uri="{FF2B5EF4-FFF2-40B4-BE49-F238E27FC236}">
                <a16:creationId xmlns:a16="http://schemas.microsoft.com/office/drawing/2014/main" id="{D898BC8B-CBAB-807E-CED4-29E5A83C353A}"/>
              </a:ext>
            </a:extLst>
          </p:cNvPr>
          <p:cNvCxnSpPr/>
          <p:nvPr/>
        </p:nvCxnSpPr>
        <p:spPr>
          <a:xfrm flipV="1">
            <a:off x="1967586" y="5011959"/>
            <a:ext cx="0" cy="1106712"/>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5" name="直線單箭頭接點 20">
            <a:extLst>
              <a:ext uri="{FF2B5EF4-FFF2-40B4-BE49-F238E27FC236}">
                <a16:creationId xmlns:a16="http://schemas.microsoft.com/office/drawing/2014/main" id="{A99F33A1-26AE-04C3-A0E6-2FE8F5C1F3DD}"/>
              </a:ext>
            </a:extLst>
          </p:cNvPr>
          <p:cNvCxnSpPr/>
          <p:nvPr/>
        </p:nvCxnSpPr>
        <p:spPr>
          <a:xfrm flipH="1" flipV="1">
            <a:off x="1963560" y="3821788"/>
            <a:ext cx="4026" cy="406398"/>
          </a:xfrm>
          <a:prstGeom prst="straightConnector1">
            <a:avLst/>
          </a:prstGeom>
          <a:ln w="28575">
            <a:prstDash val="sysDot"/>
            <a:tailEnd type="triangle"/>
          </a:ln>
        </p:spPr>
        <p:style>
          <a:lnRef idx="2">
            <a:schemeClr val="dk1"/>
          </a:lnRef>
          <a:fillRef idx="0">
            <a:schemeClr val="dk1"/>
          </a:fillRef>
          <a:effectRef idx="1">
            <a:schemeClr val="dk1"/>
          </a:effectRef>
          <a:fontRef idx="minor">
            <a:schemeClr val="tx1"/>
          </a:fontRef>
        </p:style>
      </p:cxnSp>
      <p:cxnSp>
        <p:nvCxnSpPr>
          <p:cNvPr id="17" name="肘形接點 21">
            <a:extLst>
              <a:ext uri="{FF2B5EF4-FFF2-40B4-BE49-F238E27FC236}">
                <a16:creationId xmlns:a16="http://schemas.microsoft.com/office/drawing/2014/main" id="{8EF9BEBD-F556-0AD4-B6BD-122AE9F9BCE3}"/>
              </a:ext>
            </a:extLst>
          </p:cNvPr>
          <p:cNvCxnSpPr/>
          <p:nvPr/>
        </p:nvCxnSpPr>
        <p:spPr>
          <a:xfrm rot="10800000" flipH="1">
            <a:off x="1046322" y="3634045"/>
            <a:ext cx="155237" cy="2785798"/>
          </a:xfrm>
          <a:prstGeom prst="bentConnector3">
            <a:avLst>
              <a:gd name="adj1" fmla="val -371653"/>
            </a:avLst>
          </a:prstGeom>
          <a:ln w="28575">
            <a:tailEnd type="triangle"/>
          </a:ln>
        </p:spPr>
        <p:style>
          <a:lnRef idx="2">
            <a:schemeClr val="dk1"/>
          </a:lnRef>
          <a:fillRef idx="0">
            <a:schemeClr val="dk1"/>
          </a:fillRef>
          <a:effectRef idx="1">
            <a:schemeClr val="dk1"/>
          </a:effectRef>
          <a:fontRef idx="minor">
            <a:schemeClr val="tx1"/>
          </a:fontRef>
        </p:style>
      </p:cxnSp>
      <p:cxnSp>
        <p:nvCxnSpPr>
          <p:cNvPr id="19" name="肘形接點 25">
            <a:extLst>
              <a:ext uri="{FF2B5EF4-FFF2-40B4-BE49-F238E27FC236}">
                <a16:creationId xmlns:a16="http://schemas.microsoft.com/office/drawing/2014/main" id="{BDEF7E43-F68D-5E36-8F12-99513A9B25E0}"/>
              </a:ext>
            </a:extLst>
          </p:cNvPr>
          <p:cNvCxnSpPr/>
          <p:nvPr/>
        </p:nvCxnSpPr>
        <p:spPr>
          <a:xfrm>
            <a:off x="2725560" y="3634045"/>
            <a:ext cx="163288" cy="2785798"/>
          </a:xfrm>
          <a:prstGeom prst="bentConnector3">
            <a:avLst>
              <a:gd name="adj1" fmla="val 462217"/>
            </a:avLst>
          </a:prstGeom>
          <a:ln w="28575">
            <a:tailEnd type="triangle"/>
          </a:ln>
        </p:spPr>
        <p:style>
          <a:lnRef idx="2">
            <a:schemeClr val="dk1"/>
          </a:lnRef>
          <a:fillRef idx="0">
            <a:schemeClr val="dk1"/>
          </a:fillRef>
          <a:effectRef idx="1">
            <a:schemeClr val="dk1"/>
          </a:effectRef>
          <a:fontRef idx="minor">
            <a:schemeClr val="tx1"/>
          </a:fontRef>
        </p:style>
      </p:cxnSp>
      <p:sp>
        <p:nvSpPr>
          <p:cNvPr id="21" name="文字方塊 28">
            <a:extLst>
              <a:ext uri="{FF2B5EF4-FFF2-40B4-BE49-F238E27FC236}">
                <a16:creationId xmlns:a16="http://schemas.microsoft.com/office/drawing/2014/main" id="{B1C00E06-4767-ADA1-F1E7-DDAC91C29B4E}"/>
              </a:ext>
            </a:extLst>
          </p:cNvPr>
          <p:cNvSpPr txBox="1"/>
          <p:nvPr/>
        </p:nvSpPr>
        <p:spPr>
          <a:xfrm>
            <a:off x="3138826" y="4986438"/>
            <a:ext cx="1531188" cy="369332"/>
          </a:xfrm>
          <a:prstGeom prst="rect">
            <a:avLst/>
          </a:prstGeom>
          <a:solidFill>
            <a:schemeClr val="bg1"/>
          </a:solidFill>
        </p:spPr>
        <p:txBody>
          <a:bodyPr wrap="none" lIns="91440" tIns="45720" rIns="91440" bIns="45720" rtlCol="0" anchor="t">
            <a:spAutoFit/>
          </a:bodyPr>
          <a:lstStyle/>
          <a:p>
            <a:r>
              <a:rPr lang="ja-JP" altLang="en-GB" b="1">
                <a:ea typeface="ＭＳ Ｐゴシック"/>
              </a:rPr>
              <a:t>動作（action）</a:t>
            </a:r>
            <a:endParaRPr lang="en-GB" b="1"/>
          </a:p>
        </p:txBody>
      </p:sp>
      <p:sp>
        <p:nvSpPr>
          <p:cNvPr id="23" name="文字方塊 30">
            <a:extLst>
              <a:ext uri="{FF2B5EF4-FFF2-40B4-BE49-F238E27FC236}">
                <a16:creationId xmlns:a16="http://schemas.microsoft.com/office/drawing/2014/main" id="{FF130AA5-FF86-4855-43CD-F7F447D9B3A3}"/>
              </a:ext>
            </a:extLst>
          </p:cNvPr>
          <p:cNvSpPr txBox="1"/>
          <p:nvPr/>
        </p:nvSpPr>
        <p:spPr>
          <a:xfrm>
            <a:off x="-103650" y="4880688"/>
            <a:ext cx="1024037" cy="646331"/>
          </a:xfrm>
          <a:prstGeom prst="rect">
            <a:avLst/>
          </a:prstGeom>
          <a:solidFill>
            <a:schemeClr val="bg1"/>
          </a:solidFill>
        </p:spPr>
        <p:txBody>
          <a:bodyPr wrap="square" lIns="91440" tIns="45720" rIns="91440" bIns="45720" rtlCol="0" anchor="t">
            <a:spAutoFit/>
          </a:bodyPr>
          <a:lstStyle/>
          <a:p>
            <a:pPr algn="ctr"/>
            <a:r>
              <a:rPr lang="ja-JP" altLang="en-GB" b="1">
                <a:ea typeface="ＭＳ Ｐゴシック"/>
              </a:rPr>
              <a:t>状態</a:t>
            </a:r>
            <a:endParaRPr lang="en-GB" altLang="ja-JP" b="1">
              <a:ea typeface="ＭＳ Ｐゴシック"/>
            </a:endParaRPr>
          </a:p>
          <a:p>
            <a:pPr algn="ctr"/>
            <a:r>
              <a:rPr lang="ja-JP" altLang="en-GB" b="1">
                <a:ea typeface="ＭＳ Ｐゴシック"/>
              </a:rPr>
              <a:t>（state）</a:t>
            </a:r>
            <a:endParaRPr lang="en-GB" b="1"/>
          </a:p>
        </p:txBody>
      </p:sp>
      <p:sp>
        <p:nvSpPr>
          <p:cNvPr id="25" name="文字方塊 32">
            <a:extLst>
              <a:ext uri="{FF2B5EF4-FFF2-40B4-BE49-F238E27FC236}">
                <a16:creationId xmlns:a16="http://schemas.microsoft.com/office/drawing/2014/main" id="{0A24C04C-2071-C65F-9B73-B007EFE18BCB}"/>
              </a:ext>
            </a:extLst>
          </p:cNvPr>
          <p:cNvSpPr txBox="1"/>
          <p:nvPr/>
        </p:nvSpPr>
        <p:spPr>
          <a:xfrm>
            <a:off x="1480706" y="5546590"/>
            <a:ext cx="1594924" cy="369332"/>
          </a:xfrm>
          <a:prstGeom prst="rect">
            <a:avLst/>
          </a:prstGeom>
          <a:solidFill>
            <a:schemeClr val="bg1"/>
          </a:solidFill>
        </p:spPr>
        <p:txBody>
          <a:bodyPr wrap="none" lIns="91440" tIns="45720" rIns="91440" bIns="45720" rtlCol="0" anchor="t">
            <a:spAutoFit/>
          </a:bodyPr>
          <a:lstStyle/>
          <a:p>
            <a:r>
              <a:rPr lang="ja-JP" altLang="en-GB" b="1">
                <a:ea typeface="ＭＳ Ｐゴシック"/>
              </a:rPr>
              <a:t>報酬（reward）</a:t>
            </a:r>
            <a:endParaRPr lang="en-GB" b="1"/>
          </a:p>
        </p:txBody>
      </p:sp>
    </p:spTree>
    <p:extLst>
      <p:ext uri="{BB962C8B-B14F-4D97-AF65-F5344CB8AC3E}">
        <p14:creationId xmlns:p14="http://schemas.microsoft.com/office/powerpoint/2010/main" val="392750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FABB-E693-5BDF-18FC-DB635ED81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5CD70-5AC7-EBAF-E55D-9C094E1B7803}"/>
              </a:ext>
            </a:extLst>
          </p:cNvPr>
          <p:cNvSpPr>
            <a:spLocks noGrp="1"/>
          </p:cNvSpPr>
          <p:nvPr>
            <p:ph type="title"/>
          </p:nvPr>
        </p:nvSpPr>
        <p:spPr>
          <a:xfrm>
            <a:off x="-1291" y="3498"/>
            <a:ext cx="12194581" cy="666886"/>
          </a:xfrm>
        </p:spPr>
        <p:txBody>
          <a:bodyPr>
            <a:normAutofit/>
          </a:bodyPr>
          <a:lstStyle/>
          <a:p>
            <a:pPr algn="ctr"/>
            <a:r>
              <a:rPr lang="en-GB" altLang="zh-TW" sz="3200">
                <a:latin typeface="Times New Roman"/>
                <a:cs typeface="Times"/>
              </a:rPr>
              <a:t>Reinforcement Learning – Agent (CONT'D)</a:t>
            </a:r>
            <a:endParaRPr lang="en-US"/>
          </a:p>
        </p:txBody>
      </p:sp>
      <p:sp>
        <p:nvSpPr>
          <p:cNvPr id="5" name="Rectangle 4">
            <a:extLst>
              <a:ext uri="{FF2B5EF4-FFF2-40B4-BE49-F238E27FC236}">
                <a16:creationId xmlns:a16="http://schemas.microsoft.com/office/drawing/2014/main" id="{52431840-6284-F670-A491-C64565F6698E}"/>
              </a:ext>
            </a:extLst>
          </p:cNvPr>
          <p:cNvSpPr/>
          <p:nvPr/>
        </p:nvSpPr>
        <p:spPr>
          <a:xfrm>
            <a:off x="6135351" y="1892366"/>
            <a:ext cx="1658187" cy="1325866"/>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Agent</a:t>
            </a:r>
          </a:p>
        </p:txBody>
      </p:sp>
      <p:sp>
        <p:nvSpPr>
          <p:cNvPr id="6" name="Rectangle 5">
            <a:extLst>
              <a:ext uri="{FF2B5EF4-FFF2-40B4-BE49-F238E27FC236}">
                <a16:creationId xmlns:a16="http://schemas.microsoft.com/office/drawing/2014/main" id="{71E80623-F3A0-2195-B650-CAC52DBBE006}"/>
              </a:ext>
            </a:extLst>
          </p:cNvPr>
          <p:cNvSpPr/>
          <p:nvPr/>
        </p:nvSpPr>
        <p:spPr>
          <a:xfrm>
            <a:off x="9909998" y="1893203"/>
            <a:ext cx="1970598" cy="1325866"/>
          </a:xfrm>
          <a:prstGeom prst="rect">
            <a:avLst/>
          </a:prstGeom>
          <a:solidFill>
            <a:schemeClr val="accent1">
              <a:lumMod val="40000"/>
              <a:lumOff val="6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Environment</a:t>
            </a:r>
          </a:p>
        </p:txBody>
      </p:sp>
      <p:sp>
        <p:nvSpPr>
          <p:cNvPr id="11" name="Rectangle 10">
            <a:extLst>
              <a:ext uri="{FF2B5EF4-FFF2-40B4-BE49-F238E27FC236}">
                <a16:creationId xmlns:a16="http://schemas.microsoft.com/office/drawing/2014/main" id="{D0BDB71B-28FC-433F-837F-553FCD19F4AF}"/>
              </a:ext>
            </a:extLst>
          </p:cNvPr>
          <p:cNvSpPr/>
          <p:nvPr/>
        </p:nvSpPr>
        <p:spPr>
          <a:xfrm>
            <a:off x="6665219" y="3216522"/>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279451A-242A-8405-68D2-AD662A98EA03}"/>
              </a:ext>
            </a:extLst>
          </p:cNvPr>
          <p:cNvSpPr/>
          <p:nvPr/>
        </p:nvSpPr>
        <p:spPr>
          <a:xfrm>
            <a:off x="7039075" y="322074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8B3ED2F-05EA-C269-F68B-B4315937A722}"/>
              </a:ext>
            </a:extLst>
          </p:cNvPr>
          <p:cNvSpPr/>
          <p:nvPr/>
        </p:nvSpPr>
        <p:spPr>
          <a:xfrm>
            <a:off x="10528577" y="3208116"/>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7E2A498-CA9B-7277-A7C5-E7221897A0F7}"/>
              </a:ext>
            </a:extLst>
          </p:cNvPr>
          <p:cNvSpPr/>
          <p:nvPr/>
        </p:nvSpPr>
        <p:spPr>
          <a:xfrm>
            <a:off x="10902433" y="3212339"/>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6" name="Connector: Elbow 15">
            <a:extLst>
              <a:ext uri="{FF2B5EF4-FFF2-40B4-BE49-F238E27FC236}">
                <a16:creationId xmlns:a16="http://schemas.microsoft.com/office/drawing/2014/main" id="{BC11208A-42AC-A1A7-7BC6-B5262904F384}"/>
              </a:ext>
            </a:extLst>
          </p:cNvPr>
          <p:cNvCxnSpPr>
            <a:cxnSpLocks/>
            <a:stCxn id="13" idx="2"/>
            <a:endCxn id="12" idx="2"/>
          </p:cNvCxnSpPr>
          <p:nvPr/>
        </p:nvCxnSpPr>
        <p:spPr>
          <a:xfrm rot="5400000">
            <a:off x="8885512" y="1469680"/>
            <a:ext cx="12629" cy="3489502"/>
          </a:xfrm>
          <a:prstGeom prst="bentConnector3">
            <a:avLst>
              <a:gd name="adj1" fmla="val 8949466"/>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6C23CB7A-96E6-5975-5C6F-C51868FD99C1}"/>
              </a:ext>
            </a:extLst>
          </p:cNvPr>
          <p:cNvCxnSpPr>
            <a:cxnSpLocks/>
            <a:stCxn id="14" idx="2"/>
            <a:endCxn id="11" idx="2"/>
          </p:cNvCxnSpPr>
          <p:nvPr/>
        </p:nvCxnSpPr>
        <p:spPr>
          <a:xfrm rot="5400000">
            <a:off x="8889735" y="1095824"/>
            <a:ext cx="4183" cy="4237214"/>
          </a:xfrm>
          <a:prstGeom prst="bentConnector3">
            <a:avLst>
              <a:gd name="adj1" fmla="val 51106431"/>
            </a:avLst>
          </a:prstGeom>
          <a:ln>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C6FBC83D-5041-C801-E9E8-1033365C0B10}"/>
              </a:ext>
            </a:extLst>
          </p:cNvPr>
          <p:cNvPicPr>
            <a:picLocks noChangeAspect="1"/>
          </p:cNvPicPr>
          <p:nvPr/>
        </p:nvPicPr>
        <p:blipFill>
          <a:blip r:embed="rId2"/>
          <a:stretch>
            <a:fillRect/>
          </a:stretch>
        </p:blipFill>
        <p:spPr>
          <a:xfrm>
            <a:off x="7280475" y="4803838"/>
            <a:ext cx="3076575" cy="514350"/>
          </a:xfrm>
          <a:prstGeom prst="rect">
            <a:avLst/>
          </a:prstGeom>
        </p:spPr>
      </p:pic>
      <p:pic>
        <p:nvPicPr>
          <p:cNvPr id="40" name="Picture 39">
            <a:extLst>
              <a:ext uri="{FF2B5EF4-FFF2-40B4-BE49-F238E27FC236}">
                <a16:creationId xmlns:a16="http://schemas.microsoft.com/office/drawing/2014/main" id="{3E13A4DF-E42A-B51F-3469-4958E80B2CFC}"/>
              </a:ext>
            </a:extLst>
          </p:cNvPr>
          <p:cNvPicPr>
            <a:picLocks noChangeAspect="1"/>
          </p:cNvPicPr>
          <p:nvPr/>
        </p:nvPicPr>
        <p:blipFill>
          <a:blip r:embed="rId3"/>
          <a:stretch>
            <a:fillRect/>
          </a:stretch>
        </p:blipFill>
        <p:spPr>
          <a:xfrm>
            <a:off x="7331274" y="3786163"/>
            <a:ext cx="2924175" cy="514350"/>
          </a:xfrm>
          <a:prstGeom prst="rect">
            <a:avLst/>
          </a:prstGeom>
        </p:spPr>
      </p:pic>
      <p:sp>
        <p:nvSpPr>
          <p:cNvPr id="44" name="Rectangle 43">
            <a:extLst>
              <a:ext uri="{FF2B5EF4-FFF2-40B4-BE49-F238E27FC236}">
                <a16:creationId xmlns:a16="http://schemas.microsoft.com/office/drawing/2014/main" id="{64DA0366-0B3F-B92C-F5F2-1D27E760733A}"/>
              </a:ext>
            </a:extLst>
          </p:cNvPr>
          <p:cNvSpPr/>
          <p:nvPr/>
        </p:nvSpPr>
        <p:spPr>
          <a:xfrm flipV="1">
            <a:off x="6665220" y="1899893"/>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46AD8C2B-ECFF-0872-310A-119CBA4C0CD3}"/>
              </a:ext>
            </a:extLst>
          </p:cNvPr>
          <p:cNvSpPr/>
          <p:nvPr/>
        </p:nvSpPr>
        <p:spPr>
          <a:xfrm flipV="1">
            <a:off x="10902434" y="1892535"/>
            <a:ext cx="216000" cy="0"/>
          </a:xfrm>
          <a:prstGeom prst="rect">
            <a:avLst/>
          </a:prstGeom>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6" name="Connector: Elbow 45">
            <a:extLst>
              <a:ext uri="{FF2B5EF4-FFF2-40B4-BE49-F238E27FC236}">
                <a16:creationId xmlns:a16="http://schemas.microsoft.com/office/drawing/2014/main" id="{E49C353D-90CD-85AB-2F29-82C2FE1E0DB0}"/>
              </a:ext>
            </a:extLst>
          </p:cNvPr>
          <p:cNvCxnSpPr>
            <a:cxnSpLocks/>
            <a:stCxn id="44" idx="2"/>
            <a:endCxn id="45" idx="2"/>
          </p:cNvCxnSpPr>
          <p:nvPr/>
        </p:nvCxnSpPr>
        <p:spPr>
          <a:xfrm rot="5400000" flipH="1" flipV="1">
            <a:off x="8888148" y="-222394"/>
            <a:ext cx="7358" cy="4237214"/>
          </a:xfrm>
          <a:prstGeom prst="bentConnector3">
            <a:avLst>
              <a:gd name="adj1" fmla="val 5148573"/>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a:extLst>
              <a:ext uri="{FF2B5EF4-FFF2-40B4-BE49-F238E27FC236}">
                <a16:creationId xmlns:a16="http://schemas.microsoft.com/office/drawing/2014/main" id="{5317B2F4-1498-2961-22AC-661BD6B2CC71}"/>
              </a:ext>
            </a:extLst>
          </p:cNvPr>
          <p:cNvPicPr>
            <a:picLocks noChangeAspect="1"/>
          </p:cNvPicPr>
          <p:nvPr/>
        </p:nvPicPr>
        <p:blipFill>
          <a:blip r:embed="rId4"/>
          <a:stretch>
            <a:fillRect/>
          </a:stretch>
        </p:blipFill>
        <p:spPr>
          <a:xfrm>
            <a:off x="7474277" y="978135"/>
            <a:ext cx="3162300" cy="514350"/>
          </a:xfrm>
          <a:prstGeom prst="rect">
            <a:avLst/>
          </a:prstGeom>
        </p:spPr>
      </p:pic>
      <p:sp>
        <p:nvSpPr>
          <p:cNvPr id="57" name="TextBox 56">
            <a:extLst>
              <a:ext uri="{FF2B5EF4-FFF2-40B4-BE49-F238E27FC236}">
                <a16:creationId xmlns:a16="http://schemas.microsoft.com/office/drawing/2014/main" id="{B1DC7F3C-C467-D8D9-D6A0-D62B2D80F7F7}"/>
              </a:ext>
            </a:extLst>
          </p:cNvPr>
          <p:cNvSpPr txBox="1"/>
          <p:nvPr/>
        </p:nvSpPr>
        <p:spPr>
          <a:xfrm>
            <a:off x="7474277" y="653768"/>
            <a:ext cx="867545" cy="369332"/>
          </a:xfrm>
          <a:prstGeom prst="rect">
            <a:avLst/>
          </a:prstGeom>
          <a:noFill/>
        </p:spPr>
        <p:txBody>
          <a:bodyPr wrap="none" rtlCol="0">
            <a:spAutoFit/>
          </a:bodyPr>
          <a:lstStyle/>
          <a:p>
            <a:r>
              <a:rPr lang="en-GB" b="1" i="1" u="sng"/>
              <a:t>Action:</a:t>
            </a:r>
          </a:p>
        </p:txBody>
      </p:sp>
      <p:sp>
        <p:nvSpPr>
          <p:cNvPr id="58" name="TextBox 57">
            <a:extLst>
              <a:ext uri="{FF2B5EF4-FFF2-40B4-BE49-F238E27FC236}">
                <a16:creationId xmlns:a16="http://schemas.microsoft.com/office/drawing/2014/main" id="{44582456-B09A-9BD0-8438-A76876F347FE}"/>
              </a:ext>
            </a:extLst>
          </p:cNvPr>
          <p:cNvSpPr txBox="1"/>
          <p:nvPr/>
        </p:nvSpPr>
        <p:spPr>
          <a:xfrm>
            <a:off x="7298667" y="3433447"/>
            <a:ext cx="805092" cy="369332"/>
          </a:xfrm>
          <a:prstGeom prst="rect">
            <a:avLst/>
          </a:prstGeom>
          <a:noFill/>
        </p:spPr>
        <p:txBody>
          <a:bodyPr wrap="none" rtlCol="0">
            <a:spAutoFit/>
          </a:bodyPr>
          <a:lstStyle/>
          <a:p>
            <a:r>
              <a:rPr lang="en-GB" b="1" i="1" u="sng"/>
              <a:t>State:</a:t>
            </a:r>
          </a:p>
        </p:txBody>
      </p:sp>
      <p:sp>
        <p:nvSpPr>
          <p:cNvPr id="59" name="TextBox 58">
            <a:extLst>
              <a:ext uri="{FF2B5EF4-FFF2-40B4-BE49-F238E27FC236}">
                <a16:creationId xmlns:a16="http://schemas.microsoft.com/office/drawing/2014/main" id="{47C20631-B25D-C682-13BA-4B50B9A3FA7B}"/>
              </a:ext>
            </a:extLst>
          </p:cNvPr>
          <p:cNvSpPr txBox="1"/>
          <p:nvPr/>
        </p:nvSpPr>
        <p:spPr>
          <a:xfrm>
            <a:off x="7264700" y="4430283"/>
            <a:ext cx="980974" cy="369332"/>
          </a:xfrm>
          <a:prstGeom prst="rect">
            <a:avLst/>
          </a:prstGeom>
          <a:noFill/>
        </p:spPr>
        <p:txBody>
          <a:bodyPr wrap="none" rtlCol="0">
            <a:spAutoFit/>
          </a:bodyPr>
          <a:lstStyle/>
          <a:p>
            <a:r>
              <a:rPr lang="en-GB" b="1" i="1" u="sng"/>
              <a:t>Reward</a:t>
            </a:r>
          </a:p>
        </p:txBody>
      </p:sp>
      <p:sp>
        <p:nvSpPr>
          <p:cNvPr id="7" name="Content Placeholder 2">
            <a:extLst>
              <a:ext uri="{FF2B5EF4-FFF2-40B4-BE49-F238E27FC236}">
                <a16:creationId xmlns:a16="http://schemas.microsoft.com/office/drawing/2014/main" id="{B9CC1662-E88E-66DC-E9A7-53275D2FE848}"/>
              </a:ext>
            </a:extLst>
          </p:cNvPr>
          <p:cNvSpPr>
            <a:spLocks noGrp="1"/>
          </p:cNvSpPr>
          <p:nvPr>
            <p:ph idx="1"/>
          </p:nvPr>
        </p:nvSpPr>
        <p:spPr>
          <a:xfrm>
            <a:off x="133350" y="891672"/>
            <a:ext cx="5635625" cy="5559425"/>
          </a:xfrm>
        </p:spPr>
        <p:txBody>
          <a:bodyPr vert="horz" lIns="91440" tIns="45720" rIns="91440" bIns="45720" rtlCol="0" anchor="t">
            <a:normAutofit fontScale="92500"/>
          </a:bodyPr>
          <a:lstStyle/>
          <a:p>
            <a:pPr>
              <a:lnSpc>
                <a:spcPct val="150000"/>
              </a:lnSpc>
            </a:pPr>
            <a:r>
              <a:rPr lang="ja-JP" altLang="en-US">
                <a:solidFill>
                  <a:schemeClr val="bg1">
                    <a:lumMod val="85000"/>
                  </a:schemeClr>
                </a:solidFill>
              </a:rPr>
              <a:t>強化学習の構成要素</a:t>
            </a:r>
            <a:endParaRPr lang="en-GB">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環境（</a:t>
            </a:r>
            <a:r>
              <a:rPr lang="en-GB" altLang="ja-JP">
                <a:solidFill>
                  <a:schemeClr val="bg1">
                    <a:lumMod val="85000"/>
                  </a:schemeClr>
                </a:solidFill>
              </a:rPr>
              <a:t>e</a:t>
            </a:r>
            <a:r>
              <a:rPr lang="en-GB">
                <a:solidFill>
                  <a:schemeClr val="bg1">
                    <a:lumMod val="85000"/>
                  </a:schemeClr>
                </a:solidFill>
              </a:rPr>
              <a:t>nvironment</a:t>
            </a:r>
            <a:r>
              <a:rPr lang="ja-JP" altLang="en-US">
                <a:solidFill>
                  <a:schemeClr val="bg1">
                    <a:lumMod val="85000"/>
                  </a:schemeClr>
                </a:solidFill>
              </a:rPr>
              <a:t>）</a:t>
            </a:r>
            <a:endParaRPr lang="en-GB">
              <a:solidFill>
                <a:schemeClr val="bg1">
                  <a:lumMod val="85000"/>
                </a:schemeClr>
              </a:solidFill>
            </a:endParaRPr>
          </a:p>
          <a:p>
            <a:pPr lvl="1">
              <a:lnSpc>
                <a:spcPct val="150000"/>
              </a:lnSpc>
              <a:buFont typeface="Wingdings" panose="020B0604020202020204" pitchFamily="34" charset="0"/>
              <a:buChar char="Ø"/>
            </a:pPr>
            <a:r>
              <a:rPr lang="ja-JP" altLang="en-US">
                <a:solidFill>
                  <a:schemeClr val="bg1">
                    <a:lumMod val="85000"/>
                  </a:schemeClr>
                </a:solidFill>
              </a:rPr>
              <a:t>エージェント（</a:t>
            </a:r>
            <a:r>
              <a:rPr lang="en-GB" altLang="ja-JP">
                <a:solidFill>
                  <a:schemeClr val="bg1">
                    <a:lumMod val="85000"/>
                  </a:schemeClr>
                </a:solidFill>
              </a:rPr>
              <a:t>a</a:t>
            </a:r>
            <a:r>
              <a:rPr lang="en-GB">
                <a:solidFill>
                  <a:schemeClr val="bg1">
                    <a:lumMod val="85000"/>
                  </a:schemeClr>
                </a:solidFill>
              </a:rPr>
              <a:t>gent</a:t>
            </a:r>
            <a:r>
              <a:rPr lang="ja-JP" altLang="en-US">
                <a:solidFill>
                  <a:schemeClr val="bg1">
                    <a:lumMod val="85000"/>
                  </a:schemeClr>
                </a:solidFill>
              </a:rPr>
              <a:t>）</a:t>
            </a:r>
            <a:endParaRPr lang="en-GB">
              <a:solidFill>
                <a:schemeClr val="bg1">
                  <a:lumMod val="85000"/>
                </a:schemeClr>
              </a:solidFill>
            </a:endParaRPr>
          </a:p>
          <a:p>
            <a:pPr>
              <a:lnSpc>
                <a:spcPct val="150000"/>
              </a:lnSpc>
            </a:pPr>
            <a:r>
              <a:rPr lang="ja-JP" altLang="en-US">
                <a:solidFill>
                  <a:srgbClr val="000000"/>
                </a:solidFill>
                <a:latin typeface="Noto Sans JP"/>
              </a:rPr>
              <a:t>主な</a:t>
            </a:r>
            <a:r>
              <a:rPr lang="ja-JP" altLang="en-US" b="0" i="0">
                <a:solidFill>
                  <a:srgbClr val="000000"/>
                </a:solidFill>
                <a:effectLst/>
                <a:latin typeface="Noto Sans JP"/>
              </a:rPr>
              <a:t>パラメーターの調節を通じて学習</a:t>
            </a:r>
            <a:endParaRPr lang="en-GB"/>
          </a:p>
          <a:p>
            <a:pPr lvl="1">
              <a:lnSpc>
                <a:spcPct val="150000"/>
              </a:lnSpc>
              <a:buFont typeface="Wingdings" panose="020B0604020202020204" pitchFamily="34" charset="0"/>
              <a:buChar char="Ø"/>
            </a:pPr>
            <a:r>
              <a:rPr lang="ja-JP" altLang="en-US"/>
              <a:t>行動（</a:t>
            </a:r>
            <a:r>
              <a:rPr lang="en-GB" altLang="ja-JP"/>
              <a:t>a</a:t>
            </a:r>
            <a:r>
              <a:rPr lang="en-GB"/>
              <a:t>ction</a:t>
            </a:r>
            <a:r>
              <a:rPr lang="ja-JP" altLang="en-US"/>
              <a:t>）</a:t>
            </a:r>
            <a:endParaRPr lang="en-GB"/>
          </a:p>
          <a:p>
            <a:pPr lvl="1">
              <a:lnSpc>
                <a:spcPct val="150000"/>
              </a:lnSpc>
              <a:buFont typeface="Wingdings" panose="020B0604020202020204" pitchFamily="34" charset="0"/>
              <a:buChar char="Ø"/>
            </a:pPr>
            <a:r>
              <a:rPr lang="ja-JP" altLang="en-US"/>
              <a:t>状態（</a:t>
            </a:r>
            <a:r>
              <a:rPr lang="en-GB" altLang="ja-JP"/>
              <a:t>s</a:t>
            </a:r>
            <a:r>
              <a:rPr lang="en-GB"/>
              <a:t>tate</a:t>
            </a:r>
            <a:r>
              <a:rPr lang="ja-JP" altLang="en-US"/>
              <a:t>）</a:t>
            </a:r>
            <a:endParaRPr lang="en-GB"/>
          </a:p>
          <a:p>
            <a:pPr lvl="1">
              <a:lnSpc>
                <a:spcPct val="150000"/>
              </a:lnSpc>
              <a:buFont typeface="Wingdings" panose="020B0604020202020204" pitchFamily="34" charset="0"/>
              <a:buChar char="Ø"/>
            </a:pPr>
            <a:r>
              <a:rPr lang="ja-JP" altLang="en-US"/>
              <a:t>報酬（</a:t>
            </a:r>
            <a:r>
              <a:rPr lang="en-GB" altLang="ja-JP"/>
              <a:t>r</a:t>
            </a:r>
            <a:r>
              <a:rPr lang="en-GB"/>
              <a:t>eward</a:t>
            </a:r>
            <a:r>
              <a:rPr lang="ja-JP" altLang="en-US"/>
              <a:t>）</a:t>
            </a:r>
            <a:endParaRPr lang="en-GB"/>
          </a:p>
          <a:p>
            <a:pPr lvl="1">
              <a:lnSpc>
                <a:spcPct val="150000"/>
              </a:lnSpc>
              <a:buFont typeface="Wingdings" panose="020B0604020202020204" pitchFamily="34" charset="0"/>
              <a:buChar char="Ø"/>
            </a:pPr>
            <a:r>
              <a:rPr lang="ja-JP" altLang="en-US"/>
              <a:t>方策（</a:t>
            </a:r>
            <a:r>
              <a:rPr lang="en-GB" altLang="ja-JP"/>
              <a:t>p</a:t>
            </a:r>
            <a:r>
              <a:rPr lang="en-GB"/>
              <a:t>olicy</a:t>
            </a:r>
            <a:r>
              <a:rPr lang="ja-JP" altLang="en-US"/>
              <a:t>）</a:t>
            </a:r>
            <a:endParaRPr lang="en-GB"/>
          </a:p>
          <a:p>
            <a:pPr lvl="1">
              <a:lnSpc>
                <a:spcPct val="150000"/>
              </a:lnSpc>
              <a:buFont typeface="Wingdings" panose="020B0604020202020204" pitchFamily="34" charset="0"/>
              <a:buChar char="Ø"/>
            </a:pPr>
            <a:r>
              <a:rPr lang="ja-JP" altLang="en-US"/>
              <a:t>累積報酬（</a:t>
            </a:r>
            <a:r>
              <a:rPr lang="en-GB" altLang="ja-JP"/>
              <a:t>c</a:t>
            </a:r>
            <a:r>
              <a:rPr lang="en-GB"/>
              <a:t>umulative reward</a:t>
            </a:r>
            <a:r>
              <a:rPr lang="ja-JP" altLang="en-US"/>
              <a:t>）</a:t>
            </a:r>
            <a:endParaRPr lang="en-GB"/>
          </a:p>
        </p:txBody>
      </p:sp>
    </p:spTree>
    <p:extLst>
      <p:ext uri="{BB962C8B-B14F-4D97-AF65-F5344CB8AC3E}">
        <p14:creationId xmlns:p14="http://schemas.microsoft.com/office/powerpoint/2010/main" val="79281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72633-0A61-E040-6D04-D0A57AD14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DBB55-3ABD-C8C9-5164-4370B353D5D7}"/>
              </a:ext>
            </a:extLst>
          </p:cNvPr>
          <p:cNvSpPr>
            <a:spLocks noGrp="1"/>
          </p:cNvSpPr>
          <p:nvPr>
            <p:ph type="title"/>
          </p:nvPr>
        </p:nvSpPr>
        <p:spPr>
          <a:xfrm>
            <a:off x="-1291" y="3498"/>
            <a:ext cx="12194581" cy="666886"/>
          </a:xfrm>
        </p:spPr>
        <p:txBody>
          <a:bodyPr>
            <a:normAutofit/>
          </a:bodyPr>
          <a:lstStyle/>
          <a:p>
            <a:pPr algn="ctr"/>
            <a:r>
              <a:rPr lang="ja-JP" altLang="en-GB" sz="3200">
                <a:latin typeface="Times New Roman"/>
                <a:ea typeface="ＭＳ Ｐゴシック"/>
                <a:cs typeface="Times"/>
              </a:rPr>
              <a:t>強化学習の基礎 - パラメータ・用語のまとめ</a:t>
            </a:r>
          </a:p>
        </p:txBody>
      </p:sp>
      <p:sp>
        <p:nvSpPr>
          <p:cNvPr id="15" name="內容版面配置區 2">
            <a:extLst>
              <a:ext uri="{FF2B5EF4-FFF2-40B4-BE49-F238E27FC236}">
                <a16:creationId xmlns:a16="http://schemas.microsoft.com/office/drawing/2014/main" id="{AD56F3C4-5D57-A3FD-CD88-227E5F45F3B2}"/>
              </a:ext>
            </a:extLst>
          </p:cNvPr>
          <p:cNvSpPr>
            <a:spLocks noGrp="1"/>
          </p:cNvSpPr>
          <p:nvPr>
            <p:ph idx="1"/>
          </p:nvPr>
        </p:nvSpPr>
        <p:spPr>
          <a:xfrm>
            <a:off x="280184" y="774564"/>
            <a:ext cx="11781187" cy="2017301"/>
          </a:xfrm>
        </p:spPr>
        <p:txBody>
          <a:bodyPr vert="horz" lIns="91440" tIns="45720" rIns="91440" bIns="45720" rtlCol="0" anchor="t">
            <a:normAutofit/>
          </a:bodyPr>
          <a:lstStyle/>
          <a:p>
            <a:r>
              <a:rPr lang="ja-JP" altLang="en-US" sz="2000" b="1" i="1">
                <a:latin typeface="Times New Roman"/>
                <a:ea typeface="ＭＳ Ｐゴシック"/>
                <a:cs typeface="Times New Roman"/>
              </a:rPr>
              <a:t>行動（action）</a:t>
            </a:r>
            <a:r>
              <a:rPr lang="en-US" sz="2000" b="1" i="1">
                <a:latin typeface="Times New Roman"/>
                <a:cs typeface="Times New Roman"/>
              </a:rPr>
              <a:t>, A</a:t>
            </a:r>
            <a:r>
              <a:rPr lang="en-US" sz="1400" b="1" i="1">
                <a:latin typeface="Times New Roman"/>
                <a:cs typeface="Times New Roman"/>
              </a:rPr>
              <a:t>t</a:t>
            </a:r>
            <a:r>
              <a:rPr lang="en-US" sz="2000" b="1" i="1">
                <a:latin typeface="Times New Roman"/>
                <a:cs typeface="Times New Roman"/>
              </a:rPr>
              <a:t> </a:t>
            </a:r>
            <a:r>
              <a:rPr lang="en-US" sz="2000">
                <a:latin typeface="Times New Roman"/>
                <a:cs typeface="Times New Roman"/>
              </a:rPr>
              <a:t>- D</a:t>
            </a:r>
            <a:r>
              <a:rPr lang="en-US" altLang="zh-TW" sz="2000">
                <a:latin typeface="Times New Roman"/>
                <a:ea typeface="新細明體"/>
                <a:cs typeface="Times New Roman"/>
              </a:rPr>
              <a:t>ecision made by the agent that affects the state transition</a:t>
            </a:r>
            <a:endParaRPr lang="en-US" sz="2000">
              <a:latin typeface="Times New Roman"/>
              <a:ea typeface="新細明體"/>
              <a:cs typeface="Times New Roman"/>
            </a:endParaRPr>
          </a:p>
          <a:p>
            <a:r>
              <a:rPr lang="ja-JP" altLang="en-US" sz="2000" b="1" i="1">
                <a:latin typeface="Times New Roman"/>
                <a:ea typeface="ＭＳ Ｐゴシック"/>
                <a:cs typeface="Times New Roman"/>
              </a:rPr>
              <a:t>状態 (s</a:t>
            </a:r>
            <a:r>
              <a:rPr lang="en-US" sz="2000" b="1" i="1">
                <a:latin typeface="Times New Roman"/>
                <a:cs typeface="Times New Roman"/>
              </a:rPr>
              <a:t>tate), S</a:t>
            </a:r>
            <a:r>
              <a:rPr lang="en-US" sz="1600" b="1" i="1">
                <a:latin typeface="Times New Roman"/>
                <a:cs typeface="Times New Roman"/>
              </a:rPr>
              <a:t>t</a:t>
            </a:r>
            <a:r>
              <a:rPr lang="en-US" sz="2000" b="1" i="1">
                <a:latin typeface="Times New Roman"/>
                <a:cs typeface="Times New Roman"/>
              </a:rPr>
              <a:t> </a:t>
            </a:r>
            <a:r>
              <a:rPr lang="en-US" sz="2000">
                <a:latin typeface="Times New Roman"/>
                <a:cs typeface="Times New Roman"/>
              </a:rPr>
              <a:t>- C</a:t>
            </a:r>
            <a:r>
              <a:rPr lang="en-US" altLang="zh-TW" sz="2000">
                <a:latin typeface="Times New Roman"/>
                <a:ea typeface="新細明體"/>
                <a:cs typeface="Times New Roman"/>
              </a:rPr>
              <a:t>urrent situation of the agent in the environment</a:t>
            </a:r>
            <a:endParaRPr lang="en-US" sz="2000">
              <a:latin typeface="Times New Roman"/>
              <a:ea typeface="新細明體"/>
              <a:cs typeface="Times New Roman"/>
            </a:endParaRPr>
          </a:p>
          <a:p>
            <a:r>
              <a:rPr lang="ja-JP" altLang="en-US" sz="2000" b="1" i="1">
                <a:latin typeface="Times New Roman"/>
                <a:ea typeface="ＭＳ Ｐゴシック"/>
                <a:cs typeface="Times New Roman"/>
              </a:rPr>
              <a:t>方策</a:t>
            </a:r>
            <a:r>
              <a:rPr lang="ja-JP" altLang="en-US" sz="2000" b="1" i="1">
                <a:latin typeface="Times New Roman"/>
                <a:ea typeface="新細明體"/>
                <a:cs typeface="Times New Roman"/>
              </a:rPr>
              <a:t> (p</a:t>
            </a:r>
            <a:r>
              <a:rPr lang="en-US" sz="2000" b="1" i="1" err="1">
                <a:latin typeface="Times New Roman"/>
                <a:ea typeface="新細明體"/>
                <a:cs typeface="Times New Roman"/>
              </a:rPr>
              <a:t>olicy</a:t>
            </a:r>
            <a:r>
              <a:rPr lang="en-US" sz="2000" b="1" i="1">
                <a:latin typeface="Times New Roman"/>
                <a:ea typeface="新細明體"/>
                <a:cs typeface="Times New Roman"/>
              </a:rPr>
              <a:t>), π </a:t>
            </a:r>
            <a:r>
              <a:rPr lang="en-US" sz="2000" b="1">
                <a:latin typeface="Times New Roman"/>
                <a:ea typeface="新細明體"/>
                <a:cs typeface="Times New Roman"/>
              </a:rPr>
              <a:t>– </a:t>
            </a:r>
            <a:r>
              <a:rPr lang="ja-JP" altLang="en-US" sz="2000" b="1">
                <a:latin typeface="Times New Roman"/>
                <a:ea typeface="新細明體"/>
                <a:cs typeface="Times New Roman"/>
              </a:rPr>
              <a:t>与えられた状態のもとで行動を決定するルール</a:t>
            </a:r>
            <a:endParaRPr lang="en-US" altLang="zh-TW" sz="2000">
              <a:latin typeface="Times New Roman"/>
              <a:ea typeface="新細明體"/>
              <a:cs typeface="Times New Roman"/>
            </a:endParaRPr>
          </a:p>
          <a:p>
            <a:r>
              <a:rPr lang="en-US" sz="2000" b="1" i="1">
                <a:latin typeface="Times New Roman"/>
                <a:cs typeface="Times New Roman"/>
              </a:rPr>
              <a:t>Reward, R</a:t>
            </a:r>
            <a:r>
              <a:rPr lang="en-US" sz="1400" b="1" i="1">
                <a:latin typeface="Times New Roman"/>
                <a:cs typeface="Times New Roman"/>
              </a:rPr>
              <a:t>t</a:t>
            </a:r>
            <a:r>
              <a:rPr lang="en-US" sz="2000" b="1" i="1">
                <a:latin typeface="Times New Roman"/>
                <a:cs typeface="Times New Roman"/>
              </a:rPr>
              <a:t> </a:t>
            </a:r>
            <a:r>
              <a:rPr lang="en-US" sz="2000">
                <a:latin typeface="Times New Roman"/>
                <a:cs typeface="Times New Roman"/>
              </a:rPr>
              <a:t>- F</a:t>
            </a:r>
            <a:r>
              <a:rPr lang="en-US" altLang="zh-TW" sz="2000">
                <a:latin typeface="Times New Roman"/>
                <a:ea typeface="新細明體"/>
                <a:cs typeface="Times New Roman"/>
              </a:rPr>
              <a:t>eedback given by the environment based on the agent’s action</a:t>
            </a:r>
            <a:endParaRPr lang="en-US" sz="2000">
              <a:latin typeface="Times New Roman"/>
              <a:ea typeface="新細明體"/>
              <a:cs typeface="Times New Roman"/>
            </a:endParaRPr>
          </a:p>
          <a:p>
            <a:r>
              <a:rPr lang="en-US" sz="2000" b="1" i="1">
                <a:latin typeface="Times New Roman"/>
                <a:cs typeface="Times New Roman"/>
              </a:rPr>
              <a:t>Return (or called cumulative reward), G</a:t>
            </a:r>
            <a:r>
              <a:rPr lang="en-US" sz="1600" b="1" i="1">
                <a:latin typeface="Times New Roman"/>
                <a:cs typeface="Times New Roman"/>
              </a:rPr>
              <a:t>t</a:t>
            </a:r>
            <a:r>
              <a:rPr lang="en-US" sz="2000">
                <a:latin typeface="Times New Roman"/>
                <a:cs typeface="Times New Roman"/>
              </a:rPr>
              <a:t> - R</a:t>
            </a:r>
            <a:r>
              <a:rPr lang="en-US" altLang="zh-TW" sz="2000">
                <a:latin typeface="Times New Roman"/>
                <a:ea typeface="新細明體"/>
                <a:cs typeface="Times New Roman"/>
              </a:rPr>
              <a:t>ewards accumulate over a sequence of states</a:t>
            </a:r>
            <a:endParaRPr lang="en-GB" sz="2000">
              <a:latin typeface="Times New Roman"/>
              <a:ea typeface="新細明體"/>
              <a:cs typeface="Times New Roman"/>
            </a:endParaRPr>
          </a:p>
        </p:txBody>
      </p:sp>
      <p:sp>
        <p:nvSpPr>
          <p:cNvPr id="4" name="矩形 15">
            <a:extLst>
              <a:ext uri="{FF2B5EF4-FFF2-40B4-BE49-F238E27FC236}">
                <a16:creationId xmlns:a16="http://schemas.microsoft.com/office/drawing/2014/main" id="{29D4AE4E-D788-5FAB-F1D1-D50640EB4AA5}"/>
              </a:ext>
            </a:extLst>
          </p:cNvPr>
          <p:cNvSpPr/>
          <p:nvPr/>
        </p:nvSpPr>
        <p:spPr>
          <a:xfrm>
            <a:off x="920760" y="2982685"/>
            <a:ext cx="2092505" cy="2373085"/>
          </a:xfrm>
          <a:prstGeom prst="rect">
            <a:avLst/>
          </a:prstGeom>
          <a:solidFill>
            <a:schemeClr val="bg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t"/>
          <a:lstStyle/>
          <a:p>
            <a:r>
              <a:rPr lang="ja-JP" altLang="en-GB" sz="1600">
                <a:solidFill>
                  <a:schemeClr val="tx1"/>
                </a:solidFill>
                <a:ea typeface="ＭＳ Ｐゴシック"/>
              </a:rPr>
              <a:t>エージェント（agent）</a:t>
            </a:r>
            <a:endParaRPr lang="en-GB" sz="1600">
              <a:solidFill>
                <a:schemeClr val="tx1"/>
              </a:solidFill>
            </a:endParaRPr>
          </a:p>
        </p:txBody>
      </p:sp>
      <p:sp>
        <p:nvSpPr>
          <p:cNvPr id="6" name="橢圓 16">
            <a:extLst>
              <a:ext uri="{FF2B5EF4-FFF2-40B4-BE49-F238E27FC236}">
                <a16:creationId xmlns:a16="http://schemas.microsoft.com/office/drawing/2014/main" id="{6BDD8C0A-1EAB-15D8-6A73-3B6BA4067219}"/>
              </a:ext>
            </a:extLst>
          </p:cNvPr>
          <p:cNvSpPr/>
          <p:nvPr/>
        </p:nvSpPr>
        <p:spPr>
          <a:xfrm>
            <a:off x="1201560" y="3446302"/>
            <a:ext cx="1524000" cy="37548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GB" sz="1200">
                <a:latin typeface="Times New Roman"/>
                <a:ea typeface="ＭＳ Ｐゴシック"/>
                <a:cs typeface="Times New Roman"/>
              </a:rPr>
              <a:t>方策（policy)</a:t>
            </a:r>
            <a:endParaRPr lang="en-GB" sz="1200">
              <a:latin typeface="Times New Roman" panose="02020603050405020304" pitchFamily="18" charset="0"/>
              <a:cs typeface="Times New Roman" panose="02020603050405020304" pitchFamily="18" charset="0"/>
            </a:endParaRPr>
          </a:p>
        </p:txBody>
      </p:sp>
      <p:sp>
        <p:nvSpPr>
          <p:cNvPr id="8" name="矩形 17">
            <a:extLst>
              <a:ext uri="{FF2B5EF4-FFF2-40B4-BE49-F238E27FC236}">
                <a16:creationId xmlns:a16="http://schemas.microsoft.com/office/drawing/2014/main" id="{FF8B8FDD-CBE3-DBAA-280B-7EAF66CE2C35}"/>
              </a:ext>
            </a:extLst>
          </p:cNvPr>
          <p:cNvSpPr/>
          <p:nvPr/>
        </p:nvSpPr>
        <p:spPr>
          <a:xfrm>
            <a:off x="1089472" y="4228186"/>
            <a:ext cx="1756228" cy="78377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latin typeface="Times New Roman"/>
                <a:cs typeface="Times New Roman"/>
              </a:rPr>
              <a:t>最適・試行錯誤</a:t>
            </a:r>
            <a:endParaRPr lang="en-US" altLang="ja-JP">
              <a:solidFill>
                <a:srgbClr val="000000"/>
              </a:solidFill>
              <a:latin typeface="Times New Roman"/>
              <a:cs typeface="Times New Roman"/>
            </a:endParaRPr>
          </a:p>
          <a:p>
            <a:pPr algn="ctr"/>
            <a:r>
              <a:rPr lang="ja-JP" altLang="en-US">
                <a:latin typeface="Times New Roman"/>
                <a:cs typeface="Times New Roman"/>
              </a:rPr>
              <a:t>アルゴリズム</a:t>
            </a:r>
            <a:endParaRPr lang="en-US">
              <a:solidFill>
                <a:srgbClr val="000000"/>
              </a:solidFill>
              <a:latin typeface="Times New Roman" panose="02020603050405020304" pitchFamily="18" charset="0"/>
              <a:cs typeface="Times New Roman" panose="02020603050405020304" pitchFamily="18" charset="0"/>
            </a:endParaRPr>
          </a:p>
        </p:txBody>
      </p:sp>
      <p:sp>
        <p:nvSpPr>
          <p:cNvPr id="10" name="矩形 18">
            <a:extLst>
              <a:ext uri="{FF2B5EF4-FFF2-40B4-BE49-F238E27FC236}">
                <a16:creationId xmlns:a16="http://schemas.microsoft.com/office/drawing/2014/main" id="{7AC44B12-79BA-068C-232D-11D0399D60DD}"/>
              </a:ext>
            </a:extLst>
          </p:cNvPr>
          <p:cNvSpPr/>
          <p:nvPr/>
        </p:nvSpPr>
        <p:spPr>
          <a:xfrm>
            <a:off x="1046323" y="6118671"/>
            <a:ext cx="1842525" cy="60234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GB" sz="2000">
                <a:latin typeface="Times New Roman"/>
                <a:ea typeface="ＭＳ Ｐゴシック"/>
                <a:cs typeface="Times New Roman"/>
              </a:rPr>
              <a:t>環境</a:t>
            </a:r>
          </a:p>
          <a:p>
            <a:pPr algn="ctr"/>
            <a:r>
              <a:rPr lang="ja-JP" altLang="en-GB" sz="2000">
                <a:latin typeface="Times New Roman"/>
                <a:ea typeface="ＭＳ Ｐゴシック"/>
                <a:cs typeface="Times New Roman"/>
              </a:rPr>
              <a:t>（environment）</a:t>
            </a:r>
          </a:p>
        </p:txBody>
      </p:sp>
      <p:cxnSp>
        <p:nvCxnSpPr>
          <p:cNvPr id="12" name="直線單箭頭接點 19">
            <a:extLst>
              <a:ext uri="{FF2B5EF4-FFF2-40B4-BE49-F238E27FC236}">
                <a16:creationId xmlns:a16="http://schemas.microsoft.com/office/drawing/2014/main" id="{D1636CDC-0747-B04A-E451-0FAE6467B111}"/>
              </a:ext>
            </a:extLst>
          </p:cNvPr>
          <p:cNvCxnSpPr/>
          <p:nvPr/>
        </p:nvCxnSpPr>
        <p:spPr>
          <a:xfrm flipV="1">
            <a:off x="1967586" y="5011959"/>
            <a:ext cx="0" cy="1106712"/>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直線單箭頭接點 20">
            <a:extLst>
              <a:ext uri="{FF2B5EF4-FFF2-40B4-BE49-F238E27FC236}">
                <a16:creationId xmlns:a16="http://schemas.microsoft.com/office/drawing/2014/main" id="{E99BB436-3B3B-D8F9-7EF2-16DC3F497C59}"/>
              </a:ext>
            </a:extLst>
          </p:cNvPr>
          <p:cNvCxnSpPr/>
          <p:nvPr/>
        </p:nvCxnSpPr>
        <p:spPr>
          <a:xfrm flipH="1" flipV="1">
            <a:off x="1963560" y="3821788"/>
            <a:ext cx="4026" cy="406398"/>
          </a:xfrm>
          <a:prstGeom prst="straightConnector1">
            <a:avLst/>
          </a:prstGeom>
          <a:ln w="28575">
            <a:prstDash val="sysDot"/>
            <a:tailEnd type="triangle"/>
          </a:ln>
        </p:spPr>
        <p:style>
          <a:lnRef idx="2">
            <a:schemeClr val="dk1"/>
          </a:lnRef>
          <a:fillRef idx="0">
            <a:schemeClr val="dk1"/>
          </a:fillRef>
          <a:effectRef idx="1">
            <a:schemeClr val="dk1"/>
          </a:effectRef>
          <a:fontRef idx="minor">
            <a:schemeClr val="tx1"/>
          </a:fontRef>
        </p:style>
      </p:cxnSp>
      <p:cxnSp>
        <p:nvCxnSpPr>
          <p:cNvPr id="24" name="肘形接點 21">
            <a:extLst>
              <a:ext uri="{FF2B5EF4-FFF2-40B4-BE49-F238E27FC236}">
                <a16:creationId xmlns:a16="http://schemas.microsoft.com/office/drawing/2014/main" id="{9EC01C55-4EB0-C80C-3F8B-A11D3288CD96}"/>
              </a:ext>
            </a:extLst>
          </p:cNvPr>
          <p:cNvCxnSpPr/>
          <p:nvPr/>
        </p:nvCxnSpPr>
        <p:spPr>
          <a:xfrm rot="10800000" flipH="1">
            <a:off x="1046322" y="3634045"/>
            <a:ext cx="155237" cy="2785798"/>
          </a:xfrm>
          <a:prstGeom prst="bentConnector3">
            <a:avLst>
              <a:gd name="adj1" fmla="val -371653"/>
            </a:avLst>
          </a:prstGeom>
          <a:ln w="28575">
            <a:tailEnd type="triangle"/>
          </a:ln>
        </p:spPr>
        <p:style>
          <a:lnRef idx="2">
            <a:schemeClr val="dk1"/>
          </a:lnRef>
          <a:fillRef idx="0">
            <a:schemeClr val="dk1"/>
          </a:fillRef>
          <a:effectRef idx="1">
            <a:schemeClr val="dk1"/>
          </a:effectRef>
          <a:fontRef idx="minor">
            <a:schemeClr val="tx1"/>
          </a:fontRef>
        </p:style>
      </p:cxnSp>
      <p:cxnSp>
        <p:nvCxnSpPr>
          <p:cNvPr id="27" name="肘形接點 25">
            <a:extLst>
              <a:ext uri="{FF2B5EF4-FFF2-40B4-BE49-F238E27FC236}">
                <a16:creationId xmlns:a16="http://schemas.microsoft.com/office/drawing/2014/main" id="{F6B1BFC2-78B8-2586-C2C2-E5ECD3D63397}"/>
              </a:ext>
            </a:extLst>
          </p:cNvPr>
          <p:cNvCxnSpPr/>
          <p:nvPr/>
        </p:nvCxnSpPr>
        <p:spPr>
          <a:xfrm>
            <a:off x="2725560" y="3634045"/>
            <a:ext cx="163288" cy="2785798"/>
          </a:xfrm>
          <a:prstGeom prst="bentConnector3">
            <a:avLst>
              <a:gd name="adj1" fmla="val 462217"/>
            </a:avLst>
          </a:prstGeom>
          <a:ln w="28575">
            <a:tailEnd type="triangle"/>
          </a:ln>
        </p:spPr>
        <p:style>
          <a:lnRef idx="2">
            <a:schemeClr val="dk1"/>
          </a:lnRef>
          <a:fillRef idx="0">
            <a:schemeClr val="dk1"/>
          </a:fillRef>
          <a:effectRef idx="1">
            <a:schemeClr val="dk1"/>
          </a:effectRef>
          <a:fontRef idx="minor">
            <a:schemeClr val="tx1"/>
          </a:fontRef>
        </p:style>
      </p:cxnSp>
      <p:sp>
        <p:nvSpPr>
          <p:cNvPr id="30" name="文字方塊 28">
            <a:extLst>
              <a:ext uri="{FF2B5EF4-FFF2-40B4-BE49-F238E27FC236}">
                <a16:creationId xmlns:a16="http://schemas.microsoft.com/office/drawing/2014/main" id="{95186D88-22C0-F572-8132-AAAAA933DEFA}"/>
              </a:ext>
            </a:extLst>
          </p:cNvPr>
          <p:cNvSpPr txBox="1"/>
          <p:nvPr/>
        </p:nvSpPr>
        <p:spPr>
          <a:xfrm>
            <a:off x="3138826" y="4986438"/>
            <a:ext cx="1531188" cy="369332"/>
          </a:xfrm>
          <a:prstGeom prst="rect">
            <a:avLst/>
          </a:prstGeom>
          <a:solidFill>
            <a:schemeClr val="bg1"/>
          </a:solidFill>
        </p:spPr>
        <p:txBody>
          <a:bodyPr wrap="none" lIns="91440" tIns="45720" rIns="91440" bIns="45720" rtlCol="0" anchor="t">
            <a:spAutoFit/>
          </a:bodyPr>
          <a:lstStyle/>
          <a:p>
            <a:r>
              <a:rPr lang="ja-JP" altLang="en-GB" b="1">
                <a:ea typeface="ＭＳ Ｐゴシック"/>
              </a:rPr>
              <a:t>動作（action）</a:t>
            </a:r>
            <a:endParaRPr lang="en-GB" b="1"/>
          </a:p>
        </p:txBody>
      </p:sp>
      <p:sp>
        <p:nvSpPr>
          <p:cNvPr id="34" name="文字方塊 30">
            <a:extLst>
              <a:ext uri="{FF2B5EF4-FFF2-40B4-BE49-F238E27FC236}">
                <a16:creationId xmlns:a16="http://schemas.microsoft.com/office/drawing/2014/main" id="{6B2639D0-F330-BF99-AA38-9A0EDB9E7B26}"/>
              </a:ext>
            </a:extLst>
          </p:cNvPr>
          <p:cNvSpPr txBox="1"/>
          <p:nvPr/>
        </p:nvSpPr>
        <p:spPr>
          <a:xfrm>
            <a:off x="-103650" y="4880688"/>
            <a:ext cx="1024037" cy="646331"/>
          </a:xfrm>
          <a:prstGeom prst="rect">
            <a:avLst/>
          </a:prstGeom>
          <a:solidFill>
            <a:schemeClr val="bg1"/>
          </a:solidFill>
        </p:spPr>
        <p:txBody>
          <a:bodyPr wrap="square" lIns="91440" tIns="45720" rIns="91440" bIns="45720" rtlCol="0" anchor="t">
            <a:spAutoFit/>
          </a:bodyPr>
          <a:lstStyle/>
          <a:p>
            <a:pPr algn="ctr"/>
            <a:r>
              <a:rPr lang="ja-JP" altLang="en-GB" b="1">
                <a:ea typeface="ＭＳ Ｐゴシック"/>
              </a:rPr>
              <a:t>状態</a:t>
            </a:r>
            <a:endParaRPr lang="en-GB" altLang="ja-JP" b="1">
              <a:ea typeface="ＭＳ Ｐゴシック"/>
            </a:endParaRPr>
          </a:p>
          <a:p>
            <a:pPr algn="ctr"/>
            <a:r>
              <a:rPr lang="ja-JP" altLang="en-GB" b="1">
                <a:ea typeface="ＭＳ Ｐゴシック"/>
              </a:rPr>
              <a:t>（state）</a:t>
            </a:r>
            <a:endParaRPr lang="en-GB" b="1"/>
          </a:p>
        </p:txBody>
      </p:sp>
      <p:sp>
        <p:nvSpPr>
          <p:cNvPr id="36" name="文字方塊 32">
            <a:extLst>
              <a:ext uri="{FF2B5EF4-FFF2-40B4-BE49-F238E27FC236}">
                <a16:creationId xmlns:a16="http://schemas.microsoft.com/office/drawing/2014/main" id="{33D15C7D-227A-AC44-F50C-9254FDF61F79}"/>
              </a:ext>
            </a:extLst>
          </p:cNvPr>
          <p:cNvSpPr txBox="1"/>
          <p:nvPr/>
        </p:nvSpPr>
        <p:spPr>
          <a:xfrm>
            <a:off x="1480706" y="5546590"/>
            <a:ext cx="1594924" cy="369332"/>
          </a:xfrm>
          <a:prstGeom prst="rect">
            <a:avLst/>
          </a:prstGeom>
          <a:solidFill>
            <a:schemeClr val="bg1"/>
          </a:solidFill>
        </p:spPr>
        <p:txBody>
          <a:bodyPr wrap="none" lIns="91440" tIns="45720" rIns="91440" bIns="45720" rtlCol="0" anchor="t">
            <a:spAutoFit/>
          </a:bodyPr>
          <a:lstStyle/>
          <a:p>
            <a:r>
              <a:rPr lang="ja-JP" altLang="en-GB" b="1">
                <a:ea typeface="ＭＳ Ｐゴシック"/>
              </a:rPr>
              <a:t>報酬（reward）</a:t>
            </a:r>
            <a:endParaRPr lang="en-GB" b="1"/>
          </a:p>
        </p:txBody>
      </p:sp>
    </p:spTree>
    <p:extLst>
      <p:ext uri="{BB962C8B-B14F-4D97-AF65-F5344CB8AC3E}">
        <p14:creationId xmlns:p14="http://schemas.microsoft.com/office/powerpoint/2010/main" val="17219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DB63819-7A21-1F5B-3C45-B9B4C1555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410A9-4438-A44A-D779-3AE3B12AB205}"/>
              </a:ext>
            </a:extLst>
          </p:cNvPr>
          <p:cNvSpPr>
            <a:spLocks noGrp="1"/>
          </p:cNvSpPr>
          <p:nvPr>
            <p:ph type="title"/>
          </p:nvPr>
        </p:nvSpPr>
        <p:spPr/>
        <p:txBody>
          <a:bodyPr/>
          <a:lstStyle/>
          <a:p>
            <a:r>
              <a:rPr lang="en-GB"/>
              <a:t>Agenda</a:t>
            </a:r>
            <a:endParaRPr lang="en-US"/>
          </a:p>
        </p:txBody>
      </p:sp>
      <p:sp>
        <p:nvSpPr>
          <p:cNvPr id="3" name="Content Placeholder 2">
            <a:extLst>
              <a:ext uri="{FF2B5EF4-FFF2-40B4-BE49-F238E27FC236}">
                <a16:creationId xmlns:a16="http://schemas.microsoft.com/office/drawing/2014/main" id="{C60C385C-A3C0-05AD-FEFC-08C52444CC83}"/>
              </a:ext>
            </a:extLst>
          </p:cNvPr>
          <p:cNvSpPr>
            <a:spLocks noGrp="1"/>
          </p:cNvSpPr>
          <p:nvPr>
            <p:ph idx="1"/>
          </p:nvPr>
        </p:nvSpPr>
        <p:spPr/>
        <p:txBody>
          <a:bodyPr vert="horz" lIns="91440" tIns="45720" rIns="91440" bIns="45720" rtlCol="0" anchor="t">
            <a:normAutofit fontScale="70000" lnSpcReduction="20000"/>
          </a:bodyPr>
          <a:lstStyle/>
          <a:p>
            <a:pPr marL="514350" indent="-514350">
              <a:buAutoNum type="arabicPeriod"/>
            </a:pPr>
            <a:r>
              <a:rPr lang="ja-JP" altLang="en-US" sz="4000">
                <a:latin typeface="Times New Roman"/>
                <a:cs typeface="Times New Roman"/>
              </a:rPr>
              <a:t>強化学習の基礎</a:t>
            </a:r>
            <a:endParaRPr lang="en-US" sz="4000">
              <a:latin typeface="Times New Roman"/>
              <a:cs typeface="Times New Roman"/>
            </a:endParaRPr>
          </a:p>
          <a:p>
            <a:pPr marL="914400" lvl="1" indent="-457200">
              <a:buAutoNum type="alphaLcPeriod"/>
            </a:pPr>
            <a:r>
              <a:rPr lang="en-GB" sz="4000">
                <a:solidFill>
                  <a:schemeClr val="accent6"/>
                </a:solidFill>
                <a:latin typeface="Times New Roman"/>
                <a:cs typeface="Times New Roman"/>
              </a:rPr>
              <a:t>Finite Markov Decision Processes</a:t>
            </a:r>
            <a:br>
              <a:rPr lang="en-GB" sz="4000">
                <a:solidFill>
                  <a:schemeClr val="accent6"/>
                </a:solidFill>
                <a:latin typeface="Times New Roman"/>
                <a:cs typeface="Times New Roman"/>
              </a:rPr>
            </a:br>
            <a:r>
              <a:rPr lang="en-GB" sz="4000">
                <a:solidFill>
                  <a:schemeClr val="accent6"/>
                </a:solidFill>
                <a:latin typeface="Times New Roman"/>
                <a:cs typeface="Times New Roman"/>
              </a:rPr>
              <a:t>(</a:t>
            </a:r>
            <a:r>
              <a:rPr lang="ja-JP" altLang="en-GB" sz="4000">
                <a:solidFill>
                  <a:schemeClr val="accent6"/>
                </a:solidFill>
                <a:latin typeface="Times New Roman"/>
                <a:ea typeface="ＭＳ Ｐゴシック"/>
                <a:cs typeface="Times New Roman"/>
              </a:rPr>
              <a:t>強化学習のコンセプトの説明、数式必要、図５．１に示す用語を理解するための記号の使い方などを紹介</a:t>
            </a:r>
            <a:r>
              <a:rPr lang="en-GB" sz="4000">
                <a:solidFill>
                  <a:schemeClr val="accent6"/>
                </a:solidFill>
                <a:latin typeface="Times New Roman"/>
                <a:cs typeface="Times New Roman"/>
              </a:rPr>
              <a:t>)</a:t>
            </a:r>
          </a:p>
          <a:p>
            <a:pPr marL="914400" lvl="1" indent="-457200">
              <a:buAutoNum type="alphaLcPeriod"/>
            </a:pPr>
            <a:r>
              <a:rPr lang="en-GB" sz="4000">
                <a:solidFill>
                  <a:schemeClr val="tx2">
                    <a:lumMod val="49000"/>
                    <a:lumOff val="51000"/>
                  </a:schemeClr>
                </a:solidFill>
                <a:latin typeface="Times New Roman"/>
                <a:cs typeface="Times New Roman"/>
              </a:rPr>
              <a:t>Actor-Critic Algorithms（</a:t>
            </a:r>
            <a:r>
              <a:rPr lang="ja-JP" altLang="en-GB" sz="4000">
                <a:solidFill>
                  <a:schemeClr val="tx2">
                    <a:lumMod val="49000"/>
                    <a:lumOff val="51000"/>
                  </a:schemeClr>
                </a:solidFill>
                <a:latin typeface="Times New Roman"/>
                <a:ea typeface="ＭＳ Ｐゴシック"/>
                <a:cs typeface="Times New Roman"/>
              </a:rPr>
              <a:t>図</a:t>
            </a:r>
            <a:r>
              <a:rPr lang="en-GB" sz="4000">
                <a:solidFill>
                  <a:schemeClr val="tx2">
                    <a:lumMod val="49000"/>
                    <a:lumOff val="51000"/>
                  </a:schemeClr>
                </a:solidFill>
                <a:latin typeface="Times New Roman"/>
                <a:cs typeface="Times New Roman"/>
              </a:rPr>
              <a:t>5.3</a:t>
            </a:r>
            <a:r>
              <a:rPr lang="ja-JP" altLang="en-GB" sz="4000">
                <a:solidFill>
                  <a:schemeClr val="tx2">
                    <a:lumMod val="49000"/>
                    <a:lumOff val="51000"/>
                  </a:schemeClr>
                </a:solidFill>
                <a:latin typeface="Times New Roman"/>
                <a:ea typeface="ＭＳ Ｐゴシック"/>
                <a:cs typeface="Times New Roman"/>
              </a:rPr>
              <a:t>を理解できるように説明する、ニューラルネットワークの内部の仕組みについては深堀りしない, Graph embedding, Dense connected feedforward network, などの説明もするようにする</a:t>
            </a:r>
            <a:r>
              <a:rPr lang="en-GB" sz="4000">
                <a:solidFill>
                  <a:schemeClr val="tx2">
                    <a:lumMod val="49000"/>
                    <a:lumOff val="51000"/>
                  </a:schemeClr>
                </a:solidFill>
                <a:latin typeface="Times New Roman"/>
                <a:cs typeface="Times New Roman"/>
              </a:rPr>
              <a:t>）</a:t>
            </a:r>
          </a:p>
          <a:p>
            <a:pPr marL="914400" lvl="1" indent="-457200">
              <a:buAutoNum type="alphaLcPeriod"/>
            </a:pPr>
            <a:r>
              <a:rPr lang="en-GB" sz="4000">
                <a:solidFill>
                  <a:schemeClr val="tx2">
                    <a:lumMod val="49000"/>
                    <a:lumOff val="51000"/>
                  </a:schemeClr>
                </a:solidFill>
                <a:latin typeface="Times New Roman"/>
                <a:cs typeface="Times New Roman"/>
              </a:rPr>
              <a:t>TRPO &amp; PPO（</a:t>
            </a:r>
            <a:r>
              <a:rPr lang="ja-JP" altLang="en-GB" sz="4000">
                <a:solidFill>
                  <a:schemeClr val="tx2">
                    <a:lumMod val="49000"/>
                    <a:lumOff val="51000"/>
                  </a:schemeClr>
                </a:solidFill>
                <a:latin typeface="Times New Roman"/>
                <a:ea typeface="ＭＳ Ｐゴシック"/>
                <a:cs typeface="Times New Roman"/>
              </a:rPr>
              <a:t>数式は極力使わない、それぞれのモチベーションとメソッドについて文章で説明するにとどめる）</a:t>
            </a:r>
          </a:p>
          <a:p>
            <a:pPr marL="514350" indent="-514350">
              <a:buAutoNum type="arabicPeriod"/>
            </a:pPr>
            <a:r>
              <a:rPr lang="en-GB" sz="4000">
                <a:solidFill>
                  <a:schemeClr val="accent6"/>
                </a:solidFill>
                <a:latin typeface="Times New Roman"/>
                <a:cs typeface="Times New Roman"/>
              </a:rPr>
              <a:t>Simulated </a:t>
            </a:r>
            <a:r>
              <a:rPr lang="en-GB" sz="4000" err="1">
                <a:solidFill>
                  <a:schemeClr val="accent6"/>
                </a:solidFill>
                <a:latin typeface="Times New Roman"/>
                <a:cs typeface="Times New Roman"/>
              </a:rPr>
              <a:t>annealing（Murata</a:t>
            </a:r>
            <a:r>
              <a:rPr lang="ja-JP" altLang="en-GB" sz="4000">
                <a:solidFill>
                  <a:schemeClr val="accent6"/>
                </a:solidFill>
                <a:latin typeface="Times New Roman"/>
                <a:ea typeface="ＭＳ Ｐゴシック"/>
                <a:cs typeface="Times New Roman"/>
              </a:rPr>
              <a:t>先生のthe sequence-pair, 5章referrence 12</a:t>
            </a:r>
            <a:r>
              <a:rPr lang="en-GB" sz="4000">
                <a:solidFill>
                  <a:schemeClr val="accent6"/>
                </a:solidFill>
                <a:latin typeface="Times New Roman"/>
                <a:cs typeface="Times New Roman"/>
              </a:rPr>
              <a:t>）</a:t>
            </a:r>
          </a:p>
        </p:txBody>
      </p:sp>
    </p:spTree>
    <p:extLst>
      <p:ext uri="{BB962C8B-B14F-4D97-AF65-F5344CB8AC3E}">
        <p14:creationId xmlns:p14="http://schemas.microsoft.com/office/powerpoint/2010/main" val="192208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6AF64-2407-0F37-605B-EB4E2BBDF8CE}"/>
              </a:ext>
            </a:extLst>
          </p:cNvPr>
          <p:cNvSpPr>
            <a:spLocks noGrp="1"/>
          </p:cNvSpPr>
          <p:nvPr>
            <p:ph type="title"/>
          </p:nvPr>
        </p:nvSpPr>
        <p:spPr>
          <a:xfrm>
            <a:off x="-1291" y="3498"/>
            <a:ext cx="12194581" cy="666886"/>
          </a:xfrm>
        </p:spPr>
        <p:txBody>
          <a:bodyPr>
            <a:normAutofit/>
          </a:body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
        <p:nvSpPr>
          <p:cNvPr id="6" name="流程圖: 文件 5"/>
          <p:cNvSpPr/>
          <p:nvPr/>
        </p:nvSpPr>
        <p:spPr>
          <a:xfrm>
            <a:off x="87086" y="3778835"/>
            <a:ext cx="3077029" cy="1518879"/>
          </a:xfrm>
          <a:prstGeom prst="flowChartDocumen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b="1" i="1">
                <a:solidFill>
                  <a:schemeClr val="tx1"/>
                </a:solidFill>
                <a:latin typeface="Times New Roman" panose="02020603050405020304" pitchFamily="18" charset="0"/>
                <a:cs typeface="Times New Roman" panose="02020603050405020304" pitchFamily="18" charset="0"/>
              </a:rPr>
              <a:t>Action, At</a:t>
            </a:r>
          </a:p>
          <a:p>
            <a:pPr marL="285750" indent="-285750">
              <a:buFont typeface="Arial" panose="020B0604020202020204" pitchFamily="34" charset="0"/>
              <a:buChar char="•"/>
            </a:pPr>
            <a:r>
              <a:rPr lang="en-US" altLang="zh-TW" b="1" i="1">
                <a:solidFill>
                  <a:schemeClr val="tx1"/>
                </a:solidFill>
                <a:latin typeface="Times New Roman" panose="02020603050405020304" pitchFamily="18" charset="0"/>
                <a:cs typeface="Times New Roman" panose="02020603050405020304" pitchFamily="18" charset="0"/>
              </a:rPr>
              <a:t>State, Reward, </a:t>
            </a:r>
            <a:r>
              <a:rPr lang="en-US" altLang="zh-TW" b="1" i="1" err="1">
                <a:solidFill>
                  <a:schemeClr val="tx1"/>
                </a:solidFill>
                <a:latin typeface="Times New Roman" panose="02020603050405020304" pitchFamily="18" charset="0"/>
                <a:cs typeface="Times New Roman" panose="02020603050405020304" pitchFamily="18" charset="0"/>
              </a:rPr>
              <a:t>Rt</a:t>
            </a:r>
            <a:r>
              <a:rPr lang="en-US" altLang="zh-TW" b="1" i="1">
                <a:solidFill>
                  <a:schemeClr val="tx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TW" b="1" i="1">
                <a:solidFill>
                  <a:schemeClr val="tx1"/>
                </a:solidFill>
                <a:latin typeface="Times New Roman" panose="02020603050405020304" pitchFamily="18" charset="0"/>
                <a:cs typeface="Times New Roman" panose="02020603050405020304" pitchFamily="18" charset="0"/>
              </a:rPr>
              <a:t>Return, Gt</a:t>
            </a:r>
          </a:p>
          <a:p>
            <a:pPr marL="285750" indent="-285750">
              <a:buFont typeface="Arial" panose="020B0604020202020204" pitchFamily="34" charset="0"/>
              <a:buChar char="•"/>
            </a:pPr>
            <a:r>
              <a:rPr lang="en-US" b="1" i="1">
                <a:solidFill>
                  <a:schemeClr val="tx1"/>
                </a:solidFill>
                <a:latin typeface="Times New Roman" panose="02020603050405020304" pitchFamily="18" charset="0"/>
                <a:cs typeface="Times New Roman" panose="02020603050405020304" pitchFamily="18" charset="0"/>
              </a:rPr>
              <a:t>Prob., p(St+1, Rt+1 | St, At)</a:t>
            </a:r>
            <a:endParaRPr lang="en-GB">
              <a:solidFill>
                <a:schemeClr val="tx1"/>
              </a:solidFill>
              <a:latin typeface="Times New Roman" panose="02020603050405020304" pitchFamily="18" charset="0"/>
              <a:cs typeface="Times New Roman" panose="02020603050405020304" pitchFamily="18" charset="0"/>
            </a:endParaRPr>
          </a:p>
        </p:txBody>
      </p:sp>
      <p:sp>
        <p:nvSpPr>
          <p:cNvPr id="8" name="流程圖: 程序 7"/>
          <p:cNvSpPr/>
          <p:nvPr/>
        </p:nvSpPr>
        <p:spPr>
          <a:xfrm>
            <a:off x="3962397" y="3778835"/>
            <a:ext cx="2423887" cy="1161143"/>
          </a:xfrm>
          <a:prstGeom prst="flowChartProcess">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solidFill>
                  <a:schemeClr val="tx1"/>
                </a:solidFill>
                <a:latin typeface="Times New Roman"/>
                <a:cs typeface="Times New Roman"/>
              </a:rPr>
              <a:t>モデル化</a:t>
            </a:r>
            <a:endParaRPr lang="en-US" sz="3200" b="1">
              <a:solidFill>
                <a:schemeClr val="tx1"/>
              </a:solidFill>
              <a:latin typeface="Times New Roman"/>
              <a:cs typeface="Times New Roman"/>
            </a:endParaRPr>
          </a:p>
        </p:txBody>
      </p:sp>
      <p:pic>
        <p:nvPicPr>
          <p:cNvPr id="13" name="Picture 2" descr="Understanding Markov Decision Processes | by Rafał Buczyński | Python in  Plain Englis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804" y="2999375"/>
            <a:ext cx="4730142" cy="316919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8461075" y="5903419"/>
            <a:ext cx="2641600" cy="369332"/>
          </a:xfrm>
          <a:prstGeom prst="rect">
            <a:avLst/>
          </a:prstGeom>
        </p:spPr>
        <p:txBody>
          <a:bodyPr wrap="square">
            <a:spAutoFit/>
          </a:bodyPr>
          <a:lstStyle/>
          <a:p>
            <a:r>
              <a:rPr lang="en-US" altLang="zh-TW">
                <a:latin typeface="Times New Roman" panose="02020603050405020304" pitchFamily="18" charset="0"/>
                <a:cs typeface="Times New Roman" panose="02020603050405020304" pitchFamily="18" charset="0"/>
              </a:rPr>
              <a:t>Credit to: </a:t>
            </a:r>
            <a:r>
              <a:rPr lang="en-US" altLang="zh-TW" err="1">
                <a:latin typeface="Times New Roman" panose="02020603050405020304" pitchFamily="18" charset="0"/>
                <a:cs typeface="Times New Roman" panose="02020603050405020304" pitchFamily="18" charset="0"/>
                <a:hlinkClick r:id="rId4"/>
              </a:rPr>
              <a:t>Rafał</a:t>
            </a:r>
            <a:r>
              <a:rPr lang="en-US" altLang="zh-TW">
                <a:latin typeface="Times New Roman" panose="02020603050405020304" pitchFamily="18" charset="0"/>
                <a:cs typeface="Times New Roman" panose="02020603050405020304" pitchFamily="18" charset="0"/>
                <a:hlinkClick r:id="rId4"/>
              </a:rPr>
              <a:t> </a:t>
            </a:r>
            <a:r>
              <a:rPr lang="en-US" altLang="zh-TW" err="1">
                <a:latin typeface="Times New Roman" panose="02020603050405020304" pitchFamily="18" charset="0"/>
                <a:cs typeface="Times New Roman" panose="02020603050405020304" pitchFamily="18" charset="0"/>
                <a:hlinkClick r:id="rId4"/>
              </a:rPr>
              <a:t>Buczyński</a:t>
            </a:r>
            <a:endParaRPr lang="en-GB">
              <a:latin typeface="Times New Roman" panose="02020603050405020304" pitchFamily="18" charset="0"/>
              <a:cs typeface="Times New Roman" panose="02020603050405020304" pitchFamily="18" charset="0"/>
            </a:endParaRPr>
          </a:p>
        </p:txBody>
      </p:sp>
      <p:sp>
        <p:nvSpPr>
          <p:cNvPr id="15" name="向右箭號 14"/>
          <p:cNvSpPr/>
          <p:nvPr/>
        </p:nvSpPr>
        <p:spPr>
          <a:xfrm>
            <a:off x="3222169" y="4180114"/>
            <a:ext cx="58057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向右箭號 16"/>
          <p:cNvSpPr/>
          <p:nvPr/>
        </p:nvSpPr>
        <p:spPr>
          <a:xfrm>
            <a:off x="6633031" y="4180113"/>
            <a:ext cx="58057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文字方塊 15"/>
          <p:cNvSpPr txBox="1"/>
          <p:nvPr/>
        </p:nvSpPr>
        <p:spPr>
          <a:xfrm>
            <a:off x="7612926" y="2731352"/>
            <a:ext cx="1696298" cy="369332"/>
          </a:xfrm>
          <a:prstGeom prst="rect">
            <a:avLst/>
          </a:prstGeom>
          <a:noFill/>
        </p:spPr>
        <p:txBody>
          <a:bodyPr wrap="none" rtlCol="0">
            <a:spAutoFit/>
          </a:bodyPr>
          <a:lstStyle/>
          <a:p>
            <a:r>
              <a:rPr lang="en-US" b="1" u="sng"/>
              <a:t>MDP example:</a:t>
            </a:r>
            <a:endParaRPr lang="en-GB" b="1" u="sng"/>
          </a:p>
        </p:txBody>
      </p:sp>
      <p:sp>
        <p:nvSpPr>
          <p:cNvPr id="4" name="書卷 (水平) 4">
            <a:extLst>
              <a:ext uri="{FF2B5EF4-FFF2-40B4-BE49-F238E27FC236}">
                <a16:creationId xmlns:a16="http://schemas.microsoft.com/office/drawing/2014/main" id="{D6F163EB-AABA-13DD-50A8-A7CD522EEECE}"/>
              </a:ext>
            </a:extLst>
          </p:cNvPr>
          <p:cNvSpPr/>
          <p:nvPr/>
        </p:nvSpPr>
        <p:spPr>
          <a:xfrm>
            <a:off x="462162" y="758745"/>
            <a:ext cx="11277599" cy="1760143"/>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t"/>
          <a:lstStyle/>
          <a:p>
            <a:r>
              <a:rPr lang="en-GB" altLang="zh-TW" b="1" err="1">
                <a:ea typeface="新細明體"/>
              </a:rPr>
              <a:t>マルコフ決定過程（Markov</a:t>
            </a:r>
            <a:r>
              <a:rPr lang="en-GB" altLang="zh-TW" b="1">
                <a:ea typeface="新細明體"/>
              </a:rPr>
              <a:t> Decision Process, </a:t>
            </a:r>
            <a:r>
              <a:rPr lang="en-GB" altLang="zh-TW" b="1" err="1">
                <a:ea typeface="新細明體"/>
              </a:rPr>
              <a:t>MDP）とは</a:t>
            </a:r>
            <a:endParaRPr lang="en-GB" altLang="zh-TW" b="1">
              <a:ea typeface="新細明體"/>
            </a:endParaRPr>
          </a:p>
          <a:p>
            <a:endParaRPr lang="en-US" altLang="zh-TW"/>
          </a:p>
          <a:p>
            <a:r>
              <a:rPr lang="en-US" altLang="zh-TW" err="1">
                <a:ea typeface="新細明體"/>
              </a:rPr>
              <a:t>強化学習の</a:t>
            </a:r>
            <a:r>
              <a:rPr lang="en-US" altLang="zh-TW" b="1" i="1" u="sng" err="1">
                <a:ea typeface="新細明體"/>
              </a:rPr>
              <a:t>行動（action）</a:t>
            </a:r>
            <a:r>
              <a:rPr lang="en-US" altLang="zh-TW" err="1">
                <a:ea typeface="新細明體"/>
              </a:rPr>
              <a:t>に対する</a:t>
            </a:r>
            <a:r>
              <a:rPr lang="en-US" altLang="zh-TW" b="1" i="1" u="sng" err="1">
                <a:ea typeface="新細明體"/>
              </a:rPr>
              <a:t>状態（state</a:t>
            </a:r>
            <a:r>
              <a:rPr lang="en-US" altLang="zh-TW" b="1" i="1" u="sng">
                <a:ea typeface="新細明體"/>
              </a:rPr>
              <a:t>）</a:t>
            </a:r>
            <a:r>
              <a:rPr lang="en-US" altLang="zh-TW">
                <a:ea typeface="新細明體"/>
              </a:rPr>
              <a:t>、</a:t>
            </a:r>
            <a:r>
              <a:rPr lang="en-US" altLang="zh-TW" b="1" i="1" u="sng" err="1">
                <a:ea typeface="新細明體"/>
              </a:rPr>
              <a:t>報酬（reward</a:t>
            </a:r>
            <a:r>
              <a:rPr lang="en-US" altLang="zh-TW" b="1" i="1" u="sng">
                <a:ea typeface="新細明體"/>
              </a:rPr>
              <a:t>）</a:t>
            </a:r>
            <a:r>
              <a:rPr lang="en-US" altLang="zh-TW">
                <a:ea typeface="新細明體"/>
              </a:rPr>
              <a:t>、</a:t>
            </a:r>
            <a:r>
              <a:rPr lang="en-US" altLang="zh-TW" err="1">
                <a:ea typeface="新細明體"/>
              </a:rPr>
              <a:t>状態遷移の確率などの要素を表す数学的なモデルのこと</a:t>
            </a:r>
            <a:r>
              <a:rPr lang="en-US" altLang="zh-TW">
                <a:ea typeface="新細明體"/>
              </a:rPr>
              <a:t>。</a:t>
            </a:r>
          </a:p>
          <a:p>
            <a:endParaRPr lang="en-US" altLang="zh-TW"/>
          </a:p>
          <a:p>
            <a:endParaRPr lang="en-US" altLang="zh-TW"/>
          </a:p>
        </p:txBody>
      </p:sp>
    </p:spTree>
    <p:extLst>
      <p:ext uri="{BB962C8B-B14F-4D97-AF65-F5344CB8AC3E}">
        <p14:creationId xmlns:p14="http://schemas.microsoft.com/office/powerpoint/2010/main" val="245813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5" name="內容版面配置區 2"/>
          <p:cNvSpPr txBox="1">
            <a:spLocks/>
          </p:cNvSpPr>
          <p:nvPr/>
        </p:nvSpPr>
        <p:spPr>
          <a:xfrm>
            <a:off x="280184" y="774564"/>
            <a:ext cx="11781187" cy="2017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a:latin typeface="Times New Roman"/>
                <a:ea typeface="ＭＳ Ｐゴシック"/>
                <a:cs typeface="Times New Roman"/>
              </a:rPr>
              <a:t>例：七つの</a:t>
            </a:r>
            <a:r>
              <a:rPr lang="ja-JP" altLang="en-US" sz="2400" b="1" i="1" u="sng">
                <a:latin typeface="Times New Roman"/>
                <a:ea typeface="ＭＳ Ｐゴシック"/>
                <a:cs typeface="Times New Roman"/>
              </a:rPr>
              <a:t>状態（state）</a:t>
            </a:r>
            <a:r>
              <a:rPr lang="ja-JP" altLang="en-US" sz="2400">
                <a:latin typeface="Times New Roman"/>
                <a:ea typeface="ＭＳ Ｐゴシック"/>
                <a:cs typeface="Times New Roman"/>
              </a:rPr>
              <a:t>が存在する</a:t>
            </a:r>
            <a:r>
              <a:rPr lang="ja-JP" altLang="en-US" sz="2400" b="1" i="1" u="sng">
                <a:latin typeface="Times New Roman"/>
                <a:ea typeface="ＭＳ Ｐゴシック"/>
                <a:cs typeface="Times New Roman"/>
              </a:rPr>
              <a:t>環境（environment）</a:t>
            </a:r>
            <a:r>
              <a:rPr lang="ja-JP" altLang="en-US" sz="2400">
                <a:latin typeface="Times New Roman"/>
                <a:ea typeface="ＭＳ Ｐゴシック"/>
                <a:cs typeface="Times New Roman"/>
              </a:rPr>
              <a:t>を表す</a:t>
            </a:r>
            <a:r>
              <a:rPr lang="ja-JP" altLang="en-US" sz="2400">
                <a:solidFill>
                  <a:schemeClr val="accent6"/>
                </a:solidFill>
                <a:latin typeface="Times New Roman"/>
                <a:ea typeface="ＭＳ Ｐゴシック"/>
                <a:cs typeface="Times New Roman"/>
              </a:rPr>
              <a:t>状態遷移図</a:t>
            </a:r>
            <a:endParaRPr lang="en-US" sz="2400">
              <a:solidFill>
                <a:schemeClr val="accent6"/>
              </a:solidFill>
              <a:latin typeface="Times New Roman"/>
              <a:cs typeface="Times New Roman"/>
            </a:endParaRP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25" name="圖片 24"/>
          <p:cNvPicPr>
            <a:picLocks noChangeAspect="1"/>
          </p:cNvPicPr>
          <p:nvPr/>
        </p:nvPicPr>
        <p:blipFill>
          <a:blip r:embed="rId2"/>
          <a:stretch>
            <a:fillRect/>
          </a:stretch>
        </p:blipFill>
        <p:spPr>
          <a:xfrm>
            <a:off x="6075589" y="1688853"/>
            <a:ext cx="6082496" cy="4897830"/>
          </a:xfrm>
          <a:prstGeom prst="rect">
            <a:avLst/>
          </a:prstGeom>
        </p:spPr>
      </p:pic>
      <p:sp>
        <p:nvSpPr>
          <p:cNvPr id="26" name="文字方塊 25"/>
          <p:cNvSpPr txBox="1"/>
          <p:nvPr/>
        </p:nvSpPr>
        <p:spPr>
          <a:xfrm>
            <a:off x="5969977" y="1389887"/>
            <a:ext cx="1042273" cy="369332"/>
          </a:xfrm>
          <a:prstGeom prst="rect">
            <a:avLst/>
          </a:prstGeom>
          <a:noFill/>
        </p:spPr>
        <p:txBody>
          <a:bodyPr wrap="none" rtlCol="0">
            <a:spAutoFit/>
          </a:bodyPr>
          <a:lstStyle/>
          <a:p>
            <a:r>
              <a:rPr lang="en-US" i="1"/>
              <a:t>Action A</a:t>
            </a:r>
            <a:endParaRPr lang="en-GB" i="1"/>
          </a:p>
        </p:txBody>
      </p:sp>
      <p:sp>
        <p:nvSpPr>
          <p:cNvPr id="27" name="文字方塊 26"/>
          <p:cNvSpPr txBox="1"/>
          <p:nvPr/>
        </p:nvSpPr>
        <p:spPr>
          <a:xfrm>
            <a:off x="4979377" y="3177656"/>
            <a:ext cx="1042273" cy="369332"/>
          </a:xfrm>
          <a:prstGeom prst="rect">
            <a:avLst/>
          </a:prstGeom>
          <a:noFill/>
        </p:spPr>
        <p:txBody>
          <a:bodyPr wrap="none" rtlCol="0">
            <a:spAutoFit/>
          </a:bodyPr>
          <a:lstStyle/>
          <a:p>
            <a:r>
              <a:rPr lang="en-US" i="1"/>
              <a:t>Action B</a:t>
            </a:r>
            <a:endParaRPr lang="en-GB" i="1"/>
          </a:p>
        </p:txBody>
      </p:sp>
      <p:sp>
        <p:nvSpPr>
          <p:cNvPr id="28" name="文字方塊 27"/>
          <p:cNvSpPr txBox="1"/>
          <p:nvPr/>
        </p:nvSpPr>
        <p:spPr>
          <a:xfrm>
            <a:off x="6855072" y="2995948"/>
            <a:ext cx="1042273" cy="369332"/>
          </a:xfrm>
          <a:prstGeom prst="rect">
            <a:avLst/>
          </a:prstGeom>
          <a:noFill/>
        </p:spPr>
        <p:txBody>
          <a:bodyPr wrap="none" rtlCol="0">
            <a:spAutoFit/>
          </a:bodyPr>
          <a:lstStyle/>
          <a:p>
            <a:r>
              <a:rPr lang="en-US" i="1"/>
              <a:t>Action A</a:t>
            </a:r>
            <a:endParaRPr lang="en-GB" i="1"/>
          </a:p>
        </p:txBody>
      </p:sp>
      <p:sp>
        <p:nvSpPr>
          <p:cNvPr id="29" name="文字方塊 28"/>
          <p:cNvSpPr txBox="1"/>
          <p:nvPr/>
        </p:nvSpPr>
        <p:spPr>
          <a:xfrm>
            <a:off x="5812799" y="4606649"/>
            <a:ext cx="1042273" cy="369332"/>
          </a:xfrm>
          <a:prstGeom prst="rect">
            <a:avLst/>
          </a:prstGeom>
          <a:noFill/>
        </p:spPr>
        <p:txBody>
          <a:bodyPr wrap="none" rtlCol="0">
            <a:spAutoFit/>
          </a:bodyPr>
          <a:lstStyle/>
          <a:p>
            <a:r>
              <a:rPr lang="en-US" i="1"/>
              <a:t>Action B</a:t>
            </a:r>
            <a:endParaRPr lang="en-GB" i="1"/>
          </a:p>
        </p:txBody>
      </p:sp>
      <p:sp>
        <p:nvSpPr>
          <p:cNvPr id="30" name="文字方塊 29"/>
          <p:cNvSpPr txBox="1"/>
          <p:nvPr/>
        </p:nvSpPr>
        <p:spPr>
          <a:xfrm>
            <a:off x="7570180" y="4504608"/>
            <a:ext cx="1055097" cy="369332"/>
          </a:xfrm>
          <a:prstGeom prst="rect">
            <a:avLst/>
          </a:prstGeom>
          <a:noFill/>
        </p:spPr>
        <p:txBody>
          <a:bodyPr wrap="none" rtlCol="0">
            <a:spAutoFit/>
          </a:bodyPr>
          <a:lstStyle/>
          <a:p>
            <a:r>
              <a:rPr lang="en-US" i="1"/>
              <a:t>Action C</a:t>
            </a:r>
            <a:endParaRPr lang="en-GB" i="1"/>
          </a:p>
        </p:txBody>
      </p:sp>
      <p:sp>
        <p:nvSpPr>
          <p:cNvPr id="31" name="文字方塊 30"/>
          <p:cNvSpPr txBox="1"/>
          <p:nvPr/>
        </p:nvSpPr>
        <p:spPr>
          <a:xfrm>
            <a:off x="8487510" y="5140679"/>
            <a:ext cx="1029449" cy="369332"/>
          </a:xfrm>
          <a:prstGeom prst="rect">
            <a:avLst/>
          </a:prstGeom>
          <a:noFill/>
        </p:spPr>
        <p:txBody>
          <a:bodyPr wrap="none" rtlCol="0">
            <a:spAutoFit/>
          </a:bodyPr>
          <a:lstStyle/>
          <a:p>
            <a:r>
              <a:rPr lang="en-US" i="1"/>
              <a:t>Action F</a:t>
            </a:r>
            <a:endParaRPr lang="en-GB" i="1"/>
          </a:p>
        </p:txBody>
      </p:sp>
      <p:sp>
        <p:nvSpPr>
          <p:cNvPr id="32" name="文字方塊 31"/>
          <p:cNvSpPr txBox="1"/>
          <p:nvPr/>
        </p:nvSpPr>
        <p:spPr>
          <a:xfrm>
            <a:off x="8461862" y="6159148"/>
            <a:ext cx="1055097" cy="369332"/>
          </a:xfrm>
          <a:prstGeom prst="rect">
            <a:avLst/>
          </a:prstGeom>
          <a:noFill/>
        </p:spPr>
        <p:txBody>
          <a:bodyPr wrap="none" rtlCol="0">
            <a:spAutoFit/>
          </a:bodyPr>
          <a:lstStyle/>
          <a:p>
            <a:r>
              <a:rPr lang="en-US" i="1"/>
              <a:t>Action D</a:t>
            </a:r>
            <a:endParaRPr lang="en-GB" i="1"/>
          </a:p>
        </p:txBody>
      </p:sp>
      <p:sp>
        <p:nvSpPr>
          <p:cNvPr id="33" name="文字方塊 32"/>
          <p:cNvSpPr txBox="1"/>
          <p:nvPr/>
        </p:nvSpPr>
        <p:spPr>
          <a:xfrm>
            <a:off x="7242661" y="3542958"/>
            <a:ext cx="764953" cy="276999"/>
          </a:xfrm>
          <a:prstGeom prst="rect">
            <a:avLst/>
          </a:prstGeom>
          <a:noFill/>
        </p:spPr>
        <p:txBody>
          <a:bodyPr wrap="none" rtlCol="0">
            <a:spAutoFit/>
          </a:bodyPr>
          <a:lstStyle/>
          <a:p>
            <a:r>
              <a:rPr lang="en-US" sz="1200" i="1"/>
              <a:t>Action C</a:t>
            </a:r>
            <a:endParaRPr lang="en-GB" sz="1200" i="1"/>
          </a:p>
        </p:txBody>
      </p:sp>
      <p:sp>
        <p:nvSpPr>
          <p:cNvPr id="34" name="文字方塊 33"/>
          <p:cNvSpPr txBox="1"/>
          <p:nvPr/>
        </p:nvSpPr>
        <p:spPr>
          <a:xfrm>
            <a:off x="8854584" y="3545892"/>
            <a:ext cx="764953" cy="276999"/>
          </a:xfrm>
          <a:prstGeom prst="rect">
            <a:avLst/>
          </a:prstGeom>
          <a:noFill/>
        </p:spPr>
        <p:txBody>
          <a:bodyPr wrap="none" rtlCol="0">
            <a:spAutoFit/>
          </a:bodyPr>
          <a:lstStyle/>
          <a:p>
            <a:r>
              <a:rPr lang="en-US" sz="1200" i="1"/>
              <a:t>Action C</a:t>
            </a:r>
            <a:endParaRPr lang="en-GB" sz="1200" i="1"/>
          </a:p>
        </p:txBody>
      </p:sp>
      <p:sp>
        <p:nvSpPr>
          <p:cNvPr id="35" name="文字方塊 34"/>
          <p:cNvSpPr txBox="1"/>
          <p:nvPr/>
        </p:nvSpPr>
        <p:spPr>
          <a:xfrm>
            <a:off x="10465721" y="3509737"/>
            <a:ext cx="764953" cy="276999"/>
          </a:xfrm>
          <a:prstGeom prst="rect">
            <a:avLst/>
          </a:prstGeom>
          <a:noFill/>
        </p:spPr>
        <p:txBody>
          <a:bodyPr wrap="none" rtlCol="0">
            <a:spAutoFit/>
          </a:bodyPr>
          <a:lstStyle/>
          <a:p>
            <a:r>
              <a:rPr lang="en-US" sz="1200" i="1"/>
              <a:t>Action C</a:t>
            </a:r>
            <a:endParaRPr lang="en-GB" sz="1200" i="1"/>
          </a:p>
        </p:txBody>
      </p:sp>
      <p:sp>
        <p:nvSpPr>
          <p:cNvPr id="36" name="文字方塊 35"/>
          <p:cNvSpPr txBox="1"/>
          <p:nvPr/>
        </p:nvSpPr>
        <p:spPr>
          <a:xfrm>
            <a:off x="8642841" y="2981294"/>
            <a:ext cx="1055097" cy="369332"/>
          </a:xfrm>
          <a:prstGeom prst="rect">
            <a:avLst/>
          </a:prstGeom>
          <a:noFill/>
        </p:spPr>
        <p:txBody>
          <a:bodyPr wrap="none" rtlCol="0">
            <a:spAutoFit/>
          </a:bodyPr>
          <a:lstStyle/>
          <a:p>
            <a:r>
              <a:rPr lang="en-US" i="1"/>
              <a:t>Action H</a:t>
            </a:r>
            <a:endParaRPr lang="en-GB" i="1"/>
          </a:p>
        </p:txBody>
      </p:sp>
      <p:sp>
        <p:nvSpPr>
          <p:cNvPr id="37" name="文字方塊 36"/>
          <p:cNvSpPr txBox="1"/>
          <p:nvPr/>
        </p:nvSpPr>
        <p:spPr>
          <a:xfrm>
            <a:off x="9703075" y="2096560"/>
            <a:ext cx="1055097" cy="369332"/>
          </a:xfrm>
          <a:prstGeom prst="rect">
            <a:avLst/>
          </a:prstGeom>
          <a:noFill/>
        </p:spPr>
        <p:txBody>
          <a:bodyPr wrap="none" rtlCol="0">
            <a:spAutoFit/>
          </a:bodyPr>
          <a:lstStyle/>
          <a:p>
            <a:r>
              <a:rPr lang="en-US" i="1"/>
              <a:t>Action H</a:t>
            </a:r>
            <a:endParaRPr lang="en-GB" i="1"/>
          </a:p>
        </p:txBody>
      </p:sp>
      <p:sp>
        <p:nvSpPr>
          <p:cNvPr id="7" name="Title 1">
            <a:extLst>
              <a:ext uri="{FF2B5EF4-FFF2-40B4-BE49-F238E27FC236}">
                <a16:creationId xmlns:a16="http://schemas.microsoft.com/office/drawing/2014/main" id="{B996D189-1854-0270-7E83-3900722138A1}"/>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
        <p:nvSpPr>
          <p:cNvPr id="9" name="爆炸 1 25">
            <a:extLst>
              <a:ext uri="{FF2B5EF4-FFF2-40B4-BE49-F238E27FC236}">
                <a16:creationId xmlns:a16="http://schemas.microsoft.com/office/drawing/2014/main" id="{A9438595-BD36-11B6-87CD-C2F992B8D5A5}"/>
              </a:ext>
            </a:extLst>
          </p:cNvPr>
          <p:cNvSpPr/>
          <p:nvPr/>
        </p:nvSpPr>
        <p:spPr>
          <a:xfrm>
            <a:off x="24546" y="2669545"/>
            <a:ext cx="6085319" cy="4155186"/>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GB">
                <a:solidFill>
                  <a:srgbClr val="FF0000"/>
                </a:solidFill>
                <a:ea typeface="ＭＳ Ｐゴシック"/>
              </a:rPr>
              <a:t>次の状態に推移する確率が過去の状態に依存せず、現在の状態のみから予測する場合、マルコフ性（Markov property）を持つ</a:t>
            </a:r>
          </a:p>
        </p:txBody>
      </p:sp>
    </p:spTree>
    <p:extLst>
      <p:ext uri="{BB962C8B-B14F-4D97-AF65-F5344CB8AC3E}">
        <p14:creationId xmlns:p14="http://schemas.microsoft.com/office/powerpoint/2010/main" val="125470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5" name="內容版面配置區 2"/>
          <p:cNvSpPr txBox="1">
            <a:spLocks/>
          </p:cNvSpPr>
          <p:nvPr/>
        </p:nvSpPr>
        <p:spPr>
          <a:xfrm>
            <a:off x="280184" y="774564"/>
            <a:ext cx="11781187" cy="2017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a:latin typeface="Times New Roman"/>
                <a:ea typeface="ＭＳ Ｐゴシック"/>
                <a:cs typeface="Times New Roman"/>
              </a:rPr>
              <a:t>各状態から次の状態へ遷移する確率</a:t>
            </a:r>
            <a:r>
              <a:rPr lang="en-US" sz="2400">
                <a:latin typeface="Times New Roman"/>
                <a:cs typeface="Times New Roman"/>
              </a:rPr>
              <a:t>​</a:t>
            </a:r>
            <a:endParaRPr lang="en-GB" sz="2400">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4441761" y="1443331"/>
            <a:ext cx="7716327" cy="5378107"/>
          </a:xfrm>
          <a:prstGeom prst="rect">
            <a:avLst/>
          </a:prstGeom>
        </p:spPr>
      </p:pic>
      <p:pic>
        <p:nvPicPr>
          <p:cNvPr id="4" name="圖片 3"/>
          <p:cNvPicPr>
            <a:picLocks noChangeAspect="1"/>
          </p:cNvPicPr>
          <p:nvPr/>
        </p:nvPicPr>
        <p:blipFill>
          <a:blip r:embed="rId3"/>
          <a:stretch>
            <a:fillRect/>
          </a:stretch>
        </p:blipFill>
        <p:spPr>
          <a:xfrm>
            <a:off x="551920" y="1278592"/>
            <a:ext cx="2958904" cy="325834"/>
          </a:xfrm>
          <a:prstGeom prst="rect">
            <a:avLst/>
          </a:prstGeom>
        </p:spPr>
      </p:pic>
      <p:sp>
        <p:nvSpPr>
          <p:cNvPr id="9" name="Title 1">
            <a:extLst>
              <a:ext uri="{FF2B5EF4-FFF2-40B4-BE49-F238E27FC236}">
                <a16:creationId xmlns:a16="http://schemas.microsoft.com/office/drawing/2014/main" id="{F0A65D75-164F-09E8-8C50-A0DCB76D5C30}"/>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76949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D6D85-67FD-28D3-99F6-D91A83C59947}"/>
            </a:ext>
          </a:extLst>
        </p:cNvPr>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1990794D-A6E9-519E-91CA-1D44D3236193}"/>
              </a:ext>
            </a:extLst>
          </p:cNvPr>
          <p:cNvSpPr txBox="1">
            <a:spLocks/>
          </p:cNvSpPr>
          <p:nvPr/>
        </p:nvSpPr>
        <p:spPr>
          <a:xfrm>
            <a:off x="280184" y="774564"/>
            <a:ext cx="11781187" cy="2017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a:latin typeface="Times New Roman"/>
                <a:ea typeface="ＭＳ Ｐゴシック"/>
                <a:cs typeface="Times New Roman"/>
              </a:rPr>
              <a:t>各状態から次の状態へ遷移する確率</a:t>
            </a:r>
            <a:r>
              <a:rPr lang="en-US" sz="2400">
                <a:latin typeface="Times New Roman"/>
                <a:cs typeface="Times New Roman"/>
              </a:rPr>
              <a:t>​</a:t>
            </a:r>
            <a:endParaRPr lang="en-GB" sz="240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0D1F8887-43FE-41C9-4A47-31AE9F185189}"/>
              </a:ext>
            </a:extLst>
          </p:cNvPr>
          <p:cNvPicPr>
            <a:picLocks noChangeAspect="1"/>
          </p:cNvPicPr>
          <p:nvPr/>
        </p:nvPicPr>
        <p:blipFill>
          <a:blip r:embed="rId2"/>
          <a:stretch>
            <a:fillRect/>
          </a:stretch>
        </p:blipFill>
        <p:spPr>
          <a:xfrm>
            <a:off x="523175" y="1392443"/>
            <a:ext cx="5058637" cy="325834"/>
          </a:xfrm>
          <a:prstGeom prst="rect">
            <a:avLst/>
          </a:prstGeom>
        </p:spPr>
      </p:pic>
      <p:pic>
        <p:nvPicPr>
          <p:cNvPr id="3" name="圖片 2">
            <a:extLst>
              <a:ext uri="{FF2B5EF4-FFF2-40B4-BE49-F238E27FC236}">
                <a16:creationId xmlns:a16="http://schemas.microsoft.com/office/drawing/2014/main" id="{73A556D6-0ECC-DEF3-0D7F-53DB6362296C}"/>
              </a:ext>
            </a:extLst>
          </p:cNvPr>
          <p:cNvPicPr>
            <a:picLocks noChangeAspect="1"/>
          </p:cNvPicPr>
          <p:nvPr/>
        </p:nvPicPr>
        <p:blipFill>
          <a:blip r:embed="rId3"/>
          <a:stretch>
            <a:fillRect/>
          </a:stretch>
        </p:blipFill>
        <p:spPr>
          <a:xfrm>
            <a:off x="4441761" y="1443331"/>
            <a:ext cx="7716327" cy="5378107"/>
          </a:xfrm>
          <a:prstGeom prst="rect">
            <a:avLst/>
          </a:prstGeom>
        </p:spPr>
      </p:pic>
      <p:sp>
        <p:nvSpPr>
          <p:cNvPr id="9" name="Title 1">
            <a:extLst>
              <a:ext uri="{FF2B5EF4-FFF2-40B4-BE49-F238E27FC236}">
                <a16:creationId xmlns:a16="http://schemas.microsoft.com/office/drawing/2014/main" id="{32B248F1-41C0-02B6-FAFC-11D5D9E1E1FC}"/>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193991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B6D8A-8F1A-7049-82B0-3D200B3E050B}"/>
            </a:ext>
          </a:extLst>
        </p:cNvPr>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4DBF8732-4A13-A725-A4B8-DB4F9D7DEA76}"/>
              </a:ext>
            </a:extLst>
          </p:cNvPr>
          <p:cNvSpPr txBox="1">
            <a:spLocks/>
          </p:cNvSpPr>
          <p:nvPr/>
        </p:nvSpPr>
        <p:spPr>
          <a:xfrm>
            <a:off x="280184" y="774564"/>
            <a:ext cx="11781187" cy="2017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Trajectory (called episodes or rollouts in other references), e.g.</a:t>
            </a: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E9D95D3F-5B5D-B3DC-2998-9B2DCC97ED53}"/>
              </a:ext>
            </a:extLst>
          </p:cNvPr>
          <p:cNvPicPr>
            <a:picLocks noChangeAspect="1"/>
          </p:cNvPicPr>
          <p:nvPr/>
        </p:nvPicPr>
        <p:blipFill>
          <a:blip r:embed="rId2"/>
          <a:stretch>
            <a:fillRect/>
          </a:stretch>
        </p:blipFill>
        <p:spPr>
          <a:xfrm>
            <a:off x="914930" y="1411636"/>
            <a:ext cx="4084433" cy="325834"/>
          </a:xfrm>
          <a:prstGeom prst="rect">
            <a:avLst/>
          </a:prstGeom>
        </p:spPr>
      </p:pic>
      <p:pic>
        <p:nvPicPr>
          <p:cNvPr id="25" name="圖片 24">
            <a:extLst>
              <a:ext uri="{FF2B5EF4-FFF2-40B4-BE49-F238E27FC236}">
                <a16:creationId xmlns:a16="http://schemas.microsoft.com/office/drawing/2014/main" id="{2A117E07-9625-C4B2-8A6E-190719EB0E19}"/>
              </a:ext>
            </a:extLst>
          </p:cNvPr>
          <p:cNvPicPr>
            <a:picLocks noChangeAspect="1"/>
          </p:cNvPicPr>
          <p:nvPr/>
        </p:nvPicPr>
        <p:blipFill>
          <a:blip r:embed="rId3"/>
          <a:stretch>
            <a:fillRect/>
          </a:stretch>
        </p:blipFill>
        <p:spPr>
          <a:xfrm>
            <a:off x="6075589" y="1688853"/>
            <a:ext cx="6082496" cy="4897830"/>
          </a:xfrm>
          <a:prstGeom prst="rect">
            <a:avLst/>
          </a:prstGeom>
        </p:spPr>
      </p:pic>
      <p:sp>
        <p:nvSpPr>
          <p:cNvPr id="26" name="文字方塊 25">
            <a:extLst>
              <a:ext uri="{FF2B5EF4-FFF2-40B4-BE49-F238E27FC236}">
                <a16:creationId xmlns:a16="http://schemas.microsoft.com/office/drawing/2014/main" id="{64C5FE3F-951A-7398-B533-9AA6B4115240}"/>
              </a:ext>
            </a:extLst>
          </p:cNvPr>
          <p:cNvSpPr txBox="1"/>
          <p:nvPr/>
        </p:nvSpPr>
        <p:spPr>
          <a:xfrm>
            <a:off x="5969977" y="1389887"/>
            <a:ext cx="1042273" cy="369332"/>
          </a:xfrm>
          <a:prstGeom prst="rect">
            <a:avLst/>
          </a:prstGeom>
          <a:noFill/>
        </p:spPr>
        <p:txBody>
          <a:bodyPr wrap="none" rtlCol="0">
            <a:spAutoFit/>
          </a:bodyPr>
          <a:lstStyle/>
          <a:p>
            <a:r>
              <a:rPr lang="en-US" i="1"/>
              <a:t>Action A</a:t>
            </a:r>
            <a:endParaRPr lang="en-GB" i="1"/>
          </a:p>
        </p:txBody>
      </p:sp>
      <p:sp>
        <p:nvSpPr>
          <p:cNvPr id="27" name="文字方塊 26">
            <a:extLst>
              <a:ext uri="{FF2B5EF4-FFF2-40B4-BE49-F238E27FC236}">
                <a16:creationId xmlns:a16="http://schemas.microsoft.com/office/drawing/2014/main" id="{936FABA0-D456-F633-D12D-A0182843DF60}"/>
              </a:ext>
            </a:extLst>
          </p:cNvPr>
          <p:cNvSpPr txBox="1"/>
          <p:nvPr/>
        </p:nvSpPr>
        <p:spPr>
          <a:xfrm>
            <a:off x="4979377" y="3177656"/>
            <a:ext cx="1042273" cy="369332"/>
          </a:xfrm>
          <a:prstGeom prst="rect">
            <a:avLst/>
          </a:prstGeom>
          <a:noFill/>
        </p:spPr>
        <p:txBody>
          <a:bodyPr wrap="none" rtlCol="0">
            <a:spAutoFit/>
          </a:bodyPr>
          <a:lstStyle/>
          <a:p>
            <a:r>
              <a:rPr lang="en-US" i="1"/>
              <a:t>Action B</a:t>
            </a:r>
            <a:endParaRPr lang="en-GB" i="1"/>
          </a:p>
        </p:txBody>
      </p:sp>
      <p:sp>
        <p:nvSpPr>
          <p:cNvPr id="28" name="文字方塊 27">
            <a:extLst>
              <a:ext uri="{FF2B5EF4-FFF2-40B4-BE49-F238E27FC236}">
                <a16:creationId xmlns:a16="http://schemas.microsoft.com/office/drawing/2014/main" id="{2986D297-B6C3-251B-6912-C0366F19B8B2}"/>
              </a:ext>
            </a:extLst>
          </p:cNvPr>
          <p:cNvSpPr txBox="1"/>
          <p:nvPr/>
        </p:nvSpPr>
        <p:spPr>
          <a:xfrm>
            <a:off x="6855072" y="2995948"/>
            <a:ext cx="1042273" cy="369332"/>
          </a:xfrm>
          <a:prstGeom prst="rect">
            <a:avLst/>
          </a:prstGeom>
          <a:noFill/>
        </p:spPr>
        <p:txBody>
          <a:bodyPr wrap="none" rtlCol="0">
            <a:spAutoFit/>
          </a:bodyPr>
          <a:lstStyle/>
          <a:p>
            <a:r>
              <a:rPr lang="en-US" i="1"/>
              <a:t>Action A</a:t>
            </a:r>
            <a:endParaRPr lang="en-GB" i="1"/>
          </a:p>
        </p:txBody>
      </p:sp>
      <p:sp>
        <p:nvSpPr>
          <p:cNvPr id="29" name="文字方塊 28">
            <a:extLst>
              <a:ext uri="{FF2B5EF4-FFF2-40B4-BE49-F238E27FC236}">
                <a16:creationId xmlns:a16="http://schemas.microsoft.com/office/drawing/2014/main" id="{C2C6262E-4E8C-36A0-D1F0-E6F25968EC3E}"/>
              </a:ext>
            </a:extLst>
          </p:cNvPr>
          <p:cNvSpPr txBox="1"/>
          <p:nvPr/>
        </p:nvSpPr>
        <p:spPr>
          <a:xfrm>
            <a:off x="5812799" y="4606649"/>
            <a:ext cx="1042273" cy="369332"/>
          </a:xfrm>
          <a:prstGeom prst="rect">
            <a:avLst/>
          </a:prstGeom>
          <a:noFill/>
        </p:spPr>
        <p:txBody>
          <a:bodyPr wrap="none" rtlCol="0">
            <a:spAutoFit/>
          </a:bodyPr>
          <a:lstStyle/>
          <a:p>
            <a:r>
              <a:rPr lang="en-US" i="1"/>
              <a:t>Action B</a:t>
            </a:r>
            <a:endParaRPr lang="en-GB" i="1"/>
          </a:p>
        </p:txBody>
      </p:sp>
      <p:sp>
        <p:nvSpPr>
          <p:cNvPr id="30" name="文字方塊 29">
            <a:extLst>
              <a:ext uri="{FF2B5EF4-FFF2-40B4-BE49-F238E27FC236}">
                <a16:creationId xmlns:a16="http://schemas.microsoft.com/office/drawing/2014/main" id="{227A6907-695D-B5FA-155E-5B9C3E40168C}"/>
              </a:ext>
            </a:extLst>
          </p:cNvPr>
          <p:cNvSpPr txBox="1"/>
          <p:nvPr/>
        </p:nvSpPr>
        <p:spPr>
          <a:xfrm>
            <a:off x="7570180" y="4504608"/>
            <a:ext cx="1055097" cy="369332"/>
          </a:xfrm>
          <a:prstGeom prst="rect">
            <a:avLst/>
          </a:prstGeom>
          <a:noFill/>
        </p:spPr>
        <p:txBody>
          <a:bodyPr wrap="none" rtlCol="0">
            <a:spAutoFit/>
          </a:bodyPr>
          <a:lstStyle/>
          <a:p>
            <a:r>
              <a:rPr lang="en-US" i="1"/>
              <a:t>Action C</a:t>
            </a:r>
            <a:endParaRPr lang="en-GB" i="1"/>
          </a:p>
        </p:txBody>
      </p:sp>
      <p:sp>
        <p:nvSpPr>
          <p:cNvPr id="31" name="文字方塊 30">
            <a:extLst>
              <a:ext uri="{FF2B5EF4-FFF2-40B4-BE49-F238E27FC236}">
                <a16:creationId xmlns:a16="http://schemas.microsoft.com/office/drawing/2014/main" id="{9155822E-E39F-D1F6-F567-B84610571DD5}"/>
              </a:ext>
            </a:extLst>
          </p:cNvPr>
          <p:cNvSpPr txBox="1"/>
          <p:nvPr/>
        </p:nvSpPr>
        <p:spPr>
          <a:xfrm>
            <a:off x="8487510" y="5140679"/>
            <a:ext cx="1029449" cy="369332"/>
          </a:xfrm>
          <a:prstGeom prst="rect">
            <a:avLst/>
          </a:prstGeom>
          <a:noFill/>
        </p:spPr>
        <p:txBody>
          <a:bodyPr wrap="none" rtlCol="0">
            <a:spAutoFit/>
          </a:bodyPr>
          <a:lstStyle/>
          <a:p>
            <a:r>
              <a:rPr lang="en-US" i="1"/>
              <a:t>Action F</a:t>
            </a:r>
            <a:endParaRPr lang="en-GB" i="1"/>
          </a:p>
        </p:txBody>
      </p:sp>
      <p:sp>
        <p:nvSpPr>
          <p:cNvPr id="32" name="文字方塊 31">
            <a:extLst>
              <a:ext uri="{FF2B5EF4-FFF2-40B4-BE49-F238E27FC236}">
                <a16:creationId xmlns:a16="http://schemas.microsoft.com/office/drawing/2014/main" id="{61707969-909F-F954-F2B7-1C650250792C}"/>
              </a:ext>
            </a:extLst>
          </p:cNvPr>
          <p:cNvSpPr txBox="1"/>
          <p:nvPr/>
        </p:nvSpPr>
        <p:spPr>
          <a:xfrm>
            <a:off x="8461862" y="6159148"/>
            <a:ext cx="1055097" cy="369332"/>
          </a:xfrm>
          <a:prstGeom prst="rect">
            <a:avLst/>
          </a:prstGeom>
          <a:noFill/>
        </p:spPr>
        <p:txBody>
          <a:bodyPr wrap="none" rtlCol="0">
            <a:spAutoFit/>
          </a:bodyPr>
          <a:lstStyle/>
          <a:p>
            <a:r>
              <a:rPr lang="en-US" i="1"/>
              <a:t>Action D</a:t>
            </a:r>
            <a:endParaRPr lang="en-GB" i="1"/>
          </a:p>
        </p:txBody>
      </p:sp>
      <p:sp>
        <p:nvSpPr>
          <p:cNvPr id="33" name="文字方塊 32">
            <a:extLst>
              <a:ext uri="{FF2B5EF4-FFF2-40B4-BE49-F238E27FC236}">
                <a16:creationId xmlns:a16="http://schemas.microsoft.com/office/drawing/2014/main" id="{46F08E62-A148-61FD-5730-85093996A6C6}"/>
              </a:ext>
            </a:extLst>
          </p:cNvPr>
          <p:cNvSpPr txBox="1"/>
          <p:nvPr/>
        </p:nvSpPr>
        <p:spPr>
          <a:xfrm>
            <a:off x="7242661" y="3542958"/>
            <a:ext cx="764953" cy="276999"/>
          </a:xfrm>
          <a:prstGeom prst="rect">
            <a:avLst/>
          </a:prstGeom>
          <a:noFill/>
        </p:spPr>
        <p:txBody>
          <a:bodyPr wrap="none" rtlCol="0">
            <a:spAutoFit/>
          </a:bodyPr>
          <a:lstStyle/>
          <a:p>
            <a:r>
              <a:rPr lang="en-US" sz="1200" i="1"/>
              <a:t>Action C</a:t>
            </a:r>
            <a:endParaRPr lang="en-GB" sz="1200" i="1"/>
          </a:p>
        </p:txBody>
      </p:sp>
      <p:sp>
        <p:nvSpPr>
          <p:cNvPr id="34" name="文字方塊 33">
            <a:extLst>
              <a:ext uri="{FF2B5EF4-FFF2-40B4-BE49-F238E27FC236}">
                <a16:creationId xmlns:a16="http://schemas.microsoft.com/office/drawing/2014/main" id="{A88F0673-9CDB-3EB5-A0B7-C517F8922CC3}"/>
              </a:ext>
            </a:extLst>
          </p:cNvPr>
          <p:cNvSpPr txBox="1"/>
          <p:nvPr/>
        </p:nvSpPr>
        <p:spPr>
          <a:xfrm>
            <a:off x="8854584" y="3545892"/>
            <a:ext cx="764953" cy="276999"/>
          </a:xfrm>
          <a:prstGeom prst="rect">
            <a:avLst/>
          </a:prstGeom>
          <a:noFill/>
        </p:spPr>
        <p:txBody>
          <a:bodyPr wrap="none" rtlCol="0">
            <a:spAutoFit/>
          </a:bodyPr>
          <a:lstStyle/>
          <a:p>
            <a:r>
              <a:rPr lang="en-US" sz="1200" i="1"/>
              <a:t>Action C</a:t>
            </a:r>
            <a:endParaRPr lang="en-GB" sz="1200" i="1"/>
          </a:p>
        </p:txBody>
      </p:sp>
      <p:sp>
        <p:nvSpPr>
          <p:cNvPr id="35" name="文字方塊 34">
            <a:extLst>
              <a:ext uri="{FF2B5EF4-FFF2-40B4-BE49-F238E27FC236}">
                <a16:creationId xmlns:a16="http://schemas.microsoft.com/office/drawing/2014/main" id="{4AB47178-9964-49F6-5C91-DFAEBABAB02D}"/>
              </a:ext>
            </a:extLst>
          </p:cNvPr>
          <p:cNvSpPr txBox="1"/>
          <p:nvPr/>
        </p:nvSpPr>
        <p:spPr>
          <a:xfrm>
            <a:off x="10465721" y="3509737"/>
            <a:ext cx="764953" cy="276999"/>
          </a:xfrm>
          <a:prstGeom prst="rect">
            <a:avLst/>
          </a:prstGeom>
          <a:noFill/>
        </p:spPr>
        <p:txBody>
          <a:bodyPr wrap="none" rtlCol="0">
            <a:spAutoFit/>
          </a:bodyPr>
          <a:lstStyle/>
          <a:p>
            <a:r>
              <a:rPr lang="en-US" sz="1200" i="1"/>
              <a:t>Action C</a:t>
            </a:r>
            <a:endParaRPr lang="en-GB" sz="1200" i="1"/>
          </a:p>
        </p:txBody>
      </p:sp>
      <p:sp>
        <p:nvSpPr>
          <p:cNvPr id="36" name="文字方塊 35">
            <a:extLst>
              <a:ext uri="{FF2B5EF4-FFF2-40B4-BE49-F238E27FC236}">
                <a16:creationId xmlns:a16="http://schemas.microsoft.com/office/drawing/2014/main" id="{08E173EA-20B2-7AA1-DF77-52F46C94B298}"/>
              </a:ext>
            </a:extLst>
          </p:cNvPr>
          <p:cNvSpPr txBox="1"/>
          <p:nvPr/>
        </p:nvSpPr>
        <p:spPr>
          <a:xfrm>
            <a:off x="8642841" y="2981294"/>
            <a:ext cx="1055097" cy="369332"/>
          </a:xfrm>
          <a:prstGeom prst="rect">
            <a:avLst/>
          </a:prstGeom>
          <a:noFill/>
        </p:spPr>
        <p:txBody>
          <a:bodyPr wrap="none" rtlCol="0">
            <a:spAutoFit/>
          </a:bodyPr>
          <a:lstStyle/>
          <a:p>
            <a:r>
              <a:rPr lang="en-US" i="1"/>
              <a:t>Action H</a:t>
            </a:r>
            <a:endParaRPr lang="en-GB" i="1"/>
          </a:p>
        </p:txBody>
      </p:sp>
      <p:sp>
        <p:nvSpPr>
          <p:cNvPr id="37" name="文字方塊 36">
            <a:extLst>
              <a:ext uri="{FF2B5EF4-FFF2-40B4-BE49-F238E27FC236}">
                <a16:creationId xmlns:a16="http://schemas.microsoft.com/office/drawing/2014/main" id="{CD6B450F-F514-80DF-A77D-7ABB8CC56396}"/>
              </a:ext>
            </a:extLst>
          </p:cNvPr>
          <p:cNvSpPr txBox="1"/>
          <p:nvPr/>
        </p:nvSpPr>
        <p:spPr>
          <a:xfrm>
            <a:off x="9703075" y="2096560"/>
            <a:ext cx="1055097" cy="369332"/>
          </a:xfrm>
          <a:prstGeom prst="rect">
            <a:avLst/>
          </a:prstGeom>
          <a:noFill/>
        </p:spPr>
        <p:txBody>
          <a:bodyPr wrap="none" rtlCol="0">
            <a:spAutoFit/>
          </a:bodyPr>
          <a:lstStyle/>
          <a:p>
            <a:r>
              <a:rPr lang="en-US" i="1"/>
              <a:t>Action H</a:t>
            </a:r>
            <a:endParaRPr lang="en-GB" i="1"/>
          </a:p>
        </p:txBody>
      </p:sp>
      <p:sp>
        <p:nvSpPr>
          <p:cNvPr id="7" name="Title 1">
            <a:extLst>
              <a:ext uri="{FF2B5EF4-FFF2-40B4-BE49-F238E27FC236}">
                <a16:creationId xmlns:a16="http://schemas.microsoft.com/office/drawing/2014/main" id="{715BD43B-761D-107C-C3E0-D45AD1B8474B}"/>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40365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5" name="內容版面配置區 2"/>
          <p:cNvSpPr txBox="1">
            <a:spLocks/>
          </p:cNvSpPr>
          <p:nvPr/>
        </p:nvSpPr>
        <p:spPr>
          <a:xfrm>
            <a:off x="280184" y="774564"/>
            <a:ext cx="11781187" cy="2017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 </a:t>
            </a:r>
            <a:r>
              <a:rPr lang="en-US" sz="2400" u="sng">
                <a:solidFill>
                  <a:srgbClr val="FF0000"/>
                </a:solidFill>
                <a:latin typeface="Times New Roman" panose="02020603050405020304" pitchFamily="18" charset="0"/>
                <a:cs typeface="Times New Roman" panose="02020603050405020304" pitchFamily="18" charset="0"/>
              </a:rPr>
              <a:t>Discounted</a:t>
            </a:r>
            <a:r>
              <a:rPr lang="en-US" sz="2400">
                <a:latin typeface="Times New Roman" panose="02020603050405020304" pitchFamily="18" charset="0"/>
                <a:cs typeface="Times New Roman" panose="02020603050405020304" pitchFamily="18" charset="0"/>
              </a:rPr>
              <a:t> Return – a sum of received rewards over a given trajectory</a:t>
            </a: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cxnSp>
        <p:nvCxnSpPr>
          <p:cNvPr id="8" name="直線單箭頭接點 7"/>
          <p:cNvCxnSpPr/>
          <p:nvPr/>
        </p:nvCxnSpPr>
        <p:spPr>
          <a:xfrm>
            <a:off x="1705708" y="1116623"/>
            <a:ext cx="184638" cy="9319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直線單箭頭接點 10"/>
          <p:cNvCxnSpPr/>
          <p:nvPr/>
        </p:nvCxnSpPr>
        <p:spPr>
          <a:xfrm>
            <a:off x="1890346" y="1116623"/>
            <a:ext cx="712177" cy="9319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書卷 (水平) 14"/>
          <p:cNvSpPr/>
          <p:nvPr/>
        </p:nvSpPr>
        <p:spPr>
          <a:xfrm>
            <a:off x="531977" y="3721298"/>
            <a:ext cx="4347754" cy="1888195"/>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t"/>
          <a:lstStyle/>
          <a:p>
            <a:r>
              <a:rPr lang="en-GB" altLang="zh-TW">
                <a:solidFill>
                  <a:schemeClr val="tx1"/>
                </a:solidFill>
              </a:rPr>
              <a:t>Definition of </a:t>
            </a:r>
          </a:p>
          <a:p>
            <a:endParaRPr lang="en-US" altLang="zh-TW">
              <a:solidFill>
                <a:schemeClr val="tx1"/>
              </a:solidFill>
            </a:endParaRPr>
          </a:p>
          <a:p>
            <a:r>
              <a:rPr lang="en-US" altLang="zh-TW">
                <a:solidFill>
                  <a:schemeClr val="tx1"/>
                </a:solidFill>
              </a:rPr>
              <a:t>A discount factor determining how much future rewards are valued compared to immediate rewards</a:t>
            </a:r>
            <a:endParaRPr lang="en-GB" altLang="zh-TW">
              <a:solidFill>
                <a:schemeClr val="tx1"/>
              </a:solidFill>
            </a:endParaRPr>
          </a:p>
        </p:txBody>
      </p:sp>
      <p:pic>
        <p:nvPicPr>
          <p:cNvPr id="14" name="圖片 13"/>
          <p:cNvPicPr>
            <a:picLocks noChangeAspect="1"/>
          </p:cNvPicPr>
          <p:nvPr/>
        </p:nvPicPr>
        <p:blipFill>
          <a:blip r:embed="rId2"/>
          <a:stretch>
            <a:fillRect/>
          </a:stretch>
        </p:blipFill>
        <p:spPr>
          <a:xfrm>
            <a:off x="2152350" y="3964488"/>
            <a:ext cx="127789" cy="282603"/>
          </a:xfrm>
          <a:prstGeom prst="rect">
            <a:avLst/>
          </a:prstGeom>
        </p:spPr>
      </p:pic>
      <p:sp>
        <p:nvSpPr>
          <p:cNvPr id="16" name="矩形 15"/>
          <p:cNvSpPr/>
          <p:nvPr/>
        </p:nvSpPr>
        <p:spPr>
          <a:xfrm>
            <a:off x="4169227" y="1750355"/>
            <a:ext cx="5811454" cy="923330"/>
          </a:xfrm>
          <a:prstGeom prst="rect">
            <a:avLst/>
          </a:prstGeom>
        </p:spPr>
        <p:txBody>
          <a:bodyPr wrap="square" lIns="91440" tIns="45720" rIns="91440" bIns="45720" anchor="t">
            <a:spAutoFit/>
          </a:bodyPr>
          <a:lstStyle/>
          <a:p>
            <a:r>
              <a:rPr lang="ja-JP" altLang="en-US">
                <a:latin typeface="YakuHanJPs"/>
                <a:ea typeface="ＭＳ Ｐゴシック"/>
              </a:rPr>
              <a:t>割引率が大きいときは</a:t>
            </a:r>
            <a:r>
              <a:rPr lang="ja-JP" altLang="en-US" b="1" u="sng">
                <a:solidFill>
                  <a:schemeClr val="tx2">
                    <a:lumMod val="76000"/>
                    <a:lumOff val="24000"/>
                  </a:schemeClr>
                </a:solidFill>
                <a:latin typeface="YakuHanJPs"/>
                <a:ea typeface="ＭＳ Ｐゴシック"/>
              </a:rPr>
              <a:t>遠い</a:t>
            </a:r>
            <a:r>
              <a:rPr lang="ja-JP" altLang="en-US" b="1" u="sng">
                <a:solidFill>
                  <a:schemeClr val="tx2">
                    <a:lumMod val="76000"/>
                    <a:lumOff val="24000"/>
                  </a:schemeClr>
                </a:solidFill>
                <a:ea typeface="+mn-lt"/>
                <a:cs typeface="+mn-lt"/>
              </a:rPr>
              <a:t>状態（</a:t>
            </a:r>
            <a:r>
              <a:rPr lang="en-US" altLang="ja-JP" b="1" u="sng">
                <a:solidFill>
                  <a:schemeClr val="tx2">
                    <a:lumMod val="76000"/>
                    <a:lumOff val="24000"/>
                  </a:schemeClr>
                </a:solidFill>
                <a:ea typeface="+mn-lt"/>
                <a:cs typeface="+mn-lt"/>
              </a:rPr>
              <a:t>state</a:t>
            </a:r>
            <a:r>
              <a:rPr lang="ja-JP" altLang="en-US" b="1" u="sng">
                <a:solidFill>
                  <a:schemeClr val="tx2">
                    <a:lumMod val="76000"/>
                    <a:lumOff val="24000"/>
                  </a:schemeClr>
                </a:solidFill>
                <a:ea typeface="+mn-lt"/>
                <a:cs typeface="+mn-lt"/>
              </a:rPr>
              <a:t>）</a:t>
            </a:r>
            <a:r>
              <a:rPr lang="ja-JP" altLang="en-US">
                <a:solidFill>
                  <a:srgbClr val="000000"/>
                </a:solidFill>
                <a:latin typeface="YakuHanJPs"/>
                <a:ea typeface="ＭＳ Ｐゴシック"/>
              </a:rPr>
              <a:t>の</a:t>
            </a:r>
            <a:r>
              <a:rPr lang="ja-JP" altLang="en-US">
                <a:latin typeface="YakuHanJPs"/>
                <a:ea typeface="ＭＳ Ｐゴシック"/>
              </a:rPr>
              <a:t>報酬まで考える方策を、小さいときには直近の状態までの報酬しか考えない方策を学習する</a:t>
            </a:r>
            <a:endParaRPr lang="en-GB">
              <a:ea typeface="ＭＳ Ｐゴシック"/>
            </a:endParaRPr>
          </a:p>
        </p:txBody>
      </p:sp>
      <p:grpSp>
        <p:nvGrpSpPr>
          <p:cNvPr id="29" name="群組 28"/>
          <p:cNvGrpSpPr/>
          <p:nvPr/>
        </p:nvGrpSpPr>
        <p:grpSpPr>
          <a:xfrm>
            <a:off x="7210888" y="3991708"/>
            <a:ext cx="4844561" cy="2751992"/>
            <a:chOff x="7210888" y="4106008"/>
            <a:chExt cx="4844561" cy="2751992"/>
          </a:xfrm>
        </p:grpSpPr>
        <p:sp>
          <p:nvSpPr>
            <p:cNvPr id="26" name="爆炸 1 25"/>
            <p:cNvSpPr/>
            <p:nvPr/>
          </p:nvSpPr>
          <p:spPr>
            <a:xfrm>
              <a:off x="7210888" y="4106008"/>
              <a:ext cx="4844561" cy="2751992"/>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圖片 27"/>
            <p:cNvPicPr>
              <a:picLocks noChangeAspect="1"/>
            </p:cNvPicPr>
            <p:nvPr/>
          </p:nvPicPr>
          <p:blipFill>
            <a:blip r:embed="rId3"/>
            <a:stretch>
              <a:fillRect/>
            </a:stretch>
          </p:blipFill>
          <p:spPr>
            <a:xfrm>
              <a:off x="8037035" y="5288719"/>
              <a:ext cx="3029280" cy="320774"/>
            </a:xfrm>
            <a:prstGeom prst="rect">
              <a:avLst/>
            </a:prstGeom>
          </p:spPr>
        </p:pic>
      </p:grpSp>
      <p:pic>
        <p:nvPicPr>
          <p:cNvPr id="30" name="圖片 29"/>
          <p:cNvPicPr>
            <a:picLocks noChangeAspect="1"/>
          </p:cNvPicPr>
          <p:nvPr/>
        </p:nvPicPr>
        <p:blipFill>
          <a:blip r:embed="rId4"/>
          <a:stretch>
            <a:fillRect/>
          </a:stretch>
        </p:blipFill>
        <p:spPr>
          <a:xfrm>
            <a:off x="780428" y="1643777"/>
            <a:ext cx="2871632" cy="1693561"/>
          </a:xfrm>
          <a:prstGeom prst="rect">
            <a:avLst/>
          </a:prstGeom>
        </p:spPr>
      </p:pic>
      <p:sp>
        <p:nvSpPr>
          <p:cNvPr id="7" name="Title 1">
            <a:extLst>
              <a:ext uri="{FF2B5EF4-FFF2-40B4-BE49-F238E27FC236}">
                <a16:creationId xmlns:a16="http://schemas.microsoft.com/office/drawing/2014/main" id="{C9FD97E5-C43C-84EE-53DB-D5B77BB15AF0}"/>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24830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5" name="內容版面配置區 2"/>
          <p:cNvSpPr txBox="1">
            <a:spLocks/>
          </p:cNvSpPr>
          <p:nvPr/>
        </p:nvSpPr>
        <p:spPr>
          <a:xfrm>
            <a:off x="280184" y="774564"/>
            <a:ext cx="11781187" cy="2017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A sample trajectory</a:t>
            </a:r>
            <a:endParaRPr lang="en-US" sz="1600">
              <a:latin typeface="Times New Roman" panose="02020603050405020304" pitchFamily="18" charset="0"/>
              <a:cs typeface="Times New Roman" panose="02020603050405020304" pitchFamily="18" charset="0"/>
            </a:endParaRPr>
          </a:p>
          <a:p>
            <a:pPr marL="457200" lvl="1" indent="0">
              <a:buNone/>
            </a:pPr>
            <a:endParaRPr lang="en-US" sz="16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711425" y="1280414"/>
            <a:ext cx="9256871" cy="325834"/>
          </a:xfrm>
          <a:prstGeom prst="rect">
            <a:avLst/>
          </a:prstGeom>
        </p:spPr>
      </p:pic>
      <p:pic>
        <p:nvPicPr>
          <p:cNvPr id="8" name="圖片 7"/>
          <p:cNvPicPr>
            <a:picLocks noChangeAspect="1"/>
          </p:cNvPicPr>
          <p:nvPr/>
        </p:nvPicPr>
        <p:blipFill>
          <a:blip r:embed="rId3"/>
          <a:stretch>
            <a:fillRect/>
          </a:stretch>
        </p:blipFill>
        <p:spPr>
          <a:xfrm>
            <a:off x="6324887" y="1878413"/>
            <a:ext cx="5833201" cy="2485714"/>
          </a:xfrm>
          <a:prstGeom prst="rect">
            <a:avLst/>
          </a:prstGeom>
        </p:spPr>
      </p:pic>
      <p:sp>
        <p:nvSpPr>
          <p:cNvPr id="12" name="文字方塊 11"/>
          <p:cNvSpPr txBox="1"/>
          <p:nvPr/>
        </p:nvSpPr>
        <p:spPr>
          <a:xfrm>
            <a:off x="7242661" y="3542958"/>
            <a:ext cx="764953" cy="276999"/>
          </a:xfrm>
          <a:prstGeom prst="rect">
            <a:avLst/>
          </a:prstGeom>
          <a:noFill/>
        </p:spPr>
        <p:txBody>
          <a:bodyPr wrap="none" rtlCol="0">
            <a:spAutoFit/>
          </a:bodyPr>
          <a:lstStyle/>
          <a:p>
            <a:r>
              <a:rPr lang="en-US" sz="1200" i="1"/>
              <a:t>Action C</a:t>
            </a:r>
            <a:endParaRPr lang="en-GB" sz="1200" i="1"/>
          </a:p>
        </p:txBody>
      </p:sp>
      <p:sp>
        <p:nvSpPr>
          <p:cNvPr id="13" name="文字方塊 12"/>
          <p:cNvSpPr txBox="1"/>
          <p:nvPr/>
        </p:nvSpPr>
        <p:spPr>
          <a:xfrm>
            <a:off x="8854584" y="3545892"/>
            <a:ext cx="764953" cy="276999"/>
          </a:xfrm>
          <a:prstGeom prst="rect">
            <a:avLst/>
          </a:prstGeom>
          <a:noFill/>
        </p:spPr>
        <p:txBody>
          <a:bodyPr wrap="none" rtlCol="0">
            <a:spAutoFit/>
          </a:bodyPr>
          <a:lstStyle/>
          <a:p>
            <a:r>
              <a:rPr lang="en-US" sz="1200" i="1"/>
              <a:t>Action C</a:t>
            </a:r>
            <a:endParaRPr lang="en-GB" sz="1200" i="1"/>
          </a:p>
        </p:txBody>
      </p:sp>
      <p:sp>
        <p:nvSpPr>
          <p:cNvPr id="14" name="文字方塊 13"/>
          <p:cNvSpPr txBox="1"/>
          <p:nvPr/>
        </p:nvSpPr>
        <p:spPr>
          <a:xfrm>
            <a:off x="10465721" y="3509737"/>
            <a:ext cx="764953" cy="276999"/>
          </a:xfrm>
          <a:prstGeom prst="rect">
            <a:avLst/>
          </a:prstGeom>
          <a:noFill/>
        </p:spPr>
        <p:txBody>
          <a:bodyPr wrap="none" rtlCol="0">
            <a:spAutoFit/>
          </a:bodyPr>
          <a:lstStyle/>
          <a:p>
            <a:r>
              <a:rPr lang="en-US" sz="1200" i="1"/>
              <a:t>Action C</a:t>
            </a:r>
            <a:endParaRPr lang="en-GB" sz="1200" i="1"/>
          </a:p>
        </p:txBody>
      </p:sp>
      <p:sp>
        <p:nvSpPr>
          <p:cNvPr id="15" name="文字方塊 14"/>
          <p:cNvSpPr txBox="1"/>
          <p:nvPr/>
        </p:nvSpPr>
        <p:spPr>
          <a:xfrm>
            <a:off x="9703075" y="2096560"/>
            <a:ext cx="1055097" cy="369332"/>
          </a:xfrm>
          <a:prstGeom prst="rect">
            <a:avLst/>
          </a:prstGeom>
          <a:noFill/>
        </p:spPr>
        <p:txBody>
          <a:bodyPr wrap="none" rtlCol="0">
            <a:spAutoFit/>
          </a:bodyPr>
          <a:lstStyle/>
          <a:p>
            <a:r>
              <a:rPr lang="en-US" i="1"/>
              <a:t>Action H</a:t>
            </a:r>
            <a:endParaRPr lang="en-GB" i="1"/>
          </a:p>
        </p:txBody>
      </p:sp>
      <p:sp>
        <p:nvSpPr>
          <p:cNvPr id="9" name="Title 1">
            <a:extLst>
              <a:ext uri="{FF2B5EF4-FFF2-40B4-BE49-F238E27FC236}">
                <a16:creationId xmlns:a16="http://schemas.microsoft.com/office/drawing/2014/main" id="{20634E96-3327-BB3A-C4D5-F1F23541062E}"/>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134683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3A413-2280-0A70-FE42-8ECD15CBCE4D}"/>
            </a:ext>
          </a:extLst>
        </p:cNvPr>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5CBF7F6E-530B-E3EC-D070-C315019F6104}"/>
              </a:ext>
            </a:extLst>
          </p:cNvPr>
          <p:cNvSpPr txBox="1">
            <a:spLocks/>
          </p:cNvSpPr>
          <p:nvPr/>
        </p:nvSpPr>
        <p:spPr>
          <a:xfrm>
            <a:off x="280184" y="774564"/>
            <a:ext cx="11781187" cy="2017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latin typeface="Times New Roman"/>
                <a:cs typeface="Times New Roman"/>
              </a:rPr>
              <a:t>Trajectory (called episodes or rollouts in literatures), e.g.</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D9C5B5A1-E679-9F99-A5C5-E0C679C08AB4}"/>
              </a:ext>
            </a:extLst>
          </p:cNvPr>
          <p:cNvPicPr>
            <a:picLocks noChangeAspect="1"/>
          </p:cNvPicPr>
          <p:nvPr/>
        </p:nvPicPr>
        <p:blipFill>
          <a:blip r:embed="rId2"/>
          <a:stretch>
            <a:fillRect/>
          </a:stretch>
        </p:blipFill>
        <p:spPr>
          <a:xfrm>
            <a:off x="914930" y="1411636"/>
            <a:ext cx="4084433" cy="325834"/>
          </a:xfrm>
          <a:prstGeom prst="rect">
            <a:avLst/>
          </a:prstGeom>
        </p:spPr>
      </p:pic>
      <p:pic>
        <p:nvPicPr>
          <p:cNvPr id="3" name="圖片 2">
            <a:extLst>
              <a:ext uri="{FF2B5EF4-FFF2-40B4-BE49-F238E27FC236}">
                <a16:creationId xmlns:a16="http://schemas.microsoft.com/office/drawing/2014/main" id="{828C81F0-540E-6176-C014-554EF4FDDC28}"/>
              </a:ext>
            </a:extLst>
          </p:cNvPr>
          <p:cNvPicPr>
            <a:picLocks noChangeAspect="1"/>
          </p:cNvPicPr>
          <p:nvPr/>
        </p:nvPicPr>
        <p:blipFill>
          <a:blip r:embed="rId3"/>
          <a:stretch>
            <a:fillRect/>
          </a:stretch>
        </p:blipFill>
        <p:spPr>
          <a:xfrm>
            <a:off x="4441761" y="1443331"/>
            <a:ext cx="7716327" cy="5378107"/>
          </a:xfrm>
          <a:prstGeom prst="rect">
            <a:avLst/>
          </a:prstGeom>
        </p:spPr>
      </p:pic>
      <p:sp>
        <p:nvSpPr>
          <p:cNvPr id="9" name="Title 1">
            <a:extLst>
              <a:ext uri="{FF2B5EF4-FFF2-40B4-BE49-F238E27FC236}">
                <a16:creationId xmlns:a16="http://schemas.microsoft.com/office/drawing/2014/main" id="{88815740-9AC5-D39B-2C84-AE43F2EFE065}"/>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GB" sz="3200">
                <a:latin typeface="Times New Roman"/>
                <a:ea typeface="ＭＳ Ｐゴシック"/>
                <a:cs typeface="Times"/>
              </a:rPr>
              <a:t>強化学習の基礎 </a:t>
            </a:r>
            <a:r>
              <a:rPr lang="en-US" altLang="ja-JP" sz="3200">
                <a:latin typeface="Times New Roman"/>
                <a:ea typeface="ＭＳ Ｐゴシック"/>
                <a:cs typeface="Times"/>
              </a:rPr>
              <a:t>–</a:t>
            </a:r>
            <a:r>
              <a:rPr lang="ja-JP" altLang="en-GB" sz="3200">
                <a:latin typeface="Times New Roman"/>
                <a:ea typeface="ＭＳ Ｐゴシック"/>
                <a:cs typeface="Times"/>
              </a:rPr>
              <a:t> </a:t>
            </a:r>
            <a:r>
              <a:rPr lang="ja-JP" altLang="en-US" sz="3200">
                <a:latin typeface="Times New Roman"/>
                <a:ea typeface="ＭＳ Ｐゴシック"/>
                <a:cs typeface="Times"/>
              </a:rPr>
              <a:t>マルコフ決定過程</a:t>
            </a:r>
            <a:endParaRPr lang="en-US"/>
          </a:p>
        </p:txBody>
      </p:sp>
    </p:spTree>
    <p:extLst>
      <p:ext uri="{BB962C8B-B14F-4D97-AF65-F5344CB8AC3E}">
        <p14:creationId xmlns:p14="http://schemas.microsoft.com/office/powerpoint/2010/main" val="16132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32B8-49F2-06E4-BBC9-3AD7F4B12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6AF64-2407-0F37-605B-EB4E2BBDF8CE}"/>
              </a:ext>
            </a:extLst>
          </p:cNvPr>
          <p:cNvSpPr>
            <a:spLocks noGrp="1"/>
          </p:cNvSpPr>
          <p:nvPr>
            <p:ph type="title"/>
          </p:nvPr>
        </p:nvSpPr>
        <p:spPr>
          <a:xfrm>
            <a:off x="-1291" y="3498"/>
            <a:ext cx="12194581" cy="666886"/>
          </a:xfrm>
        </p:spPr>
        <p:txBody>
          <a:bodyPr>
            <a:normAutofit/>
          </a:bodyPr>
          <a:lstStyle/>
          <a:p>
            <a:pPr algn="ctr"/>
            <a:r>
              <a:rPr lang="ja-JP" altLang="en-US" sz="3200">
                <a:latin typeface="Times New Roman"/>
                <a:cs typeface="Times"/>
              </a:rPr>
              <a:t>強化学習</a:t>
            </a:r>
            <a:r>
              <a:rPr lang="en-GB" altLang="zh-TW" sz="3200">
                <a:latin typeface="Times New Roman"/>
                <a:cs typeface="Times"/>
              </a:rPr>
              <a:t> –</a:t>
            </a:r>
            <a:r>
              <a:rPr lang="ja-JP" altLang="en-US" sz="3200">
                <a:latin typeface="Times New Roman"/>
                <a:cs typeface="Times"/>
              </a:rPr>
              <a:t>　</a:t>
            </a:r>
            <a:r>
              <a:rPr lang="ja-JP" altLang="en-US" sz="3200"/>
              <a:t>価値関数と方策</a:t>
            </a:r>
            <a:endParaRPr lang="en-US"/>
          </a:p>
        </p:txBody>
      </p:sp>
      <p:sp>
        <p:nvSpPr>
          <p:cNvPr id="3" name="TextBox 2">
            <a:extLst>
              <a:ext uri="{FF2B5EF4-FFF2-40B4-BE49-F238E27FC236}">
                <a16:creationId xmlns:a16="http://schemas.microsoft.com/office/drawing/2014/main" id="{5C2C8BED-7A0E-ACAF-0ED8-A40C71F31A97}"/>
              </a:ext>
            </a:extLst>
          </p:cNvPr>
          <p:cNvSpPr txBox="1"/>
          <p:nvPr/>
        </p:nvSpPr>
        <p:spPr>
          <a:xfrm>
            <a:off x="49694" y="2524805"/>
            <a:ext cx="12142306" cy="3262432"/>
          </a:xfrm>
          <a:prstGeom prst="rect">
            <a:avLst/>
          </a:prstGeom>
          <a:noFill/>
        </p:spPr>
        <p:txBody>
          <a:bodyPr wrap="square">
            <a:spAutoFit/>
          </a:bodyPr>
          <a:lstStyle/>
          <a:p>
            <a:pPr algn="l">
              <a:spcBef>
                <a:spcPts val="1200"/>
              </a:spcBef>
              <a:spcAft>
                <a:spcPts val="1200"/>
              </a:spcAft>
              <a:buFont typeface="Arial" panose="020B0604020202020204" pitchFamily="34" charset="0"/>
              <a:buChar char="•"/>
            </a:pPr>
            <a:r>
              <a:rPr lang="ja-JP" altLang="en-US" i="0">
                <a:effectLst/>
                <a:latin typeface="+mj-lt"/>
                <a:ea typeface="Meiryo" panose="020B0604030504040204" pitchFamily="34" charset="-128"/>
              </a:rPr>
              <a:t>ある</a:t>
            </a:r>
            <a:r>
              <a:rPr lang="ja-JP" altLang="en-US" u="sng">
                <a:effectLst/>
                <a:latin typeface="+mj-lt"/>
                <a:ea typeface="Meiryo" panose="020B0604030504040204" pitchFamily="34" charset="-128"/>
              </a:rPr>
              <a:t>状態</a:t>
            </a:r>
            <a:r>
              <a:rPr lang="en-GB" altLang="ja-JP" i="0">
                <a:effectLst/>
                <a:latin typeface="+mj-lt"/>
                <a:ea typeface="Meiryo" panose="020B0604030504040204" pitchFamily="34" charset="-128"/>
              </a:rPr>
              <a:t>s</a:t>
            </a:r>
            <a:r>
              <a:rPr kumimoji="1" lang="ja-JP" altLang="en-US"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で</a:t>
            </a:r>
            <a:r>
              <a:rPr kumimoji="1" lang="ja-JP" altLang="en-US" sz="1800" i="1" u="sng"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行動</a:t>
            </a:r>
            <a:r>
              <a:rPr kumimoji="1" lang="en-GB" altLang="ja-JP"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a</a:t>
            </a:r>
            <a:r>
              <a:rPr kumimoji="1" lang="ja-JP" altLang="en-US"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をとることであり、</a:t>
            </a:r>
            <a:r>
              <a:rPr kumimoji="1" lang="en-US" altLang="ja-JP"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π(s, a)</a:t>
            </a:r>
            <a:r>
              <a:rPr kumimoji="1" lang="ja-JP" altLang="en-US"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や</a:t>
            </a:r>
            <a:r>
              <a:rPr kumimoji="1" lang="en-US" altLang="ja-JP"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π(a</a:t>
            </a:r>
            <a:r>
              <a:rPr kumimoji="1" lang="en-GB" altLang="ja-JP"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|s</a:t>
            </a:r>
            <a:r>
              <a:rPr kumimoji="1" lang="en-US" altLang="ja-JP" sz="1800" i="0" u="none" strike="noStrike" kern="1200" cap="none" spc="0" normalizeH="0" baseline="0" noProof="0">
                <a:ln>
                  <a:noFill/>
                </a:ln>
                <a:solidFill>
                  <a:prstClr val="black"/>
                </a:solidFill>
                <a:effectLst/>
                <a:uLnTx/>
                <a:uFillTx/>
                <a:latin typeface="游ゴシック Light" panose="020F0302020204030204"/>
                <a:ea typeface="Meiryo" panose="020B0604030504040204" pitchFamily="34" charset="-128"/>
                <a:cs typeface="+mn-cs"/>
              </a:rPr>
              <a:t>)</a:t>
            </a:r>
            <a:r>
              <a:rPr kumimoji="1" lang="ja-JP" altLang="en-US">
                <a:solidFill>
                  <a:prstClr val="black"/>
                </a:solidFill>
                <a:latin typeface="游ゴシック Light" panose="020F0302020204030204"/>
                <a:ea typeface="Meiryo" panose="020B0604030504040204" pitchFamily="34" charset="-128"/>
              </a:rPr>
              <a:t>と表す方策</a:t>
            </a:r>
            <a:r>
              <a:rPr kumimoji="1" lang="en-US" altLang="ja-JP">
                <a:solidFill>
                  <a:prstClr val="black"/>
                </a:solidFill>
                <a:latin typeface="游ゴシック Light" panose="020F0302020204030204"/>
                <a:ea typeface="Meiryo" panose="020B0604030504040204" pitchFamily="34" charset="-128"/>
              </a:rPr>
              <a:t>π</a:t>
            </a:r>
            <a:r>
              <a:rPr kumimoji="1" lang="ja-JP" altLang="en-US">
                <a:solidFill>
                  <a:prstClr val="black"/>
                </a:solidFill>
                <a:latin typeface="游ゴシック Light" panose="020F0302020204030204"/>
                <a:ea typeface="Meiryo" panose="020B0604030504040204" pitchFamily="34" charset="-128"/>
              </a:rPr>
              <a:t>のもとで価値関数を以下のように定式化できる</a:t>
            </a:r>
            <a:endParaRPr lang="en-US" altLang="ja-JP" i="0">
              <a:effectLst/>
              <a:latin typeface="+mj-lt"/>
              <a:ea typeface="Meiryo" panose="020B0604030504040204" pitchFamily="34" charset="-128"/>
            </a:endParaRPr>
          </a:p>
          <a:p>
            <a:pPr lvl="1">
              <a:spcBef>
                <a:spcPts val="1200"/>
              </a:spcBef>
              <a:spcAft>
                <a:spcPts val="1200"/>
              </a:spcAft>
              <a:buFont typeface="Arial" panose="020B0604020202020204" pitchFamily="34" charset="0"/>
              <a:buChar char="•"/>
            </a:pPr>
            <a:r>
              <a:rPr lang="ja-JP" altLang="en-US" b="1">
                <a:latin typeface="+mj-lt"/>
                <a:ea typeface="Meiryo" panose="020B0604030504040204" pitchFamily="34" charset="-128"/>
              </a:rPr>
              <a:t>状態価値関数（</a:t>
            </a:r>
            <a:r>
              <a:rPr lang="en-GB" altLang="ja-JP" b="1">
                <a:latin typeface="+mj-lt"/>
                <a:ea typeface="Meiryo" panose="020B0604030504040204" pitchFamily="34" charset="-128"/>
              </a:rPr>
              <a:t>state-value function for policy </a:t>
            </a:r>
            <a:r>
              <a:rPr lang="en-US" altLang="ja-JP" b="1">
                <a:latin typeface="+mj-lt"/>
                <a:ea typeface="Meiryo" panose="020B0604030504040204" pitchFamily="34" charset="-128"/>
              </a:rPr>
              <a:t>π</a:t>
            </a:r>
            <a:r>
              <a:rPr lang="ja-JP" altLang="en-US" b="1">
                <a:latin typeface="+mj-lt"/>
                <a:ea typeface="Meiryo" panose="020B0604030504040204" pitchFamily="34" charset="-128"/>
              </a:rPr>
              <a:t>）</a:t>
            </a:r>
            <a:r>
              <a:rPr lang="ja-JP" altLang="en-US">
                <a:latin typeface="+mj-lt"/>
                <a:ea typeface="Meiryo" panose="020B0604030504040204" pitchFamily="34" charset="-128"/>
              </a:rPr>
              <a:t>        </a:t>
            </a:r>
            <a:r>
              <a:rPr lang="en-US" altLang="ja-JP" i="0">
                <a:effectLst/>
                <a:latin typeface="+mj-lt"/>
                <a:ea typeface="Meiryo" panose="020B0604030504040204" pitchFamily="34" charset="-128"/>
              </a:rPr>
              <a:t> </a:t>
            </a:r>
            <a:r>
              <a:rPr lang="en-US" altLang="zh-TW" i="0">
                <a:effectLst/>
                <a:latin typeface="+mj-lt"/>
                <a:ea typeface="Meiryo" panose="020B0604030504040204" pitchFamily="34" charset="-128"/>
              </a:rPr>
              <a:t>  </a:t>
            </a:r>
            <a:r>
              <a:rPr lang="en-US" i="0">
                <a:effectLst/>
                <a:latin typeface="+mj-lt"/>
                <a:ea typeface="Meiryo" panose="020B0604030504040204" pitchFamily="34" charset="-128"/>
              </a:rPr>
              <a:t>：</a:t>
            </a:r>
            <a:r>
              <a:rPr lang="ja-JP" altLang="en-US" i="1" u="sng">
                <a:effectLst/>
                <a:latin typeface="ヒラギノ角ゴ ProN W3"/>
              </a:rPr>
              <a:t>方策</a:t>
            </a:r>
            <a:r>
              <a:rPr lang="en-US" altLang="ja-JP"/>
              <a:t>π</a:t>
            </a:r>
            <a:r>
              <a:rPr lang="ja-JP" altLang="en-US" i="0">
                <a:effectLst/>
                <a:latin typeface="ヒラギノ角ゴ ProN W3"/>
              </a:rPr>
              <a:t>のもとで、取った</a:t>
            </a:r>
            <a:r>
              <a:rPr lang="ja-JP" altLang="en-US" i="1" u="sng">
                <a:effectLst/>
                <a:latin typeface="ヒラギノ角ゴ ProN W3"/>
              </a:rPr>
              <a:t>行動（</a:t>
            </a:r>
            <a:r>
              <a:rPr lang="en-GB" altLang="ja-JP" i="1" u="sng">
                <a:effectLst/>
                <a:latin typeface="ヒラギノ角ゴ ProN W3"/>
              </a:rPr>
              <a:t>action</a:t>
            </a:r>
            <a:r>
              <a:rPr lang="ja-JP" altLang="en-US" i="1" u="sng">
                <a:effectLst/>
                <a:latin typeface="ヒラギノ角ゴ ProN W3"/>
              </a:rPr>
              <a:t>）</a:t>
            </a:r>
            <a:r>
              <a:rPr lang="ja-JP" altLang="en-US" i="0">
                <a:effectLst/>
                <a:latin typeface="ヒラギノ角ゴ ProN W3"/>
              </a:rPr>
              <a:t>と関係なく初期状態を</a:t>
            </a:r>
            <a:r>
              <a:rPr lang="en-US" altLang="ja-JP" i="0">
                <a:effectLst/>
                <a:latin typeface="ヒラギノ角ゴ ProN W3"/>
              </a:rPr>
              <a:t>s</a:t>
            </a:r>
            <a:r>
              <a:rPr lang="ja-JP" altLang="en-US" i="0">
                <a:effectLst/>
                <a:latin typeface="ヒラギノ角ゴ ProN W3"/>
              </a:rPr>
              <a:t>とした場合の累積報酬の期待値</a:t>
            </a:r>
            <a:endParaRPr lang="en-GB" altLang="ja-JP" i="0">
              <a:effectLst/>
              <a:latin typeface="ヒラギノ角ゴ ProN W3"/>
            </a:endParaRPr>
          </a:p>
          <a:p>
            <a:pPr lvl="1">
              <a:spcBef>
                <a:spcPts val="1200"/>
              </a:spcBef>
              <a:spcAft>
                <a:spcPts val="1200"/>
              </a:spcAft>
            </a:pPr>
            <a:endParaRPr lang="en-GB">
              <a:latin typeface="ヒラギノ角ゴ ProN W3"/>
              <a:ea typeface="Meiryo" panose="020B0604030504040204" pitchFamily="34" charset="-128"/>
            </a:endParaRPr>
          </a:p>
          <a:p>
            <a:pPr lvl="1">
              <a:spcBef>
                <a:spcPts val="1200"/>
              </a:spcBef>
              <a:spcAft>
                <a:spcPts val="1200"/>
              </a:spcAft>
            </a:pPr>
            <a:endParaRPr lang="en-US">
              <a:latin typeface="+mj-lt"/>
              <a:ea typeface="Meiryo" panose="020B0604030504040204" pitchFamily="34" charset="-128"/>
            </a:endParaRPr>
          </a:p>
          <a:p>
            <a:pPr lvl="1">
              <a:spcBef>
                <a:spcPts val="1200"/>
              </a:spcBef>
              <a:spcAft>
                <a:spcPts val="1200"/>
              </a:spcAft>
              <a:buFont typeface="Arial" panose="020B0604020202020204" pitchFamily="34" charset="0"/>
              <a:buChar char="•"/>
            </a:pPr>
            <a:r>
              <a:rPr lang="ja-JP" altLang="en-US" b="1" i="0">
                <a:effectLst/>
                <a:latin typeface="+mj-lt"/>
                <a:ea typeface="Meiryo" panose="020B0604030504040204" pitchFamily="34" charset="-128"/>
              </a:rPr>
              <a:t>行動価値関数（</a:t>
            </a:r>
            <a:r>
              <a:rPr lang="en-GB" altLang="ja-JP" b="1" i="0">
                <a:effectLst/>
                <a:latin typeface="+mj-lt"/>
                <a:ea typeface="Meiryo" panose="020B0604030504040204" pitchFamily="34" charset="-128"/>
              </a:rPr>
              <a:t>action-value function for policy </a:t>
            </a:r>
            <a:r>
              <a:rPr lang="en-US" altLang="ja-JP" b="1" i="0">
                <a:effectLst/>
                <a:latin typeface="+mj-lt"/>
                <a:ea typeface="Meiryo" panose="020B0604030504040204" pitchFamily="34" charset="-128"/>
              </a:rPr>
              <a:t>π</a:t>
            </a:r>
            <a:r>
              <a:rPr lang="ja-JP" altLang="en-US" b="1" i="0">
                <a:effectLst/>
                <a:latin typeface="+mj-lt"/>
                <a:ea typeface="Meiryo" panose="020B0604030504040204" pitchFamily="34" charset="-128"/>
              </a:rPr>
              <a:t>）</a:t>
            </a:r>
            <a:r>
              <a:rPr lang="ja-JP" altLang="en-US" i="0">
                <a:effectLst/>
                <a:latin typeface="+mj-lt"/>
                <a:ea typeface="Meiryo" panose="020B0604030504040204" pitchFamily="34" charset="-128"/>
              </a:rPr>
              <a:t>                </a:t>
            </a:r>
            <a:r>
              <a:rPr lang="en-US" altLang="zh-TW" i="0">
                <a:effectLst/>
                <a:latin typeface="+mj-lt"/>
                <a:ea typeface="Meiryo" panose="020B0604030504040204" pitchFamily="34" charset="-128"/>
              </a:rPr>
              <a:t> </a:t>
            </a:r>
            <a:r>
              <a:rPr lang="en-US" i="0">
                <a:effectLst/>
                <a:latin typeface="+mj-lt"/>
                <a:ea typeface="Meiryo" panose="020B0604030504040204" pitchFamily="34" charset="-128"/>
              </a:rPr>
              <a:t>：</a:t>
            </a:r>
            <a:r>
              <a:rPr lang="ja-JP" altLang="en-US" i="1" u="sng">
                <a:effectLst/>
                <a:latin typeface="ヒラギノ角ゴ ProN W3"/>
              </a:rPr>
              <a:t>方策</a:t>
            </a:r>
            <a:r>
              <a:rPr lang="en-US" altLang="ja-JP"/>
              <a:t>π</a:t>
            </a:r>
            <a:r>
              <a:rPr lang="ja-JP" altLang="en-US" i="0">
                <a:effectLst/>
                <a:latin typeface="ヒラギノ角ゴ ProN W3"/>
              </a:rPr>
              <a:t>のもとで、初期</a:t>
            </a:r>
            <a:r>
              <a:rPr lang="ja-JP" altLang="en-US" i="1" u="sng">
                <a:effectLst/>
                <a:latin typeface="ヒラギノ角ゴ ProN W3"/>
              </a:rPr>
              <a:t>状態</a:t>
            </a:r>
            <a:r>
              <a:rPr lang="en-US" altLang="ja-JP" i="0">
                <a:effectLst/>
                <a:latin typeface="ヒラギノ角ゴ ProN W3"/>
              </a:rPr>
              <a:t>s</a:t>
            </a:r>
            <a:r>
              <a:rPr lang="ja-JP" altLang="en-US" i="0">
                <a:effectLst/>
                <a:latin typeface="ヒラギノ角ゴ ProN W3"/>
              </a:rPr>
              <a:t>において</a:t>
            </a:r>
            <a:r>
              <a:rPr lang="ja-JP" altLang="en-US" i="1" u="sng">
                <a:effectLst/>
                <a:latin typeface="ヒラギノ角ゴ ProN W3"/>
              </a:rPr>
              <a:t>行動（</a:t>
            </a:r>
            <a:r>
              <a:rPr lang="en-GB" altLang="ja-JP" i="1" u="sng">
                <a:effectLst/>
                <a:latin typeface="ヒラギノ角ゴ ProN W3"/>
              </a:rPr>
              <a:t>action</a:t>
            </a:r>
            <a:r>
              <a:rPr lang="ja-JP" altLang="en-US" i="1" u="sng">
                <a:effectLst/>
                <a:latin typeface="ヒラギノ角ゴ ProN W3"/>
              </a:rPr>
              <a:t>） </a:t>
            </a:r>
            <a:r>
              <a:rPr lang="en-US" altLang="ja-JP" i="0">
                <a:effectLst/>
                <a:latin typeface="ヒラギノ角ゴ ProN W3"/>
              </a:rPr>
              <a:t>a</a:t>
            </a:r>
            <a:r>
              <a:rPr lang="ja-JP" altLang="en-US" i="0">
                <a:effectLst/>
                <a:latin typeface="ヒラギノ角ゴ ProN W3"/>
              </a:rPr>
              <a:t>を取った場合の累積報酬の期待値</a:t>
            </a:r>
            <a:endParaRPr lang="ja-JP" altLang="en-US" i="0">
              <a:effectLst/>
              <a:latin typeface="+mj-lt"/>
              <a:ea typeface="Meiryo" panose="020B0604030504040204" pitchFamily="34" charset="-128"/>
            </a:endParaRPr>
          </a:p>
        </p:txBody>
      </p:sp>
      <p:sp>
        <p:nvSpPr>
          <p:cNvPr id="4" name="書卷 (水平) 14">
            <a:extLst>
              <a:ext uri="{FF2B5EF4-FFF2-40B4-BE49-F238E27FC236}">
                <a16:creationId xmlns:a16="http://schemas.microsoft.com/office/drawing/2014/main" id="{5E49C031-4B16-16D7-BDED-9A168841AC32}"/>
              </a:ext>
            </a:extLst>
          </p:cNvPr>
          <p:cNvSpPr/>
          <p:nvPr/>
        </p:nvSpPr>
        <p:spPr>
          <a:xfrm>
            <a:off x="381884" y="816892"/>
            <a:ext cx="11373235" cy="1658218"/>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t"/>
          <a:lstStyle/>
          <a:p>
            <a:r>
              <a:rPr lang="ja-JP" altLang="en-US">
                <a:solidFill>
                  <a:schemeClr val="tx1"/>
                </a:solidFill>
              </a:rPr>
              <a:t>価値関数（</a:t>
            </a:r>
            <a:r>
              <a:rPr lang="en-GB" altLang="ja-JP">
                <a:solidFill>
                  <a:schemeClr val="tx1"/>
                </a:solidFill>
              </a:rPr>
              <a:t>value function</a:t>
            </a:r>
            <a:r>
              <a:rPr lang="ja-JP" altLang="en-US">
                <a:solidFill>
                  <a:schemeClr val="tx1"/>
                </a:solidFill>
              </a:rPr>
              <a:t>）とは</a:t>
            </a:r>
            <a:endParaRPr lang="en-GB" altLang="zh-TW">
              <a:solidFill>
                <a:schemeClr val="tx1"/>
              </a:solidFill>
            </a:endParaRPr>
          </a:p>
          <a:p>
            <a:endParaRPr lang="en-US" altLang="zh-TW">
              <a:solidFill>
                <a:schemeClr val="tx1"/>
              </a:solidFill>
            </a:endParaRPr>
          </a:p>
          <a:p>
            <a:r>
              <a:rPr lang="ja-JP" altLang="en-US">
                <a:solidFill>
                  <a:schemeClr val="tx1"/>
                </a:solidFill>
                <a:ea typeface="ＭＳ Ｐゴシック"/>
              </a:rPr>
              <a:t>ある</a:t>
            </a:r>
            <a:r>
              <a:rPr lang="ja-JP" altLang="en-US" i="1" u="sng">
                <a:solidFill>
                  <a:schemeClr val="tx1"/>
                </a:solidFill>
                <a:ea typeface="ＭＳ Ｐゴシック"/>
              </a:rPr>
              <a:t>状態（state）</a:t>
            </a:r>
            <a:r>
              <a:rPr lang="ja-JP" altLang="en-US">
                <a:solidFill>
                  <a:schemeClr val="tx1"/>
                </a:solidFill>
                <a:ea typeface="ＭＳ Ｐゴシック"/>
              </a:rPr>
              <a:t>までにわたって獲得できる累積報酬</a:t>
            </a:r>
            <a:r>
              <a:rPr lang="ja-JP">
                <a:solidFill>
                  <a:schemeClr val="tx1"/>
                </a:solidFill>
                <a:ea typeface="ＭＳ Ｐゴシック"/>
              </a:rPr>
              <a:t>（</a:t>
            </a:r>
            <a:r>
              <a:rPr lang="en-GB" altLang="ja-JP">
                <a:solidFill>
                  <a:schemeClr val="tx1"/>
                </a:solidFill>
                <a:ea typeface="+mn-lt"/>
              </a:rPr>
              <a:t>cumulative rewards</a:t>
            </a:r>
            <a:r>
              <a:rPr lang="ja-JP">
                <a:solidFill>
                  <a:schemeClr val="tx1"/>
                </a:solidFill>
                <a:ea typeface="ＭＳ Ｐゴシック"/>
              </a:rPr>
              <a:t>）</a:t>
            </a:r>
            <a:r>
              <a:rPr lang="ja-JP" altLang="en-US">
                <a:solidFill>
                  <a:schemeClr val="tx1"/>
                </a:solidFill>
                <a:ea typeface="ＭＳ Ｐゴシック"/>
              </a:rPr>
              <a:t>の期待値。つまり、現在の状態と行動がどのぐらいよいのかを計る関数。</a:t>
            </a:r>
            <a:endParaRPr lang="en-GB" altLang="ja-JP">
              <a:solidFill>
                <a:schemeClr val="tx1"/>
              </a:solidFill>
              <a:ea typeface="ＭＳ Ｐゴシック"/>
            </a:endParaRPr>
          </a:p>
        </p:txBody>
      </p:sp>
      <p:pic>
        <p:nvPicPr>
          <p:cNvPr id="22" name="Picture 21">
            <a:extLst>
              <a:ext uri="{FF2B5EF4-FFF2-40B4-BE49-F238E27FC236}">
                <a16:creationId xmlns:a16="http://schemas.microsoft.com/office/drawing/2014/main" id="{797AD191-3E17-391B-AC41-71C39B49BB6F}"/>
              </a:ext>
            </a:extLst>
          </p:cNvPr>
          <p:cNvPicPr>
            <a:picLocks noChangeAspect="1"/>
          </p:cNvPicPr>
          <p:nvPr/>
        </p:nvPicPr>
        <p:blipFill>
          <a:blip r:embed="rId3"/>
          <a:stretch>
            <a:fillRect/>
          </a:stretch>
        </p:blipFill>
        <p:spPr>
          <a:xfrm>
            <a:off x="2393893" y="5964419"/>
            <a:ext cx="7465309" cy="368395"/>
          </a:xfrm>
          <a:prstGeom prst="rect">
            <a:avLst/>
          </a:prstGeom>
        </p:spPr>
      </p:pic>
      <p:pic>
        <p:nvPicPr>
          <p:cNvPr id="24" name="Picture 23">
            <a:extLst>
              <a:ext uri="{FF2B5EF4-FFF2-40B4-BE49-F238E27FC236}">
                <a16:creationId xmlns:a16="http://schemas.microsoft.com/office/drawing/2014/main" id="{563E8183-D3D7-7936-0704-81DDCB811C71}"/>
              </a:ext>
            </a:extLst>
          </p:cNvPr>
          <p:cNvPicPr>
            <a:picLocks noChangeAspect="1"/>
          </p:cNvPicPr>
          <p:nvPr/>
        </p:nvPicPr>
        <p:blipFill>
          <a:blip r:embed="rId4"/>
          <a:stretch>
            <a:fillRect/>
          </a:stretch>
        </p:blipFill>
        <p:spPr>
          <a:xfrm>
            <a:off x="2293661" y="3920213"/>
            <a:ext cx="7074240" cy="471616"/>
          </a:xfrm>
          <a:prstGeom prst="rect">
            <a:avLst/>
          </a:prstGeom>
        </p:spPr>
      </p:pic>
      <p:pic>
        <p:nvPicPr>
          <p:cNvPr id="26" name="Picture 25">
            <a:extLst>
              <a:ext uri="{FF2B5EF4-FFF2-40B4-BE49-F238E27FC236}">
                <a16:creationId xmlns:a16="http://schemas.microsoft.com/office/drawing/2014/main" id="{062DEC3E-3FE5-DD2F-815A-BC5D153927E2}"/>
              </a:ext>
            </a:extLst>
          </p:cNvPr>
          <p:cNvPicPr>
            <a:picLocks noChangeAspect="1"/>
          </p:cNvPicPr>
          <p:nvPr/>
        </p:nvPicPr>
        <p:blipFill>
          <a:blip r:embed="rId5"/>
          <a:stretch>
            <a:fillRect/>
          </a:stretch>
        </p:blipFill>
        <p:spPr>
          <a:xfrm>
            <a:off x="5439395" y="3125269"/>
            <a:ext cx="666544" cy="318782"/>
          </a:xfrm>
          <a:prstGeom prst="rect">
            <a:avLst/>
          </a:prstGeom>
        </p:spPr>
      </p:pic>
      <p:pic>
        <p:nvPicPr>
          <p:cNvPr id="28" name="Picture 27">
            <a:extLst>
              <a:ext uri="{FF2B5EF4-FFF2-40B4-BE49-F238E27FC236}">
                <a16:creationId xmlns:a16="http://schemas.microsoft.com/office/drawing/2014/main" id="{73A653BF-8F3B-ED35-EFA7-1B7FB3F327F5}"/>
              </a:ext>
            </a:extLst>
          </p:cNvPr>
          <p:cNvPicPr>
            <a:picLocks noChangeAspect="1"/>
          </p:cNvPicPr>
          <p:nvPr/>
        </p:nvPicPr>
        <p:blipFill>
          <a:blip r:embed="rId6"/>
          <a:stretch>
            <a:fillRect/>
          </a:stretch>
        </p:blipFill>
        <p:spPr>
          <a:xfrm>
            <a:off x="5585789" y="5121431"/>
            <a:ext cx="914400" cy="314325"/>
          </a:xfrm>
          <a:prstGeom prst="rect">
            <a:avLst/>
          </a:prstGeom>
        </p:spPr>
      </p:pic>
    </p:spTree>
    <p:extLst>
      <p:ext uri="{BB962C8B-B14F-4D97-AF65-F5344CB8AC3E}">
        <p14:creationId xmlns:p14="http://schemas.microsoft.com/office/powerpoint/2010/main" val="31436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7FF02-2C9B-E050-12EC-8FE54EF35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62A14-FE22-7810-182C-78E764A95245}"/>
              </a:ext>
            </a:extLst>
          </p:cNvPr>
          <p:cNvSpPr>
            <a:spLocks noGrp="1"/>
          </p:cNvSpPr>
          <p:nvPr>
            <p:ph type="title"/>
          </p:nvPr>
        </p:nvSpPr>
        <p:spPr>
          <a:xfrm>
            <a:off x="-1291" y="3498"/>
            <a:ext cx="12194581" cy="666886"/>
          </a:xfrm>
        </p:spPr>
        <p:txBody>
          <a:bodyPr>
            <a:normAutofit/>
          </a:bodyPr>
          <a:lstStyle/>
          <a:p>
            <a:pPr algn="ctr"/>
            <a:r>
              <a:rPr lang="ja-JP" altLang="en-US" sz="3200">
                <a:latin typeface="Times New Roman"/>
                <a:cs typeface="Times"/>
              </a:rPr>
              <a:t>強化学習</a:t>
            </a:r>
            <a:r>
              <a:rPr lang="en-GB" altLang="zh-TW" sz="3200">
                <a:latin typeface="Times New Roman"/>
                <a:cs typeface="Times"/>
              </a:rPr>
              <a:t> –</a:t>
            </a:r>
            <a:r>
              <a:rPr lang="ja-JP" altLang="en-US" sz="3200">
                <a:latin typeface="Times New Roman"/>
                <a:cs typeface="Times"/>
              </a:rPr>
              <a:t>　</a:t>
            </a:r>
            <a:r>
              <a:rPr lang="ja-JP" altLang="en-US" sz="3200"/>
              <a:t>価値関数と方策</a:t>
            </a:r>
            <a:endParaRPr lang="en-US"/>
          </a:p>
        </p:txBody>
      </p:sp>
      <p:sp>
        <p:nvSpPr>
          <p:cNvPr id="5" name="內容版面配置區 2">
            <a:extLst>
              <a:ext uri="{FF2B5EF4-FFF2-40B4-BE49-F238E27FC236}">
                <a16:creationId xmlns:a16="http://schemas.microsoft.com/office/drawing/2014/main" id="{610F7CCB-883F-AF45-AABB-7860A990D497}"/>
              </a:ext>
            </a:extLst>
          </p:cNvPr>
          <p:cNvSpPr txBox="1">
            <a:spLocks/>
          </p:cNvSpPr>
          <p:nvPr/>
        </p:nvSpPr>
        <p:spPr>
          <a:xfrm>
            <a:off x="280184" y="774564"/>
            <a:ext cx="11781187" cy="2017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3" name="書卷 (水平) 14">
            <a:extLst>
              <a:ext uri="{FF2B5EF4-FFF2-40B4-BE49-F238E27FC236}">
                <a16:creationId xmlns:a16="http://schemas.microsoft.com/office/drawing/2014/main" id="{20F80F51-1260-E8A1-543F-FC1C2172502C}"/>
              </a:ext>
            </a:extLst>
          </p:cNvPr>
          <p:cNvSpPr/>
          <p:nvPr/>
        </p:nvSpPr>
        <p:spPr>
          <a:xfrm>
            <a:off x="381884" y="866586"/>
            <a:ext cx="11373235" cy="1657953"/>
          </a:xfrm>
          <a:prstGeom prst="horizontalScroll">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lIns="91440" tIns="45720" rIns="91440" bIns="45720" rtlCol="0" anchor="t"/>
          <a:lstStyle/>
          <a:p>
            <a:r>
              <a:rPr lang="ja-JP" altLang="en-US">
                <a:solidFill>
                  <a:schemeClr val="tx1"/>
                </a:solidFill>
              </a:rPr>
              <a:t>強化学習の目的：</a:t>
            </a:r>
            <a:endParaRPr lang="en-GB" altLang="zh-TW">
              <a:solidFill>
                <a:schemeClr val="tx1"/>
              </a:solidFill>
            </a:endParaRPr>
          </a:p>
          <a:p>
            <a:endParaRPr lang="en-US" altLang="zh-TW">
              <a:solidFill>
                <a:schemeClr val="tx1"/>
              </a:solidFill>
            </a:endParaRPr>
          </a:p>
          <a:p>
            <a:r>
              <a:rPr lang="ja-JP" altLang="en-US">
                <a:solidFill>
                  <a:schemeClr val="tx1"/>
                </a:solidFill>
                <a:ea typeface="ＭＳ Ｐゴシック"/>
              </a:rPr>
              <a:t>最適な累積報酬を獲得するために、価値関数の結果を最大にするような</a:t>
            </a:r>
            <a:r>
              <a:rPr lang="ja-JP" altLang="en-US" i="1" u="sng">
                <a:solidFill>
                  <a:schemeClr val="tx1"/>
                </a:solidFill>
                <a:ea typeface="ＭＳ Ｐゴシック"/>
              </a:rPr>
              <a:t>方策（</a:t>
            </a:r>
            <a:r>
              <a:rPr lang="en-GB" altLang="ja-JP" i="1" u="sng">
                <a:solidFill>
                  <a:schemeClr val="tx1"/>
                </a:solidFill>
                <a:ea typeface="ＭＳ Ｐゴシック"/>
              </a:rPr>
              <a:t>policy</a:t>
            </a:r>
            <a:r>
              <a:rPr lang="ja-JP" altLang="en-US" i="1" u="sng">
                <a:solidFill>
                  <a:schemeClr val="tx1"/>
                </a:solidFill>
                <a:ea typeface="ＭＳ Ｐゴシック"/>
              </a:rPr>
              <a:t>）</a:t>
            </a:r>
            <a:r>
              <a:rPr lang="ja-JP" altLang="en-US">
                <a:solidFill>
                  <a:schemeClr val="tx1"/>
                </a:solidFill>
                <a:ea typeface="ＭＳ Ｐゴシック"/>
              </a:rPr>
              <a:t>を求めること。</a:t>
            </a:r>
            <a:endParaRPr lang="en-GB" altLang="ja-JP">
              <a:solidFill>
                <a:schemeClr val="tx1"/>
              </a:solidFill>
              <a:ea typeface="ＭＳ Ｐゴシック"/>
            </a:endParaRPr>
          </a:p>
          <a:p>
            <a:endParaRPr lang="en-GB" altLang="ja-JP">
              <a:solidFill>
                <a:schemeClr val="tx1"/>
              </a:solidFill>
              <a:ea typeface="ＭＳ Ｐゴシック"/>
            </a:endParaRPr>
          </a:p>
        </p:txBody>
      </p:sp>
      <p:sp>
        <p:nvSpPr>
          <p:cNvPr id="4" name="TextBox 3">
            <a:extLst>
              <a:ext uri="{FF2B5EF4-FFF2-40B4-BE49-F238E27FC236}">
                <a16:creationId xmlns:a16="http://schemas.microsoft.com/office/drawing/2014/main" id="{3F98D613-D01E-3B51-2671-FCAF8F1037FE}"/>
              </a:ext>
            </a:extLst>
          </p:cNvPr>
          <p:cNvSpPr txBox="1"/>
          <p:nvPr/>
        </p:nvSpPr>
        <p:spPr>
          <a:xfrm>
            <a:off x="2735776" y="2896045"/>
            <a:ext cx="6631745" cy="2308324"/>
          </a:xfrm>
          <a:prstGeom prst="rect">
            <a:avLst/>
          </a:prstGeom>
          <a:noFill/>
        </p:spPr>
        <p:txBody>
          <a:bodyPr wrap="square" lIns="91440" tIns="45720" rIns="91440" bIns="45720" anchor="t">
            <a:spAutoFit/>
          </a:bodyPr>
          <a:lstStyle/>
          <a:p>
            <a:pPr algn="l">
              <a:spcBef>
                <a:spcPts val="1200"/>
              </a:spcBef>
              <a:spcAft>
                <a:spcPts val="1200"/>
              </a:spcAft>
              <a:buFont typeface="Arial" panose="020B0604020202020204" pitchFamily="34" charset="0"/>
              <a:buChar char="•"/>
            </a:pPr>
            <a:r>
              <a:rPr lang="ja-JP" altLang="en-US" i="0">
                <a:effectLst/>
                <a:latin typeface="+mj-lt"/>
                <a:ea typeface="Meiryo"/>
              </a:rPr>
              <a:t>最適（最大化）な状態価値関数を得られる</a:t>
            </a:r>
            <a:r>
              <a:rPr lang="ja-JP" altLang="en-US">
                <a:latin typeface="+mj-lt"/>
                <a:ea typeface="Meiryo"/>
              </a:rPr>
              <a:t>方策</a:t>
            </a:r>
            <a:r>
              <a:rPr lang="en-US" sz="2400" i="0">
                <a:solidFill>
                  <a:srgbClr val="FF0000"/>
                </a:solidFill>
                <a:effectLst/>
                <a:latin typeface="+mj-lt"/>
                <a:ea typeface="+mn-lt"/>
              </a:rPr>
              <a:t>π</a:t>
            </a:r>
            <a:r>
              <a:rPr lang="en-GB" sz="2400">
                <a:solidFill>
                  <a:srgbClr val="FF0000"/>
                </a:solidFill>
                <a:latin typeface="+mj-lt"/>
                <a:ea typeface="+mn-lt"/>
              </a:rPr>
              <a:t>’</a:t>
            </a:r>
            <a:endParaRPr lang="en-US" altLang="ja-JP" i="0">
              <a:effectLst/>
              <a:latin typeface="+mj-lt"/>
              <a:ea typeface="+mn-lt"/>
            </a:endParaRPr>
          </a:p>
          <a:p>
            <a:pPr algn="l">
              <a:spcBef>
                <a:spcPts val="1200"/>
              </a:spcBef>
              <a:spcAft>
                <a:spcPts val="1200"/>
              </a:spcAft>
              <a:buFont typeface="Arial" panose="020B0604020202020204" pitchFamily="34" charset="0"/>
              <a:buChar char="•"/>
            </a:pPr>
            <a:endParaRPr lang="en-GB" altLang="ja-JP">
              <a:latin typeface="+mj-lt"/>
              <a:ea typeface="Meiryo" panose="020B0604030504040204" pitchFamily="34" charset="-128"/>
            </a:endParaRPr>
          </a:p>
          <a:p>
            <a:pPr algn="l">
              <a:spcBef>
                <a:spcPts val="1200"/>
              </a:spcBef>
              <a:spcAft>
                <a:spcPts val="1200"/>
              </a:spcAft>
            </a:pPr>
            <a:endParaRPr lang="en-GB" altLang="ja-JP" i="0">
              <a:effectLst/>
              <a:latin typeface="+mj-lt"/>
              <a:ea typeface="Meiryo" panose="020B0604030504040204" pitchFamily="34" charset="-128"/>
            </a:endParaRPr>
          </a:p>
          <a:p>
            <a:pPr>
              <a:spcBef>
                <a:spcPts val="1200"/>
              </a:spcBef>
              <a:spcAft>
                <a:spcPts val="1200"/>
              </a:spcAft>
              <a:buFont typeface="Arial" panose="020B0604020202020204" pitchFamily="34" charset="0"/>
              <a:buChar char="•"/>
            </a:pPr>
            <a:r>
              <a:rPr lang="ja-JP" altLang="en-US">
                <a:latin typeface="+mj-lt"/>
                <a:ea typeface="Meiryo"/>
              </a:rPr>
              <a:t>最適（最大化）な行動価値関数を得られる方策</a:t>
            </a:r>
            <a:r>
              <a:rPr lang="en-US" altLang="ja-JP" sz="2400" i="0">
                <a:solidFill>
                  <a:srgbClr val="FF0000"/>
                </a:solidFill>
                <a:effectLst/>
                <a:latin typeface="+mj-lt"/>
                <a:ea typeface="Meiryo"/>
              </a:rPr>
              <a:t>π</a:t>
            </a:r>
            <a:r>
              <a:rPr lang="en-GB" altLang="ja-JP" sz="2400" i="0">
                <a:solidFill>
                  <a:srgbClr val="FF0000"/>
                </a:solidFill>
                <a:effectLst/>
                <a:latin typeface="+mj-lt"/>
                <a:ea typeface="Meiryo"/>
              </a:rPr>
              <a:t>’</a:t>
            </a:r>
          </a:p>
        </p:txBody>
      </p:sp>
      <p:pic>
        <p:nvPicPr>
          <p:cNvPr id="16" name="Picture 15">
            <a:extLst>
              <a:ext uri="{FF2B5EF4-FFF2-40B4-BE49-F238E27FC236}">
                <a16:creationId xmlns:a16="http://schemas.microsoft.com/office/drawing/2014/main" id="{3E941968-1D1C-FB58-AD7F-87D6AFEB3C1B}"/>
              </a:ext>
            </a:extLst>
          </p:cNvPr>
          <p:cNvPicPr>
            <a:picLocks noChangeAspect="1"/>
          </p:cNvPicPr>
          <p:nvPr/>
        </p:nvPicPr>
        <p:blipFill>
          <a:blip r:embed="rId3"/>
          <a:stretch>
            <a:fillRect/>
          </a:stretch>
        </p:blipFill>
        <p:spPr>
          <a:xfrm>
            <a:off x="4198485" y="3632130"/>
            <a:ext cx="2276475" cy="428625"/>
          </a:xfrm>
          <a:prstGeom prst="rect">
            <a:avLst/>
          </a:prstGeom>
        </p:spPr>
      </p:pic>
      <p:pic>
        <p:nvPicPr>
          <p:cNvPr id="18" name="Picture 17">
            <a:extLst>
              <a:ext uri="{FF2B5EF4-FFF2-40B4-BE49-F238E27FC236}">
                <a16:creationId xmlns:a16="http://schemas.microsoft.com/office/drawing/2014/main" id="{BCDCAB24-5778-BC3A-5F0E-57FE1F4FE978}"/>
              </a:ext>
            </a:extLst>
          </p:cNvPr>
          <p:cNvPicPr>
            <a:picLocks noChangeAspect="1"/>
          </p:cNvPicPr>
          <p:nvPr/>
        </p:nvPicPr>
        <p:blipFill>
          <a:blip r:embed="rId4"/>
          <a:stretch>
            <a:fillRect/>
          </a:stretch>
        </p:blipFill>
        <p:spPr>
          <a:xfrm>
            <a:off x="4181119" y="5284864"/>
            <a:ext cx="2790825" cy="428625"/>
          </a:xfrm>
          <a:prstGeom prst="rect">
            <a:avLst/>
          </a:prstGeom>
        </p:spPr>
      </p:pic>
    </p:spTree>
    <p:extLst>
      <p:ext uri="{BB962C8B-B14F-4D97-AF65-F5344CB8AC3E}">
        <p14:creationId xmlns:p14="http://schemas.microsoft.com/office/powerpoint/2010/main" val="19172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CCC8-0CD4-5BC0-E2EB-76FCDAA18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42E2F-75A3-AB0E-1EC6-746D75478782}"/>
              </a:ext>
            </a:extLst>
          </p:cNvPr>
          <p:cNvSpPr>
            <a:spLocks noGrp="1"/>
          </p:cNvSpPr>
          <p:nvPr>
            <p:ph type="title"/>
          </p:nvPr>
        </p:nvSpPr>
        <p:spPr/>
        <p:txBody>
          <a:bodyPr/>
          <a:lstStyle/>
          <a:p>
            <a:r>
              <a:rPr lang="ja-JP" altLang="en-US"/>
              <a:t>目次</a:t>
            </a:r>
            <a:endParaRPr lang="en-US"/>
          </a:p>
        </p:txBody>
      </p:sp>
      <p:sp>
        <p:nvSpPr>
          <p:cNvPr id="3" name="Content Placeholder 2">
            <a:extLst>
              <a:ext uri="{FF2B5EF4-FFF2-40B4-BE49-F238E27FC236}">
                <a16:creationId xmlns:a16="http://schemas.microsoft.com/office/drawing/2014/main" id="{B72D8561-3EEB-3CA8-49E2-A7EA7A8C735E}"/>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GB" altLang="ja-JP" sz="4000">
                <a:latin typeface="Times New Roman"/>
                <a:cs typeface="Times New Roman"/>
              </a:rPr>
              <a:t>VLSI</a:t>
            </a:r>
            <a:r>
              <a:rPr lang="ja-JP" altLang="en-US" sz="4000">
                <a:latin typeface="Times New Roman"/>
                <a:cs typeface="Times New Roman"/>
              </a:rPr>
              <a:t>における配置配線手法についての紹介</a:t>
            </a:r>
            <a:endParaRPr lang="en-GB" altLang="ja-JP" sz="4000">
              <a:latin typeface="Times New Roman"/>
              <a:cs typeface="Times New Roman"/>
            </a:endParaRPr>
          </a:p>
          <a:p>
            <a:pPr marL="514350" indent="-514350">
              <a:buAutoNum type="arabicPeriod"/>
            </a:pPr>
            <a:r>
              <a:rPr lang="ja-JP" altLang="en-US" sz="4000">
                <a:latin typeface="Times New Roman"/>
                <a:cs typeface="Times New Roman"/>
              </a:rPr>
              <a:t>強化学習の基礎</a:t>
            </a:r>
            <a:endParaRPr lang="en-GB" altLang="ja-JP" sz="4000">
              <a:latin typeface="Times New Roman"/>
              <a:cs typeface="Times New Roman"/>
            </a:endParaRPr>
          </a:p>
          <a:p>
            <a:pPr marL="514350" indent="-514350">
              <a:buAutoNum type="arabicPeriod"/>
            </a:pPr>
            <a:r>
              <a:rPr lang="ja-JP" altLang="en-US" sz="4000">
                <a:latin typeface="Times New Roman"/>
                <a:cs typeface="Times New Roman"/>
              </a:rPr>
              <a:t>強化学習における最適化方法</a:t>
            </a:r>
            <a:endParaRPr lang="en-US" sz="4000">
              <a:latin typeface="Times New Roman"/>
              <a:cs typeface="Times New Roman"/>
            </a:endParaRPr>
          </a:p>
        </p:txBody>
      </p:sp>
    </p:spTree>
    <p:extLst>
      <p:ext uri="{BB962C8B-B14F-4D97-AF65-F5344CB8AC3E}">
        <p14:creationId xmlns:p14="http://schemas.microsoft.com/office/powerpoint/2010/main" val="1047106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E60CF-4D37-0336-814E-4EA8C0449DD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DC411-17C1-D171-67E7-FB24ABB87385}"/>
              </a:ext>
            </a:extLst>
          </p:cNvPr>
          <p:cNvSpPr txBox="1"/>
          <p:nvPr/>
        </p:nvSpPr>
        <p:spPr>
          <a:xfrm>
            <a:off x="140548" y="268757"/>
            <a:ext cx="4580626" cy="646331"/>
          </a:xfrm>
          <a:prstGeom prst="rect">
            <a:avLst/>
          </a:prstGeom>
          <a:noFill/>
        </p:spPr>
        <p:txBody>
          <a:bodyPr wrap="square" rtlCol="0">
            <a:spAutoFit/>
          </a:bodyPr>
          <a:lstStyle/>
          <a:p>
            <a:r>
              <a:rPr kumimoji="1" lang="ja-JP" altLang="en-US" sz="3600" b="1"/>
              <a:t>価値ベースの手法</a:t>
            </a:r>
          </a:p>
        </p:txBody>
      </p:sp>
      <p:sp>
        <p:nvSpPr>
          <p:cNvPr id="31" name="テキスト ボックス 30">
            <a:extLst>
              <a:ext uri="{FF2B5EF4-FFF2-40B4-BE49-F238E27FC236}">
                <a16:creationId xmlns:a16="http://schemas.microsoft.com/office/drawing/2014/main" id="{922DC08B-050D-EAE2-BAB7-F4DF3DB41204}"/>
              </a:ext>
            </a:extLst>
          </p:cNvPr>
          <p:cNvSpPr txBox="1"/>
          <p:nvPr/>
        </p:nvSpPr>
        <p:spPr>
          <a:xfrm>
            <a:off x="-57984" y="1139507"/>
            <a:ext cx="9415343" cy="523220"/>
          </a:xfrm>
          <a:prstGeom prst="rect">
            <a:avLst/>
          </a:prstGeom>
          <a:noFill/>
        </p:spPr>
        <p:txBody>
          <a:bodyPr wrap="square" rtlCol="0">
            <a:spAutoFit/>
          </a:bodyPr>
          <a:lstStyle/>
          <a:p>
            <a:pPr algn="ctr"/>
            <a:r>
              <a:rPr lang="ja-JP" altLang="en-US" sz="2800" b="1"/>
              <a:t>一般化方策反復（</a:t>
            </a:r>
            <a:r>
              <a:rPr lang="en-US" altLang="ja-JP" sz="2800" b="1"/>
              <a:t>Generalized Policy Iteration; GPI</a:t>
            </a:r>
            <a:r>
              <a:rPr lang="ja-JP" altLang="en-US" sz="2800" b="1"/>
              <a:t>）</a:t>
            </a:r>
            <a:endParaRPr lang="en-US" altLang="ja-JP" sz="2800" b="1"/>
          </a:p>
        </p:txBody>
      </p:sp>
      <p:sp>
        <p:nvSpPr>
          <p:cNvPr id="2" name="テキスト ボックス 1">
            <a:extLst>
              <a:ext uri="{FF2B5EF4-FFF2-40B4-BE49-F238E27FC236}">
                <a16:creationId xmlns:a16="http://schemas.microsoft.com/office/drawing/2014/main" id="{1636FA42-7E06-8C80-DED5-AEA77DEC905E}"/>
              </a:ext>
            </a:extLst>
          </p:cNvPr>
          <p:cNvSpPr txBox="1"/>
          <p:nvPr/>
        </p:nvSpPr>
        <p:spPr>
          <a:xfrm>
            <a:off x="130628" y="1821434"/>
            <a:ext cx="11930743" cy="523220"/>
          </a:xfrm>
          <a:prstGeom prst="rect">
            <a:avLst/>
          </a:prstGeom>
          <a:noFill/>
        </p:spPr>
        <p:txBody>
          <a:bodyPr wrap="square" rtlCol="0">
            <a:spAutoFit/>
          </a:bodyPr>
          <a:lstStyle/>
          <a:p>
            <a:pPr algn="ctr"/>
            <a:r>
              <a:rPr lang="ja-JP" altLang="en-US" sz="2800" b="1"/>
              <a:t>方策評価と方策改善を繰り返すことで最適価値関数および最適方策を探索</a:t>
            </a:r>
            <a:endParaRPr lang="en-US" altLang="ja-JP" sz="2800" b="1"/>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E1C65D6-A46F-7AE3-6740-10F5D79AFAE3}"/>
                  </a:ext>
                </a:extLst>
              </p:cNvPr>
              <p:cNvSpPr txBox="1"/>
              <p:nvPr/>
            </p:nvSpPr>
            <p:spPr>
              <a:xfrm>
                <a:off x="883959" y="4205570"/>
                <a:ext cx="4614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4000" i="1" smtClean="0">
                          <a:latin typeface="Cambria Math" panose="02040503050406030204" pitchFamily="18" charset="0"/>
                        </a:rPr>
                        <m:t>𝜋</m:t>
                      </m:r>
                    </m:oMath>
                  </m:oMathPara>
                </a14:m>
                <a:endParaRPr kumimoji="1" lang="ja-JP" altLang="en-US" sz="4000"/>
              </a:p>
            </p:txBody>
          </p:sp>
        </mc:Choice>
        <mc:Fallback>
          <p:sp>
            <p:nvSpPr>
              <p:cNvPr id="3" name="テキスト ボックス 2">
                <a:extLst>
                  <a:ext uri="{FF2B5EF4-FFF2-40B4-BE49-F238E27FC236}">
                    <a16:creationId xmlns:a16="http://schemas.microsoft.com/office/drawing/2014/main" id="{DE1C65D6-A46F-7AE3-6740-10F5D79AFAE3}"/>
                  </a:ext>
                </a:extLst>
              </p:cNvPr>
              <p:cNvSpPr txBox="1">
                <a:spLocks noRot="1" noChangeAspect="1" noMove="1" noResize="1" noEditPoints="1" noAdjustHandles="1" noChangeArrowheads="1" noChangeShapeType="1" noTextEdit="1"/>
              </p:cNvSpPr>
              <p:nvPr/>
            </p:nvSpPr>
            <p:spPr>
              <a:xfrm>
                <a:off x="883959" y="4205570"/>
                <a:ext cx="46147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8727C83-B3C8-075B-7FFF-65673C9D2C33}"/>
                  </a:ext>
                </a:extLst>
              </p:cNvPr>
              <p:cNvSpPr txBox="1"/>
              <p:nvPr/>
            </p:nvSpPr>
            <p:spPr>
              <a:xfrm>
                <a:off x="3485888" y="4126484"/>
                <a:ext cx="48276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oMath>
                  </m:oMathPara>
                </a14:m>
                <a:endParaRPr kumimoji="1" lang="ja-JP" altLang="en-US" sz="4000"/>
              </a:p>
            </p:txBody>
          </p:sp>
        </mc:Choice>
        <mc:Fallback>
          <p:sp>
            <p:nvSpPr>
              <p:cNvPr id="5" name="テキスト ボックス 4">
                <a:extLst>
                  <a:ext uri="{FF2B5EF4-FFF2-40B4-BE49-F238E27FC236}">
                    <a16:creationId xmlns:a16="http://schemas.microsoft.com/office/drawing/2014/main" id="{28727C83-B3C8-075B-7FFF-65673C9D2C33}"/>
                  </a:ext>
                </a:extLst>
              </p:cNvPr>
              <p:cNvSpPr txBox="1">
                <a:spLocks noRot="1" noChangeAspect="1" noMove="1" noResize="1" noEditPoints="1" noAdjustHandles="1" noChangeArrowheads="1" noChangeShapeType="1" noTextEdit="1"/>
              </p:cNvSpPr>
              <p:nvPr/>
            </p:nvSpPr>
            <p:spPr>
              <a:xfrm>
                <a:off x="3485888" y="4126484"/>
                <a:ext cx="482761" cy="615553"/>
              </a:xfrm>
              <a:prstGeom prst="rect">
                <a:avLst/>
              </a:prstGeom>
              <a:blipFill>
                <a:blip r:embed="rId4"/>
                <a:stretch>
                  <a:fillRect/>
                </a:stretch>
              </a:blipFill>
            </p:spPr>
            <p:txBody>
              <a:bodyPr/>
              <a:lstStyle/>
              <a:p>
                <a:r>
                  <a:rPr lang="ja-JP" altLang="en-US">
                    <a:noFill/>
                  </a:rPr>
                  <a:t> </a:t>
                </a:r>
              </a:p>
            </p:txBody>
          </p:sp>
        </mc:Fallback>
      </mc:AlternateContent>
      <p:sp>
        <p:nvSpPr>
          <p:cNvPr id="8" name="矢印: U ターン 7">
            <a:extLst>
              <a:ext uri="{FF2B5EF4-FFF2-40B4-BE49-F238E27FC236}">
                <a16:creationId xmlns:a16="http://schemas.microsoft.com/office/drawing/2014/main" id="{D8A17DE3-7B02-820B-832E-848A08EADC09}"/>
              </a:ext>
            </a:extLst>
          </p:cNvPr>
          <p:cNvSpPr/>
          <p:nvPr/>
        </p:nvSpPr>
        <p:spPr>
          <a:xfrm>
            <a:off x="1053737" y="3596640"/>
            <a:ext cx="2673532" cy="426720"/>
          </a:xfrm>
          <a:prstGeom prst="utur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U ターン 8">
            <a:extLst>
              <a:ext uri="{FF2B5EF4-FFF2-40B4-BE49-F238E27FC236}">
                <a16:creationId xmlns:a16="http://schemas.microsoft.com/office/drawing/2014/main" id="{1153F304-D4AD-50EE-B4CE-B01BBBDE9D3E}"/>
              </a:ext>
            </a:extLst>
          </p:cNvPr>
          <p:cNvSpPr/>
          <p:nvPr/>
        </p:nvSpPr>
        <p:spPr>
          <a:xfrm rot="10800000">
            <a:off x="1053736" y="5029459"/>
            <a:ext cx="2673532" cy="426720"/>
          </a:xfrm>
          <a:prstGeom prst="utur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9B430566-DB5B-1135-05E9-34AE31875FA0}"/>
              </a:ext>
            </a:extLst>
          </p:cNvPr>
          <p:cNvSpPr txBox="1"/>
          <p:nvPr/>
        </p:nvSpPr>
        <p:spPr>
          <a:xfrm>
            <a:off x="1409697" y="2955221"/>
            <a:ext cx="1961608" cy="523220"/>
          </a:xfrm>
          <a:prstGeom prst="rect">
            <a:avLst/>
          </a:prstGeom>
          <a:noFill/>
        </p:spPr>
        <p:txBody>
          <a:bodyPr wrap="square" rtlCol="0">
            <a:spAutoFit/>
          </a:bodyPr>
          <a:lstStyle/>
          <a:p>
            <a:pPr algn="ctr"/>
            <a:r>
              <a:rPr lang="ja-JP" altLang="en-US" sz="2800" b="1"/>
              <a:t>方策評価</a:t>
            </a:r>
            <a:endParaRPr lang="en-US" altLang="ja-JP" sz="2800" b="1"/>
          </a:p>
        </p:txBody>
      </p:sp>
      <p:sp>
        <p:nvSpPr>
          <p:cNvPr id="11" name="テキスト ボックス 10">
            <a:extLst>
              <a:ext uri="{FF2B5EF4-FFF2-40B4-BE49-F238E27FC236}">
                <a16:creationId xmlns:a16="http://schemas.microsoft.com/office/drawing/2014/main" id="{4DC88F82-932B-1849-CB83-494BB108DDF7}"/>
              </a:ext>
            </a:extLst>
          </p:cNvPr>
          <p:cNvSpPr txBox="1"/>
          <p:nvPr/>
        </p:nvSpPr>
        <p:spPr>
          <a:xfrm>
            <a:off x="1514199" y="5513928"/>
            <a:ext cx="1752603" cy="523220"/>
          </a:xfrm>
          <a:prstGeom prst="rect">
            <a:avLst/>
          </a:prstGeom>
          <a:noFill/>
        </p:spPr>
        <p:txBody>
          <a:bodyPr wrap="square" rtlCol="0">
            <a:spAutoFit/>
          </a:bodyPr>
          <a:lstStyle/>
          <a:p>
            <a:pPr algn="ctr"/>
            <a:r>
              <a:rPr lang="ja-JP" altLang="en-US" sz="2800" b="1"/>
              <a:t>方策改善</a:t>
            </a:r>
            <a:endParaRPr lang="en-US" altLang="ja-JP" sz="2800" b="1"/>
          </a:p>
        </p:txBody>
      </p:sp>
      <p:sp>
        <p:nvSpPr>
          <p:cNvPr id="14" name="矢印: 右 13">
            <a:extLst>
              <a:ext uri="{FF2B5EF4-FFF2-40B4-BE49-F238E27FC236}">
                <a16:creationId xmlns:a16="http://schemas.microsoft.com/office/drawing/2014/main" id="{55C1973F-59AF-413E-25F0-9B363C1239E9}"/>
              </a:ext>
            </a:extLst>
          </p:cNvPr>
          <p:cNvSpPr/>
          <p:nvPr/>
        </p:nvSpPr>
        <p:spPr>
          <a:xfrm>
            <a:off x="4821856" y="4218613"/>
            <a:ext cx="1419497" cy="43129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A9E3170B-4D03-C1F9-BF92-B5CB24EA5AE3}"/>
                  </a:ext>
                </a:extLst>
              </p:cNvPr>
              <p:cNvSpPr txBox="1"/>
              <p:nvPr/>
            </p:nvSpPr>
            <p:spPr>
              <a:xfrm>
                <a:off x="7193318" y="4126484"/>
                <a:ext cx="6814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i="1" smtClean="0">
                              <a:latin typeface="Cambria Math" panose="02040503050406030204" pitchFamily="18" charset="0"/>
                            </a:rPr>
                          </m:ctrlPr>
                        </m:sSupPr>
                        <m:e>
                          <m:r>
                            <a:rPr lang="ja-JP" altLang="en-US" sz="4000" i="1">
                              <a:latin typeface="Cambria Math" panose="02040503050406030204" pitchFamily="18" charset="0"/>
                            </a:rPr>
                            <m:t>𝜋</m:t>
                          </m:r>
                        </m:e>
                        <m:sup>
                          <m:r>
                            <a:rPr kumimoji="1" lang="en-US" altLang="ja-JP" sz="4000" b="0" i="1" smtClean="0">
                              <a:latin typeface="Cambria Math" panose="02040503050406030204" pitchFamily="18" charset="0"/>
                            </a:rPr>
                            <m:t>∗</m:t>
                          </m:r>
                        </m:sup>
                      </m:sSup>
                    </m:oMath>
                  </m:oMathPara>
                </a14:m>
                <a:endParaRPr kumimoji="1" lang="ja-JP" altLang="en-US" sz="4000"/>
              </a:p>
            </p:txBody>
          </p:sp>
        </mc:Choice>
        <mc:Fallback>
          <p:sp>
            <p:nvSpPr>
              <p:cNvPr id="15" name="テキスト ボックス 14">
                <a:extLst>
                  <a:ext uri="{FF2B5EF4-FFF2-40B4-BE49-F238E27FC236}">
                    <a16:creationId xmlns:a16="http://schemas.microsoft.com/office/drawing/2014/main" id="{A9E3170B-4D03-C1F9-BF92-B5CB24EA5AE3}"/>
                  </a:ext>
                </a:extLst>
              </p:cNvPr>
              <p:cNvSpPr txBox="1">
                <a:spLocks noRot="1" noChangeAspect="1" noMove="1" noResize="1" noEditPoints="1" noAdjustHandles="1" noChangeArrowheads="1" noChangeShapeType="1" noTextEdit="1"/>
              </p:cNvSpPr>
              <p:nvPr/>
            </p:nvSpPr>
            <p:spPr>
              <a:xfrm>
                <a:off x="7193318" y="4126484"/>
                <a:ext cx="681405" cy="61555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58AF6E9-2C63-9A27-6F4E-2FEC919CE4F5}"/>
                  </a:ext>
                </a:extLst>
              </p:cNvPr>
              <p:cNvSpPr txBox="1"/>
              <p:nvPr/>
            </p:nvSpPr>
            <p:spPr>
              <a:xfrm>
                <a:off x="10147427" y="4157480"/>
                <a:ext cx="69724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lang="en-US" altLang="ja-JP" sz="4000" i="1">
                              <a:latin typeface="Cambria Math" panose="02040503050406030204" pitchFamily="18" charset="0"/>
                            </a:rPr>
                            <m:t>𝑉</m:t>
                          </m:r>
                        </m:e>
                        <m:sup>
                          <m:r>
                            <a:rPr kumimoji="1" lang="en-US" altLang="ja-JP" sz="4000" b="0" i="1" smtClean="0">
                              <a:latin typeface="Cambria Math" panose="02040503050406030204" pitchFamily="18" charset="0"/>
                            </a:rPr>
                            <m:t>∗</m:t>
                          </m:r>
                        </m:sup>
                      </m:sSup>
                    </m:oMath>
                  </m:oMathPara>
                </a14:m>
                <a:endParaRPr kumimoji="1" lang="ja-JP" altLang="en-US" sz="4000"/>
              </a:p>
            </p:txBody>
          </p:sp>
        </mc:Choice>
        <mc:Fallback>
          <p:sp>
            <p:nvSpPr>
              <p:cNvPr id="16" name="テキスト ボックス 15">
                <a:extLst>
                  <a:ext uri="{FF2B5EF4-FFF2-40B4-BE49-F238E27FC236}">
                    <a16:creationId xmlns:a16="http://schemas.microsoft.com/office/drawing/2014/main" id="{358AF6E9-2C63-9A27-6F4E-2FEC919CE4F5}"/>
                  </a:ext>
                </a:extLst>
              </p:cNvPr>
              <p:cNvSpPr txBox="1">
                <a:spLocks noRot="1" noChangeAspect="1" noMove="1" noResize="1" noEditPoints="1" noAdjustHandles="1" noChangeArrowheads="1" noChangeShapeType="1" noTextEdit="1"/>
              </p:cNvSpPr>
              <p:nvPr/>
            </p:nvSpPr>
            <p:spPr>
              <a:xfrm>
                <a:off x="10147427" y="4157480"/>
                <a:ext cx="697242" cy="615553"/>
              </a:xfrm>
              <a:prstGeom prst="rect">
                <a:avLst/>
              </a:prstGeom>
              <a:blipFill>
                <a:blip r:embed="rId6"/>
                <a:stretch>
                  <a:fillRect/>
                </a:stretch>
              </a:blipFill>
            </p:spPr>
            <p:txBody>
              <a:bodyPr/>
              <a:lstStyle/>
              <a:p>
                <a:r>
                  <a:rPr lang="ja-JP" altLang="en-US">
                    <a:noFill/>
                  </a:rPr>
                  <a:t> </a:t>
                </a:r>
              </a:p>
            </p:txBody>
          </p:sp>
        </mc:Fallback>
      </mc:AlternateContent>
      <p:sp>
        <p:nvSpPr>
          <p:cNvPr id="17" name="矢印: 左右 16">
            <a:extLst>
              <a:ext uri="{FF2B5EF4-FFF2-40B4-BE49-F238E27FC236}">
                <a16:creationId xmlns:a16="http://schemas.microsoft.com/office/drawing/2014/main" id="{FE08BE17-4515-70CE-972B-2E442D8B5F19}"/>
              </a:ext>
            </a:extLst>
          </p:cNvPr>
          <p:cNvSpPr/>
          <p:nvPr/>
        </p:nvSpPr>
        <p:spPr>
          <a:xfrm>
            <a:off x="8220891" y="4249611"/>
            <a:ext cx="1471749" cy="297581"/>
          </a:xfrm>
          <a:prstGeom prst="lef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18527E6-9921-9534-03B1-A7C7EA9D0A13}"/>
              </a:ext>
            </a:extLst>
          </p:cNvPr>
          <p:cNvSpPr txBox="1"/>
          <p:nvPr/>
        </p:nvSpPr>
        <p:spPr>
          <a:xfrm>
            <a:off x="6461760" y="3470751"/>
            <a:ext cx="1759131" cy="523220"/>
          </a:xfrm>
          <a:prstGeom prst="rect">
            <a:avLst/>
          </a:prstGeom>
          <a:noFill/>
        </p:spPr>
        <p:txBody>
          <a:bodyPr wrap="square" rtlCol="0">
            <a:spAutoFit/>
          </a:bodyPr>
          <a:lstStyle/>
          <a:p>
            <a:pPr algn="ctr"/>
            <a:r>
              <a:rPr lang="ja-JP" altLang="en-US" sz="2800" b="1"/>
              <a:t>最適方策</a:t>
            </a:r>
            <a:endParaRPr lang="en-US" altLang="ja-JP" sz="2800" b="1"/>
          </a:p>
        </p:txBody>
      </p:sp>
      <p:sp>
        <p:nvSpPr>
          <p:cNvPr id="19" name="テキスト ボックス 18">
            <a:extLst>
              <a:ext uri="{FF2B5EF4-FFF2-40B4-BE49-F238E27FC236}">
                <a16:creationId xmlns:a16="http://schemas.microsoft.com/office/drawing/2014/main" id="{7309827C-2817-4730-9714-64B0BCB75F44}"/>
              </a:ext>
            </a:extLst>
          </p:cNvPr>
          <p:cNvSpPr txBox="1"/>
          <p:nvPr/>
        </p:nvSpPr>
        <p:spPr>
          <a:xfrm>
            <a:off x="9350870" y="3478441"/>
            <a:ext cx="2455818" cy="523220"/>
          </a:xfrm>
          <a:prstGeom prst="rect">
            <a:avLst/>
          </a:prstGeom>
          <a:noFill/>
        </p:spPr>
        <p:txBody>
          <a:bodyPr wrap="square" rtlCol="0">
            <a:spAutoFit/>
          </a:bodyPr>
          <a:lstStyle/>
          <a:p>
            <a:pPr algn="ctr"/>
            <a:r>
              <a:rPr lang="ja-JP" altLang="en-US" sz="2800" b="1"/>
              <a:t>最適価値関数</a:t>
            </a:r>
            <a:endParaRPr lang="en-US" altLang="ja-JP" sz="2800" b="1"/>
          </a:p>
        </p:txBody>
      </p:sp>
    </p:spTree>
    <p:extLst>
      <p:ext uri="{BB962C8B-B14F-4D97-AF65-F5344CB8AC3E}">
        <p14:creationId xmlns:p14="http://schemas.microsoft.com/office/powerpoint/2010/main" val="373801784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E1000-C602-31E9-F6D9-7F371A5985C4}"/>
            </a:ext>
          </a:extLst>
        </p:cNvPr>
        <p:cNvGrpSpPr/>
        <p:nvPr/>
      </p:nvGrpSpPr>
      <p:grpSpPr>
        <a:xfrm>
          <a:off x="0" y="0"/>
          <a:ext cx="0" cy="0"/>
          <a:chOff x="0" y="0"/>
          <a:chExt cx="0" cy="0"/>
        </a:xfrm>
      </p:grpSpPr>
      <p:pic>
        <p:nvPicPr>
          <p:cNvPr id="22" name="図 21">
            <a:extLst>
              <a:ext uri="{FF2B5EF4-FFF2-40B4-BE49-F238E27FC236}">
                <a16:creationId xmlns:a16="http://schemas.microsoft.com/office/drawing/2014/main" id="{162574ED-0341-4953-0018-A2C2578A0FFB}"/>
              </a:ext>
            </a:extLst>
          </p:cNvPr>
          <p:cNvPicPr>
            <a:picLocks noChangeAspect="1"/>
          </p:cNvPicPr>
          <p:nvPr/>
        </p:nvPicPr>
        <p:blipFill>
          <a:blip r:embed="rId3"/>
          <a:stretch>
            <a:fillRect/>
          </a:stretch>
        </p:blipFill>
        <p:spPr>
          <a:xfrm>
            <a:off x="7786739" y="4592346"/>
            <a:ext cx="3818245" cy="1541135"/>
          </a:xfrm>
          <a:prstGeom prst="rect">
            <a:avLst/>
          </a:prstGeom>
        </p:spPr>
      </p:pic>
      <p:pic>
        <p:nvPicPr>
          <p:cNvPr id="20" name="図 19">
            <a:extLst>
              <a:ext uri="{FF2B5EF4-FFF2-40B4-BE49-F238E27FC236}">
                <a16:creationId xmlns:a16="http://schemas.microsoft.com/office/drawing/2014/main" id="{C1DCB232-DFCB-46ED-1D35-4955BFA3FE8A}"/>
              </a:ext>
            </a:extLst>
          </p:cNvPr>
          <p:cNvPicPr>
            <a:picLocks noChangeAspect="1"/>
          </p:cNvPicPr>
          <p:nvPr/>
        </p:nvPicPr>
        <p:blipFill>
          <a:blip r:embed="rId4"/>
          <a:stretch>
            <a:fillRect/>
          </a:stretch>
        </p:blipFill>
        <p:spPr>
          <a:xfrm>
            <a:off x="7837812" y="1738513"/>
            <a:ext cx="3818244" cy="1647338"/>
          </a:xfrm>
          <a:prstGeom prst="rect">
            <a:avLst/>
          </a:prstGeom>
        </p:spPr>
      </p:pic>
      <p:sp>
        <p:nvSpPr>
          <p:cNvPr id="40" name="テキスト ボックス 39">
            <a:extLst>
              <a:ext uri="{FF2B5EF4-FFF2-40B4-BE49-F238E27FC236}">
                <a16:creationId xmlns:a16="http://schemas.microsoft.com/office/drawing/2014/main" id="{70B1EE1D-0A25-1541-B02F-F69760C41295}"/>
              </a:ext>
            </a:extLst>
          </p:cNvPr>
          <p:cNvSpPr txBox="1"/>
          <p:nvPr/>
        </p:nvSpPr>
        <p:spPr>
          <a:xfrm>
            <a:off x="8961477" y="2267773"/>
            <a:ext cx="734385" cy="646331"/>
          </a:xfrm>
          <a:prstGeom prst="rect">
            <a:avLst/>
          </a:prstGeom>
          <a:noFill/>
        </p:spPr>
        <p:txBody>
          <a:bodyPr wrap="square" rtlCol="0">
            <a:spAutoFit/>
          </a:bodyPr>
          <a:lstStyle/>
          <a:p>
            <a:r>
              <a:rPr lang="ja-JP" altLang="en-US" sz="3600" b="1">
                <a:solidFill>
                  <a:schemeClr val="bg1"/>
                </a:solidFill>
              </a:rPr>
              <a:t>壁</a:t>
            </a:r>
            <a:endParaRPr kumimoji="1" lang="ja-JP" altLang="en-US" sz="3600" b="1">
              <a:solidFill>
                <a:schemeClr val="bg1"/>
              </a:solidFill>
            </a:endParaRPr>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B0DD25AB-D6B5-200C-B5AE-A0969B1F8CEE}"/>
                  </a:ext>
                </a:extLst>
              </p:cNvPr>
              <p:cNvSpPr txBox="1"/>
              <p:nvPr/>
            </p:nvSpPr>
            <p:spPr>
              <a:xfrm>
                <a:off x="7763455" y="175913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0.08</m:t>
                      </m:r>
                    </m:oMath>
                  </m:oMathPara>
                </a14:m>
                <a:endParaRPr kumimoji="1" lang="ja-JP" altLang="en-US" sz="2800"/>
              </a:p>
            </p:txBody>
          </p:sp>
        </mc:Choice>
        <mc:Fallback>
          <p:sp>
            <p:nvSpPr>
              <p:cNvPr id="43" name="テキスト ボックス 42">
                <a:extLst>
                  <a:ext uri="{FF2B5EF4-FFF2-40B4-BE49-F238E27FC236}">
                    <a16:creationId xmlns:a16="http://schemas.microsoft.com/office/drawing/2014/main" id="{B0DD25AB-D6B5-200C-B5AE-A0969B1F8CEE}"/>
                  </a:ext>
                </a:extLst>
              </p:cNvPr>
              <p:cNvSpPr txBox="1">
                <a:spLocks noRot="1" noChangeAspect="1" noMove="1" noResize="1" noEditPoints="1" noAdjustHandles="1" noChangeArrowheads="1" noChangeShapeType="1" noTextEdit="1"/>
              </p:cNvSpPr>
              <p:nvPr/>
            </p:nvSpPr>
            <p:spPr>
              <a:xfrm>
                <a:off x="7763455" y="1759135"/>
                <a:ext cx="1123406"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C27FD9B7-5F8F-4397-00B3-F3503F02CDF0}"/>
                  </a:ext>
                </a:extLst>
              </p:cNvPr>
              <p:cNvSpPr txBox="1"/>
              <p:nvPr/>
            </p:nvSpPr>
            <p:spPr>
              <a:xfrm>
                <a:off x="8729357" y="174331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0.09</m:t>
                      </m:r>
                    </m:oMath>
                  </m:oMathPara>
                </a14:m>
                <a:endParaRPr kumimoji="1" lang="ja-JP" altLang="en-US" sz="2800"/>
              </a:p>
            </p:txBody>
          </p:sp>
        </mc:Choice>
        <mc:Fallback>
          <p:sp>
            <p:nvSpPr>
              <p:cNvPr id="48" name="テキスト ボックス 47">
                <a:extLst>
                  <a:ext uri="{FF2B5EF4-FFF2-40B4-BE49-F238E27FC236}">
                    <a16:creationId xmlns:a16="http://schemas.microsoft.com/office/drawing/2014/main" id="{C27FD9B7-5F8F-4397-00B3-F3503F02CDF0}"/>
                  </a:ext>
                </a:extLst>
              </p:cNvPr>
              <p:cNvSpPr txBox="1">
                <a:spLocks noRot="1" noChangeAspect="1" noMove="1" noResize="1" noEditPoints="1" noAdjustHandles="1" noChangeArrowheads="1" noChangeShapeType="1" noTextEdit="1"/>
              </p:cNvSpPr>
              <p:nvPr/>
            </p:nvSpPr>
            <p:spPr>
              <a:xfrm>
                <a:off x="8729357" y="1743312"/>
                <a:ext cx="11234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6B88ACB4-FF2A-C8EE-C495-EF3FFF574A29}"/>
                  </a:ext>
                </a:extLst>
              </p:cNvPr>
              <p:cNvSpPr txBox="1"/>
              <p:nvPr/>
            </p:nvSpPr>
            <p:spPr>
              <a:xfrm>
                <a:off x="9676839" y="175913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0.38</m:t>
                      </m:r>
                    </m:oMath>
                  </m:oMathPara>
                </a14:m>
                <a:endParaRPr kumimoji="1" lang="ja-JP" altLang="en-US" sz="2800"/>
              </a:p>
            </p:txBody>
          </p:sp>
        </mc:Choice>
        <mc:Fallback>
          <p:sp>
            <p:nvSpPr>
              <p:cNvPr id="49" name="テキスト ボックス 48">
                <a:extLst>
                  <a:ext uri="{FF2B5EF4-FFF2-40B4-BE49-F238E27FC236}">
                    <a16:creationId xmlns:a16="http://schemas.microsoft.com/office/drawing/2014/main" id="{6B88ACB4-FF2A-C8EE-C495-EF3FFF574A29}"/>
                  </a:ext>
                </a:extLst>
              </p:cNvPr>
              <p:cNvSpPr txBox="1">
                <a:spLocks noRot="1" noChangeAspect="1" noMove="1" noResize="1" noEditPoints="1" noAdjustHandles="1" noChangeArrowheads="1" noChangeShapeType="1" noTextEdit="1"/>
              </p:cNvSpPr>
              <p:nvPr/>
            </p:nvSpPr>
            <p:spPr>
              <a:xfrm>
                <a:off x="9676839" y="1759135"/>
                <a:ext cx="1123406"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4D0D1330-FF00-1E0F-A7A6-F22428598F20}"/>
                  </a:ext>
                </a:extLst>
              </p:cNvPr>
              <p:cNvSpPr txBox="1"/>
              <p:nvPr/>
            </p:nvSpPr>
            <p:spPr>
              <a:xfrm>
                <a:off x="7763455" y="229740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1" name="テキスト ボックス 50">
                <a:extLst>
                  <a:ext uri="{FF2B5EF4-FFF2-40B4-BE49-F238E27FC236}">
                    <a16:creationId xmlns:a16="http://schemas.microsoft.com/office/drawing/2014/main" id="{4D0D1330-FF00-1E0F-A7A6-F22428598F20}"/>
                  </a:ext>
                </a:extLst>
              </p:cNvPr>
              <p:cNvSpPr txBox="1">
                <a:spLocks noRot="1" noChangeAspect="1" noMove="1" noResize="1" noEditPoints="1" noAdjustHandles="1" noChangeArrowheads="1" noChangeShapeType="1" noTextEdit="1"/>
              </p:cNvSpPr>
              <p:nvPr/>
            </p:nvSpPr>
            <p:spPr>
              <a:xfrm>
                <a:off x="7763455" y="2297402"/>
                <a:ext cx="1123406"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2B30B421-8340-3DE8-448E-4EE343172013}"/>
                  </a:ext>
                </a:extLst>
              </p:cNvPr>
              <p:cNvSpPr txBox="1"/>
              <p:nvPr/>
            </p:nvSpPr>
            <p:spPr>
              <a:xfrm>
                <a:off x="9654358" y="2282388"/>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2" name="テキスト ボックス 51">
                <a:extLst>
                  <a:ext uri="{FF2B5EF4-FFF2-40B4-BE49-F238E27FC236}">
                    <a16:creationId xmlns:a16="http://schemas.microsoft.com/office/drawing/2014/main" id="{2B30B421-8340-3DE8-448E-4EE343172013}"/>
                  </a:ext>
                </a:extLst>
              </p:cNvPr>
              <p:cNvSpPr txBox="1">
                <a:spLocks noRot="1" noChangeAspect="1" noMove="1" noResize="1" noEditPoints="1" noAdjustHandles="1" noChangeArrowheads="1" noChangeShapeType="1" noTextEdit="1"/>
              </p:cNvSpPr>
              <p:nvPr/>
            </p:nvSpPr>
            <p:spPr>
              <a:xfrm>
                <a:off x="9654358" y="2282388"/>
                <a:ext cx="1123406"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3AC1693D-BE1E-2B6B-FEEA-7D085BE8DECE}"/>
                  </a:ext>
                </a:extLst>
              </p:cNvPr>
              <p:cNvSpPr txBox="1"/>
              <p:nvPr/>
            </p:nvSpPr>
            <p:spPr>
              <a:xfrm>
                <a:off x="10578975" y="228666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3" name="テキスト ボックス 52">
                <a:extLst>
                  <a:ext uri="{FF2B5EF4-FFF2-40B4-BE49-F238E27FC236}">
                    <a16:creationId xmlns:a16="http://schemas.microsoft.com/office/drawing/2014/main" id="{3AC1693D-BE1E-2B6B-FEEA-7D085BE8DECE}"/>
                  </a:ext>
                </a:extLst>
              </p:cNvPr>
              <p:cNvSpPr txBox="1">
                <a:spLocks noRot="1" noChangeAspect="1" noMove="1" noResize="1" noEditPoints="1" noAdjustHandles="1" noChangeArrowheads="1" noChangeShapeType="1" noTextEdit="1"/>
              </p:cNvSpPr>
              <p:nvPr/>
            </p:nvSpPr>
            <p:spPr>
              <a:xfrm>
                <a:off x="10578975" y="2286662"/>
                <a:ext cx="1123406"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E0E7E2EE-C232-4B4B-6465-54FEA47BCD81}"/>
                  </a:ext>
                </a:extLst>
              </p:cNvPr>
              <p:cNvSpPr txBox="1"/>
              <p:nvPr/>
            </p:nvSpPr>
            <p:spPr>
              <a:xfrm>
                <a:off x="7740415" y="282902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0.07</m:t>
                      </m:r>
                    </m:oMath>
                  </m:oMathPara>
                </a14:m>
                <a:endParaRPr kumimoji="1" lang="ja-JP" altLang="en-US" sz="2800"/>
              </a:p>
            </p:txBody>
          </p:sp>
        </mc:Choice>
        <mc:Fallback>
          <p:sp>
            <p:nvSpPr>
              <p:cNvPr id="54" name="テキスト ボックス 53">
                <a:extLst>
                  <a:ext uri="{FF2B5EF4-FFF2-40B4-BE49-F238E27FC236}">
                    <a16:creationId xmlns:a16="http://schemas.microsoft.com/office/drawing/2014/main" id="{E0E7E2EE-C232-4B4B-6465-54FEA47BCD81}"/>
                  </a:ext>
                </a:extLst>
              </p:cNvPr>
              <p:cNvSpPr txBox="1">
                <a:spLocks noRot="1" noChangeAspect="1" noMove="1" noResize="1" noEditPoints="1" noAdjustHandles="1" noChangeArrowheads="1" noChangeShapeType="1" noTextEdit="1"/>
              </p:cNvSpPr>
              <p:nvPr/>
            </p:nvSpPr>
            <p:spPr>
              <a:xfrm>
                <a:off x="7740415" y="2829022"/>
                <a:ext cx="1123406" cy="52322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4E2082F8-7B64-3FAF-5699-1219341F05C0}"/>
                  </a:ext>
                </a:extLst>
              </p:cNvPr>
              <p:cNvSpPr txBox="1"/>
              <p:nvPr/>
            </p:nvSpPr>
            <p:spPr>
              <a:xfrm>
                <a:off x="9631318" y="2810171"/>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lang="en-US" altLang="ja-JP" sz="2800" b="0" i="1" smtClean="0">
                          <a:latin typeface="Cambria Math" panose="02040503050406030204" pitchFamily="18" charset="0"/>
                        </a:rPr>
                        <m:t>0.38</m:t>
                      </m:r>
                    </m:oMath>
                  </m:oMathPara>
                </a14:m>
                <a:endParaRPr kumimoji="1" lang="ja-JP" altLang="en-US" sz="2800"/>
              </a:p>
            </p:txBody>
          </p:sp>
        </mc:Choice>
        <mc:Fallback>
          <p:sp>
            <p:nvSpPr>
              <p:cNvPr id="55" name="テキスト ボックス 54">
                <a:extLst>
                  <a:ext uri="{FF2B5EF4-FFF2-40B4-BE49-F238E27FC236}">
                    <a16:creationId xmlns:a16="http://schemas.microsoft.com/office/drawing/2014/main" id="{4E2082F8-7B64-3FAF-5699-1219341F05C0}"/>
                  </a:ext>
                </a:extLst>
              </p:cNvPr>
              <p:cNvSpPr txBox="1">
                <a:spLocks noRot="1" noChangeAspect="1" noMove="1" noResize="1" noEditPoints="1" noAdjustHandles="1" noChangeArrowheads="1" noChangeShapeType="1" noTextEdit="1"/>
              </p:cNvSpPr>
              <p:nvPr/>
            </p:nvSpPr>
            <p:spPr>
              <a:xfrm>
                <a:off x="9631318" y="2810171"/>
                <a:ext cx="1123406" cy="52322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9691551D-884D-8902-4B1A-EB07658A12E7}"/>
                  </a:ext>
                </a:extLst>
              </p:cNvPr>
              <p:cNvSpPr txBox="1"/>
              <p:nvPr/>
            </p:nvSpPr>
            <p:spPr>
              <a:xfrm>
                <a:off x="8652888" y="281141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0.18</m:t>
                      </m:r>
                    </m:oMath>
                  </m:oMathPara>
                </a14:m>
                <a:endParaRPr kumimoji="1" lang="ja-JP" altLang="en-US" sz="2800"/>
              </a:p>
            </p:txBody>
          </p:sp>
        </mc:Choice>
        <mc:Fallback>
          <p:sp>
            <p:nvSpPr>
              <p:cNvPr id="57" name="テキスト ボックス 56">
                <a:extLst>
                  <a:ext uri="{FF2B5EF4-FFF2-40B4-BE49-F238E27FC236}">
                    <a16:creationId xmlns:a16="http://schemas.microsoft.com/office/drawing/2014/main" id="{9691551D-884D-8902-4B1A-EB07658A12E7}"/>
                  </a:ext>
                </a:extLst>
              </p:cNvPr>
              <p:cNvSpPr txBox="1">
                <a:spLocks noRot="1" noChangeAspect="1" noMove="1" noResize="1" noEditPoints="1" noAdjustHandles="1" noChangeArrowheads="1" noChangeShapeType="1" noTextEdit="1"/>
              </p:cNvSpPr>
              <p:nvPr/>
            </p:nvSpPr>
            <p:spPr>
              <a:xfrm>
                <a:off x="8652888" y="2811412"/>
                <a:ext cx="1123406" cy="523220"/>
              </a:xfrm>
              <a:prstGeom prst="rect">
                <a:avLst/>
              </a:prstGeom>
              <a:blipFill>
                <a:blip r:embed="rId1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69A1FFF-49FC-01EB-B2DC-C5A5CB0CB5B3}"/>
              </a:ext>
            </a:extLst>
          </p:cNvPr>
          <p:cNvSpPr txBox="1"/>
          <p:nvPr/>
        </p:nvSpPr>
        <p:spPr>
          <a:xfrm>
            <a:off x="140548" y="268757"/>
            <a:ext cx="4580626" cy="646331"/>
          </a:xfrm>
          <a:prstGeom prst="rect">
            <a:avLst/>
          </a:prstGeom>
          <a:noFill/>
        </p:spPr>
        <p:txBody>
          <a:bodyPr wrap="square" rtlCol="0">
            <a:spAutoFit/>
          </a:bodyPr>
          <a:lstStyle/>
          <a:p>
            <a:r>
              <a:rPr kumimoji="1" lang="ja-JP" altLang="en-US" sz="3600" b="1"/>
              <a:t>価値ベースの手法</a:t>
            </a:r>
          </a:p>
        </p:txBody>
      </p:sp>
      <p:sp>
        <p:nvSpPr>
          <p:cNvPr id="19" name="スライド番号プレースホルダー 18">
            <a:extLst>
              <a:ext uri="{FF2B5EF4-FFF2-40B4-BE49-F238E27FC236}">
                <a16:creationId xmlns:a16="http://schemas.microsoft.com/office/drawing/2014/main" id="{8C8A2BF1-B397-FA69-D361-1CA501C620D2}"/>
              </a:ext>
            </a:extLst>
          </p:cNvPr>
          <p:cNvSpPr>
            <a:spLocks noGrp="1"/>
          </p:cNvSpPr>
          <p:nvPr>
            <p:ph type="sldNum" sz="quarter" idx="12"/>
          </p:nvPr>
        </p:nvSpPr>
        <p:spPr/>
        <p:txBody>
          <a:bodyPr/>
          <a:lstStyle/>
          <a:p>
            <a:fld id="{27B779E8-472C-4CF6-AB91-28759973D9AB}" type="slidenum">
              <a:rPr kumimoji="1" lang="ja-JP" altLang="en-US" smtClean="0"/>
              <a:t>31</a:t>
            </a:fld>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4A385816-E833-2378-31CD-FE83DA93EA7F}"/>
                  </a:ext>
                </a:extLst>
              </p:cNvPr>
              <p:cNvSpPr txBox="1"/>
              <p:nvPr/>
            </p:nvSpPr>
            <p:spPr>
              <a:xfrm>
                <a:off x="890320" y="1170774"/>
                <a:ext cx="3116507" cy="523220"/>
              </a:xfrm>
              <a:prstGeom prst="rect">
                <a:avLst/>
              </a:prstGeom>
              <a:noFill/>
            </p:spPr>
            <p:txBody>
              <a:bodyPr wrap="square" rtlCol="0">
                <a:spAutoFit/>
              </a:bodyPr>
              <a:lstStyle/>
              <a:p>
                <a:pPr algn="ctr"/>
                <a:r>
                  <a:rPr kumimoji="1" lang="ja-JP" altLang="en-US" sz="2800" b="1"/>
                  <a:t>ランダムな方策</a:t>
                </a:r>
                <a14:m>
                  <m:oMath xmlns:m="http://schemas.openxmlformats.org/officeDocument/2006/math">
                    <m:sSub>
                      <m:sSubPr>
                        <m:ctrlPr>
                          <a:rPr kumimoji="1" lang="en-US" altLang="ja-JP" sz="2800" b="1" i="1" smtClean="0">
                            <a:latin typeface="Cambria Math" panose="02040503050406030204" pitchFamily="18" charset="0"/>
                          </a:rPr>
                        </m:ctrlPr>
                      </m:sSubPr>
                      <m:e>
                        <m:r>
                          <a:rPr kumimoji="1" lang="ja-JP" altLang="en-US" sz="2800" b="1" i="1" smtClean="0">
                            <a:latin typeface="Cambria Math" panose="02040503050406030204" pitchFamily="18" charset="0"/>
                          </a:rPr>
                          <m:t>𝝅</m:t>
                        </m:r>
                      </m:e>
                      <m:sub>
                        <m:r>
                          <a:rPr kumimoji="1" lang="en-US" altLang="ja-JP" sz="2800" b="1" i="1" smtClean="0">
                            <a:latin typeface="Cambria Math" panose="02040503050406030204" pitchFamily="18" charset="0"/>
                          </a:rPr>
                          <m:t>𝟎</m:t>
                        </m:r>
                      </m:sub>
                    </m:sSub>
                  </m:oMath>
                </a14:m>
                <a:endParaRPr kumimoji="1" lang="en-US" altLang="ja-JP" sz="2800" b="1"/>
              </a:p>
            </p:txBody>
          </p:sp>
        </mc:Choice>
        <mc:Fallback>
          <p:sp>
            <p:nvSpPr>
              <p:cNvPr id="14" name="テキスト ボックス 13">
                <a:extLst>
                  <a:ext uri="{FF2B5EF4-FFF2-40B4-BE49-F238E27FC236}">
                    <a16:creationId xmlns:a16="http://schemas.microsoft.com/office/drawing/2014/main" id="{4A385816-E833-2378-31CD-FE83DA93EA7F}"/>
                  </a:ext>
                </a:extLst>
              </p:cNvPr>
              <p:cNvSpPr txBox="1">
                <a:spLocks noRot="1" noChangeAspect="1" noMove="1" noResize="1" noEditPoints="1" noAdjustHandles="1" noChangeArrowheads="1" noChangeShapeType="1" noTextEdit="1"/>
              </p:cNvSpPr>
              <p:nvPr/>
            </p:nvSpPr>
            <p:spPr>
              <a:xfrm>
                <a:off x="890320" y="1170774"/>
                <a:ext cx="3116507" cy="523220"/>
              </a:xfrm>
              <a:prstGeom prst="rect">
                <a:avLst/>
              </a:prstGeom>
              <a:blipFill>
                <a:blip r:embed="rId14"/>
                <a:stretch>
                  <a:fillRect l="-196" t="-17442" b="-25581"/>
                </a:stretch>
              </a:blipFill>
            </p:spPr>
            <p:txBody>
              <a:bodyPr/>
              <a:lstStyle/>
              <a:p>
                <a:r>
                  <a:rPr lang="ja-JP" altLang="en-US">
                    <a:noFill/>
                  </a:rPr>
                  <a:t> </a:t>
                </a:r>
              </a:p>
            </p:txBody>
          </p:sp>
        </mc:Fallback>
      </mc:AlternateContent>
      <p:sp>
        <p:nvSpPr>
          <p:cNvPr id="30" name="矢印: 下 29">
            <a:extLst>
              <a:ext uri="{FF2B5EF4-FFF2-40B4-BE49-F238E27FC236}">
                <a16:creationId xmlns:a16="http://schemas.microsoft.com/office/drawing/2014/main" id="{51E7DDE6-ECFB-D272-A395-4E4B49E47625}"/>
              </a:ext>
            </a:extLst>
          </p:cNvPr>
          <p:cNvSpPr/>
          <p:nvPr/>
        </p:nvSpPr>
        <p:spPr>
          <a:xfrm rot="16200000">
            <a:off x="5784843" y="5142444"/>
            <a:ext cx="350942" cy="1858151"/>
          </a:xfrm>
          <a:prstGeom prst="downArrow">
            <a:avLst>
              <a:gd name="adj1" fmla="val 10156"/>
              <a:gd name="adj2" fmla="val 91084"/>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D64B3B7-26E9-27E5-B919-380BA21223B0}"/>
              </a:ext>
            </a:extLst>
          </p:cNvPr>
          <p:cNvSpPr txBox="1"/>
          <p:nvPr/>
        </p:nvSpPr>
        <p:spPr>
          <a:xfrm>
            <a:off x="4344199" y="912055"/>
            <a:ext cx="3350886" cy="954107"/>
          </a:xfrm>
          <a:prstGeom prst="rect">
            <a:avLst/>
          </a:prstGeom>
          <a:noFill/>
        </p:spPr>
        <p:txBody>
          <a:bodyPr wrap="square" rtlCol="0">
            <a:spAutoFit/>
          </a:bodyPr>
          <a:lstStyle/>
          <a:p>
            <a:pPr algn="ctr"/>
            <a:r>
              <a:rPr kumimoji="1" lang="ja-JP" altLang="en-US" sz="2800" b="1">
                <a:solidFill>
                  <a:srgbClr val="0070C0"/>
                </a:solidFill>
              </a:rPr>
              <a:t>方策評価</a:t>
            </a:r>
            <a:endParaRPr kumimoji="1" lang="en-US" altLang="ja-JP" sz="2800" b="1">
              <a:solidFill>
                <a:srgbClr val="0070C0"/>
              </a:solidFill>
            </a:endParaRPr>
          </a:p>
          <a:p>
            <a:pPr algn="ctr"/>
            <a:r>
              <a:rPr lang="ja-JP" altLang="en-US" sz="2800" b="1"/>
              <a:t>（価値関数推定）</a:t>
            </a:r>
            <a:endParaRPr lang="en-US" altLang="ja-JP" sz="2800" b="1"/>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41683A0-644C-0895-0FA5-349C82727B88}"/>
                  </a:ext>
                </a:extLst>
              </p:cNvPr>
              <p:cNvSpPr txBox="1"/>
              <p:nvPr/>
            </p:nvSpPr>
            <p:spPr>
              <a:xfrm>
                <a:off x="4980105" y="3180524"/>
                <a:ext cx="2064776"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rPr>
                          </m:ctrlPr>
                        </m:sSubPr>
                        <m:e>
                          <m:r>
                            <a:rPr kumimoji="1" lang="ja-JP" altLang="en-US" sz="2800" b="1" i="1" smtClean="0">
                              <a:latin typeface="Cambria Math" panose="02040503050406030204" pitchFamily="18" charset="0"/>
                            </a:rPr>
                            <m:t>𝝅</m:t>
                          </m:r>
                        </m:e>
                        <m:sub>
                          <m:r>
                            <a:rPr kumimoji="1" lang="en-US" altLang="ja-JP" sz="2800" b="1" i="1" smtClean="0">
                              <a:latin typeface="Cambria Math" panose="02040503050406030204" pitchFamily="18" charset="0"/>
                            </a:rPr>
                            <m:t>𝟎</m:t>
                          </m:r>
                        </m:sub>
                      </m:sSub>
                      <m:sSub>
                        <m:sSubPr>
                          <m:ctrlPr>
                            <a:rPr lang="en-US" altLang="ja-JP" sz="2800" b="1" i="1">
                              <a:latin typeface="Cambria Math" panose="02040503050406030204" pitchFamily="18" charset="0"/>
                            </a:rPr>
                          </m:ctrlPr>
                        </m:sSubPr>
                        <m:e>
                          <m:r>
                            <a:rPr lang="en-US" altLang="ja-JP" sz="2800" b="1" i="1" smtClean="0">
                              <a:latin typeface="Cambria Math" panose="02040503050406030204" pitchFamily="18" charset="0"/>
                              <a:ea typeface="Cambria Math" panose="02040503050406030204" pitchFamily="18" charset="0"/>
                            </a:rPr>
                            <m:t>→</m:t>
                          </m:r>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m:oMathPara>
                </a14:m>
                <a:endParaRPr kumimoji="1" lang="ja-JP" altLang="en-US" sz="2800" b="1"/>
              </a:p>
            </p:txBody>
          </p:sp>
        </mc:Choice>
        <mc:Fallback>
          <p:sp>
            <p:nvSpPr>
              <p:cNvPr id="32" name="テキスト ボックス 31">
                <a:extLst>
                  <a:ext uri="{FF2B5EF4-FFF2-40B4-BE49-F238E27FC236}">
                    <a16:creationId xmlns:a16="http://schemas.microsoft.com/office/drawing/2014/main" id="{341683A0-644C-0895-0FA5-349C82727B88}"/>
                  </a:ext>
                </a:extLst>
              </p:cNvPr>
              <p:cNvSpPr txBox="1">
                <a:spLocks noRot="1" noChangeAspect="1" noMove="1" noResize="1" noEditPoints="1" noAdjustHandles="1" noChangeArrowheads="1" noChangeShapeType="1" noTextEdit="1"/>
              </p:cNvSpPr>
              <p:nvPr/>
            </p:nvSpPr>
            <p:spPr>
              <a:xfrm>
                <a:off x="4980105" y="3180524"/>
                <a:ext cx="2064776" cy="52322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80" name="テキスト ボックス 1179">
                <a:extLst>
                  <a:ext uri="{FF2B5EF4-FFF2-40B4-BE49-F238E27FC236}">
                    <a16:creationId xmlns:a16="http://schemas.microsoft.com/office/drawing/2014/main" id="{2F99CC3F-6C95-BE1B-0528-0FCCB2B31716}"/>
                  </a:ext>
                </a:extLst>
              </p:cNvPr>
              <p:cNvSpPr txBox="1"/>
              <p:nvPr/>
            </p:nvSpPr>
            <p:spPr>
              <a:xfrm>
                <a:off x="7309776" y="1116488"/>
                <a:ext cx="4705357" cy="523220"/>
              </a:xfrm>
              <a:prstGeom prst="rect">
                <a:avLst/>
              </a:prstGeom>
              <a:noFill/>
            </p:spPr>
            <p:txBody>
              <a:bodyPr wrap="square" rtlCol="0">
                <a:spAutoFit/>
              </a:bodyPr>
              <a:lstStyle/>
              <a:p>
                <a:pPr algn="ctr"/>
                <a:r>
                  <a:rPr kumimoji="1" lang="ja-JP" altLang="en-US" sz="2800" b="1"/>
                  <a:t>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𝟎</m:t>
                        </m:r>
                      </m:sub>
                    </m:sSub>
                  </m:oMath>
                </a14:m>
                <a:r>
                  <a:rPr kumimoji="1" lang="ja-JP" altLang="en-US" sz="2800" b="1"/>
                  <a:t>における価値関数</a:t>
                </a:r>
              </a:p>
            </p:txBody>
          </p:sp>
        </mc:Choice>
        <mc:Fallback>
          <p:sp>
            <p:nvSpPr>
              <p:cNvPr id="1180" name="テキスト ボックス 1179">
                <a:extLst>
                  <a:ext uri="{FF2B5EF4-FFF2-40B4-BE49-F238E27FC236}">
                    <a16:creationId xmlns:a16="http://schemas.microsoft.com/office/drawing/2014/main" id="{2F99CC3F-6C95-BE1B-0528-0FCCB2B31716}"/>
                  </a:ext>
                </a:extLst>
              </p:cNvPr>
              <p:cNvSpPr txBox="1">
                <a:spLocks noRot="1" noChangeAspect="1" noMove="1" noResize="1" noEditPoints="1" noAdjustHandles="1" noChangeArrowheads="1" noChangeShapeType="1" noTextEdit="1"/>
              </p:cNvSpPr>
              <p:nvPr/>
            </p:nvSpPr>
            <p:spPr>
              <a:xfrm>
                <a:off x="7309776" y="1116488"/>
                <a:ext cx="4705357" cy="523220"/>
              </a:xfrm>
              <a:prstGeom prst="rect">
                <a:avLst/>
              </a:prstGeom>
              <a:blipFill>
                <a:blip r:embed="rId16"/>
                <a:stretch>
                  <a:fillRect t="-17442" b="-25581"/>
                </a:stretch>
              </a:blipFill>
            </p:spPr>
            <p:txBody>
              <a:bodyPr/>
              <a:lstStyle/>
              <a:p>
                <a:r>
                  <a:rPr lang="ja-JP" altLang="en-US">
                    <a:noFill/>
                  </a:rPr>
                  <a:t> </a:t>
                </a:r>
              </a:p>
            </p:txBody>
          </p:sp>
        </mc:Fallback>
      </mc:AlternateContent>
      <p:sp>
        <p:nvSpPr>
          <p:cNvPr id="1193" name="矢印: 下 1192">
            <a:extLst>
              <a:ext uri="{FF2B5EF4-FFF2-40B4-BE49-F238E27FC236}">
                <a16:creationId xmlns:a16="http://schemas.microsoft.com/office/drawing/2014/main" id="{F23505D1-9676-2D08-25D5-A9095150CA9A}"/>
              </a:ext>
            </a:extLst>
          </p:cNvPr>
          <p:cNvSpPr/>
          <p:nvPr/>
        </p:nvSpPr>
        <p:spPr>
          <a:xfrm rot="4140341">
            <a:off x="5712259" y="2341090"/>
            <a:ext cx="382747" cy="3349388"/>
          </a:xfrm>
          <a:prstGeom prst="downArrow">
            <a:avLst>
              <a:gd name="adj1" fmla="val 10156"/>
              <a:gd name="adj2" fmla="val 91084"/>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6" name="テキスト ボックス 1195">
            <a:extLst>
              <a:ext uri="{FF2B5EF4-FFF2-40B4-BE49-F238E27FC236}">
                <a16:creationId xmlns:a16="http://schemas.microsoft.com/office/drawing/2014/main" id="{125FEEFA-EA0C-5620-0C16-9EE77AE9169C}"/>
              </a:ext>
            </a:extLst>
          </p:cNvPr>
          <p:cNvSpPr txBox="1"/>
          <p:nvPr/>
        </p:nvSpPr>
        <p:spPr>
          <a:xfrm>
            <a:off x="4900489" y="2881617"/>
            <a:ext cx="2075613" cy="523220"/>
          </a:xfrm>
          <a:prstGeom prst="rect">
            <a:avLst/>
          </a:prstGeom>
          <a:noFill/>
        </p:spPr>
        <p:txBody>
          <a:bodyPr wrap="square" rtlCol="0">
            <a:spAutoFit/>
          </a:bodyPr>
          <a:lstStyle/>
          <a:p>
            <a:pPr algn="ctr"/>
            <a:r>
              <a:rPr kumimoji="1" lang="ja-JP" altLang="en-US" sz="2800" b="1">
                <a:solidFill>
                  <a:srgbClr val="FF0000"/>
                </a:solidFill>
              </a:rPr>
              <a:t>方策改善</a:t>
            </a:r>
            <a:endParaRPr kumimoji="1" lang="en-US" altLang="ja-JP" sz="2800" b="1">
              <a:solidFill>
                <a:srgbClr val="FF0000"/>
              </a:solidFill>
            </a:endParaRPr>
          </a:p>
        </p:txBody>
      </p:sp>
      <mc:AlternateContent xmlns:mc="http://schemas.openxmlformats.org/markup-compatibility/2006">
        <mc:Choice xmlns:a14="http://schemas.microsoft.com/office/drawing/2010/main" Requires="a14">
          <p:sp>
            <p:nvSpPr>
              <p:cNvPr id="1199" name="テキスト ボックス 1198">
                <a:extLst>
                  <a:ext uri="{FF2B5EF4-FFF2-40B4-BE49-F238E27FC236}">
                    <a16:creationId xmlns:a16="http://schemas.microsoft.com/office/drawing/2014/main" id="{33612BF3-78D1-CA62-53AD-B6F4CF1A21D5}"/>
                  </a:ext>
                </a:extLst>
              </p:cNvPr>
              <p:cNvSpPr txBox="1"/>
              <p:nvPr/>
            </p:nvSpPr>
            <p:spPr>
              <a:xfrm>
                <a:off x="517617" y="3893659"/>
                <a:ext cx="3912991" cy="523220"/>
              </a:xfrm>
              <a:prstGeom prst="rect">
                <a:avLst/>
              </a:prstGeom>
              <a:noFill/>
            </p:spPr>
            <p:txBody>
              <a:bodyPr wrap="square" rtlCol="0">
                <a:spAutoFit/>
              </a:bodyPr>
              <a:lstStyle/>
              <a:p>
                <a:pPr algn="ct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a:latin typeface="Cambria Math" panose="02040503050406030204" pitchFamily="18" charset="0"/>
                          </a:rPr>
                          <m:t>𝟎</m:t>
                        </m:r>
                      </m:sub>
                    </m:sSub>
                  </m:oMath>
                </a14:m>
                <a:r>
                  <a:rPr kumimoji="1" lang="ja-JP" altLang="en-US" sz="2800" b="1"/>
                  <a:t>から改善した方策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a14:m>
                <a:endParaRPr kumimoji="1" lang="ja-JP" altLang="en-US" sz="2800" b="1"/>
              </a:p>
            </p:txBody>
          </p:sp>
        </mc:Choice>
        <mc:Fallback>
          <p:sp>
            <p:nvSpPr>
              <p:cNvPr id="1199" name="テキスト ボックス 1198">
                <a:extLst>
                  <a:ext uri="{FF2B5EF4-FFF2-40B4-BE49-F238E27FC236}">
                    <a16:creationId xmlns:a16="http://schemas.microsoft.com/office/drawing/2014/main" id="{33612BF3-78D1-CA62-53AD-B6F4CF1A21D5}"/>
                  </a:ext>
                </a:extLst>
              </p:cNvPr>
              <p:cNvSpPr txBox="1">
                <a:spLocks noRot="1" noChangeAspect="1" noMove="1" noResize="1" noEditPoints="1" noAdjustHandles="1" noChangeArrowheads="1" noChangeShapeType="1" noTextEdit="1"/>
              </p:cNvSpPr>
              <p:nvPr/>
            </p:nvSpPr>
            <p:spPr>
              <a:xfrm>
                <a:off x="517617" y="3893659"/>
                <a:ext cx="3912991" cy="523220"/>
              </a:xfrm>
              <a:prstGeom prst="rect">
                <a:avLst/>
              </a:prstGeom>
              <a:blipFill>
                <a:blip r:embed="rId17"/>
                <a:stretch>
                  <a:fillRect t="-18605" b="-25581"/>
                </a:stretch>
              </a:blipFill>
            </p:spPr>
            <p:txBody>
              <a:bodyPr/>
              <a:lstStyle/>
              <a:p>
                <a:r>
                  <a:rPr lang="ja-JP" altLang="en-US">
                    <a:noFill/>
                  </a:rPr>
                  <a:t> </a:t>
                </a:r>
              </a:p>
            </p:txBody>
          </p:sp>
        </mc:Fallback>
      </mc:AlternateContent>
      <p:sp>
        <p:nvSpPr>
          <p:cNvPr id="1228" name="矢印: 下 1227">
            <a:extLst>
              <a:ext uri="{FF2B5EF4-FFF2-40B4-BE49-F238E27FC236}">
                <a16:creationId xmlns:a16="http://schemas.microsoft.com/office/drawing/2014/main" id="{855566EE-B5F0-DC39-14E6-EA1C676CC399}"/>
              </a:ext>
            </a:extLst>
          </p:cNvPr>
          <p:cNvSpPr/>
          <p:nvPr/>
        </p:nvSpPr>
        <p:spPr>
          <a:xfrm rot="16200000">
            <a:off x="5940343" y="1167609"/>
            <a:ext cx="350942" cy="1858151"/>
          </a:xfrm>
          <a:prstGeom prst="downArrow">
            <a:avLst>
              <a:gd name="adj1" fmla="val 10156"/>
              <a:gd name="adj2" fmla="val 91084"/>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9" name="テキスト ボックス 1228">
            <a:extLst>
              <a:ext uri="{FF2B5EF4-FFF2-40B4-BE49-F238E27FC236}">
                <a16:creationId xmlns:a16="http://schemas.microsoft.com/office/drawing/2014/main" id="{10D61611-3F2F-ABD5-3757-7785CBE5FECD}"/>
              </a:ext>
            </a:extLst>
          </p:cNvPr>
          <p:cNvSpPr txBox="1"/>
          <p:nvPr/>
        </p:nvSpPr>
        <p:spPr>
          <a:xfrm>
            <a:off x="4268682" y="4794455"/>
            <a:ext cx="3350886" cy="954107"/>
          </a:xfrm>
          <a:prstGeom prst="rect">
            <a:avLst/>
          </a:prstGeom>
          <a:noFill/>
        </p:spPr>
        <p:txBody>
          <a:bodyPr wrap="square" rtlCol="0">
            <a:spAutoFit/>
          </a:bodyPr>
          <a:lstStyle/>
          <a:p>
            <a:pPr algn="ctr"/>
            <a:r>
              <a:rPr kumimoji="1" lang="ja-JP" altLang="en-US" sz="2800" b="1">
                <a:solidFill>
                  <a:srgbClr val="0070C0"/>
                </a:solidFill>
              </a:rPr>
              <a:t>方策評価</a:t>
            </a:r>
            <a:endParaRPr kumimoji="1" lang="en-US" altLang="ja-JP" sz="2800" b="1">
              <a:solidFill>
                <a:srgbClr val="0070C0"/>
              </a:solidFill>
            </a:endParaRPr>
          </a:p>
          <a:p>
            <a:pPr algn="ctr"/>
            <a:r>
              <a:rPr lang="ja-JP" altLang="en-US" sz="2800" b="1"/>
              <a:t>（価値関数推定）</a:t>
            </a:r>
            <a:endParaRPr lang="en-US" altLang="ja-JP" sz="2800" b="1"/>
          </a:p>
        </p:txBody>
      </p:sp>
      <p:sp>
        <p:nvSpPr>
          <p:cNvPr id="1232" name="テキスト ボックス 1231">
            <a:extLst>
              <a:ext uri="{FF2B5EF4-FFF2-40B4-BE49-F238E27FC236}">
                <a16:creationId xmlns:a16="http://schemas.microsoft.com/office/drawing/2014/main" id="{4E493040-1CF2-A4F4-4688-C18ADFB9F65C}"/>
              </a:ext>
            </a:extLst>
          </p:cNvPr>
          <p:cNvSpPr txBox="1"/>
          <p:nvPr/>
        </p:nvSpPr>
        <p:spPr>
          <a:xfrm>
            <a:off x="8913002" y="5055136"/>
            <a:ext cx="734385" cy="646331"/>
          </a:xfrm>
          <a:prstGeom prst="rect">
            <a:avLst/>
          </a:prstGeom>
          <a:noFill/>
        </p:spPr>
        <p:txBody>
          <a:bodyPr wrap="square" rtlCol="0">
            <a:spAutoFit/>
          </a:bodyPr>
          <a:lstStyle/>
          <a:p>
            <a:r>
              <a:rPr lang="ja-JP" altLang="en-US" sz="3600" b="1">
                <a:solidFill>
                  <a:schemeClr val="bg1"/>
                </a:solidFill>
              </a:rPr>
              <a:t>壁</a:t>
            </a:r>
            <a:endParaRPr kumimoji="1" lang="ja-JP" altLang="en-US" sz="3600" b="1">
              <a:solidFill>
                <a:schemeClr val="bg1"/>
              </a:solidFill>
            </a:endParaRPr>
          </a:p>
        </p:txBody>
      </p:sp>
      <mc:AlternateContent xmlns:mc="http://schemas.openxmlformats.org/markup-compatibility/2006">
        <mc:Choice xmlns:a14="http://schemas.microsoft.com/office/drawing/2010/main" Requires="a14">
          <p:sp>
            <p:nvSpPr>
              <p:cNvPr id="1233" name="テキスト ボックス 1232">
                <a:extLst>
                  <a:ext uri="{FF2B5EF4-FFF2-40B4-BE49-F238E27FC236}">
                    <a16:creationId xmlns:a16="http://schemas.microsoft.com/office/drawing/2014/main" id="{F2DDB3F8-71E6-4E86-3B7A-3916552401B4}"/>
                  </a:ext>
                </a:extLst>
              </p:cNvPr>
              <p:cNvSpPr txBox="1"/>
              <p:nvPr/>
            </p:nvSpPr>
            <p:spPr>
              <a:xfrm>
                <a:off x="7737703" y="4553699"/>
                <a:ext cx="1123406" cy="5245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0.81</m:t>
                      </m:r>
                    </m:oMath>
                  </m:oMathPara>
                </a14:m>
                <a:endParaRPr kumimoji="1" lang="ja-JP" altLang="en-US" sz="2800"/>
              </a:p>
            </p:txBody>
          </p:sp>
        </mc:Choice>
        <mc:Fallback>
          <p:sp>
            <p:nvSpPr>
              <p:cNvPr id="1233" name="テキスト ボックス 1232">
                <a:extLst>
                  <a:ext uri="{FF2B5EF4-FFF2-40B4-BE49-F238E27FC236}">
                    <a16:creationId xmlns:a16="http://schemas.microsoft.com/office/drawing/2014/main" id="{F2DDB3F8-71E6-4E86-3B7A-3916552401B4}"/>
                  </a:ext>
                </a:extLst>
              </p:cNvPr>
              <p:cNvSpPr txBox="1">
                <a:spLocks noRot="1" noChangeAspect="1" noMove="1" noResize="1" noEditPoints="1" noAdjustHandles="1" noChangeArrowheads="1" noChangeShapeType="1" noTextEdit="1"/>
              </p:cNvSpPr>
              <p:nvPr/>
            </p:nvSpPr>
            <p:spPr>
              <a:xfrm>
                <a:off x="7737703" y="4553699"/>
                <a:ext cx="1123406" cy="524503"/>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4" name="テキスト ボックス 1233">
                <a:extLst>
                  <a:ext uri="{FF2B5EF4-FFF2-40B4-BE49-F238E27FC236}">
                    <a16:creationId xmlns:a16="http://schemas.microsoft.com/office/drawing/2014/main" id="{E32AB45F-75BD-1D0F-F631-230DE8B97ED1}"/>
                  </a:ext>
                </a:extLst>
              </p:cNvPr>
              <p:cNvSpPr txBox="1"/>
              <p:nvPr/>
            </p:nvSpPr>
            <p:spPr>
              <a:xfrm>
                <a:off x="8682930" y="4532920"/>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0.90</m:t>
                      </m:r>
                    </m:oMath>
                  </m:oMathPara>
                </a14:m>
                <a:endParaRPr kumimoji="1" lang="ja-JP" altLang="en-US" sz="2800"/>
              </a:p>
            </p:txBody>
          </p:sp>
        </mc:Choice>
        <mc:Fallback>
          <p:sp>
            <p:nvSpPr>
              <p:cNvPr id="1234" name="テキスト ボックス 1233">
                <a:extLst>
                  <a:ext uri="{FF2B5EF4-FFF2-40B4-BE49-F238E27FC236}">
                    <a16:creationId xmlns:a16="http://schemas.microsoft.com/office/drawing/2014/main" id="{E32AB45F-75BD-1D0F-F631-230DE8B97ED1}"/>
                  </a:ext>
                </a:extLst>
              </p:cNvPr>
              <p:cNvSpPr txBox="1">
                <a:spLocks noRot="1" noChangeAspect="1" noMove="1" noResize="1" noEditPoints="1" noAdjustHandles="1" noChangeArrowheads="1" noChangeShapeType="1" noTextEdit="1"/>
              </p:cNvSpPr>
              <p:nvPr/>
            </p:nvSpPr>
            <p:spPr>
              <a:xfrm>
                <a:off x="8682930" y="4532920"/>
                <a:ext cx="1123406" cy="523220"/>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5" name="テキスト ボックス 1234">
                <a:extLst>
                  <a:ext uri="{FF2B5EF4-FFF2-40B4-BE49-F238E27FC236}">
                    <a16:creationId xmlns:a16="http://schemas.microsoft.com/office/drawing/2014/main" id="{2734178D-24BA-37F0-27F1-CA181A6B85EF}"/>
                  </a:ext>
                </a:extLst>
              </p:cNvPr>
              <p:cNvSpPr txBox="1"/>
              <p:nvPr/>
            </p:nvSpPr>
            <p:spPr>
              <a:xfrm>
                <a:off x="9609963" y="4561684"/>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1.00</m:t>
                      </m:r>
                    </m:oMath>
                  </m:oMathPara>
                </a14:m>
                <a:endParaRPr kumimoji="1" lang="ja-JP" altLang="en-US" sz="2800">
                  <a:solidFill>
                    <a:schemeClr val="tx1"/>
                  </a:solidFill>
                </a:endParaRPr>
              </a:p>
            </p:txBody>
          </p:sp>
        </mc:Choice>
        <mc:Fallback>
          <p:sp>
            <p:nvSpPr>
              <p:cNvPr id="1235" name="テキスト ボックス 1234">
                <a:extLst>
                  <a:ext uri="{FF2B5EF4-FFF2-40B4-BE49-F238E27FC236}">
                    <a16:creationId xmlns:a16="http://schemas.microsoft.com/office/drawing/2014/main" id="{2734178D-24BA-37F0-27F1-CA181A6B85EF}"/>
                  </a:ext>
                </a:extLst>
              </p:cNvPr>
              <p:cNvSpPr txBox="1">
                <a:spLocks noRot="1" noChangeAspect="1" noMove="1" noResize="1" noEditPoints="1" noAdjustHandles="1" noChangeArrowheads="1" noChangeShapeType="1" noTextEdit="1"/>
              </p:cNvSpPr>
              <p:nvPr/>
            </p:nvSpPr>
            <p:spPr>
              <a:xfrm>
                <a:off x="9609963" y="4561684"/>
                <a:ext cx="1123406" cy="523220"/>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7" name="テキスト ボックス 1236">
                <a:extLst>
                  <a:ext uri="{FF2B5EF4-FFF2-40B4-BE49-F238E27FC236}">
                    <a16:creationId xmlns:a16="http://schemas.microsoft.com/office/drawing/2014/main" id="{46EE36CF-A69C-D0BC-7BE8-442156C7AF7A}"/>
                  </a:ext>
                </a:extLst>
              </p:cNvPr>
              <p:cNvSpPr txBox="1"/>
              <p:nvPr/>
            </p:nvSpPr>
            <p:spPr>
              <a:xfrm>
                <a:off x="7725345" y="510449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0.73</m:t>
                      </m:r>
                    </m:oMath>
                  </m:oMathPara>
                </a14:m>
                <a:endParaRPr kumimoji="1" lang="ja-JP" altLang="en-US" sz="2800"/>
              </a:p>
            </p:txBody>
          </p:sp>
        </mc:Choice>
        <mc:Fallback>
          <p:sp>
            <p:nvSpPr>
              <p:cNvPr id="1237" name="テキスト ボックス 1236">
                <a:extLst>
                  <a:ext uri="{FF2B5EF4-FFF2-40B4-BE49-F238E27FC236}">
                    <a16:creationId xmlns:a16="http://schemas.microsoft.com/office/drawing/2014/main" id="{46EE36CF-A69C-D0BC-7BE8-442156C7AF7A}"/>
                  </a:ext>
                </a:extLst>
              </p:cNvPr>
              <p:cNvSpPr txBox="1">
                <a:spLocks noRot="1" noChangeAspect="1" noMove="1" noResize="1" noEditPoints="1" noAdjustHandles="1" noChangeArrowheads="1" noChangeShapeType="1" noTextEdit="1"/>
              </p:cNvSpPr>
              <p:nvPr/>
            </p:nvSpPr>
            <p:spPr>
              <a:xfrm>
                <a:off x="7725345" y="5104493"/>
                <a:ext cx="1123406" cy="523220"/>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8" name="テキスト ボックス 1237">
                <a:extLst>
                  <a:ext uri="{FF2B5EF4-FFF2-40B4-BE49-F238E27FC236}">
                    <a16:creationId xmlns:a16="http://schemas.microsoft.com/office/drawing/2014/main" id="{E1B09B81-BA7E-5F4D-D561-997F55C75E67}"/>
                  </a:ext>
                </a:extLst>
              </p:cNvPr>
              <p:cNvSpPr txBox="1"/>
              <p:nvPr/>
            </p:nvSpPr>
            <p:spPr>
              <a:xfrm>
                <a:off x="9628675" y="510449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0.90</m:t>
                      </m:r>
                    </m:oMath>
                  </m:oMathPara>
                </a14:m>
                <a:endParaRPr kumimoji="1" lang="ja-JP" altLang="en-US" sz="2800"/>
              </a:p>
            </p:txBody>
          </p:sp>
        </mc:Choice>
        <mc:Fallback>
          <p:sp>
            <p:nvSpPr>
              <p:cNvPr id="1238" name="テキスト ボックス 1237">
                <a:extLst>
                  <a:ext uri="{FF2B5EF4-FFF2-40B4-BE49-F238E27FC236}">
                    <a16:creationId xmlns:a16="http://schemas.microsoft.com/office/drawing/2014/main" id="{E1B09B81-BA7E-5F4D-D561-997F55C75E67}"/>
                  </a:ext>
                </a:extLst>
              </p:cNvPr>
              <p:cNvSpPr txBox="1">
                <a:spLocks noRot="1" noChangeAspect="1" noMove="1" noResize="1" noEditPoints="1" noAdjustHandles="1" noChangeArrowheads="1" noChangeShapeType="1" noTextEdit="1"/>
              </p:cNvSpPr>
              <p:nvPr/>
            </p:nvSpPr>
            <p:spPr>
              <a:xfrm>
                <a:off x="9628675" y="5104493"/>
                <a:ext cx="1123406" cy="523220"/>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9" name="テキスト ボックス 1238">
                <a:extLst>
                  <a:ext uri="{FF2B5EF4-FFF2-40B4-BE49-F238E27FC236}">
                    <a16:creationId xmlns:a16="http://schemas.microsoft.com/office/drawing/2014/main" id="{D051F542-4A19-E16E-D723-B0DDBB977E48}"/>
                  </a:ext>
                </a:extLst>
              </p:cNvPr>
              <p:cNvSpPr txBox="1"/>
              <p:nvPr/>
            </p:nvSpPr>
            <p:spPr>
              <a:xfrm>
                <a:off x="10569178" y="510174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1.00</m:t>
                      </m:r>
                    </m:oMath>
                  </m:oMathPara>
                </a14:m>
                <a:endParaRPr kumimoji="1" lang="ja-JP" altLang="en-US" sz="2800"/>
              </a:p>
            </p:txBody>
          </p:sp>
        </mc:Choice>
        <mc:Fallback>
          <p:sp>
            <p:nvSpPr>
              <p:cNvPr id="1239" name="テキスト ボックス 1238">
                <a:extLst>
                  <a:ext uri="{FF2B5EF4-FFF2-40B4-BE49-F238E27FC236}">
                    <a16:creationId xmlns:a16="http://schemas.microsoft.com/office/drawing/2014/main" id="{D051F542-4A19-E16E-D723-B0DDBB977E48}"/>
                  </a:ext>
                </a:extLst>
              </p:cNvPr>
              <p:cNvSpPr txBox="1">
                <a:spLocks noRot="1" noChangeAspect="1" noMove="1" noResize="1" noEditPoints="1" noAdjustHandles="1" noChangeArrowheads="1" noChangeShapeType="1" noTextEdit="1"/>
              </p:cNvSpPr>
              <p:nvPr/>
            </p:nvSpPr>
            <p:spPr>
              <a:xfrm>
                <a:off x="10569178" y="5101745"/>
                <a:ext cx="1123406" cy="523220"/>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0" name="テキスト ボックス 1239">
                <a:extLst>
                  <a:ext uri="{FF2B5EF4-FFF2-40B4-BE49-F238E27FC236}">
                    <a16:creationId xmlns:a16="http://schemas.microsoft.com/office/drawing/2014/main" id="{F5E262BC-0D54-D81D-A4BA-E578D6F7191D}"/>
                  </a:ext>
                </a:extLst>
              </p:cNvPr>
              <p:cNvSpPr txBox="1"/>
              <p:nvPr/>
            </p:nvSpPr>
            <p:spPr>
              <a:xfrm>
                <a:off x="7737703" y="564275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0.66</m:t>
                      </m:r>
                    </m:oMath>
                  </m:oMathPara>
                </a14:m>
                <a:endParaRPr kumimoji="1" lang="ja-JP" altLang="en-US" sz="2800"/>
              </a:p>
            </p:txBody>
          </p:sp>
        </mc:Choice>
        <mc:Fallback>
          <p:sp>
            <p:nvSpPr>
              <p:cNvPr id="1240" name="テキスト ボックス 1239">
                <a:extLst>
                  <a:ext uri="{FF2B5EF4-FFF2-40B4-BE49-F238E27FC236}">
                    <a16:creationId xmlns:a16="http://schemas.microsoft.com/office/drawing/2014/main" id="{F5E262BC-0D54-D81D-A4BA-E578D6F7191D}"/>
                  </a:ext>
                </a:extLst>
              </p:cNvPr>
              <p:cNvSpPr txBox="1">
                <a:spLocks noRot="1" noChangeAspect="1" noMove="1" noResize="1" noEditPoints="1" noAdjustHandles="1" noChangeArrowheads="1" noChangeShapeType="1" noTextEdit="1"/>
              </p:cNvSpPr>
              <p:nvPr/>
            </p:nvSpPr>
            <p:spPr>
              <a:xfrm>
                <a:off x="7737703" y="5642753"/>
                <a:ext cx="1123406" cy="523220"/>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1" name="テキスト ボックス 1240">
                <a:extLst>
                  <a:ext uri="{FF2B5EF4-FFF2-40B4-BE49-F238E27FC236}">
                    <a16:creationId xmlns:a16="http://schemas.microsoft.com/office/drawing/2014/main" id="{F8CED7BE-082C-2F70-1A08-11FF86BE754F}"/>
                  </a:ext>
                </a:extLst>
              </p:cNvPr>
              <p:cNvSpPr txBox="1"/>
              <p:nvPr/>
            </p:nvSpPr>
            <p:spPr>
              <a:xfrm>
                <a:off x="9585701" y="564744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0.81</m:t>
                      </m:r>
                    </m:oMath>
                  </m:oMathPara>
                </a14:m>
                <a:endParaRPr kumimoji="1" lang="ja-JP" altLang="en-US" sz="2800"/>
              </a:p>
            </p:txBody>
          </p:sp>
        </mc:Choice>
        <mc:Fallback>
          <p:sp>
            <p:nvSpPr>
              <p:cNvPr id="1241" name="テキスト ボックス 1240">
                <a:extLst>
                  <a:ext uri="{FF2B5EF4-FFF2-40B4-BE49-F238E27FC236}">
                    <a16:creationId xmlns:a16="http://schemas.microsoft.com/office/drawing/2014/main" id="{F8CED7BE-082C-2F70-1A08-11FF86BE754F}"/>
                  </a:ext>
                </a:extLst>
              </p:cNvPr>
              <p:cNvSpPr txBox="1">
                <a:spLocks noRot="1" noChangeAspect="1" noMove="1" noResize="1" noEditPoints="1" noAdjustHandles="1" noChangeArrowheads="1" noChangeShapeType="1" noTextEdit="1"/>
              </p:cNvSpPr>
              <p:nvPr/>
            </p:nvSpPr>
            <p:spPr>
              <a:xfrm>
                <a:off x="9585701" y="5647443"/>
                <a:ext cx="1123406" cy="52322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3" name="テキスト ボックス 1242">
                <a:extLst>
                  <a:ext uri="{FF2B5EF4-FFF2-40B4-BE49-F238E27FC236}">
                    <a16:creationId xmlns:a16="http://schemas.microsoft.com/office/drawing/2014/main" id="{AB95E2D7-2E71-4EC9-FE78-C1EF29BDF5F7}"/>
                  </a:ext>
                </a:extLst>
              </p:cNvPr>
              <p:cNvSpPr txBox="1"/>
              <p:nvPr/>
            </p:nvSpPr>
            <p:spPr>
              <a:xfrm>
                <a:off x="8669234" y="564092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0.59</m:t>
                      </m:r>
                    </m:oMath>
                  </m:oMathPara>
                </a14:m>
                <a:endParaRPr kumimoji="1" lang="ja-JP" altLang="en-US" sz="2800"/>
              </a:p>
            </p:txBody>
          </p:sp>
        </mc:Choice>
        <mc:Fallback>
          <p:sp>
            <p:nvSpPr>
              <p:cNvPr id="1243" name="テキスト ボックス 1242">
                <a:extLst>
                  <a:ext uri="{FF2B5EF4-FFF2-40B4-BE49-F238E27FC236}">
                    <a16:creationId xmlns:a16="http://schemas.microsoft.com/office/drawing/2014/main" id="{AB95E2D7-2E71-4EC9-FE78-C1EF29BDF5F7}"/>
                  </a:ext>
                </a:extLst>
              </p:cNvPr>
              <p:cNvSpPr txBox="1">
                <a:spLocks noRot="1" noChangeAspect="1" noMove="1" noResize="1" noEditPoints="1" noAdjustHandles="1" noChangeArrowheads="1" noChangeShapeType="1" noTextEdit="1"/>
              </p:cNvSpPr>
              <p:nvPr/>
            </p:nvSpPr>
            <p:spPr>
              <a:xfrm>
                <a:off x="8669234" y="5640922"/>
                <a:ext cx="1123406" cy="523220"/>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4" name="テキスト ボックス 1243">
                <a:extLst>
                  <a:ext uri="{FF2B5EF4-FFF2-40B4-BE49-F238E27FC236}">
                    <a16:creationId xmlns:a16="http://schemas.microsoft.com/office/drawing/2014/main" id="{8C893A83-C217-3A08-CB83-D4BA44C5AEB4}"/>
                  </a:ext>
                </a:extLst>
              </p:cNvPr>
              <p:cNvSpPr txBox="1"/>
              <p:nvPr/>
            </p:nvSpPr>
            <p:spPr>
              <a:xfrm>
                <a:off x="7294708" y="4017334"/>
                <a:ext cx="4705357" cy="523220"/>
              </a:xfrm>
              <a:prstGeom prst="rect">
                <a:avLst/>
              </a:prstGeom>
              <a:noFill/>
            </p:spPr>
            <p:txBody>
              <a:bodyPr wrap="square" rtlCol="0">
                <a:spAutoFit/>
              </a:bodyPr>
              <a:lstStyle/>
              <a:p>
                <a:pPr algn="ctr"/>
                <a:r>
                  <a:rPr kumimoji="1" lang="ja-JP" altLang="en-US" sz="2800" b="1"/>
                  <a:t>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a14:m>
                <a:r>
                  <a:rPr kumimoji="1" lang="ja-JP" altLang="en-US" sz="2800" b="1"/>
                  <a:t>における価値関数</a:t>
                </a:r>
              </a:p>
            </p:txBody>
          </p:sp>
        </mc:Choice>
        <mc:Fallback>
          <p:sp>
            <p:nvSpPr>
              <p:cNvPr id="1244" name="テキスト ボックス 1243">
                <a:extLst>
                  <a:ext uri="{FF2B5EF4-FFF2-40B4-BE49-F238E27FC236}">
                    <a16:creationId xmlns:a16="http://schemas.microsoft.com/office/drawing/2014/main" id="{8C893A83-C217-3A08-CB83-D4BA44C5AEB4}"/>
                  </a:ext>
                </a:extLst>
              </p:cNvPr>
              <p:cNvSpPr txBox="1">
                <a:spLocks noRot="1" noChangeAspect="1" noMove="1" noResize="1" noEditPoints="1" noAdjustHandles="1" noChangeArrowheads="1" noChangeShapeType="1" noTextEdit="1"/>
              </p:cNvSpPr>
              <p:nvPr/>
            </p:nvSpPr>
            <p:spPr>
              <a:xfrm>
                <a:off x="7294708" y="4017334"/>
                <a:ext cx="4705357" cy="523220"/>
              </a:xfrm>
              <a:prstGeom prst="rect">
                <a:avLst/>
              </a:prstGeom>
              <a:blipFill>
                <a:blip r:embed="rId27"/>
                <a:stretch>
                  <a:fillRect t="-17442" b="-255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7" name="テキスト ボックス 1246">
                <a:extLst>
                  <a:ext uri="{FF2B5EF4-FFF2-40B4-BE49-F238E27FC236}">
                    <a16:creationId xmlns:a16="http://schemas.microsoft.com/office/drawing/2014/main" id="{97B04616-5E4A-0923-556E-4063DB79C36B}"/>
                  </a:ext>
                </a:extLst>
              </p:cNvPr>
              <p:cNvSpPr txBox="1"/>
              <p:nvPr/>
            </p:nvSpPr>
            <p:spPr>
              <a:xfrm>
                <a:off x="3856699" y="173851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47" name="テキスト ボックス 1246">
                <a:extLst>
                  <a:ext uri="{FF2B5EF4-FFF2-40B4-BE49-F238E27FC236}">
                    <a16:creationId xmlns:a16="http://schemas.microsoft.com/office/drawing/2014/main" id="{97B04616-5E4A-0923-556E-4063DB79C36B}"/>
                  </a:ext>
                </a:extLst>
              </p:cNvPr>
              <p:cNvSpPr txBox="1">
                <a:spLocks noRot="1" noChangeAspect="1" noMove="1" noResize="1" noEditPoints="1" noAdjustHandles="1" noChangeArrowheads="1" noChangeShapeType="1" noTextEdit="1"/>
              </p:cNvSpPr>
              <p:nvPr/>
            </p:nvSpPr>
            <p:spPr>
              <a:xfrm>
                <a:off x="3856699" y="1738513"/>
                <a:ext cx="1123406" cy="523220"/>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8" name="テキスト ボックス 1247">
                <a:extLst>
                  <a:ext uri="{FF2B5EF4-FFF2-40B4-BE49-F238E27FC236}">
                    <a16:creationId xmlns:a16="http://schemas.microsoft.com/office/drawing/2014/main" id="{F0E20547-1570-4E16-8819-F654C308769E}"/>
                  </a:ext>
                </a:extLst>
              </p:cNvPr>
              <p:cNvSpPr txBox="1"/>
              <p:nvPr/>
            </p:nvSpPr>
            <p:spPr>
              <a:xfrm>
                <a:off x="3816891" y="280138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48" name="テキスト ボックス 1247">
                <a:extLst>
                  <a:ext uri="{FF2B5EF4-FFF2-40B4-BE49-F238E27FC236}">
                    <a16:creationId xmlns:a16="http://schemas.microsoft.com/office/drawing/2014/main" id="{F0E20547-1570-4E16-8819-F654C308769E}"/>
                  </a:ext>
                </a:extLst>
              </p:cNvPr>
              <p:cNvSpPr txBox="1">
                <a:spLocks noRot="1" noChangeAspect="1" noMove="1" noResize="1" noEditPoints="1" noAdjustHandles="1" noChangeArrowheads="1" noChangeShapeType="1" noTextEdit="1"/>
              </p:cNvSpPr>
              <p:nvPr/>
            </p:nvSpPr>
            <p:spPr>
              <a:xfrm>
                <a:off x="3816891" y="2801383"/>
                <a:ext cx="1123406" cy="523220"/>
              </a:xfrm>
              <a:prstGeom prst="rect">
                <a:avLst/>
              </a:prstGeom>
              <a:blipFill>
                <a:blip r:embed="rId29"/>
                <a:stretch>
                  <a:fillRect/>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1BAAB7A1-5CE9-17F9-CD8A-584C656E10DD}"/>
              </a:ext>
            </a:extLst>
          </p:cNvPr>
          <p:cNvPicPr>
            <a:picLocks noChangeAspect="1"/>
          </p:cNvPicPr>
          <p:nvPr/>
        </p:nvPicPr>
        <p:blipFill>
          <a:blip r:embed="rId30"/>
          <a:stretch>
            <a:fillRect/>
          </a:stretch>
        </p:blipFill>
        <p:spPr>
          <a:xfrm>
            <a:off x="726754" y="1691057"/>
            <a:ext cx="3359695" cy="1683955"/>
          </a:xfrm>
          <a:prstGeom prst="rect">
            <a:avLst/>
          </a:prstGeom>
        </p:spPr>
      </p:pic>
      <p:pic>
        <p:nvPicPr>
          <p:cNvPr id="23" name="図 22">
            <a:extLst>
              <a:ext uri="{FF2B5EF4-FFF2-40B4-BE49-F238E27FC236}">
                <a16:creationId xmlns:a16="http://schemas.microsoft.com/office/drawing/2014/main" id="{B88ADAF0-DEBF-EC98-3A1A-CFC0F4BBDE6C}"/>
              </a:ext>
            </a:extLst>
          </p:cNvPr>
          <p:cNvPicPr>
            <a:picLocks noChangeAspect="1"/>
          </p:cNvPicPr>
          <p:nvPr/>
        </p:nvPicPr>
        <p:blipFill>
          <a:blip r:embed="rId31"/>
          <a:stretch>
            <a:fillRect/>
          </a:stretch>
        </p:blipFill>
        <p:spPr>
          <a:xfrm>
            <a:off x="10822726" y="1769936"/>
            <a:ext cx="678332" cy="509503"/>
          </a:xfrm>
          <a:prstGeom prst="rect">
            <a:avLst/>
          </a:prstGeom>
        </p:spPr>
      </p:pic>
      <p:pic>
        <p:nvPicPr>
          <p:cNvPr id="25" name="Picture 2">
            <a:extLst>
              <a:ext uri="{FF2B5EF4-FFF2-40B4-BE49-F238E27FC236}">
                <a16:creationId xmlns:a16="http://schemas.microsoft.com/office/drawing/2014/main" id="{5FD8EC49-5568-D691-FD9B-E4D7BE35D55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846126" y="2787955"/>
            <a:ext cx="601479" cy="6014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1DB3C421-C9C4-2B4C-A21E-CB1DF459741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814209" y="5535885"/>
            <a:ext cx="601479" cy="601479"/>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a:extLst>
              <a:ext uri="{FF2B5EF4-FFF2-40B4-BE49-F238E27FC236}">
                <a16:creationId xmlns:a16="http://schemas.microsoft.com/office/drawing/2014/main" id="{B7E4A1E1-9FAD-8B3B-659C-03B393EE1798}"/>
              </a:ext>
            </a:extLst>
          </p:cNvPr>
          <p:cNvPicPr>
            <a:picLocks noChangeAspect="1"/>
          </p:cNvPicPr>
          <p:nvPr/>
        </p:nvPicPr>
        <p:blipFill>
          <a:blip r:embed="rId31"/>
          <a:stretch>
            <a:fillRect/>
          </a:stretch>
        </p:blipFill>
        <p:spPr>
          <a:xfrm>
            <a:off x="10791917" y="4618669"/>
            <a:ext cx="637978" cy="479193"/>
          </a:xfrm>
          <a:prstGeom prst="rect">
            <a:avLst/>
          </a:prstGeom>
        </p:spPr>
      </p:pic>
      <p:pic>
        <p:nvPicPr>
          <p:cNvPr id="34" name="図 33">
            <a:extLst>
              <a:ext uri="{FF2B5EF4-FFF2-40B4-BE49-F238E27FC236}">
                <a16:creationId xmlns:a16="http://schemas.microsoft.com/office/drawing/2014/main" id="{C592BA92-FEE8-676F-9E28-2CA5870D1CD6}"/>
              </a:ext>
            </a:extLst>
          </p:cNvPr>
          <p:cNvPicPr>
            <a:picLocks noChangeAspect="1"/>
          </p:cNvPicPr>
          <p:nvPr/>
        </p:nvPicPr>
        <p:blipFill>
          <a:blip r:embed="rId33"/>
          <a:stretch>
            <a:fillRect/>
          </a:stretch>
        </p:blipFill>
        <p:spPr>
          <a:xfrm>
            <a:off x="640942" y="4417784"/>
            <a:ext cx="3615261" cy="1567456"/>
          </a:xfrm>
          <a:prstGeom prst="rect">
            <a:avLst/>
          </a:prstGeom>
        </p:spPr>
      </p:pic>
    </p:spTree>
    <p:extLst>
      <p:ext uri="{BB962C8B-B14F-4D97-AF65-F5344CB8AC3E}">
        <p14:creationId xmlns:p14="http://schemas.microsoft.com/office/powerpoint/2010/main" val="3384349381"/>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CCBCD-6BDE-8B66-F411-B449DB8C4C2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C8ECF7D-699C-8DFC-C9AE-732E58979698}"/>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p:sp>
        <p:nvSpPr>
          <p:cNvPr id="2" name="テキスト ボックス 1">
            <a:extLst>
              <a:ext uri="{FF2B5EF4-FFF2-40B4-BE49-F238E27FC236}">
                <a16:creationId xmlns:a16="http://schemas.microsoft.com/office/drawing/2014/main" id="{F1E3A3CC-D977-1759-02BD-C158F305B924}"/>
              </a:ext>
            </a:extLst>
          </p:cNvPr>
          <p:cNvSpPr txBox="1"/>
          <p:nvPr/>
        </p:nvSpPr>
        <p:spPr>
          <a:xfrm>
            <a:off x="571622" y="963370"/>
            <a:ext cx="10070253" cy="523220"/>
          </a:xfrm>
          <a:prstGeom prst="rect">
            <a:avLst/>
          </a:prstGeom>
          <a:noFill/>
        </p:spPr>
        <p:txBody>
          <a:bodyPr wrap="square" rtlCol="0">
            <a:spAutoFit/>
          </a:bodyPr>
          <a:lstStyle/>
          <a:p>
            <a:r>
              <a:rPr lang="ja-JP" altLang="en-US" sz="2800" b="1"/>
              <a:t>最も基本的な未知の環境におけるアルゴリズム</a:t>
            </a:r>
            <a:r>
              <a:rPr lang="en-US" altLang="ja-JP" sz="2800" b="1"/>
              <a:t>(</a:t>
            </a:r>
            <a:r>
              <a:rPr lang="ja-JP" altLang="en-US" sz="2800" b="1"/>
              <a:t>モデルフリー</a:t>
            </a:r>
            <a:r>
              <a:rPr lang="en-US" altLang="ja-JP" sz="2800" b="1"/>
              <a:t>)</a:t>
            </a:r>
            <a:endParaRPr kumimoji="1" lang="ja-JP" altLang="en-US" sz="2800" b="1"/>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F02F850-1275-5A3C-C93D-8990203A8B16}"/>
                  </a:ext>
                </a:extLst>
              </p:cNvPr>
              <p:cNvSpPr txBox="1"/>
              <p:nvPr/>
            </p:nvSpPr>
            <p:spPr>
              <a:xfrm>
                <a:off x="1381519" y="2398018"/>
                <a:ext cx="298158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𝑣</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𝐺</m:t>
                          </m:r>
                        </m:e>
                        <m:e>
                          <m:r>
                            <a:rPr lang="en-US" altLang="ja-JP" sz="3200" b="0" i="1" smtClean="0">
                              <a:latin typeface="Cambria Math" panose="02040503050406030204" pitchFamily="18" charset="0"/>
                            </a:rPr>
                            <m:t>𝑠</m:t>
                          </m:r>
                        </m:e>
                      </m:d>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CF02F850-1275-5A3C-C93D-8990203A8B16}"/>
                  </a:ext>
                </a:extLst>
              </p:cNvPr>
              <p:cNvSpPr txBox="1">
                <a:spLocks noRot="1" noChangeAspect="1" noMove="1" noResize="1" noEditPoints="1" noAdjustHandles="1" noChangeArrowheads="1" noChangeShapeType="1" noTextEdit="1"/>
              </p:cNvSpPr>
              <p:nvPr/>
            </p:nvSpPr>
            <p:spPr>
              <a:xfrm>
                <a:off x="1381519" y="2398018"/>
                <a:ext cx="2981585"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9287ADC-4B36-0CB8-DFDF-0DA67A2CA6F7}"/>
                  </a:ext>
                </a:extLst>
              </p:cNvPr>
              <p:cNvSpPr txBox="1"/>
              <p:nvPr/>
            </p:nvSpPr>
            <p:spPr>
              <a:xfrm>
                <a:off x="1381519" y="4470253"/>
                <a:ext cx="5560176" cy="1010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ja-JP" altLang="en-US" sz="3200" i="1" smtClean="0">
                              <a:latin typeface="Cambria Math" panose="02040503050406030204" pitchFamily="18" charset="0"/>
                            </a:rPr>
                            <m:t>𝜋</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𝐺</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m:t>
                              </m:r>
                            </m:sup>
                          </m:sSup>
                          <m:r>
                            <a:rPr lang="en-US" altLang="ja-JP" sz="3200" b="0" i="1" smtClean="0">
                              <a:latin typeface="Cambria Math" panose="02040503050406030204" pitchFamily="18" charset="0"/>
                            </a:rPr>
                            <m:t>+</m:t>
                          </m:r>
                          <m:r>
                            <a:rPr lang="en-US" altLang="ja-JP" sz="3200" i="1">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i="1">
                                  <a:latin typeface="Cambria Math" panose="02040503050406030204" pitchFamily="18" charset="0"/>
                                </a:rPr>
                                <m:t>𝑛</m:t>
                              </m:r>
                              <m:r>
                                <a:rPr lang="en-US" altLang="ja-JP" sz="3200" i="1">
                                  <a:latin typeface="Cambria Math" panose="02040503050406030204" pitchFamily="18" charset="0"/>
                                </a:rPr>
                                <m:t>)</m:t>
                              </m:r>
                            </m:sup>
                          </m:sSup>
                        </m:num>
                        <m:den>
                          <m:r>
                            <a:rPr lang="en-US" altLang="ja-JP" sz="3200" b="0" i="1" smtClean="0">
                              <a:latin typeface="Cambria Math" panose="02040503050406030204" pitchFamily="18" charset="0"/>
                            </a:rPr>
                            <m:t>𝑛</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09287ADC-4B36-0CB8-DFDF-0DA67A2CA6F7}"/>
                  </a:ext>
                </a:extLst>
              </p:cNvPr>
              <p:cNvSpPr txBox="1">
                <a:spLocks noRot="1" noChangeAspect="1" noMove="1" noResize="1" noEditPoints="1" noAdjustHandles="1" noChangeArrowheads="1" noChangeShapeType="1" noTextEdit="1"/>
              </p:cNvSpPr>
              <p:nvPr/>
            </p:nvSpPr>
            <p:spPr>
              <a:xfrm>
                <a:off x="1381519" y="4470253"/>
                <a:ext cx="5560176" cy="1010085"/>
              </a:xfrm>
              <a:prstGeom prst="rect">
                <a:avLst/>
              </a:prstGeom>
              <a:blipFill>
                <a:blip r:embed="rId4"/>
                <a:stretch>
                  <a:fillRect/>
                </a:stretch>
              </a:blipFill>
            </p:spPr>
            <p:txBody>
              <a:bodyPr/>
              <a:lstStyle/>
              <a:p>
                <a:r>
                  <a:rPr lang="ja-JP" altLang="en-US">
                    <a:noFill/>
                  </a:rPr>
                  <a:t> </a:t>
                </a:r>
              </a:p>
            </p:txBody>
          </p:sp>
        </mc:Fallback>
      </mc:AlternateContent>
      <p:sp>
        <p:nvSpPr>
          <p:cNvPr id="6" name="矢印: 下 5">
            <a:extLst>
              <a:ext uri="{FF2B5EF4-FFF2-40B4-BE49-F238E27FC236}">
                <a16:creationId xmlns:a16="http://schemas.microsoft.com/office/drawing/2014/main" id="{519E95DF-C710-8AFB-6828-8ED21985D190}"/>
              </a:ext>
            </a:extLst>
          </p:cNvPr>
          <p:cNvSpPr/>
          <p:nvPr/>
        </p:nvSpPr>
        <p:spPr>
          <a:xfrm>
            <a:off x="2342606" y="3412740"/>
            <a:ext cx="269966" cy="49244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0870A289-9737-3E5B-59FD-641320E4B76E}"/>
                  </a:ext>
                </a:extLst>
              </p:cNvPr>
              <p:cNvSpPr txBox="1"/>
              <p:nvPr/>
            </p:nvSpPr>
            <p:spPr>
              <a:xfrm>
                <a:off x="2931644" y="3114465"/>
                <a:ext cx="10070253" cy="971997"/>
              </a:xfrm>
              <a:prstGeom prst="rect">
                <a:avLst/>
              </a:prstGeom>
              <a:noFill/>
            </p:spPr>
            <p:txBody>
              <a:bodyPr wrap="square" rtlCol="0">
                <a:spAutoFit/>
              </a:bodyPr>
              <a:lstStyle/>
              <a:p>
                <a14:m>
                  <m:oMath xmlns:m="http://schemas.openxmlformats.org/officeDocument/2006/math">
                    <m:r>
                      <a:rPr lang="en-US" altLang="ja-JP" sz="2800" b="0" i="1" smtClean="0">
                        <a:latin typeface="Cambria Math" panose="02040503050406030204" pitchFamily="18" charset="0"/>
                      </a:rPr>
                      <m:t>𝑛</m:t>
                    </m:r>
                  </m:oMath>
                </a14:m>
                <a:r>
                  <a:rPr kumimoji="1" lang="ja-JP" altLang="en-US" sz="2800" b="1"/>
                  <a:t>回の試行におけるそれぞれの収益</a:t>
                </a:r>
                <a14:m>
                  <m:oMath xmlns:m="http://schemas.openxmlformats.org/officeDocument/2006/math">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i="1">
                            <a:latin typeface="Cambria Math" panose="02040503050406030204" pitchFamily="18" charset="0"/>
                          </a:rPr>
                          <m:t>𝐺</m:t>
                        </m:r>
                      </m:e>
                      <m:sup>
                        <m:r>
                          <a:rPr lang="en-US" altLang="ja-JP" sz="2800" i="1">
                            <a:latin typeface="Cambria Math" panose="02040503050406030204" pitchFamily="18" charset="0"/>
                          </a:rPr>
                          <m:t>(1)</m:t>
                        </m:r>
                      </m:sup>
                    </m:sSup>
                    <m:r>
                      <a:rPr lang="en-US" altLang="ja-JP" sz="2800" b="0" i="1" smtClean="0">
                        <a:latin typeface="Cambria Math" panose="02040503050406030204" pitchFamily="18" charset="0"/>
                      </a:rPr>
                      <m:t>, </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𝐺</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m:t>
                        </m:r>
                      </m:sup>
                    </m:sSup>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𝐺</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𝑛</m:t>
                        </m:r>
                        <m:r>
                          <a:rPr lang="en-US" altLang="ja-JP" sz="2800" i="1">
                            <a:latin typeface="Cambria Math" panose="02040503050406030204" pitchFamily="18" charset="0"/>
                          </a:rPr>
                          <m:t>)</m:t>
                        </m:r>
                      </m:sup>
                    </m:sSup>
                    <m:r>
                      <a:rPr lang="en-US" altLang="ja-JP" sz="2800" b="0" i="1" smtClean="0">
                        <a:latin typeface="Cambria Math" panose="02040503050406030204" pitchFamily="18" charset="0"/>
                      </a:rPr>
                      <m:t>)</m:t>
                    </m:r>
                  </m:oMath>
                </a14:m>
                <a:endParaRPr kumimoji="1" lang="en-US" altLang="ja-JP" sz="2800" b="1"/>
              </a:p>
              <a:p>
                <a:r>
                  <a:rPr kumimoji="1" lang="ja-JP" altLang="en-US" sz="2800" b="1"/>
                  <a:t>を平均することで近似</a:t>
                </a:r>
              </a:p>
            </p:txBody>
          </p:sp>
        </mc:Choice>
        <mc:Fallback>
          <p:sp>
            <p:nvSpPr>
              <p:cNvPr id="7" name="テキスト ボックス 6">
                <a:extLst>
                  <a:ext uri="{FF2B5EF4-FFF2-40B4-BE49-F238E27FC236}">
                    <a16:creationId xmlns:a16="http://schemas.microsoft.com/office/drawing/2014/main" id="{0870A289-9737-3E5B-59FD-641320E4B76E}"/>
                  </a:ext>
                </a:extLst>
              </p:cNvPr>
              <p:cNvSpPr txBox="1">
                <a:spLocks noRot="1" noChangeAspect="1" noMove="1" noResize="1" noEditPoints="1" noAdjustHandles="1" noChangeArrowheads="1" noChangeShapeType="1" noTextEdit="1"/>
              </p:cNvSpPr>
              <p:nvPr/>
            </p:nvSpPr>
            <p:spPr>
              <a:xfrm>
                <a:off x="2931644" y="3114465"/>
                <a:ext cx="10070253" cy="971997"/>
              </a:xfrm>
              <a:prstGeom prst="rect">
                <a:avLst/>
              </a:prstGeom>
              <a:blipFill>
                <a:blip r:embed="rId5"/>
                <a:stretch>
                  <a:fillRect l="-1271" t="-8805" b="-138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228800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36B00-D820-8B74-5B79-053F4304954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E6EE11A-766C-658A-C33C-7AF5346627D8}"/>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p:graphicFrame>
        <p:nvGraphicFramePr>
          <p:cNvPr id="10" name="表 9">
            <a:extLst>
              <a:ext uri="{FF2B5EF4-FFF2-40B4-BE49-F238E27FC236}">
                <a16:creationId xmlns:a16="http://schemas.microsoft.com/office/drawing/2014/main" id="{99C2FA58-C218-0195-1D6F-E768277FFB3D}"/>
              </a:ext>
            </a:extLst>
          </p:cNvPr>
          <p:cNvGraphicFramePr>
            <a:graphicFrameLocks noGrp="1"/>
          </p:cNvGraphicFramePr>
          <p:nvPr/>
        </p:nvGraphicFramePr>
        <p:xfrm>
          <a:off x="4472834" y="1137016"/>
          <a:ext cx="6446264" cy="729605"/>
        </p:xfrm>
        <a:graphic>
          <a:graphicData uri="http://schemas.openxmlformats.org/drawingml/2006/table">
            <a:tbl>
              <a:tblPr firstRow="1" bandRow="1">
                <a:tableStyleId>{5C22544A-7EE6-4342-B048-85BDC9FD1C3A}</a:tableStyleId>
              </a:tblPr>
              <a:tblGrid>
                <a:gridCol w="1611566">
                  <a:extLst>
                    <a:ext uri="{9D8B030D-6E8A-4147-A177-3AD203B41FA5}">
                      <a16:colId xmlns:a16="http://schemas.microsoft.com/office/drawing/2014/main" val="2451105775"/>
                    </a:ext>
                  </a:extLst>
                </a:gridCol>
                <a:gridCol w="1611566">
                  <a:extLst>
                    <a:ext uri="{9D8B030D-6E8A-4147-A177-3AD203B41FA5}">
                      <a16:colId xmlns:a16="http://schemas.microsoft.com/office/drawing/2014/main" val="2152546158"/>
                    </a:ext>
                  </a:extLst>
                </a:gridCol>
                <a:gridCol w="1611566">
                  <a:extLst>
                    <a:ext uri="{9D8B030D-6E8A-4147-A177-3AD203B41FA5}">
                      <a16:colId xmlns:a16="http://schemas.microsoft.com/office/drawing/2014/main" val="912872353"/>
                    </a:ext>
                  </a:extLst>
                </a:gridCol>
                <a:gridCol w="1611566">
                  <a:extLst>
                    <a:ext uri="{9D8B030D-6E8A-4147-A177-3AD203B41FA5}">
                      <a16:colId xmlns:a16="http://schemas.microsoft.com/office/drawing/2014/main" val="273903213"/>
                    </a:ext>
                  </a:extLst>
                </a:gridCol>
              </a:tblGrid>
              <a:tr h="729605">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9739965"/>
                  </a:ext>
                </a:extLst>
              </a:tr>
            </a:tbl>
          </a:graphicData>
        </a:graphic>
      </p:graphicFrame>
      <p:pic>
        <p:nvPicPr>
          <p:cNvPr id="12" name="図 11">
            <a:extLst>
              <a:ext uri="{FF2B5EF4-FFF2-40B4-BE49-F238E27FC236}">
                <a16:creationId xmlns:a16="http://schemas.microsoft.com/office/drawing/2014/main" id="{F24583F1-E731-BBE4-BF5E-EAB5C3BFCE36}"/>
              </a:ext>
            </a:extLst>
          </p:cNvPr>
          <p:cNvPicPr>
            <a:picLocks noChangeAspect="1"/>
          </p:cNvPicPr>
          <p:nvPr/>
        </p:nvPicPr>
        <p:blipFill>
          <a:blip r:embed="rId3"/>
          <a:stretch>
            <a:fillRect/>
          </a:stretch>
        </p:blipFill>
        <p:spPr>
          <a:xfrm>
            <a:off x="5014727" y="1164978"/>
            <a:ext cx="498177" cy="646331"/>
          </a:xfrm>
          <a:prstGeom prst="rect">
            <a:avLst/>
          </a:prstGeom>
        </p:spPr>
      </p:pic>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E00EF4EE-21A0-8715-A523-8AF4660E0F0F}"/>
                  </a:ext>
                </a:extLst>
              </p:cNvPr>
              <p:cNvSpPr txBox="1"/>
              <p:nvPr/>
            </p:nvSpPr>
            <p:spPr>
              <a:xfrm>
                <a:off x="6131480" y="1178652"/>
                <a:ext cx="1722199"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𝟎</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oMath>
                  </m:oMathPara>
                </a14:m>
                <a:endParaRPr lang="en-US" altLang="ja-JP" sz="3600" b="1"/>
              </a:p>
            </p:txBody>
          </p:sp>
        </mc:Choice>
        <mc:Fallback>
          <p:sp>
            <p:nvSpPr>
              <p:cNvPr id="16" name="テキスト ボックス 15">
                <a:extLst>
                  <a:ext uri="{FF2B5EF4-FFF2-40B4-BE49-F238E27FC236}">
                    <a16:creationId xmlns:a16="http://schemas.microsoft.com/office/drawing/2014/main" id="{E00EF4EE-21A0-8715-A523-8AF4660E0F0F}"/>
                  </a:ext>
                </a:extLst>
              </p:cNvPr>
              <p:cNvSpPr txBox="1">
                <a:spLocks noRot="1" noChangeAspect="1" noMove="1" noResize="1" noEditPoints="1" noAdjustHandles="1" noChangeArrowheads="1" noChangeShapeType="1" noTextEdit="1"/>
              </p:cNvSpPr>
              <p:nvPr/>
            </p:nvSpPr>
            <p:spPr>
              <a:xfrm>
                <a:off x="6131480" y="1178652"/>
                <a:ext cx="1722199"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472602C2-97D2-F7E6-C119-9E6E8A902076}"/>
                  </a:ext>
                </a:extLst>
              </p:cNvPr>
              <p:cNvSpPr txBox="1"/>
              <p:nvPr/>
            </p:nvSpPr>
            <p:spPr>
              <a:xfrm>
                <a:off x="7695966" y="1178652"/>
                <a:ext cx="172219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𝟏</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oMath>
                  </m:oMathPara>
                </a14:m>
                <a:endParaRPr lang="en-US" altLang="ja-JP" sz="3600" b="1"/>
              </a:p>
            </p:txBody>
          </p:sp>
        </mc:Choice>
        <mc:Fallback>
          <p:sp>
            <p:nvSpPr>
              <p:cNvPr id="17" name="テキスト ボックス 16">
                <a:extLst>
                  <a:ext uri="{FF2B5EF4-FFF2-40B4-BE49-F238E27FC236}">
                    <a16:creationId xmlns:a16="http://schemas.microsoft.com/office/drawing/2014/main" id="{472602C2-97D2-F7E6-C119-9E6E8A902076}"/>
                  </a:ext>
                </a:extLst>
              </p:cNvPr>
              <p:cNvSpPr txBox="1">
                <a:spLocks noRot="1" noChangeAspect="1" noMove="1" noResize="1" noEditPoints="1" noAdjustHandles="1" noChangeArrowheads="1" noChangeShapeType="1" noTextEdit="1"/>
              </p:cNvSpPr>
              <p:nvPr/>
            </p:nvSpPr>
            <p:spPr>
              <a:xfrm>
                <a:off x="7695966" y="1178652"/>
                <a:ext cx="1722198"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F2AE89D1-A0D8-2AF3-85C5-1345E1779062}"/>
                  </a:ext>
                </a:extLst>
              </p:cNvPr>
              <p:cNvSpPr txBox="1"/>
              <p:nvPr/>
            </p:nvSpPr>
            <p:spPr>
              <a:xfrm>
                <a:off x="9307533" y="1178652"/>
                <a:ext cx="1722197"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𝟐</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oMath>
                  </m:oMathPara>
                </a14:m>
                <a:endParaRPr lang="en-US" altLang="ja-JP" sz="3600" b="1"/>
              </a:p>
            </p:txBody>
          </p:sp>
        </mc:Choice>
        <mc:Fallback>
          <p:sp>
            <p:nvSpPr>
              <p:cNvPr id="18" name="テキスト ボックス 17">
                <a:extLst>
                  <a:ext uri="{FF2B5EF4-FFF2-40B4-BE49-F238E27FC236}">
                    <a16:creationId xmlns:a16="http://schemas.microsoft.com/office/drawing/2014/main" id="{F2AE89D1-A0D8-2AF3-85C5-1345E1779062}"/>
                  </a:ext>
                </a:extLst>
              </p:cNvPr>
              <p:cNvSpPr txBox="1">
                <a:spLocks noRot="1" noChangeAspect="1" noMove="1" noResize="1" noEditPoints="1" noAdjustHandles="1" noChangeArrowheads="1" noChangeShapeType="1" noTextEdit="1"/>
              </p:cNvSpPr>
              <p:nvPr/>
            </p:nvSpPr>
            <p:spPr>
              <a:xfrm>
                <a:off x="9307533" y="1178652"/>
                <a:ext cx="1722197"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ACB7A79F-E035-777A-2A0A-E205D910466E}"/>
                  </a:ext>
                </a:extLst>
              </p:cNvPr>
              <p:cNvSpPr txBox="1"/>
              <p:nvPr/>
            </p:nvSpPr>
            <p:spPr>
              <a:xfrm>
                <a:off x="4897841" y="422656"/>
                <a:ext cx="94625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3600" b="1" i="1" dirty="0" smtClean="0">
                          <a:latin typeface="Cambria Math" panose="02040503050406030204" pitchFamily="18" charset="0"/>
                        </a:rPr>
                        <m:t>𝑺</m:t>
                      </m:r>
                    </m:oMath>
                  </m:oMathPara>
                </a14:m>
                <a:endParaRPr lang="en-US" altLang="ja-JP" sz="3600" b="1"/>
              </a:p>
            </p:txBody>
          </p:sp>
        </mc:Choice>
        <mc:Fallback>
          <p:sp>
            <p:nvSpPr>
              <p:cNvPr id="19" name="テキスト ボックス 18">
                <a:extLst>
                  <a:ext uri="{FF2B5EF4-FFF2-40B4-BE49-F238E27FC236}">
                    <a16:creationId xmlns:a16="http://schemas.microsoft.com/office/drawing/2014/main" id="{ACB7A79F-E035-777A-2A0A-E205D910466E}"/>
                  </a:ext>
                </a:extLst>
              </p:cNvPr>
              <p:cNvSpPr txBox="1">
                <a:spLocks noRot="1" noChangeAspect="1" noMove="1" noResize="1" noEditPoints="1" noAdjustHandles="1" noChangeArrowheads="1" noChangeShapeType="1" noTextEdit="1"/>
              </p:cNvSpPr>
              <p:nvPr/>
            </p:nvSpPr>
            <p:spPr>
              <a:xfrm>
                <a:off x="4897841" y="422656"/>
                <a:ext cx="946258" cy="64633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44E8203A-0EF6-0771-F994-BBC41C5E13DF}"/>
                  </a:ext>
                </a:extLst>
              </p:cNvPr>
              <p:cNvSpPr txBox="1"/>
              <p:nvPr/>
            </p:nvSpPr>
            <p:spPr>
              <a:xfrm>
                <a:off x="1084718" y="1090519"/>
                <a:ext cx="2798048" cy="954107"/>
              </a:xfrm>
              <a:prstGeom prst="rect">
                <a:avLst/>
              </a:prstGeom>
              <a:noFill/>
            </p:spPr>
            <p:txBody>
              <a:bodyPr wrap="square" rtlCol="0">
                <a:spAutoFit/>
              </a:bodyPr>
              <a:lstStyle/>
              <a:p>
                <a:pPr algn="ctr"/>
                <a:r>
                  <a:rPr lang="en-US" altLang="ja-JP" sz="2800" b="1"/>
                  <a:t>1</a:t>
                </a:r>
                <a:r>
                  <a:rPr lang="ja-JP" altLang="en-US" sz="2800" b="1"/>
                  <a:t>回目の試行</a:t>
                </a:r>
                <a:endParaRPr lang="en-US" altLang="ja-JP" sz="2800" b="1"/>
              </a:p>
              <a:p>
                <a:pPr algn="ctr"/>
                <a:r>
                  <a:rPr lang="en-US" altLang="ja-JP" sz="2800" b="1"/>
                  <a:t>(</a:t>
                </a:r>
                <a:r>
                  <a:rPr lang="ja-JP" altLang="en-US" sz="2800" b="1"/>
                  <a:t>割引率</a:t>
                </a:r>
                <a14:m>
                  <m:oMath xmlns:m="http://schemas.openxmlformats.org/officeDocument/2006/math">
                    <m:r>
                      <a:rPr lang="ja-JP" altLang="en-US" sz="2800" b="1" dirty="0" smtClean="0">
                        <a:latin typeface="Cambria Math" panose="02040503050406030204" pitchFamily="18" charset="0"/>
                      </a:rPr>
                      <m:t>：</m:t>
                    </m:r>
                    <m:r>
                      <a:rPr lang="ja-JP" altLang="en-US" sz="2800" b="1" i="1" dirty="0" smtClean="0">
                        <a:latin typeface="Cambria Math" panose="02040503050406030204" pitchFamily="18" charset="0"/>
                      </a:rPr>
                      <m:t>𝜸</m:t>
                    </m:r>
                    <m:r>
                      <a:rPr lang="en-US" altLang="ja-JP" sz="2800" b="1" i="1" dirty="0" smtClean="0">
                        <a:latin typeface="Cambria Math" panose="02040503050406030204" pitchFamily="18" charset="0"/>
                      </a:rPr>
                      <m:t>=</m:t>
                    </m:r>
                    <m:r>
                      <a:rPr lang="en-US" altLang="ja-JP" sz="2800" b="1" i="1" dirty="0" smtClean="0">
                        <a:latin typeface="Cambria Math" panose="02040503050406030204" pitchFamily="18" charset="0"/>
                      </a:rPr>
                      <m:t>𝟏</m:t>
                    </m:r>
                  </m:oMath>
                </a14:m>
                <a:r>
                  <a:rPr lang="en-US" altLang="ja-JP" sz="2800" b="1"/>
                  <a:t>)</a:t>
                </a:r>
                <a:endParaRPr kumimoji="1" lang="ja-JP" altLang="en-US" sz="2800" b="1"/>
              </a:p>
            </p:txBody>
          </p:sp>
        </mc:Choice>
        <mc:Fallback>
          <p:sp>
            <p:nvSpPr>
              <p:cNvPr id="20" name="テキスト ボックス 19">
                <a:extLst>
                  <a:ext uri="{FF2B5EF4-FFF2-40B4-BE49-F238E27FC236}">
                    <a16:creationId xmlns:a16="http://schemas.microsoft.com/office/drawing/2014/main" id="{44E8203A-0EF6-0771-F994-BBC41C5E13DF}"/>
                  </a:ext>
                </a:extLst>
              </p:cNvPr>
              <p:cNvSpPr txBox="1">
                <a:spLocks noRot="1" noChangeAspect="1" noMove="1" noResize="1" noEditPoints="1" noAdjustHandles="1" noChangeArrowheads="1" noChangeShapeType="1" noTextEdit="1"/>
              </p:cNvSpPr>
              <p:nvPr/>
            </p:nvSpPr>
            <p:spPr>
              <a:xfrm>
                <a:off x="1084718" y="1090519"/>
                <a:ext cx="2798048" cy="954107"/>
              </a:xfrm>
              <a:prstGeom prst="rect">
                <a:avLst/>
              </a:prstGeom>
              <a:blipFill>
                <a:blip r:embed="rId8"/>
                <a:stretch>
                  <a:fillRect t="-10256" b="-179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437C6FBE-8EFD-FE8F-AE76-4AB70A44EE2E}"/>
                  </a:ext>
                </a:extLst>
              </p:cNvPr>
              <p:cNvSpPr txBox="1"/>
              <p:nvPr/>
            </p:nvSpPr>
            <p:spPr>
              <a:xfrm>
                <a:off x="4386714" y="2198441"/>
                <a:ext cx="7514173" cy="512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3200" i="1" smtClean="0">
                              <a:latin typeface="Cambria Math" panose="02040503050406030204" pitchFamily="18" charset="0"/>
                            </a:rPr>
                          </m:ctrlPr>
                        </m:sSupPr>
                        <m:e>
                          <m:r>
                            <a:rPr lang="en-US" altLang="ja-JP" sz="3200" b="0" i="1">
                              <a:latin typeface="Cambria Math" panose="02040503050406030204" pitchFamily="18" charset="0"/>
                            </a:rPr>
                            <m:t>𝐺</m:t>
                          </m:r>
                        </m:e>
                        <m:sup>
                          <m:r>
                            <a:rPr lang="en-US" altLang="ja-JP" sz="3200" b="0" i="1">
                              <a:latin typeface="Cambria Math" panose="02040503050406030204" pitchFamily="18" charset="0"/>
                            </a:rPr>
                            <m:t>(1)</m:t>
                          </m:r>
                        </m:sup>
                      </m:sSup>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0</m:t>
                          </m:r>
                        </m:sub>
                      </m:sSub>
                      <m:r>
                        <a:rPr lang="en-US" altLang="ja-JP" sz="3200" b="0" i="1" dirty="0"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ja-JP" altLang="en-US" sz="3200" b="0" i="1" dirty="0" smtClean="0">
                              <a:latin typeface="Cambria Math" panose="02040503050406030204" pitchFamily="18" charset="0"/>
                            </a:rPr>
                            <m:t>𝛾</m:t>
                          </m:r>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1</m:t>
                          </m:r>
                        </m:sub>
                      </m:sSub>
                      <m:r>
                        <a:rPr lang="en-US" altLang="ja-JP" sz="3200" b="0" i="1" dirty="0" smtClean="0">
                          <a:latin typeface="Cambria Math" panose="02040503050406030204" pitchFamily="18" charset="0"/>
                        </a:rPr>
                        <m:t>+</m:t>
                      </m:r>
                      <m:sSub>
                        <m:sSubPr>
                          <m:ctrlPr>
                            <a:rPr lang="en-US" altLang="ja-JP" sz="3200" i="1" dirty="0" smtClean="0">
                              <a:latin typeface="Cambria Math" panose="02040503050406030204" pitchFamily="18" charset="0"/>
                            </a:rPr>
                          </m:ctrlPr>
                        </m:sSubPr>
                        <m:e>
                          <m:sSup>
                            <m:sSupPr>
                              <m:ctrlPr>
                                <a:rPr lang="en-US" altLang="ja-JP" sz="3200" i="1" dirty="0" smtClean="0">
                                  <a:latin typeface="Cambria Math" panose="02040503050406030204" pitchFamily="18" charset="0"/>
                                </a:rPr>
                              </m:ctrlPr>
                            </m:sSupPr>
                            <m:e>
                              <m:r>
                                <a:rPr lang="ja-JP" altLang="en-US" sz="3200" b="0" i="1" dirty="0" smtClean="0">
                                  <a:latin typeface="Cambria Math" panose="02040503050406030204" pitchFamily="18" charset="0"/>
                                </a:rPr>
                                <m:t>𝛾</m:t>
                              </m:r>
                            </m:e>
                            <m:sup>
                              <m:r>
                                <a:rPr lang="en-US" altLang="ja-JP" sz="3200" b="0" i="1" dirty="0" smtClean="0">
                                  <a:latin typeface="Cambria Math" panose="02040503050406030204" pitchFamily="18" charset="0"/>
                                </a:rPr>
                                <m:t>2</m:t>
                              </m:r>
                            </m:sup>
                          </m:sSup>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2</m:t>
                          </m:r>
                        </m:sub>
                      </m:sSub>
                      <m:r>
                        <a:rPr lang="en-US" altLang="ja-JP" sz="3200" b="0" i="1" dirty="0" smtClean="0">
                          <a:latin typeface="Cambria Math" panose="02040503050406030204" pitchFamily="18" charset="0"/>
                        </a:rPr>
                        <m:t>=1+1+1=3</m:t>
                      </m:r>
                    </m:oMath>
                  </m:oMathPara>
                </a14:m>
                <a:endParaRPr kumimoji="1" lang="ja-JP" altLang="en-US" sz="3200"/>
              </a:p>
            </p:txBody>
          </p:sp>
        </mc:Choice>
        <mc:Fallback>
          <p:sp>
            <p:nvSpPr>
              <p:cNvPr id="24" name="テキスト ボックス 23">
                <a:extLst>
                  <a:ext uri="{FF2B5EF4-FFF2-40B4-BE49-F238E27FC236}">
                    <a16:creationId xmlns:a16="http://schemas.microsoft.com/office/drawing/2014/main" id="{437C6FBE-8EFD-FE8F-AE76-4AB70A44EE2E}"/>
                  </a:ext>
                </a:extLst>
              </p:cNvPr>
              <p:cNvSpPr txBox="1">
                <a:spLocks noRot="1" noChangeAspect="1" noMove="1" noResize="1" noEditPoints="1" noAdjustHandles="1" noChangeArrowheads="1" noChangeShapeType="1" noTextEdit="1"/>
              </p:cNvSpPr>
              <p:nvPr/>
            </p:nvSpPr>
            <p:spPr>
              <a:xfrm>
                <a:off x="4386714" y="2198441"/>
                <a:ext cx="7514173" cy="512961"/>
              </a:xfrm>
              <a:prstGeom prst="rect">
                <a:avLst/>
              </a:prstGeom>
              <a:blipFill>
                <a:blip r:embed="rId9"/>
                <a:stretch>
                  <a:fillRect/>
                </a:stretch>
              </a:blipFill>
            </p:spPr>
            <p:txBody>
              <a:bodyPr/>
              <a:lstStyle/>
              <a:p>
                <a:r>
                  <a:rPr lang="ja-JP" altLang="en-US">
                    <a:noFill/>
                  </a:rPr>
                  <a:t> </a:t>
                </a:r>
              </a:p>
            </p:txBody>
          </p:sp>
        </mc:Fallback>
      </mc:AlternateContent>
      <p:graphicFrame>
        <p:nvGraphicFramePr>
          <p:cNvPr id="25" name="表 24">
            <a:extLst>
              <a:ext uri="{FF2B5EF4-FFF2-40B4-BE49-F238E27FC236}">
                <a16:creationId xmlns:a16="http://schemas.microsoft.com/office/drawing/2014/main" id="{EC94F9A3-072A-6F2C-56DC-76919F78032C}"/>
              </a:ext>
            </a:extLst>
          </p:cNvPr>
          <p:cNvGraphicFramePr>
            <a:graphicFrameLocks noGrp="1"/>
          </p:cNvGraphicFramePr>
          <p:nvPr/>
        </p:nvGraphicFramePr>
        <p:xfrm>
          <a:off x="4472834" y="3380063"/>
          <a:ext cx="6446264" cy="729605"/>
        </p:xfrm>
        <a:graphic>
          <a:graphicData uri="http://schemas.openxmlformats.org/drawingml/2006/table">
            <a:tbl>
              <a:tblPr firstRow="1" bandRow="1">
                <a:tableStyleId>{5C22544A-7EE6-4342-B048-85BDC9FD1C3A}</a:tableStyleId>
              </a:tblPr>
              <a:tblGrid>
                <a:gridCol w="1611566">
                  <a:extLst>
                    <a:ext uri="{9D8B030D-6E8A-4147-A177-3AD203B41FA5}">
                      <a16:colId xmlns:a16="http://schemas.microsoft.com/office/drawing/2014/main" val="2451105775"/>
                    </a:ext>
                  </a:extLst>
                </a:gridCol>
                <a:gridCol w="1611566">
                  <a:extLst>
                    <a:ext uri="{9D8B030D-6E8A-4147-A177-3AD203B41FA5}">
                      <a16:colId xmlns:a16="http://schemas.microsoft.com/office/drawing/2014/main" val="2152546158"/>
                    </a:ext>
                  </a:extLst>
                </a:gridCol>
                <a:gridCol w="1611566">
                  <a:extLst>
                    <a:ext uri="{9D8B030D-6E8A-4147-A177-3AD203B41FA5}">
                      <a16:colId xmlns:a16="http://schemas.microsoft.com/office/drawing/2014/main" val="912872353"/>
                    </a:ext>
                  </a:extLst>
                </a:gridCol>
                <a:gridCol w="1611566">
                  <a:extLst>
                    <a:ext uri="{9D8B030D-6E8A-4147-A177-3AD203B41FA5}">
                      <a16:colId xmlns:a16="http://schemas.microsoft.com/office/drawing/2014/main" val="273903213"/>
                    </a:ext>
                  </a:extLst>
                </a:gridCol>
              </a:tblGrid>
              <a:tr h="729605">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9739965"/>
                  </a:ext>
                </a:extLst>
              </a:tr>
            </a:tbl>
          </a:graphicData>
        </a:graphic>
      </p:graphicFrame>
      <p:pic>
        <p:nvPicPr>
          <p:cNvPr id="26" name="図 25">
            <a:extLst>
              <a:ext uri="{FF2B5EF4-FFF2-40B4-BE49-F238E27FC236}">
                <a16:creationId xmlns:a16="http://schemas.microsoft.com/office/drawing/2014/main" id="{1B40719E-0AEC-5BF5-5A1C-8869871FFAB9}"/>
              </a:ext>
            </a:extLst>
          </p:cNvPr>
          <p:cNvPicPr>
            <a:picLocks noChangeAspect="1"/>
          </p:cNvPicPr>
          <p:nvPr/>
        </p:nvPicPr>
        <p:blipFill>
          <a:blip r:embed="rId3"/>
          <a:stretch>
            <a:fillRect/>
          </a:stretch>
        </p:blipFill>
        <p:spPr>
          <a:xfrm>
            <a:off x="5053069" y="3421699"/>
            <a:ext cx="498177" cy="646331"/>
          </a:xfrm>
          <a:prstGeom prst="rect">
            <a:avLst/>
          </a:prstGeom>
        </p:spPr>
      </p:pic>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A175DCB-CF5C-440B-98DD-9B296CF50503}"/>
                  </a:ext>
                </a:extLst>
              </p:cNvPr>
              <p:cNvSpPr txBox="1"/>
              <p:nvPr/>
            </p:nvSpPr>
            <p:spPr>
              <a:xfrm>
                <a:off x="6131480" y="3421699"/>
                <a:ext cx="1722199"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𝟎</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oMath>
                  </m:oMathPara>
                </a14:m>
                <a:endParaRPr lang="en-US" altLang="ja-JP" sz="3600" b="1"/>
              </a:p>
            </p:txBody>
          </p:sp>
        </mc:Choice>
        <mc:Fallback>
          <p:sp>
            <p:nvSpPr>
              <p:cNvPr id="27" name="テキスト ボックス 26">
                <a:extLst>
                  <a:ext uri="{FF2B5EF4-FFF2-40B4-BE49-F238E27FC236}">
                    <a16:creationId xmlns:a16="http://schemas.microsoft.com/office/drawing/2014/main" id="{EA175DCB-CF5C-440B-98DD-9B296CF50503}"/>
                  </a:ext>
                </a:extLst>
              </p:cNvPr>
              <p:cNvSpPr txBox="1">
                <a:spLocks noRot="1" noChangeAspect="1" noMove="1" noResize="1" noEditPoints="1" noAdjustHandles="1" noChangeArrowheads="1" noChangeShapeType="1" noTextEdit="1"/>
              </p:cNvSpPr>
              <p:nvPr/>
            </p:nvSpPr>
            <p:spPr>
              <a:xfrm>
                <a:off x="6131480" y="3421699"/>
                <a:ext cx="1722199"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A92EAA38-598D-08CA-E3DC-8E42CFB58E16}"/>
                  </a:ext>
                </a:extLst>
              </p:cNvPr>
              <p:cNvSpPr txBox="1"/>
              <p:nvPr/>
            </p:nvSpPr>
            <p:spPr>
              <a:xfrm>
                <a:off x="7695966" y="3421699"/>
                <a:ext cx="172219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𝟏</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oMath>
                  </m:oMathPara>
                </a14:m>
                <a:endParaRPr lang="en-US" altLang="ja-JP" sz="3600" b="1"/>
              </a:p>
            </p:txBody>
          </p:sp>
        </mc:Choice>
        <mc:Fallback>
          <p:sp>
            <p:nvSpPr>
              <p:cNvPr id="28" name="テキスト ボックス 27">
                <a:extLst>
                  <a:ext uri="{FF2B5EF4-FFF2-40B4-BE49-F238E27FC236}">
                    <a16:creationId xmlns:a16="http://schemas.microsoft.com/office/drawing/2014/main" id="{A92EAA38-598D-08CA-E3DC-8E42CFB58E16}"/>
                  </a:ext>
                </a:extLst>
              </p:cNvPr>
              <p:cNvSpPr txBox="1">
                <a:spLocks noRot="1" noChangeAspect="1" noMove="1" noResize="1" noEditPoints="1" noAdjustHandles="1" noChangeArrowheads="1" noChangeShapeType="1" noTextEdit="1"/>
              </p:cNvSpPr>
              <p:nvPr/>
            </p:nvSpPr>
            <p:spPr>
              <a:xfrm>
                <a:off x="7695966" y="3421699"/>
                <a:ext cx="1722198" cy="6463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62FA610E-A019-0E4A-47B6-3D2CCD79B443}"/>
                  </a:ext>
                </a:extLst>
              </p:cNvPr>
              <p:cNvSpPr txBox="1"/>
              <p:nvPr/>
            </p:nvSpPr>
            <p:spPr>
              <a:xfrm>
                <a:off x="9307533" y="3421699"/>
                <a:ext cx="1722197"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𝟐</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oMath>
                  </m:oMathPara>
                </a14:m>
                <a:endParaRPr lang="en-US" altLang="ja-JP" sz="3600" b="1"/>
              </a:p>
            </p:txBody>
          </p:sp>
        </mc:Choice>
        <mc:Fallback>
          <p:sp>
            <p:nvSpPr>
              <p:cNvPr id="29" name="テキスト ボックス 28">
                <a:extLst>
                  <a:ext uri="{FF2B5EF4-FFF2-40B4-BE49-F238E27FC236}">
                    <a16:creationId xmlns:a16="http://schemas.microsoft.com/office/drawing/2014/main" id="{62FA610E-A019-0E4A-47B6-3D2CCD79B443}"/>
                  </a:ext>
                </a:extLst>
              </p:cNvPr>
              <p:cNvSpPr txBox="1">
                <a:spLocks noRot="1" noChangeAspect="1" noMove="1" noResize="1" noEditPoints="1" noAdjustHandles="1" noChangeArrowheads="1" noChangeShapeType="1" noTextEdit="1"/>
              </p:cNvSpPr>
              <p:nvPr/>
            </p:nvSpPr>
            <p:spPr>
              <a:xfrm>
                <a:off x="9307533" y="3421699"/>
                <a:ext cx="1722197" cy="646331"/>
              </a:xfrm>
              <a:prstGeom prst="rect">
                <a:avLst/>
              </a:prstGeom>
              <a:blipFill>
                <a:blip r:embed="rId1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7F597B67-280E-BC08-2B9B-356F0D740774}"/>
              </a:ext>
            </a:extLst>
          </p:cNvPr>
          <p:cNvSpPr txBox="1"/>
          <p:nvPr/>
        </p:nvSpPr>
        <p:spPr>
          <a:xfrm>
            <a:off x="1357776" y="3486037"/>
            <a:ext cx="2337041" cy="523220"/>
          </a:xfrm>
          <a:prstGeom prst="rect">
            <a:avLst/>
          </a:prstGeom>
          <a:noFill/>
        </p:spPr>
        <p:txBody>
          <a:bodyPr wrap="square" rtlCol="0">
            <a:spAutoFit/>
          </a:bodyPr>
          <a:lstStyle/>
          <a:p>
            <a:r>
              <a:rPr lang="en-US" altLang="ja-JP" sz="2800" b="1"/>
              <a:t>2</a:t>
            </a:r>
            <a:r>
              <a:rPr lang="ja-JP" altLang="en-US" sz="2800" b="1"/>
              <a:t>回目の試行</a:t>
            </a:r>
            <a:endParaRPr kumimoji="1" lang="ja-JP" altLang="en-US" sz="2800" b="1"/>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29C7C2F0-7DA2-FED0-EA02-767BDCC61DEC}"/>
                  </a:ext>
                </a:extLst>
              </p:cNvPr>
              <p:cNvSpPr txBox="1"/>
              <p:nvPr/>
            </p:nvSpPr>
            <p:spPr>
              <a:xfrm>
                <a:off x="4316307" y="4346544"/>
                <a:ext cx="7514173" cy="512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3200" i="1" smtClean="0">
                              <a:latin typeface="Cambria Math" panose="02040503050406030204" pitchFamily="18" charset="0"/>
                            </a:rPr>
                          </m:ctrlPr>
                        </m:sSupPr>
                        <m:e>
                          <m:r>
                            <a:rPr lang="en-US" altLang="ja-JP" sz="3200" b="0" i="1">
                              <a:latin typeface="Cambria Math" panose="02040503050406030204" pitchFamily="18" charset="0"/>
                            </a:rPr>
                            <m:t>𝐺</m:t>
                          </m:r>
                        </m:e>
                        <m:sup>
                          <m:r>
                            <a:rPr lang="en-US" altLang="ja-JP" sz="3200" b="0" i="1">
                              <a:latin typeface="Cambria Math" panose="02040503050406030204" pitchFamily="18" charset="0"/>
                            </a:rPr>
                            <m:t>(</m:t>
                          </m:r>
                          <m:r>
                            <a:rPr lang="en-US" altLang="ja-JP" sz="3200" b="0" i="1" smtClean="0">
                              <a:latin typeface="Cambria Math" panose="02040503050406030204" pitchFamily="18" charset="0"/>
                            </a:rPr>
                            <m:t>2</m:t>
                          </m:r>
                          <m:r>
                            <a:rPr lang="en-US" altLang="ja-JP" sz="3200" b="0" i="1">
                              <a:latin typeface="Cambria Math" panose="02040503050406030204" pitchFamily="18" charset="0"/>
                            </a:rPr>
                            <m:t>)</m:t>
                          </m:r>
                        </m:sup>
                      </m:sSup>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0</m:t>
                          </m:r>
                        </m:sub>
                      </m:sSub>
                      <m:r>
                        <a:rPr lang="en-US" altLang="ja-JP" sz="3200" b="0" i="1" dirty="0"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ja-JP" altLang="en-US" sz="3200" b="0" i="1" dirty="0" smtClean="0">
                              <a:latin typeface="Cambria Math" panose="02040503050406030204" pitchFamily="18" charset="0"/>
                            </a:rPr>
                            <m:t>𝛾</m:t>
                          </m:r>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1</m:t>
                          </m:r>
                        </m:sub>
                      </m:sSub>
                      <m:r>
                        <a:rPr lang="en-US" altLang="ja-JP" sz="3200" b="0" i="1" dirty="0" smtClean="0">
                          <a:latin typeface="Cambria Math" panose="02040503050406030204" pitchFamily="18" charset="0"/>
                        </a:rPr>
                        <m:t>+</m:t>
                      </m:r>
                      <m:sSub>
                        <m:sSubPr>
                          <m:ctrlPr>
                            <a:rPr lang="en-US" altLang="ja-JP" sz="3200" i="1" dirty="0" smtClean="0">
                              <a:latin typeface="Cambria Math" panose="02040503050406030204" pitchFamily="18" charset="0"/>
                            </a:rPr>
                          </m:ctrlPr>
                        </m:sSubPr>
                        <m:e>
                          <m:sSup>
                            <m:sSupPr>
                              <m:ctrlPr>
                                <a:rPr lang="en-US" altLang="ja-JP" sz="3200" i="1" dirty="0" smtClean="0">
                                  <a:latin typeface="Cambria Math" panose="02040503050406030204" pitchFamily="18" charset="0"/>
                                </a:rPr>
                              </m:ctrlPr>
                            </m:sSupPr>
                            <m:e>
                              <m:r>
                                <a:rPr lang="ja-JP" altLang="en-US" sz="3200" b="0" i="1" dirty="0" smtClean="0">
                                  <a:latin typeface="Cambria Math" panose="02040503050406030204" pitchFamily="18" charset="0"/>
                                </a:rPr>
                                <m:t>𝛾</m:t>
                              </m:r>
                            </m:e>
                            <m:sup>
                              <m:r>
                                <a:rPr lang="en-US" altLang="ja-JP" sz="3200" b="0" i="1" dirty="0" smtClean="0">
                                  <a:latin typeface="Cambria Math" panose="02040503050406030204" pitchFamily="18" charset="0"/>
                                </a:rPr>
                                <m:t>2</m:t>
                              </m:r>
                            </m:sup>
                          </m:sSup>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2</m:t>
                          </m:r>
                        </m:sub>
                      </m:sSub>
                      <m:r>
                        <a:rPr lang="en-US" altLang="ja-JP" sz="3200" b="0" i="1" dirty="0" smtClean="0">
                          <a:latin typeface="Cambria Math" panose="02040503050406030204" pitchFamily="18" charset="0"/>
                        </a:rPr>
                        <m:t>=2+2+2=6</m:t>
                      </m:r>
                    </m:oMath>
                  </m:oMathPara>
                </a14:m>
                <a:endParaRPr kumimoji="1" lang="ja-JP" altLang="en-US" sz="3200"/>
              </a:p>
            </p:txBody>
          </p:sp>
        </mc:Choice>
        <mc:Fallback>
          <p:sp>
            <p:nvSpPr>
              <p:cNvPr id="32" name="テキスト ボックス 31">
                <a:extLst>
                  <a:ext uri="{FF2B5EF4-FFF2-40B4-BE49-F238E27FC236}">
                    <a16:creationId xmlns:a16="http://schemas.microsoft.com/office/drawing/2014/main" id="{29C7C2F0-7DA2-FED0-EA02-767BDCC61DEC}"/>
                  </a:ext>
                </a:extLst>
              </p:cNvPr>
              <p:cNvSpPr txBox="1">
                <a:spLocks noRot="1" noChangeAspect="1" noMove="1" noResize="1" noEditPoints="1" noAdjustHandles="1" noChangeArrowheads="1" noChangeShapeType="1" noTextEdit="1"/>
              </p:cNvSpPr>
              <p:nvPr/>
            </p:nvSpPr>
            <p:spPr>
              <a:xfrm>
                <a:off x="4316307" y="4346544"/>
                <a:ext cx="7514173" cy="512961"/>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568B8331-73E7-0070-E5D8-6D6EAF08FA35}"/>
                  </a:ext>
                </a:extLst>
              </p:cNvPr>
              <p:cNvSpPr txBox="1"/>
              <p:nvPr/>
            </p:nvSpPr>
            <p:spPr>
              <a:xfrm>
                <a:off x="4205479" y="5590119"/>
                <a:ext cx="6057877" cy="1006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ja-JP" altLang="en-US" sz="3200" i="1" smtClean="0">
                              <a:latin typeface="Cambria Math" panose="02040503050406030204" pitchFamily="18" charset="0"/>
                            </a:rPr>
                            <m:t>𝜋</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𝐺</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m:t>
                              </m:r>
                            </m:sup>
                          </m:sSup>
                        </m:num>
                        <m:den>
                          <m:r>
                            <a:rPr lang="en-US" altLang="ja-JP" sz="3200" b="0" i="1" smtClean="0">
                              <a:latin typeface="Cambria Math" panose="02040503050406030204" pitchFamily="18" charset="0"/>
                            </a:rPr>
                            <m:t>2</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b="0" i="1" smtClean="0">
                              <a:latin typeface="Cambria Math" panose="02040503050406030204" pitchFamily="18" charset="0"/>
                            </a:rPr>
                            <m:t>3</m:t>
                          </m:r>
                          <m:r>
                            <a:rPr lang="en-US" altLang="ja-JP" sz="3200" i="1">
                              <a:latin typeface="Cambria Math" panose="02040503050406030204" pitchFamily="18" charset="0"/>
                            </a:rPr>
                            <m:t>+</m:t>
                          </m:r>
                          <m:r>
                            <a:rPr lang="en-US" altLang="ja-JP" sz="3200" b="0" i="1" smtClean="0">
                              <a:latin typeface="Cambria Math" panose="02040503050406030204" pitchFamily="18" charset="0"/>
                            </a:rPr>
                            <m:t>6</m:t>
                          </m:r>
                        </m:num>
                        <m:den>
                          <m:r>
                            <a:rPr lang="en-US" altLang="ja-JP" sz="3200" i="1">
                              <a:latin typeface="Cambria Math" panose="02040503050406030204" pitchFamily="18" charset="0"/>
                            </a:rPr>
                            <m:t>2</m:t>
                          </m:r>
                        </m:den>
                      </m:f>
                      <m:r>
                        <a:rPr lang="en-US" altLang="ja-JP" sz="3200" i="1">
                          <a:latin typeface="Cambria Math" panose="02040503050406030204" pitchFamily="18" charset="0"/>
                        </a:rPr>
                        <m:t>=</m:t>
                      </m:r>
                      <m:r>
                        <a:rPr lang="en-US" altLang="ja-JP" sz="3200" b="0" i="1" smtClean="0">
                          <a:latin typeface="Cambria Math" panose="02040503050406030204" pitchFamily="18" charset="0"/>
                        </a:rPr>
                        <m:t>4.5</m:t>
                      </m:r>
                    </m:oMath>
                  </m:oMathPara>
                </a14:m>
                <a:endParaRPr kumimoji="1" lang="ja-JP" altLang="en-US" sz="3200"/>
              </a:p>
            </p:txBody>
          </p:sp>
        </mc:Choice>
        <mc:Fallback>
          <p:sp>
            <p:nvSpPr>
              <p:cNvPr id="33" name="テキスト ボックス 32">
                <a:extLst>
                  <a:ext uri="{FF2B5EF4-FFF2-40B4-BE49-F238E27FC236}">
                    <a16:creationId xmlns:a16="http://schemas.microsoft.com/office/drawing/2014/main" id="{568B8331-73E7-0070-E5D8-6D6EAF08FA35}"/>
                  </a:ext>
                </a:extLst>
              </p:cNvPr>
              <p:cNvSpPr txBox="1">
                <a:spLocks noRot="1" noChangeAspect="1" noMove="1" noResize="1" noEditPoints="1" noAdjustHandles="1" noChangeArrowheads="1" noChangeShapeType="1" noTextEdit="1"/>
              </p:cNvSpPr>
              <p:nvPr/>
            </p:nvSpPr>
            <p:spPr>
              <a:xfrm>
                <a:off x="4205479" y="5590119"/>
                <a:ext cx="6057877" cy="1006879"/>
              </a:xfrm>
              <a:prstGeom prst="rect">
                <a:avLst/>
              </a:prstGeom>
              <a:blipFill>
                <a:blip r:embed="rId14"/>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DE935AC8-348E-546F-1C60-28CFABA6FC96}"/>
              </a:ext>
            </a:extLst>
          </p:cNvPr>
          <p:cNvSpPr txBox="1"/>
          <p:nvPr/>
        </p:nvSpPr>
        <p:spPr>
          <a:xfrm>
            <a:off x="1623388" y="5937972"/>
            <a:ext cx="2337041" cy="523220"/>
          </a:xfrm>
          <a:prstGeom prst="rect">
            <a:avLst/>
          </a:prstGeom>
          <a:noFill/>
        </p:spPr>
        <p:txBody>
          <a:bodyPr wrap="square" rtlCol="0">
            <a:spAutoFit/>
          </a:bodyPr>
          <a:lstStyle/>
          <a:p>
            <a:r>
              <a:rPr lang="ja-JP" altLang="en-US" sz="2800" b="1"/>
              <a:t>平均すると</a:t>
            </a:r>
            <a:endParaRPr kumimoji="1" lang="ja-JP" altLang="en-US" sz="2800" b="1"/>
          </a:p>
        </p:txBody>
      </p:sp>
      <p:sp>
        <p:nvSpPr>
          <p:cNvPr id="35" name="矢印: 右 34">
            <a:extLst>
              <a:ext uri="{FF2B5EF4-FFF2-40B4-BE49-F238E27FC236}">
                <a16:creationId xmlns:a16="http://schemas.microsoft.com/office/drawing/2014/main" id="{CFC57B04-3EB7-88C3-3FD6-F4177835B9D2}"/>
              </a:ext>
            </a:extLst>
          </p:cNvPr>
          <p:cNvSpPr/>
          <p:nvPr/>
        </p:nvSpPr>
        <p:spPr>
          <a:xfrm>
            <a:off x="5844099" y="610213"/>
            <a:ext cx="4249135" cy="271216"/>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386552"/>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6201A-2F7A-435B-5A2A-8C458AB1E10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7F28B8C-8D8A-56E3-821E-0986A324F068}"/>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C87BD87-B6B5-3E8D-1ADA-84F91A817A3F}"/>
                  </a:ext>
                </a:extLst>
              </p:cNvPr>
              <p:cNvSpPr txBox="1"/>
              <p:nvPr/>
            </p:nvSpPr>
            <p:spPr>
              <a:xfrm>
                <a:off x="157965" y="994820"/>
                <a:ext cx="5673989" cy="1010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𝐺</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m:t>
                              </m:r>
                            </m:sup>
                          </m:sSup>
                          <m:r>
                            <a:rPr lang="en-US" altLang="ja-JP" sz="3200" b="0" i="1" smtClean="0">
                              <a:latin typeface="Cambria Math" panose="02040503050406030204" pitchFamily="18" charset="0"/>
                            </a:rPr>
                            <m:t>+</m:t>
                          </m:r>
                          <m:r>
                            <a:rPr lang="en-US" altLang="ja-JP" sz="3200" i="1">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i="1">
                                  <a:latin typeface="Cambria Math" panose="02040503050406030204" pitchFamily="18" charset="0"/>
                                </a:rPr>
                                <m:t>𝑛</m:t>
                              </m:r>
                              <m:r>
                                <a:rPr lang="en-US" altLang="ja-JP" sz="3200" i="1">
                                  <a:latin typeface="Cambria Math" panose="02040503050406030204" pitchFamily="18" charset="0"/>
                                </a:rPr>
                                <m:t>)</m:t>
                              </m:r>
                            </m:sup>
                          </m:sSup>
                        </m:num>
                        <m:den>
                          <m:r>
                            <a:rPr lang="en-US" altLang="ja-JP" sz="3200" b="0" i="1" smtClean="0">
                              <a:latin typeface="Cambria Math" panose="02040503050406030204" pitchFamily="18" charset="0"/>
                            </a:rPr>
                            <m:t>𝑛</m:t>
                          </m:r>
                        </m:den>
                      </m:f>
                      <m:r>
                        <a:rPr lang="en-US" altLang="ja-JP" sz="3200" b="0" i="1" smtClean="0">
                          <a:latin typeface="Cambria Math" panose="02040503050406030204" pitchFamily="18" charset="0"/>
                        </a:rPr>
                        <m:t>,</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BC87BD87-B6B5-3E8D-1ADA-84F91A817A3F}"/>
                  </a:ext>
                </a:extLst>
              </p:cNvPr>
              <p:cNvSpPr txBox="1">
                <a:spLocks noRot="1" noChangeAspect="1" noMove="1" noResize="1" noEditPoints="1" noAdjustHandles="1" noChangeArrowheads="1" noChangeShapeType="1" noTextEdit="1"/>
              </p:cNvSpPr>
              <p:nvPr/>
            </p:nvSpPr>
            <p:spPr>
              <a:xfrm>
                <a:off x="157965" y="994820"/>
                <a:ext cx="5673989" cy="101008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19E3B30-1210-DA57-B3C7-6EA468876E3A}"/>
                  </a:ext>
                </a:extLst>
              </p:cNvPr>
              <p:cNvSpPr txBox="1"/>
              <p:nvPr/>
            </p:nvSpPr>
            <p:spPr>
              <a:xfrm>
                <a:off x="257008" y="5564873"/>
                <a:ext cx="661405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−1</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𝑛</m:t>
                          </m:r>
                        </m:den>
                      </m:f>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𝑛</m:t>
                              </m:r>
                            </m:e>
                          </m:d>
                        </m:sup>
                      </m:sSup>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i="1">
                              <a:latin typeface="Cambria Math" panose="02040503050406030204" pitchFamily="18" charset="0"/>
                            </a:rPr>
                            <m:t>𝑛</m:t>
                          </m:r>
                          <m:r>
                            <a:rPr lang="en-US" altLang="ja-JP" sz="3200" i="1">
                              <a:latin typeface="Cambria Math" panose="02040503050406030204" pitchFamily="18" charset="0"/>
                            </a:rPr>
                            <m:t>−1</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519E3B30-1210-DA57-B3C7-6EA468876E3A}"/>
                  </a:ext>
                </a:extLst>
              </p:cNvPr>
              <p:cNvSpPr txBox="1">
                <a:spLocks noRot="1" noChangeAspect="1" noMove="1" noResize="1" noEditPoints="1" noAdjustHandles="1" noChangeArrowheads="1" noChangeShapeType="1" noTextEdit="1"/>
              </p:cNvSpPr>
              <p:nvPr/>
            </p:nvSpPr>
            <p:spPr>
              <a:xfrm>
                <a:off x="257008" y="5564873"/>
                <a:ext cx="6614055" cy="925190"/>
              </a:xfrm>
              <a:prstGeom prst="rect">
                <a:avLst/>
              </a:prstGeom>
              <a:blipFill>
                <a:blip r:embed="rId4"/>
                <a:stretch>
                  <a:fillRect/>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ACA5D8DE-BD0E-48CF-AB9D-F6347EA90AB7}"/>
              </a:ext>
            </a:extLst>
          </p:cNvPr>
          <p:cNvSpPr/>
          <p:nvPr/>
        </p:nvSpPr>
        <p:spPr>
          <a:xfrm>
            <a:off x="1565971" y="2296076"/>
            <a:ext cx="269966" cy="49244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7055AF4-626E-EBDB-2D88-BE14964DD8CC}"/>
              </a:ext>
            </a:extLst>
          </p:cNvPr>
          <p:cNvSpPr txBox="1"/>
          <p:nvPr/>
        </p:nvSpPr>
        <p:spPr>
          <a:xfrm>
            <a:off x="2097248" y="2298370"/>
            <a:ext cx="4773815" cy="523220"/>
          </a:xfrm>
          <a:prstGeom prst="rect">
            <a:avLst/>
          </a:prstGeom>
          <a:noFill/>
        </p:spPr>
        <p:txBody>
          <a:bodyPr wrap="square" rtlCol="0">
            <a:spAutoFit/>
          </a:bodyPr>
          <a:lstStyle/>
          <a:p>
            <a:r>
              <a:rPr kumimoji="1" lang="ja-JP" altLang="en-US" sz="2800" b="1"/>
              <a:t>インクリメンタルな方式</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8BB7460-F622-7C04-1349-1866AC91FDC9}"/>
                  </a:ext>
                </a:extLst>
              </p:cNvPr>
              <p:cNvSpPr txBox="1"/>
              <p:nvPr/>
            </p:nvSpPr>
            <p:spPr>
              <a:xfrm>
                <a:off x="7696256" y="5678462"/>
                <a:ext cx="4495744" cy="698012"/>
              </a:xfrm>
              <a:prstGeom prst="rect">
                <a:avLst/>
              </a:prstGeom>
              <a:noFill/>
            </p:spPr>
            <p:txBody>
              <a:bodyPr wrap="square" lIns="0" tIns="0" rIns="0" bIns="0" rtlCol="0">
                <a:spAutoFit/>
              </a:bodyPr>
              <a:lstStyle/>
              <a:p>
                <a14:m>
                  <m:oMath xmlns:m="http://schemas.openxmlformats.org/officeDocument/2006/math">
                    <m:f>
                      <m:fPr>
                        <m:ctrlPr>
                          <a:rPr lang="en-US" altLang="ja-JP" sz="3200" b="0" i="1" smtClean="0">
                            <a:solidFill>
                              <a:srgbClr val="FF0000"/>
                            </a:solidFill>
                            <a:latin typeface="Cambria Math" panose="02040503050406030204" pitchFamily="18" charset="0"/>
                          </a:rPr>
                        </m:ctrlPr>
                      </m:fPr>
                      <m:num>
                        <m:r>
                          <a:rPr lang="en-US" altLang="ja-JP" sz="3200" b="0" i="1" smtClean="0">
                            <a:solidFill>
                              <a:srgbClr val="FF0000"/>
                            </a:solidFill>
                            <a:latin typeface="Cambria Math" panose="02040503050406030204" pitchFamily="18" charset="0"/>
                          </a:rPr>
                          <m:t>1</m:t>
                        </m:r>
                      </m:num>
                      <m:den>
                        <m:r>
                          <a:rPr lang="en-US" altLang="ja-JP" sz="3200" b="0" i="1" smtClean="0">
                            <a:solidFill>
                              <a:srgbClr val="FF0000"/>
                            </a:solidFill>
                            <a:latin typeface="Cambria Math" panose="02040503050406030204" pitchFamily="18" charset="0"/>
                          </a:rPr>
                          <m:t>𝑛</m:t>
                        </m:r>
                      </m:den>
                    </m:f>
                    <m:r>
                      <a:rPr lang="en-US" altLang="ja-JP" sz="3200" i="1">
                        <a:solidFill>
                          <a:srgbClr val="FF0000"/>
                        </a:solidFill>
                        <a:latin typeface="Cambria Math" panose="02040503050406030204" pitchFamily="18" charset="0"/>
                        <a:ea typeface="Cambria Math" panose="02040503050406030204" pitchFamily="18" charset="0"/>
                      </a:rPr>
                      <m:t>→</m:t>
                    </m:r>
                    <m:r>
                      <a:rPr lang="ja-JP" altLang="en-US" sz="3200" i="1">
                        <a:solidFill>
                          <a:srgbClr val="FF0000"/>
                        </a:solidFill>
                        <a:latin typeface="Cambria Math" panose="02040503050406030204" pitchFamily="18" charset="0"/>
                      </a:rPr>
                      <m:t>𝛼</m:t>
                    </m:r>
                  </m:oMath>
                </a14:m>
                <a:r>
                  <a:rPr kumimoji="1" lang="ja-JP" altLang="en-US" sz="3200">
                    <a:solidFill>
                      <a:srgbClr val="FF0000"/>
                    </a:solidFill>
                  </a:rPr>
                  <a:t>：</a:t>
                </a:r>
                <a:r>
                  <a:rPr kumimoji="1" lang="ja-JP" altLang="en-US" sz="3200" b="1">
                    <a:solidFill>
                      <a:srgbClr val="FF0000"/>
                    </a:solidFill>
                  </a:rPr>
                  <a:t>指数移動平均</a:t>
                </a:r>
                <a:endParaRPr kumimoji="1" lang="ja-JP" altLang="en-US" sz="3200" b="1"/>
              </a:p>
            </p:txBody>
          </p:sp>
        </mc:Choice>
        <mc:Fallback>
          <p:sp>
            <p:nvSpPr>
              <p:cNvPr id="12" name="テキスト ボックス 11">
                <a:extLst>
                  <a:ext uri="{FF2B5EF4-FFF2-40B4-BE49-F238E27FC236}">
                    <a16:creationId xmlns:a16="http://schemas.microsoft.com/office/drawing/2014/main" id="{58BB7460-F622-7C04-1349-1866AC91FDC9}"/>
                  </a:ext>
                </a:extLst>
              </p:cNvPr>
              <p:cNvSpPr txBox="1">
                <a:spLocks noRot="1" noChangeAspect="1" noMove="1" noResize="1" noEditPoints="1" noAdjustHandles="1" noChangeArrowheads="1" noChangeShapeType="1" noTextEdit="1"/>
              </p:cNvSpPr>
              <p:nvPr/>
            </p:nvSpPr>
            <p:spPr>
              <a:xfrm>
                <a:off x="7696256" y="5678462"/>
                <a:ext cx="4495744" cy="698012"/>
              </a:xfrm>
              <a:prstGeom prst="rect">
                <a:avLst/>
              </a:prstGeom>
              <a:blipFill>
                <a:blip r:embed="rId5"/>
                <a:stretch>
                  <a:fillRect l="-136" t="-9649" b="-1403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646C899-675C-02DA-4FA2-BF9007B57113}"/>
                  </a:ext>
                </a:extLst>
              </p:cNvPr>
              <p:cNvSpPr txBox="1"/>
              <p:nvPr/>
            </p:nvSpPr>
            <p:spPr>
              <a:xfrm>
                <a:off x="5831954" y="944120"/>
                <a:ext cx="6379631" cy="1010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−1</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solidFill>
                                    <a:srgbClr val="FF0000"/>
                                  </a:solidFill>
                                  <a:latin typeface="Cambria Math" panose="02040503050406030204" pitchFamily="18" charset="0"/>
                                </a:rPr>
                              </m:ctrlPr>
                            </m:sSupPr>
                            <m:e>
                              <m:r>
                                <a:rPr lang="en-US" altLang="ja-JP" sz="3200" b="0" i="1" smtClean="0">
                                  <a:solidFill>
                                    <a:srgbClr val="FF0000"/>
                                  </a:solidFill>
                                  <a:latin typeface="Cambria Math" panose="02040503050406030204" pitchFamily="18" charset="0"/>
                                </a:rPr>
                                <m:t>𝐺</m:t>
                              </m:r>
                            </m:e>
                            <m:sup>
                              <m:r>
                                <a:rPr lang="en-US" altLang="ja-JP" sz="3200" b="0" i="1" smtClean="0">
                                  <a:solidFill>
                                    <a:srgbClr val="FF0000"/>
                                  </a:solidFill>
                                  <a:latin typeface="Cambria Math" panose="02040503050406030204" pitchFamily="18" charset="0"/>
                                </a:rPr>
                                <m:t>(1)</m:t>
                              </m:r>
                            </m:sup>
                          </m:sSup>
                          <m:r>
                            <a:rPr lang="en-US" altLang="ja-JP" sz="3200" b="0" i="1" smtClean="0">
                              <a:solidFill>
                                <a:srgbClr val="FF0000"/>
                              </a:solidFill>
                              <a:latin typeface="Cambria Math" panose="02040503050406030204" pitchFamily="18" charset="0"/>
                            </a:rPr>
                            <m:t>+</m:t>
                          </m:r>
                          <m:sSup>
                            <m:sSupPr>
                              <m:ctrlPr>
                                <a:rPr lang="en-US" altLang="ja-JP" sz="3200" i="1">
                                  <a:solidFill>
                                    <a:srgbClr val="FF0000"/>
                                  </a:solidFill>
                                  <a:latin typeface="Cambria Math" panose="02040503050406030204" pitchFamily="18" charset="0"/>
                                </a:rPr>
                              </m:ctrlPr>
                            </m:sSupPr>
                            <m:e>
                              <m:r>
                                <a:rPr lang="en-US" altLang="ja-JP" sz="3200" i="1">
                                  <a:solidFill>
                                    <a:srgbClr val="FF0000"/>
                                  </a:solidFill>
                                  <a:latin typeface="Cambria Math" panose="02040503050406030204" pitchFamily="18" charset="0"/>
                                </a:rPr>
                                <m:t>𝐺</m:t>
                              </m:r>
                            </m:e>
                            <m:sup>
                              <m:r>
                                <a:rPr lang="en-US" altLang="ja-JP" sz="3200" i="1">
                                  <a:solidFill>
                                    <a:srgbClr val="FF0000"/>
                                  </a:solidFill>
                                  <a:latin typeface="Cambria Math" panose="02040503050406030204" pitchFamily="18" charset="0"/>
                                </a:rPr>
                                <m:t>(</m:t>
                              </m:r>
                              <m:r>
                                <a:rPr lang="en-US" altLang="ja-JP" sz="3200" b="0" i="1" smtClean="0">
                                  <a:solidFill>
                                    <a:srgbClr val="FF0000"/>
                                  </a:solidFill>
                                  <a:latin typeface="Cambria Math" panose="02040503050406030204" pitchFamily="18" charset="0"/>
                                </a:rPr>
                                <m:t>2</m:t>
                              </m:r>
                              <m:r>
                                <a:rPr lang="en-US" altLang="ja-JP" sz="3200" i="1">
                                  <a:solidFill>
                                    <a:srgbClr val="FF0000"/>
                                  </a:solidFill>
                                  <a:latin typeface="Cambria Math" panose="02040503050406030204" pitchFamily="18" charset="0"/>
                                </a:rPr>
                                <m:t>)</m:t>
                              </m:r>
                            </m:sup>
                          </m:sSup>
                          <m:r>
                            <a:rPr lang="en-US" altLang="ja-JP" sz="3200" b="0" i="1" smtClean="0">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ea typeface="Cambria Math" panose="02040503050406030204" pitchFamily="18" charset="0"/>
                            </a:rPr>
                            <m:t>⋯</m:t>
                          </m:r>
                          <m:r>
                            <a:rPr lang="en-US" altLang="ja-JP" sz="3200" b="0" i="1" smtClean="0">
                              <a:solidFill>
                                <a:srgbClr val="FF0000"/>
                              </a:solidFill>
                              <a:latin typeface="Cambria Math" panose="02040503050406030204" pitchFamily="18" charset="0"/>
                              <a:ea typeface="Cambria Math" panose="02040503050406030204" pitchFamily="18" charset="0"/>
                            </a:rPr>
                            <m:t>+</m:t>
                          </m:r>
                          <m:sSup>
                            <m:sSupPr>
                              <m:ctrlPr>
                                <a:rPr lang="en-US" altLang="ja-JP" sz="3200" i="1">
                                  <a:solidFill>
                                    <a:srgbClr val="FF0000"/>
                                  </a:solidFill>
                                  <a:latin typeface="Cambria Math" panose="02040503050406030204" pitchFamily="18" charset="0"/>
                                </a:rPr>
                              </m:ctrlPr>
                            </m:sSupPr>
                            <m:e>
                              <m:r>
                                <a:rPr lang="en-US" altLang="ja-JP" sz="3200" i="1">
                                  <a:solidFill>
                                    <a:srgbClr val="FF0000"/>
                                  </a:solidFill>
                                  <a:latin typeface="Cambria Math" panose="02040503050406030204" pitchFamily="18" charset="0"/>
                                </a:rPr>
                                <m:t>𝐺</m:t>
                              </m:r>
                            </m:e>
                            <m:sup>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rPr>
                                <m:t>𝑛</m:t>
                              </m:r>
                              <m:r>
                                <a:rPr lang="en-US" altLang="ja-JP" sz="3200" b="0" i="1" smtClean="0">
                                  <a:solidFill>
                                    <a:srgbClr val="FF0000"/>
                                  </a:solidFill>
                                  <a:latin typeface="Cambria Math" panose="02040503050406030204" pitchFamily="18" charset="0"/>
                                </a:rPr>
                                <m:t>−1</m:t>
                              </m:r>
                              <m:r>
                                <a:rPr lang="en-US" altLang="ja-JP" sz="3200" i="1">
                                  <a:solidFill>
                                    <a:srgbClr val="FF0000"/>
                                  </a:solidFill>
                                  <a:latin typeface="Cambria Math" panose="02040503050406030204" pitchFamily="18" charset="0"/>
                                </a:rPr>
                                <m:t>)</m:t>
                              </m:r>
                            </m:sup>
                          </m:sSup>
                        </m:num>
                        <m:den>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−1</m:t>
                          </m:r>
                        </m:den>
                      </m:f>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8646C899-675C-02DA-4FA2-BF9007B57113}"/>
                  </a:ext>
                </a:extLst>
              </p:cNvPr>
              <p:cNvSpPr txBox="1">
                <a:spLocks noRot="1" noChangeAspect="1" noMove="1" noResize="1" noEditPoints="1" noAdjustHandles="1" noChangeArrowheads="1" noChangeShapeType="1" noTextEdit="1"/>
              </p:cNvSpPr>
              <p:nvPr/>
            </p:nvSpPr>
            <p:spPr>
              <a:xfrm>
                <a:off x="5831954" y="944120"/>
                <a:ext cx="6379631" cy="101008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A127B74-721F-F0B1-1D86-C092A1C0CCB7}"/>
                  </a:ext>
                </a:extLst>
              </p:cNvPr>
              <p:cNvSpPr txBox="1"/>
              <p:nvPr/>
            </p:nvSpPr>
            <p:spPr>
              <a:xfrm>
                <a:off x="157965" y="3099694"/>
                <a:ext cx="7858753"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𝑛</m:t>
                          </m:r>
                        </m:den>
                      </m:f>
                      <m:d>
                        <m:dPr>
                          <m:ctrlPr>
                            <a:rPr lang="en-US" altLang="ja-JP" sz="3200" b="0" i="1" smtClean="0">
                              <a:latin typeface="Cambria Math" panose="02040503050406030204" pitchFamily="18" charset="0"/>
                            </a:rPr>
                          </m:ctrlPr>
                        </m:dPr>
                        <m:e>
                          <m:sSup>
                            <m:sSupPr>
                              <m:ctrlPr>
                                <a:rPr lang="en-US" altLang="ja-JP" sz="3200" i="1" smtClean="0">
                                  <a:solidFill>
                                    <a:srgbClr val="FF0000"/>
                                  </a:solidFill>
                                  <a:latin typeface="Cambria Math" panose="02040503050406030204" pitchFamily="18" charset="0"/>
                                </a:rPr>
                              </m:ctrlPr>
                            </m:sSupPr>
                            <m:e>
                              <m:r>
                                <a:rPr lang="en-US" altLang="ja-JP" sz="3200" i="1">
                                  <a:solidFill>
                                    <a:srgbClr val="FF0000"/>
                                  </a:solidFill>
                                  <a:latin typeface="Cambria Math" panose="02040503050406030204" pitchFamily="18" charset="0"/>
                                </a:rPr>
                                <m:t>𝐺</m:t>
                              </m:r>
                            </m:e>
                            <m:sup>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1</m:t>
                                  </m:r>
                                </m:e>
                              </m:d>
                            </m:sup>
                          </m:sSup>
                          <m:r>
                            <a:rPr lang="en-US" altLang="ja-JP" sz="3200" i="1">
                              <a:solidFill>
                                <a:srgbClr val="FF0000"/>
                              </a:solidFill>
                              <a:latin typeface="Cambria Math" panose="02040503050406030204" pitchFamily="18" charset="0"/>
                            </a:rPr>
                            <m:t>+</m:t>
                          </m:r>
                          <m:sSup>
                            <m:sSupPr>
                              <m:ctrlPr>
                                <a:rPr lang="en-US" altLang="ja-JP" sz="3200" i="1">
                                  <a:solidFill>
                                    <a:srgbClr val="FF0000"/>
                                  </a:solidFill>
                                  <a:latin typeface="Cambria Math" panose="02040503050406030204" pitchFamily="18" charset="0"/>
                                </a:rPr>
                              </m:ctrlPr>
                            </m:sSupPr>
                            <m:e>
                              <m:r>
                                <a:rPr lang="en-US" altLang="ja-JP" sz="3200" i="1">
                                  <a:solidFill>
                                    <a:srgbClr val="FF0000"/>
                                  </a:solidFill>
                                  <a:latin typeface="Cambria Math" panose="02040503050406030204" pitchFamily="18" charset="0"/>
                                </a:rPr>
                                <m:t>𝐺</m:t>
                              </m:r>
                            </m:e>
                            <m:sup>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2</m:t>
                                  </m:r>
                                </m:e>
                              </m:d>
                            </m:sup>
                          </m:sSup>
                          <m:r>
                            <a:rPr lang="en-US" altLang="ja-JP" sz="3200" i="1">
                              <a:solidFill>
                                <a:srgbClr val="FF0000"/>
                              </a:solidFill>
                              <a:latin typeface="Cambria Math" panose="02040503050406030204" pitchFamily="18" charset="0"/>
                            </a:rPr>
                            <m:t>+</m:t>
                          </m:r>
                          <m:r>
                            <a:rPr lang="en-US" altLang="ja-JP" sz="3200" i="1">
                              <a:solidFill>
                                <a:srgbClr val="FF0000"/>
                              </a:solidFill>
                              <a:latin typeface="Cambria Math" panose="02040503050406030204" pitchFamily="18" charset="0"/>
                              <a:ea typeface="Cambria Math" panose="02040503050406030204" pitchFamily="18" charset="0"/>
                            </a:rPr>
                            <m:t>⋯+</m:t>
                          </m:r>
                          <m:sSup>
                            <m:sSupPr>
                              <m:ctrlPr>
                                <a:rPr lang="en-US" altLang="ja-JP" sz="3200" i="1">
                                  <a:solidFill>
                                    <a:srgbClr val="FF0000"/>
                                  </a:solidFill>
                                  <a:latin typeface="Cambria Math" panose="02040503050406030204" pitchFamily="18" charset="0"/>
                                </a:rPr>
                              </m:ctrlPr>
                            </m:sSupPr>
                            <m:e>
                              <m:r>
                                <a:rPr lang="en-US" altLang="ja-JP" sz="3200" i="1">
                                  <a:solidFill>
                                    <a:srgbClr val="FF0000"/>
                                  </a:solidFill>
                                  <a:latin typeface="Cambria Math" panose="02040503050406030204" pitchFamily="18" charset="0"/>
                                </a:rPr>
                                <m:t>𝐺</m:t>
                              </m:r>
                            </m:e>
                            <m:sup>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𝑛</m:t>
                                  </m:r>
                                  <m:r>
                                    <a:rPr lang="en-US" altLang="ja-JP" sz="3200" b="0" i="1" smtClean="0">
                                      <a:solidFill>
                                        <a:srgbClr val="FF0000"/>
                                      </a:solidFill>
                                      <a:latin typeface="Cambria Math" panose="02040503050406030204" pitchFamily="18" charset="0"/>
                                    </a:rPr>
                                    <m:t>−1</m:t>
                                  </m:r>
                                </m:e>
                              </m:d>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𝑛</m:t>
                                  </m:r>
                                </m:e>
                              </m:d>
                            </m:sup>
                          </m:sSup>
                        </m:e>
                      </m:d>
                    </m:oMath>
                  </m:oMathPara>
                </a14:m>
                <a:endParaRPr kumimoji="1" lang="ja-JP" altLang="en-US" sz="3200"/>
              </a:p>
            </p:txBody>
          </p:sp>
        </mc:Choice>
        <mc:Fallback>
          <p:sp>
            <p:nvSpPr>
              <p:cNvPr id="13" name="テキスト ボックス 12">
                <a:extLst>
                  <a:ext uri="{FF2B5EF4-FFF2-40B4-BE49-F238E27FC236}">
                    <a16:creationId xmlns:a16="http://schemas.microsoft.com/office/drawing/2014/main" id="{AA127B74-721F-F0B1-1D86-C092A1C0CCB7}"/>
                  </a:ext>
                </a:extLst>
              </p:cNvPr>
              <p:cNvSpPr txBox="1">
                <a:spLocks noRot="1" noChangeAspect="1" noMove="1" noResize="1" noEditPoints="1" noAdjustHandles="1" noChangeArrowheads="1" noChangeShapeType="1" noTextEdit="1"/>
              </p:cNvSpPr>
              <p:nvPr/>
            </p:nvSpPr>
            <p:spPr>
              <a:xfrm>
                <a:off x="157965" y="3099694"/>
                <a:ext cx="7858753" cy="92519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9299C004-D8FB-110F-F4DB-476B51ED03EE}"/>
                  </a:ext>
                </a:extLst>
              </p:cNvPr>
              <p:cNvSpPr txBox="1"/>
              <p:nvPr/>
            </p:nvSpPr>
            <p:spPr>
              <a:xfrm>
                <a:off x="1195385" y="4194483"/>
                <a:ext cx="5099409"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𝑛</m:t>
                          </m:r>
                        </m:den>
                      </m:f>
                      <m:d>
                        <m:dPr>
                          <m:ctrlPr>
                            <a:rPr lang="en-US" altLang="ja-JP" sz="3200" i="1">
                              <a:latin typeface="Cambria Math" panose="02040503050406030204" pitchFamily="18" charset="0"/>
                            </a:rPr>
                          </m:ctrlPr>
                        </m:dPr>
                        <m:e>
                          <m:r>
                            <a:rPr lang="en-US" altLang="ja-JP" sz="3200" b="0" i="1" smtClean="0">
                              <a:solidFill>
                                <a:srgbClr val="FF0000"/>
                              </a:solidFill>
                              <a:latin typeface="Cambria Math" panose="02040503050406030204" pitchFamily="18" charset="0"/>
                            </a:rPr>
                            <m:t>(</m:t>
                          </m:r>
                          <m:r>
                            <a:rPr lang="en-US" altLang="ja-JP" sz="3200" b="0" i="1" smtClean="0">
                              <a:solidFill>
                                <a:srgbClr val="FF0000"/>
                              </a:solidFill>
                              <a:latin typeface="Cambria Math" panose="02040503050406030204" pitchFamily="18" charset="0"/>
                            </a:rPr>
                            <m:t>𝑛</m:t>
                          </m:r>
                          <m:r>
                            <a:rPr lang="en-US" altLang="ja-JP" sz="3200" b="0" i="1" smtClean="0">
                              <a:solidFill>
                                <a:srgbClr val="FF0000"/>
                              </a:solidFill>
                              <a:latin typeface="Cambria Math" panose="02040503050406030204" pitchFamily="18" charset="0"/>
                            </a:rPr>
                            <m:t>−1)</m:t>
                          </m:r>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i="1">
                                  <a:solidFill>
                                    <a:srgbClr val="FF0000"/>
                                  </a:solidFill>
                                  <a:latin typeface="Cambria Math" panose="02040503050406030204" pitchFamily="18" charset="0"/>
                                </a:rPr>
                                <m:t>𝑛</m:t>
                              </m:r>
                              <m:r>
                                <a:rPr lang="en-US" altLang="ja-JP" sz="3200" i="1">
                                  <a:solidFill>
                                    <a:srgbClr val="FF0000"/>
                                  </a:solidFill>
                                  <a:latin typeface="Cambria Math" panose="02040503050406030204" pitchFamily="18" charset="0"/>
                                </a:rPr>
                                <m:t>−1</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i="1">
                              <a:solidFill>
                                <a:schemeClr val="tx1"/>
                              </a:solidFill>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𝑛</m:t>
                                  </m:r>
                                </m:e>
                              </m:d>
                            </m:sup>
                          </m:sSup>
                        </m:e>
                      </m:d>
                    </m:oMath>
                  </m:oMathPara>
                </a14:m>
                <a:endParaRPr kumimoji="1" lang="ja-JP" altLang="en-US" sz="3200"/>
              </a:p>
            </p:txBody>
          </p:sp>
        </mc:Choice>
        <mc:Fallback>
          <p:sp>
            <p:nvSpPr>
              <p:cNvPr id="14" name="テキスト ボックス 13">
                <a:extLst>
                  <a:ext uri="{FF2B5EF4-FFF2-40B4-BE49-F238E27FC236}">
                    <a16:creationId xmlns:a16="http://schemas.microsoft.com/office/drawing/2014/main" id="{9299C004-D8FB-110F-F4DB-476B51ED03EE}"/>
                  </a:ext>
                </a:extLst>
              </p:cNvPr>
              <p:cNvSpPr txBox="1">
                <a:spLocks noRot="1" noChangeAspect="1" noMove="1" noResize="1" noEditPoints="1" noAdjustHandles="1" noChangeArrowheads="1" noChangeShapeType="1" noTextEdit="1"/>
              </p:cNvSpPr>
              <p:nvPr/>
            </p:nvSpPr>
            <p:spPr>
              <a:xfrm>
                <a:off x="1195385" y="4194483"/>
                <a:ext cx="5099409" cy="925190"/>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834236"/>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D6739-6AFB-43F3-0CF2-2CFD822EA8C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A3A2C0-00B9-7461-870B-4CC062BC74A5}"/>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41FD6B9-C959-29FD-75D7-FFA32928BED1}"/>
                  </a:ext>
                </a:extLst>
              </p:cNvPr>
              <p:cNvSpPr txBox="1"/>
              <p:nvPr/>
            </p:nvSpPr>
            <p:spPr>
              <a:xfrm>
                <a:off x="5452776" y="2992971"/>
                <a:ext cx="4728602" cy="1006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3</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𝐺</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3</m:t>
                              </m:r>
                              <m:r>
                                <a:rPr lang="en-US" altLang="ja-JP" sz="3200" i="1">
                                  <a:latin typeface="Cambria Math" panose="02040503050406030204" pitchFamily="18" charset="0"/>
                                </a:rPr>
                                <m:t>)</m:t>
                              </m:r>
                            </m:sup>
                          </m:sSup>
                        </m:num>
                        <m:den>
                          <m:r>
                            <a:rPr lang="en-US" altLang="ja-JP" sz="3200" b="0" i="1" smtClean="0">
                              <a:latin typeface="Cambria Math" panose="02040503050406030204" pitchFamily="18" charset="0"/>
                            </a:rPr>
                            <m:t>3</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141FD6B9-C959-29FD-75D7-FFA32928BED1}"/>
                  </a:ext>
                </a:extLst>
              </p:cNvPr>
              <p:cNvSpPr txBox="1">
                <a:spLocks noRot="1" noChangeAspect="1" noMove="1" noResize="1" noEditPoints="1" noAdjustHandles="1" noChangeArrowheads="1" noChangeShapeType="1" noTextEdit="1"/>
              </p:cNvSpPr>
              <p:nvPr/>
            </p:nvSpPr>
            <p:spPr>
              <a:xfrm>
                <a:off x="5452776" y="2992971"/>
                <a:ext cx="4728602" cy="100687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4E372503-50BD-6A6D-BC53-0E4D4032452A}"/>
                  </a:ext>
                </a:extLst>
              </p:cNvPr>
              <p:cNvSpPr txBox="1"/>
              <p:nvPr/>
            </p:nvSpPr>
            <p:spPr>
              <a:xfrm>
                <a:off x="274822" y="1882451"/>
                <a:ext cx="3583077" cy="541110"/>
              </a:xfrm>
              <a:prstGeom prst="rect">
                <a:avLst/>
              </a:prstGeom>
              <a:noFill/>
            </p:spPr>
            <p:txBody>
              <a:bodyPr wrap="square" rtlCol="0">
                <a:spAutoFit/>
              </a:bodyPr>
              <a:lstStyle/>
              <a:p>
                <a:pPr algn="ctr"/>
                <a:r>
                  <a:rPr lang="en-US" altLang="ja-JP" sz="2800" b="1"/>
                  <a:t>1</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𝐺</m:t>
                        </m:r>
                      </m:e>
                      <m:sup>
                        <m:r>
                          <a:rPr lang="en-US" altLang="ja-JP" sz="2800" b="0" i="1" smtClean="0">
                            <a:latin typeface="Cambria Math" panose="02040503050406030204" pitchFamily="18" charset="0"/>
                          </a:rPr>
                          <m:t>(1)</m:t>
                        </m:r>
                      </m:sup>
                    </m:sSup>
                  </m:oMath>
                </a14:m>
                <a:r>
                  <a:rPr lang="ja-JP" altLang="en-US" sz="2800" b="1"/>
                  <a:t> </a:t>
                </a:r>
                <a:endParaRPr lang="en-US" altLang="ja-JP" sz="2800" b="1"/>
              </a:p>
            </p:txBody>
          </p:sp>
        </mc:Choice>
        <mc:Fallback>
          <p:sp>
            <p:nvSpPr>
              <p:cNvPr id="2" name="テキスト ボックス 1">
                <a:extLst>
                  <a:ext uri="{FF2B5EF4-FFF2-40B4-BE49-F238E27FC236}">
                    <a16:creationId xmlns:a16="http://schemas.microsoft.com/office/drawing/2014/main" id="{4E372503-50BD-6A6D-BC53-0E4D4032452A}"/>
                  </a:ext>
                </a:extLst>
              </p:cNvPr>
              <p:cNvSpPr txBox="1">
                <a:spLocks noRot="1" noChangeAspect="1" noMove="1" noResize="1" noEditPoints="1" noAdjustHandles="1" noChangeArrowheads="1" noChangeShapeType="1" noTextEdit="1"/>
              </p:cNvSpPr>
              <p:nvPr/>
            </p:nvSpPr>
            <p:spPr>
              <a:xfrm>
                <a:off x="274822" y="1882451"/>
                <a:ext cx="3583077" cy="541110"/>
              </a:xfrm>
              <a:prstGeom prst="rect">
                <a:avLst/>
              </a:prstGeom>
              <a:blipFill>
                <a:blip r:embed="rId4"/>
                <a:stretch>
                  <a:fillRect t="-15730" b="-303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1F1D2E1-C09E-C1AB-E9FB-4147DE1310B1}"/>
                  </a:ext>
                </a:extLst>
              </p:cNvPr>
              <p:cNvSpPr txBox="1"/>
              <p:nvPr/>
            </p:nvSpPr>
            <p:spPr>
              <a:xfrm>
                <a:off x="274821" y="2606374"/>
                <a:ext cx="3583077" cy="541110"/>
              </a:xfrm>
              <a:prstGeom prst="rect">
                <a:avLst/>
              </a:prstGeom>
              <a:noFill/>
            </p:spPr>
            <p:txBody>
              <a:bodyPr wrap="square" rtlCol="0">
                <a:spAutoFit/>
              </a:bodyPr>
              <a:lstStyle/>
              <a:p>
                <a:pPr algn="ctr"/>
                <a:r>
                  <a:rPr lang="en-US" altLang="ja-JP" sz="2800" b="1"/>
                  <a:t>2</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𝐺</m:t>
                        </m:r>
                      </m:e>
                      <m:sup>
                        <m:r>
                          <a:rPr lang="en-US" altLang="ja-JP" sz="2800" b="0" i="1" smtClean="0">
                            <a:latin typeface="Cambria Math" panose="02040503050406030204" pitchFamily="18" charset="0"/>
                          </a:rPr>
                          <m:t>(2)</m:t>
                        </m:r>
                      </m:sup>
                    </m:sSup>
                  </m:oMath>
                </a14:m>
                <a:r>
                  <a:rPr lang="ja-JP" altLang="en-US" sz="2800" b="1"/>
                  <a:t> </a:t>
                </a:r>
                <a:endParaRPr lang="en-US" altLang="ja-JP" sz="2800" b="1"/>
              </a:p>
            </p:txBody>
          </p:sp>
        </mc:Choice>
        <mc:Fallback>
          <p:sp>
            <p:nvSpPr>
              <p:cNvPr id="3" name="テキスト ボックス 2">
                <a:extLst>
                  <a:ext uri="{FF2B5EF4-FFF2-40B4-BE49-F238E27FC236}">
                    <a16:creationId xmlns:a16="http://schemas.microsoft.com/office/drawing/2014/main" id="{61F1D2E1-C09E-C1AB-E9FB-4147DE1310B1}"/>
                  </a:ext>
                </a:extLst>
              </p:cNvPr>
              <p:cNvSpPr txBox="1">
                <a:spLocks noRot="1" noChangeAspect="1" noMove="1" noResize="1" noEditPoints="1" noAdjustHandles="1" noChangeArrowheads="1" noChangeShapeType="1" noTextEdit="1"/>
              </p:cNvSpPr>
              <p:nvPr/>
            </p:nvSpPr>
            <p:spPr>
              <a:xfrm>
                <a:off x="274821" y="2606374"/>
                <a:ext cx="3583077" cy="541110"/>
              </a:xfrm>
              <a:prstGeom prst="rect">
                <a:avLst/>
              </a:prstGeom>
              <a:blipFill>
                <a:blip r:embed="rId5"/>
                <a:stretch>
                  <a:fillRect t="-15909" b="-318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9E400A6-7EF0-71CF-D8C9-B80F145C6EA0}"/>
                  </a:ext>
                </a:extLst>
              </p:cNvPr>
              <p:cNvSpPr txBox="1"/>
              <p:nvPr/>
            </p:nvSpPr>
            <p:spPr>
              <a:xfrm>
                <a:off x="274821" y="3330297"/>
                <a:ext cx="3583077" cy="541110"/>
              </a:xfrm>
              <a:prstGeom prst="rect">
                <a:avLst/>
              </a:prstGeom>
              <a:noFill/>
            </p:spPr>
            <p:txBody>
              <a:bodyPr wrap="square" rtlCol="0">
                <a:spAutoFit/>
              </a:bodyPr>
              <a:lstStyle/>
              <a:p>
                <a:pPr algn="ctr"/>
                <a:r>
                  <a:rPr lang="en-US" altLang="ja-JP" sz="2800" b="1"/>
                  <a:t>3</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𝐺</m:t>
                        </m:r>
                      </m:e>
                      <m:sup>
                        <m:r>
                          <a:rPr lang="en-US" altLang="ja-JP" sz="2800" b="0" i="1" smtClean="0">
                            <a:latin typeface="Cambria Math" panose="02040503050406030204" pitchFamily="18" charset="0"/>
                          </a:rPr>
                          <m:t>(3)</m:t>
                        </m:r>
                      </m:sup>
                    </m:sSup>
                  </m:oMath>
                </a14:m>
                <a:r>
                  <a:rPr lang="ja-JP" altLang="en-US" sz="2800" b="1"/>
                  <a:t> </a:t>
                </a:r>
                <a:endParaRPr lang="en-US" altLang="ja-JP" sz="2800" b="1"/>
              </a:p>
            </p:txBody>
          </p:sp>
        </mc:Choice>
        <mc:Fallback>
          <p:sp>
            <p:nvSpPr>
              <p:cNvPr id="6" name="テキスト ボックス 5">
                <a:extLst>
                  <a:ext uri="{FF2B5EF4-FFF2-40B4-BE49-F238E27FC236}">
                    <a16:creationId xmlns:a16="http://schemas.microsoft.com/office/drawing/2014/main" id="{49E400A6-7EF0-71CF-D8C9-B80F145C6EA0}"/>
                  </a:ext>
                </a:extLst>
              </p:cNvPr>
              <p:cNvSpPr txBox="1">
                <a:spLocks noRot="1" noChangeAspect="1" noMove="1" noResize="1" noEditPoints="1" noAdjustHandles="1" noChangeArrowheads="1" noChangeShapeType="1" noTextEdit="1"/>
              </p:cNvSpPr>
              <p:nvPr/>
            </p:nvSpPr>
            <p:spPr>
              <a:xfrm>
                <a:off x="274821" y="3330297"/>
                <a:ext cx="3583077" cy="541110"/>
              </a:xfrm>
              <a:prstGeom prst="rect">
                <a:avLst/>
              </a:prstGeom>
              <a:blipFill>
                <a:blip r:embed="rId6"/>
                <a:stretch>
                  <a:fillRect t="-14607" b="-30337"/>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17972592-4546-EC01-2646-163EE5B42282}"/>
              </a:ext>
            </a:extLst>
          </p:cNvPr>
          <p:cNvSpPr/>
          <p:nvPr/>
        </p:nvSpPr>
        <p:spPr>
          <a:xfrm>
            <a:off x="4006547" y="1786657"/>
            <a:ext cx="801189" cy="281366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64071C9-4ADD-796F-48CA-4EA71060C312}"/>
                  </a:ext>
                </a:extLst>
              </p:cNvPr>
              <p:cNvSpPr txBox="1"/>
              <p:nvPr/>
            </p:nvSpPr>
            <p:spPr>
              <a:xfrm>
                <a:off x="4651588" y="5000763"/>
                <a:ext cx="5673989" cy="1010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𝐺</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m:t>
                              </m:r>
                            </m:sup>
                          </m:sSup>
                          <m:r>
                            <a:rPr lang="en-US" altLang="ja-JP" sz="3200" b="0" i="1" smtClean="0">
                              <a:latin typeface="Cambria Math" panose="02040503050406030204" pitchFamily="18" charset="0"/>
                            </a:rPr>
                            <m:t>+</m:t>
                          </m:r>
                          <m:r>
                            <a:rPr lang="en-US" altLang="ja-JP" sz="3200" i="1">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m:t>
                              </m:r>
                              <m:r>
                                <a:rPr lang="en-US" altLang="ja-JP" sz="3200" i="1">
                                  <a:latin typeface="Cambria Math" panose="02040503050406030204" pitchFamily="18" charset="0"/>
                                </a:rPr>
                                <m:t>𝑛</m:t>
                              </m:r>
                              <m:r>
                                <a:rPr lang="en-US" altLang="ja-JP" sz="3200" i="1">
                                  <a:latin typeface="Cambria Math" panose="02040503050406030204" pitchFamily="18" charset="0"/>
                                </a:rPr>
                                <m:t>)</m:t>
                              </m:r>
                            </m:sup>
                          </m:sSup>
                        </m:num>
                        <m:den>
                          <m:r>
                            <a:rPr lang="en-US" altLang="ja-JP" sz="3200" b="0" i="1" smtClean="0">
                              <a:latin typeface="Cambria Math" panose="02040503050406030204" pitchFamily="18" charset="0"/>
                            </a:rPr>
                            <m:t>𝑛</m:t>
                          </m:r>
                        </m:den>
                      </m:f>
                      <m:r>
                        <a:rPr lang="en-US" altLang="ja-JP" sz="3200" b="0" i="1" smtClean="0">
                          <a:latin typeface="Cambria Math" panose="02040503050406030204" pitchFamily="18" charset="0"/>
                        </a:rPr>
                        <m:t>,</m:t>
                      </m:r>
                    </m:oMath>
                  </m:oMathPara>
                </a14:m>
                <a:endParaRPr kumimoji="1" lang="ja-JP" altLang="en-US" sz="3200"/>
              </a:p>
            </p:txBody>
          </p:sp>
        </mc:Choice>
        <mc:Fallback>
          <p:sp>
            <p:nvSpPr>
              <p:cNvPr id="10" name="テキスト ボックス 9">
                <a:extLst>
                  <a:ext uri="{FF2B5EF4-FFF2-40B4-BE49-F238E27FC236}">
                    <a16:creationId xmlns:a16="http://schemas.microsoft.com/office/drawing/2014/main" id="{064071C9-4ADD-796F-48CA-4EA71060C312}"/>
                  </a:ext>
                </a:extLst>
              </p:cNvPr>
              <p:cNvSpPr txBox="1">
                <a:spLocks noRot="1" noChangeAspect="1" noMove="1" noResize="1" noEditPoints="1" noAdjustHandles="1" noChangeArrowheads="1" noChangeShapeType="1" noTextEdit="1"/>
              </p:cNvSpPr>
              <p:nvPr/>
            </p:nvSpPr>
            <p:spPr>
              <a:xfrm>
                <a:off x="4651588" y="5000763"/>
                <a:ext cx="5673989" cy="101008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63394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65742-E362-5CC7-CB90-F4791E81A71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24F08E0-49E4-E7C0-349A-BEEF37E56641}"/>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D6B3103-EB19-51B5-B7CB-809E192B19EB}"/>
                  </a:ext>
                </a:extLst>
              </p:cNvPr>
              <p:cNvSpPr txBox="1"/>
              <p:nvPr/>
            </p:nvSpPr>
            <p:spPr>
              <a:xfrm>
                <a:off x="5313435" y="801876"/>
                <a:ext cx="5847690"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1</m:t>
                          </m:r>
                        </m:sub>
                      </m:sSub>
                      <m:d>
                        <m:dPr>
                          <m:ctrlPr>
                            <a:rPr lang="en-US" altLang="ja-JP" sz="3200" i="1">
                              <a:solidFill>
                                <a:schemeClr val="tx1"/>
                              </a:solidFill>
                              <a:latin typeface="Cambria Math" panose="02040503050406030204" pitchFamily="18" charset="0"/>
                            </a:rPr>
                          </m:ctrlPr>
                        </m:dPr>
                        <m:e>
                          <m:r>
                            <a:rPr lang="en-US" altLang="ja-JP" sz="3200" b="0" i="1" smtClean="0">
                              <a:solidFill>
                                <a:schemeClr val="tx1"/>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0</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b="0" i="1" smtClean="0">
                              <a:latin typeface="Cambria Math" panose="02040503050406030204" pitchFamily="18" charset="0"/>
                            </a:rPr>
                            <m:t>1</m:t>
                          </m:r>
                        </m:den>
                      </m:f>
                      <m:r>
                        <a:rPr lang="en-US" altLang="ja-JP" sz="3200" b="0" i="1" smtClean="0">
                          <a:latin typeface="Cambria Math" panose="02040503050406030204" pitchFamily="18" charset="0"/>
                        </a:rPr>
                        <m:t>{</m:t>
                      </m:r>
                      <m:sSup>
                        <m:sSupPr>
                          <m:ctrlPr>
                            <a:rPr lang="en-US" altLang="ja-JP" sz="3200" i="1" smtClean="0">
                              <a:solidFill>
                                <a:srgbClr val="0070C0"/>
                              </a:solidFill>
                              <a:latin typeface="Cambria Math" panose="02040503050406030204" pitchFamily="18" charset="0"/>
                            </a:rPr>
                          </m:ctrlPr>
                        </m:sSupPr>
                        <m:e>
                          <m:r>
                            <a:rPr lang="en-US" altLang="ja-JP" sz="3200" i="1">
                              <a:solidFill>
                                <a:srgbClr val="0070C0"/>
                              </a:solidFill>
                              <a:latin typeface="Cambria Math" panose="02040503050406030204" pitchFamily="18" charset="0"/>
                            </a:rPr>
                            <m:t>𝐺</m:t>
                          </m:r>
                        </m:e>
                        <m:sup>
                          <m:d>
                            <m:dPr>
                              <m:ctrlPr>
                                <a:rPr lang="en-US" altLang="ja-JP" sz="3200" i="1">
                                  <a:solidFill>
                                    <a:srgbClr val="0070C0"/>
                                  </a:solidFill>
                                  <a:latin typeface="Cambria Math" panose="02040503050406030204" pitchFamily="18" charset="0"/>
                                </a:rPr>
                              </m:ctrlPr>
                            </m:dPr>
                            <m:e>
                              <m:r>
                                <a:rPr lang="en-US" altLang="ja-JP" sz="3200" b="0" i="1" smtClean="0">
                                  <a:solidFill>
                                    <a:srgbClr val="0070C0"/>
                                  </a:solidFill>
                                  <a:latin typeface="Cambria Math" panose="02040503050406030204" pitchFamily="18" charset="0"/>
                                </a:rPr>
                                <m:t>1</m:t>
                              </m:r>
                            </m:e>
                          </m:d>
                        </m:sup>
                      </m:sSup>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0</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DD6B3103-EB19-51B5-B7CB-809E192B19EB}"/>
                  </a:ext>
                </a:extLst>
              </p:cNvPr>
              <p:cNvSpPr txBox="1">
                <a:spLocks noRot="1" noChangeAspect="1" noMove="1" noResize="1" noEditPoints="1" noAdjustHandles="1" noChangeArrowheads="1" noChangeShapeType="1" noTextEdit="1"/>
              </p:cNvSpPr>
              <p:nvPr/>
            </p:nvSpPr>
            <p:spPr>
              <a:xfrm>
                <a:off x="5313435" y="801876"/>
                <a:ext cx="5847690" cy="92198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656CE640-2579-8F91-8F31-EE69CDA0AD66}"/>
                  </a:ext>
                </a:extLst>
              </p:cNvPr>
              <p:cNvSpPr txBox="1"/>
              <p:nvPr/>
            </p:nvSpPr>
            <p:spPr>
              <a:xfrm>
                <a:off x="370613" y="1085953"/>
                <a:ext cx="3583077" cy="541110"/>
              </a:xfrm>
              <a:prstGeom prst="rect">
                <a:avLst/>
              </a:prstGeom>
              <a:noFill/>
            </p:spPr>
            <p:txBody>
              <a:bodyPr wrap="square" rtlCol="0">
                <a:spAutoFit/>
              </a:bodyPr>
              <a:lstStyle/>
              <a:p>
                <a:pPr algn="ctr"/>
                <a:r>
                  <a:rPr lang="en-US" altLang="ja-JP" sz="2800" b="1"/>
                  <a:t>1</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solidFill>
                              <a:srgbClr val="0070C0"/>
                            </a:solidFill>
                            <a:latin typeface="Cambria Math" panose="02040503050406030204" pitchFamily="18" charset="0"/>
                          </a:rPr>
                        </m:ctrlPr>
                      </m:sSupPr>
                      <m:e>
                        <m:r>
                          <a:rPr lang="en-US" altLang="ja-JP" sz="2800" b="0" i="1" smtClean="0">
                            <a:solidFill>
                              <a:srgbClr val="0070C0"/>
                            </a:solidFill>
                            <a:latin typeface="Cambria Math" panose="02040503050406030204" pitchFamily="18" charset="0"/>
                          </a:rPr>
                          <m:t>𝐺</m:t>
                        </m:r>
                      </m:e>
                      <m:sup>
                        <m:r>
                          <a:rPr lang="en-US" altLang="ja-JP" sz="2800" b="0" i="1" smtClean="0">
                            <a:solidFill>
                              <a:srgbClr val="0070C0"/>
                            </a:solidFill>
                            <a:latin typeface="Cambria Math" panose="02040503050406030204" pitchFamily="18" charset="0"/>
                          </a:rPr>
                          <m:t>(1)</m:t>
                        </m:r>
                      </m:sup>
                    </m:sSup>
                  </m:oMath>
                </a14:m>
                <a:r>
                  <a:rPr lang="ja-JP" altLang="en-US" sz="2800" b="1">
                    <a:solidFill>
                      <a:srgbClr val="0070C0"/>
                    </a:solidFill>
                  </a:rPr>
                  <a:t> </a:t>
                </a:r>
                <a:endParaRPr lang="en-US" altLang="ja-JP" sz="2800" b="1"/>
              </a:p>
            </p:txBody>
          </p:sp>
        </mc:Choice>
        <mc:Fallback>
          <p:sp>
            <p:nvSpPr>
              <p:cNvPr id="2" name="テキスト ボックス 1">
                <a:extLst>
                  <a:ext uri="{FF2B5EF4-FFF2-40B4-BE49-F238E27FC236}">
                    <a16:creationId xmlns:a16="http://schemas.microsoft.com/office/drawing/2014/main" id="{656CE640-2579-8F91-8F31-EE69CDA0AD66}"/>
                  </a:ext>
                </a:extLst>
              </p:cNvPr>
              <p:cNvSpPr txBox="1">
                <a:spLocks noRot="1" noChangeAspect="1" noMove="1" noResize="1" noEditPoints="1" noAdjustHandles="1" noChangeArrowheads="1" noChangeShapeType="1" noTextEdit="1"/>
              </p:cNvSpPr>
              <p:nvPr/>
            </p:nvSpPr>
            <p:spPr>
              <a:xfrm>
                <a:off x="370613" y="1085953"/>
                <a:ext cx="3583077" cy="541110"/>
              </a:xfrm>
              <a:prstGeom prst="rect">
                <a:avLst/>
              </a:prstGeom>
              <a:blipFill>
                <a:blip r:embed="rId4"/>
                <a:stretch>
                  <a:fillRect t="-14607" b="-303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10A5D7B-38A5-8600-026A-7018EE663D7F}"/>
                  </a:ext>
                </a:extLst>
              </p:cNvPr>
              <p:cNvSpPr txBox="1"/>
              <p:nvPr/>
            </p:nvSpPr>
            <p:spPr>
              <a:xfrm>
                <a:off x="370614" y="2395803"/>
                <a:ext cx="3583077" cy="541110"/>
              </a:xfrm>
              <a:prstGeom prst="rect">
                <a:avLst/>
              </a:prstGeom>
              <a:noFill/>
            </p:spPr>
            <p:txBody>
              <a:bodyPr wrap="square" rtlCol="0">
                <a:spAutoFit/>
              </a:bodyPr>
              <a:lstStyle/>
              <a:p>
                <a:pPr algn="ctr"/>
                <a:r>
                  <a:rPr lang="en-US" altLang="ja-JP" sz="2800" b="1"/>
                  <a:t>2</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solidFill>
                              <a:srgbClr val="0070C0"/>
                            </a:solidFill>
                            <a:latin typeface="Cambria Math" panose="02040503050406030204" pitchFamily="18" charset="0"/>
                          </a:rPr>
                        </m:ctrlPr>
                      </m:sSupPr>
                      <m:e>
                        <m:r>
                          <a:rPr lang="en-US" altLang="ja-JP" sz="2800" b="0" i="1" smtClean="0">
                            <a:solidFill>
                              <a:srgbClr val="0070C0"/>
                            </a:solidFill>
                            <a:latin typeface="Cambria Math" panose="02040503050406030204" pitchFamily="18" charset="0"/>
                          </a:rPr>
                          <m:t>𝐺</m:t>
                        </m:r>
                      </m:e>
                      <m:sup>
                        <m:r>
                          <a:rPr lang="en-US" altLang="ja-JP" sz="2800" b="0" i="1" smtClean="0">
                            <a:solidFill>
                              <a:srgbClr val="0070C0"/>
                            </a:solidFill>
                            <a:latin typeface="Cambria Math" panose="02040503050406030204" pitchFamily="18" charset="0"/>
                          </a:rPr>
                          <m:t>(2)</m:t>
                        </m:r>
                      </m:sup>
                    </m:sSup>
                  </m:oMath>
                </a14:m>
                <a:r>
                  <a:rPr lang="ja-JP" altLang="en-US" sz="2800" b="1"/>
                  <a:t> </a:t>
                </a:r>
                <a:endParaRPr lang="en-US" altLang="ja-JP" sz="2800" b="1"/>
              </a:p>
            </p:txBody>
          </p:sp>
        </mc:Choice>
        <mc:Fallback>
          <p:sp>
            <p:nvSpPr>
              <p:cNvPr id="3" name="テキスト ボックス 2">
                <a:extLst>
                  <a:ext uri="{FF2B5EF4-FFF2-40B4-BE49-F238E27FC236}">
                    <a16:creationId xmlns:a16="http://schemas.microsoft.com/office/drawing/2014/main" id="{610A5D7B-38A5-8600-026A-7018EE663D7F}"/>
                  </a:ext>
                </a:extLst>
              </p:cNvPr>
              <p:cNvSpPr txBox="1">
                <a:spLocks noRot="1" noChangeAspect="1" noMove="1" noResize="1" noEditPoints="1" noAdjustHandles="1" noChangeArrowheads="1" noChangeShapeType="1" noTextEdit="1"/>
              </p:cNvSpPr>
              <p:nvPr/>
            </p:nvSpPr>
            <p:spPr>
              <a:xfrm>
                <a:off x="370614" y="2395803"/>
                <a:ext cx="3583077" cy="541110"/>
              </a:xfrm>
              <a:prstGeom prst="rect">
                <a:avLst/>
              </a:prstGeom>
              <a:blipFill>
                <a:blip r:embed="rId5"/>
                <a:stretch>
                  <a:fillRect t="-14607" b="-303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429E0E6-CC70-7934-F128-977E59A24C95}"/>
                  </a:ext>
                </a:extLst>
              </p:cNvPr>
              <p:cNvSpPr txBox="1"/>
              <p:nvPr/>
            </p:nvSpPr>
            <p:spPr>
              <a:xfrm>
                <a:off x="370614" y="3817222"/>
                <a:ext cx="3583077" cy="541110"/>
              </a:xfrm>
              <a:prstGeom prst="rect">
                <a:avLst/>
              </a:prstGeom>
              <a:noFill/>
            </p:spPr>
            <p:txBody>
              <a:bodyPr wrap="square" rtlCol="0">
                <a:spAutoFit/>
              </a:bodyPr>
              <a:lstStyle/>
              <a:p>
                <a:pPr algn="ctr"/>
                <a:r>
                  <a:rPr lang="en-US" altLang="ja-JP" sz="2800" b="1"/>
                  <a:t>3</a:t>
                </a:r>
                <a:r>
                  <a:rPr lang="ja-JP" altLang="en-US" sz="2800" b="1"/>
                  <a:t>回目の試行</a:t>
                </a:r>
                <a14:m>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solidFill>
                              <a:srgbClr val="0070C0"/>
                            </a:solidFill>
                            <a:latin typeface="Cambria Math" panose="02040503050406030204" pitchFamily="18" charset="0"/>
                          </a:rPr>
                        </m:ctrlPr>
                      </m:sSupPr>
                      <m:e>
                        <m:r>
                          <a:rPr lang="en-US" altLang="ja-JP" sz="2800" b="0" i="1" smtClean="0">
                            <a:solidFill>
                              <a:srgbClr val="0070C0"/>
                            </a:solidFill>
                            <a:latin typeface="Cambria Math" panose="02040503050406030204" pitchFamily="18" charset="0"/>
                          </a:rPr>
                          <m:t>𝐺</m:t>
                        </m:r>
                      </m:e>
                      <m:sup>
                        <m:r>
                          <a:rPr lang="en-US" altLang="ja-JP" sz="2800" b="0" i="1" smtClean="0">
                            <a:solidFill>
                              <a:srgbClr val="0070C0"/>
                            </a:solidFill>
                            <a:latin typeface="Cambria Math" panose="02040503050406030204" pitchFamily="18" charset="0"/>
                          </a:rPr>
                          <m:t>(3)</m:t>
                        </m:r>
                      </m:sup>
                    </m:sSup>
                  </m:oMath>
                </a14:m>
                <a:r>
                  <a:rPr lang="ja-JP" altLang="en-US" sz="2800" b="1"/>
                  <a:t> </a:t>
                </a:r>
                <a:endParaRPr lang="en-US" altLang="ja-JP" sz="2800" b="1"/>
              </a:p>
            </p:txBody>
          </p:sp>
        </mc:Choice>
        <mc:Fallback>
          <p:sp>
            <p:nvSpPr>
              <p:cNvPr id="6" name="テキスト ボックス 5">
                <a:extLst>
                  <a:ext uri="{FF2B5EF4-FFF2-40B4-BE49-F238E27FC236}">
                    <a16:creationId xmlns:a16="http://schemas.microsoft.com/office/drawing/2014/main" id="{5429E0E6-CC70-7934-F128-977E59A24C95}"/>
                  </a:ext>
                </a:extLst>
              </p:cNvPr>
              <p:cNvSpPr txBox="1">
                <a:spLocks noRot="1" noChangeAspect="1" noMove="1" noResize="1" noEditPoints="1" noAdjustHandles="1" noChangeArrowheads="1" noChangeShapeType="1" noTextEdit="1"/>
              </p:cNvSpPr>
              <p:nvPr/>
            </p:nvSpPr>
            <p:spPr>
              <a:xfrm>
                <a:off x="370614" y="3817222"/>
                <a:ext cx="3583077" cy="541110"/>
              </a:xfrm>
              <a:prstGeom prst="rect">
                <a:avLst/>
              </a:prstGeom>
              <a:blipFill>
                <a:blip r:embed="rId6"/>
                <a:stretch>
                  <a:fillRect t="-14607" b="-303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F853B0B-883C-90F8-5A75-786387EB11EC}"/>
                  </a:ext>
                </a:extLst>
              </p:cNvPr>
              <p:cNvSpPr txBox="1"/>
              <p:nvPr/>
            </p:nvSpPr>
            <p:spPr>
              <a:xfrm>
                <a:off x="5313435" y="2118795"/>
                <a:ext cx="5847690"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2</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1</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b="0" i="1" smtClean="0">
                              <a:latin typeface="Cambria Math" panose="02040503050406030204" pitchFamily="18" charset="0"/>
                            </a:rPr>
                            <m:t>2</m:t>
                          </m:r>
                        </m:den>
                      </m:f>
                      <m:r>
                        <a:rPr lang="en-US" altLang="ja-JP" sz="3200" b="0" i="1" smtClean="0">
                          <a:latin typeface="Cambria Math" panose="02040503050406030204" pitchFamily="18" charset="0"/>
                        </a:rPr>
                        <m:t>{</m:t>
                      </m:r>
                      <m:sSup>
                        <m:sSupPr>
                          <m:ctrlPr>
                            <a:rPr lang="en-US" altLang="ja-JP" sz="3200" i="1" smtClean="0">
                              <a:solidFill>
                                <a:srgbClr val="0070C0"/>
                              </a:solidFill>
                              <a:latin typeface="Cambria Math" panose="02040503050406030204" pitchFamily="18" charset="0"/>
                            </a:rPr>
                          </m:ctrlPr>
                        </m:sSupPr>
                        <m:e>
                          <m:r>
                            <a:rPr lang="en-US" altLang="ja-JP" sz="3200" i="1">
                              <a:solidFill>
                                <a:srgbClr val="0070C0"/>
                              </a:solidFill>
                              <a:latin typeface="Cambria Math" panose="02040503050406030204" pitchFamily="18" charset="0"/>
                            </a:rPr>
                            <m:t>𝐺</m:t>
                          </m:r>
                        </m:e>
                        <m:sup>
                          <m:d>
                            <m:dPr>
                              <m:ctrlPr>
                                <a:rPr lang="en-US" altLang="ja-JP" sz="3200" i="1">
                                  <a:solidFill>
                                    <a:srgbClr val="0070C0"/>
                                  </a:solidFill>
                                  <a:latin typeface="Cambria Math" panose="02040503050406030204" pitchFamily="18" charset="0"/>
                                </a:rPr>
                              </m:ctrlPr>
                            </m:dPr>
                            <m:e>
                              <m:r>
                                <a:rPr lang="en-US" altLang="ja-JP" sz="3200" b="0" i="1" smtClean="0">
                                  <a:solidFill>
                                    <a:srgbClr val="0070C0"/>
                                  </a:solidFill>
                                  <a:latin typeface="Cambria Math" panose="02040503050406030204" pitchFamily="18" charset="0"/>
                                </a:rPr>
                                <m:t>2</m:t>
                              </m:r>
                            </m:e>
                          </m:d>
                        </m:sup>
                      </m:sSup>
                      <m:r>
                        <a:rPr lang="en-US" altLang="ja-JP" sz="3200" b="0" i="1" smtClean="0">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1</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b="0" i="1" smtClean="0">
                          <a:latin typeface="Cambria Math" panose="02040503050406030204" pitchFamily="18" charset="0"/>
                        </a:rPr>
                        <m:t>}</m:t>
                      </m:r>
                    </m:oMath>
                  </m:oMathPara>
                </a14:m>
                <a:endParaRPr kumimoji="1" lang="ja-JP" altLang="en-US" sz="3200"/>
              </a:p>
            </p:txBody>
          </p:sp>
        </mc:Choice>
        <mc:Fallback>
          <p:sp>
            <p:nvSpPr>
              <p:cNvPr id="10" name="テキスト ボックス 9">
                <a:extLst>
                  <a:ext uri="{FF2B5EF4-FFF2-40B4-BE49-F238E27FC236}">
                    <a16:creationId xmlns:a16="http://schemas.microsoft.com/office/drawing/2014/main" id="{EF853B0B-883C-90F8-5A75-786387EB11EC}"/>
                  </a:ext>
                </a:extLst>
              </p:cNvPr>
              <p:cNvSpPr txBox="1">
                <a:spLocks noRot="1" noChangeAspect="1" noMove="1" noResize="1" noEditPoints="1" noAdjustHandles="1" noChangeArrowheads="1" noChangeShapeType="1" noTextEdit="1"/>
              </p:cNvSpPr>
              <p:nvPr/>
            </p:nvSpPr>
            <p:spPr>
              <a:xfrm>
                <a:off x="5313435" y="2118795"/>
                <a:ext cx="5847690" cy="92198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234F25C-4AB2-85CA-B787-7F2C55B5CA80}"/>
                  </a:ext>
                </a:extLst>
              </p:cNvPr>
              <p:cNvSpPr txBox="1"/>
              <p:nvPr/>
            </p:nvSpPr>
            <p:spPr>
              <a:xfrm>
                <a:off x="5313435" y="3503687"/>
                <a:ext cx="5847690"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3</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2</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b="0" i="1" smtClean="0">
                              <a:latin typeface="Cambria Math" panose="02040503050406030204" pitchFamily="18" charset="0"/>
                            </a:rPr>
                            <m:t>3</m:t>
                          </m:r>
                        </m:den>
                      </m:f>
                      <m:r>
                        <a:rPr lang="en-US" altLang="ja-JP" sz="3200" b="0" i="1" smtClean="0">
                          <a:latin typeface="Cambria Math" panose="02040503050406030204" pitchFamily="18" charset="0"/>
                        </a:rPr>
                        <m:t>{</m:t>
                      </m:r>
                      <m:sSup>
                        <m:sSupPr>
                          <m:ctrlPr>
                            <a:rPr lang="en-US" altLang="ja-JP" sz="3200" i="1" smtClean="0">
                              <a:solidFill>
                                <a:srgbClr val="0070C0"/>
                              </a:solidFill>
                              <a:latin typeface="Cambria Math" panose="02040503050406030204" pitchFamily="18" charset="0"/>
                            </a:rPr>
                          </m:ctrlPr>
                        </m:sSupPr>
                        <m:e>
                          <m:r>
                            <a:rPr lang="en-US" altLang="ja-JP" sz="3200" i="1">
                              <a:solidFill>
                                <a:srgbClr val="0070C0"/>
                              </a:solidFill>
                              <a:latin typeface="Cambria Math" panose="02040503050406030204" pitchFamily="18" charset="0"/>
                            </a:rPr>
                            <m:t>𝐺</m:t>
                          </m:r>
                        </m:e>
                        <m:sup>
                          <m:d>
                            <m:dPr>
                              <m:ctrlPr>
                                <a:rPr lang="en-US" altLang="ja-JP" sz="3200" i="1">
                                  <a:solidFill>
                                    <a:srgbClr val="0070C0"/>
                                  </a:solidFill>
                                  <a:latin typeface="Cambria Math" panose="02040503050406030204" pitchFamily="18" charset="0"/>
                                </a:rPr>
                              </m:ctrlPr>
                            </m:dPr>
                            <m:e>
                              <m:r>
                                <a:rPr lang="en-US" altLang="ja-JP" sz="3200" b="0" i="1" smtClean="0">
                                  <a:solidFill>
                                    <a:srgbClr val="0070C0"/>
                                  </a:solidFill>
                                  <a:latin typeface="Cambria Math" panose="02040503050406030204" pitchFamily="18" charset="0"/>
                                </a:rPr>
                                <m:t>3</m:t>
                              </m:r>
                            </m:e>
                          </m:d>
                        </m:sup>
                      </m:sSup>
                      <m:r>
                        <a:rPr lang="en-US" altLang="ja-JP" sz="3200" b="0" i="1" smtClean="0">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2</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oMath>
                  </m:oMathPara>
                </a14:m>
                <a:endParaRPr kumimoji="1" lang="ja-JP" altLang="en-US" sz="3200"/>
              </a:p>
            </p:txBody>
          </p:sp>
        </mc:Choice>
        <mc:Fallback>
          <p:sp>
            <p:nvSpPr>
              <p:cNvPr id="11" name="テキスト ボックス 10">
                <a:extLst>
                  <a:ext uri="{FF2B5EF4-FFF2-40B4-BE49-F238E27FC236}">
                    <a16:creationId xmlns:a16="http://schemas.microsoft.com/office/drawing/2014/main" id="{B234F25C-4AB2-85CA-B787-7F2C55B5CA80}"/>
                  </a:ext>
                </a:extLst>
              </p:cNvPr>
              <p:cNvSpPr txBox="1">
                <a:spLocks noRot="1" noChangeAspect="1" noMove="1" noResize="1" noEditPoints="1" noAdjustHandles="1" noChangeArrowheads="1" noChangeShapeType="1" noTextEdit="1"/>
              </p:cNvSpPr>
              <p:nvPr/>
            </p:nvSpPr>
            <p:spPr>
              <a:xfrm>
                <a:off x="5313435" y="3503687"/>
                <a:ext cx="5847690" cy="921984"/>
              </a:xfrm>
              <a:prstGeom prst="rect">
                <a:avLst/>
              </a:prstGeom>
              <a:blipFill>
                <a:blip r:embed="rId8"/>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1FBBB8A7-8D63-5FE6-C822-61F35572F2D7}"/>
              </a:ext>
            </a:extLst>
          </p:cNvPr>
          <p:cNvCxnSpPr>
            <a:cxnSpLocks/>
          </p:cNvCxnSpPr>
          <p:nvPr/>
        </p:nvCxnSpPr>
        <p:spPr>
          <a:xfrm>
            <a:off x="4066903" y="1337062"/>
            <a:ext cx="9056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1DA3B30B-B69E-680C-1272-726C2E46627B}"/>
              </a:ext>
            </a:extLst>
          </p:cNvPr>
          <p:cNvCxnSpPr>
            <a:cxnSpLocks/>
          </p:cNvCxnSpPr>
          <p:nvPr/>
        </p:nvCxnSpPr>
        <p:spPr>
          <a:xfrm>
            <a:off x="4132217" y="2649237"/>
            <a:ext cx="9056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7AB4B03D-475A-1F11-C235-27603B3A3F23}"/>
              </a:ext>
            </a:extLst>
          </p:cNvPr>
          <p:cNvCxnSpPr>
            <a:cxnSpLocks/>
          </p:cNvCxnSpPr>
          <p:nvPr/>
        </p:nvCxnSpPr>
        <p:spPr>
          <a:xfrm>
            <a:off x="4132216" y="4087777"/>
            <a:ext cx="9056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a:extLst>
              <a:ext uri="{FF2B5EF4-FFF2-40B4-BE49-F238E27FC236}">
                <a16:creationId xmlns:a16="http://schemas.microsoft.com/office/drawing/2014/main" id="{D60C749E-82AC-3595-B60C-ECBC604ED86D}"/>
              </a:ext>
            </a:extLst>
          </p:cNvPr>
          <p:cNvCxnSpPr>
            <a:cxnSpLocks/>
          </p:cNvCxnSpPr>
          <p:nvPr/>
        </p:nvCxnSpPr>
        <p:spPr>
          <a:xfrm>
            <a:off x="6217920" y="1633726"/>
            <a:ext cx="1045029" cy="6653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線矢印コネクタ 21">
            <a:extLst>
              <a:ext uri="{FF2B5EF4-FFF2-40B4-BE49-F238E27FC236}">
                <a16:creationId xmlns:a16="http://schemas.microsoft.com/office/drawing/2014/main" id="{A6238A79-1F32-F6A7-2D50-FD27E4A0CF5F}"/>
              </a:ext>
            </a:extLst>
          </p:cNvPr>
          <p:cNvCxnSpPr>
            <a:cxnSpLocks/>
          </p:cNvCxnSpPr>
          <p:nvPr/>
        </p:nvCxnSpPr>
        <p:spPr>
          <a:xfrm>
            <a:off x="6217920" y="1628503"/>
            <a:ext cx="3718560" cy="767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47046239-D18E-7534-2DCC-8636D9045F9D}"/>
              </a:ext>
            </a:extLst>
          </p:cNvPr>
          <p:cNvCxnSpPr>
            <a:cxnSpLocks/>
          </p:cNvCxnSpPr>
          <p:nvPr/>
        </p:nvCxnSpPr>
        <p:spPr>
          <a:xfrm>
            <a:off x="6291942" y="3020620"/>
            <a:ext cx="1045029" cy="6653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DBA7E4CB-AF2B-48E4-EC01-35BD8162A276}"/>
              </a:ext>
            </a:extLst>
          </p:cNvPr>
          <p:cNvCxnSpPr>
            <a:cxnSpLocks/>
          </p:cNvCxnSpPr>
          <p:nvPr/>
        </p:nvCxnSpPr>
        <p:spPr>
          <a:xfrm>
            <a:off x="6291942" y="3015397"/>
            <a:ext cx="3718560" cy="767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B4EB54A5-687D-C3E1-9712-B53DB2A433C5}"/>
                  </a:ext>
                </a:extLst>
              </p:cNvPr>
              <p:cNvSpPr txBox="1"/>
              <p:nvPr/>
            </p:nvSpPr>
            <p:spPr>
              <a:xfrm>
                <a:off x="5046616" y="5130934"/>
                <a:ext cx="661405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𝑛</m:t>
                          </m:r>
                        </m:sub>
                      </m:sSub>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𝑠</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−1</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𝑛</m:t>
                          </m:r>
                        </m:den>
                      </m:f>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𝑛</m:t>
                              </m:r>
                            </m:e>
                          </m:d>
                        </m:sup>
                      </m:sSup>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i="1">
                              <a:latin typeface="Cambria Math" panose="02040503050406030204" pitchFamily="18" charset="0"/>
                            </a:rPr>
                            <m:t>𝑛</m:t>
                          </m:r>
                          <m:r>
                            <a:rPr lang="en-US" altLang="ja-JP" sz="3200" i="1">
                              <a:latin typeface="Cambria Math" panose="02040503050406030204" pitchFamily="18" charset="0"/>
                            </a:rPr>
                            <m:t>−1</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oMath>
                  </m:oMathPara>
                </a14:m>
                <a:endParaRPr kumimoji="1" lang="ja-JP" altLang="en-US" sz="3200"/>
              </a:p>
            </p:txBody>
          </p:sp>
        </mc:Choice>
        <mc:Fallback>
          <p:sp>
            <p:nvSpPr>
              <p:cNvPr id="38" name="テキスト ボックス 37">
                <a:extLst>
                  <a:ext uri="{FF2B5EF4-FFF2-40B4-BE49-F238E27FC236}">
                    <a16:creationId xmlns:a16="http://schemas.microsoft.com/office/drawing/2014/main" id="{B4EB54A5-687D-C3E1-9712-B53DB2A433C5}"/>
                  </a:ext>
                </a:extLst>
              </p:cNvPr>
              <p:cNvSpPr txBox="1">
                <a:spLocks noRot="1" noChangeAspect="1" noMove="1" noResize="1" noEditPoints="1" noAdjustHandles="1" noChangeArrowheads="1" noChangeShapeType="1" noTextEdit="1"/>
              </p:cNvSpPr>
              <p:nvPr/>
            </p:nvSpPr>
            <p:spPr>
              <a:xfrm>
                <a:off x="5046616" y="5130934"/>
                <a:ext cx="6614055" cy="92519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930659"/>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35655-2D64-7C64-4700-A1C15645DC1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F4442FD-7838-2D18-93E7-0C0C2B86CA78}"/>
                  </a:ext>
                </a:extLst>
              </p:cNvPr>
              <p:cNvSpPr txBox="1"/>
              <p:nvPr/>
            </p:nvSpPr>
            <p:spPr>
              <a:xfrm>
                <a:off x="1896345" y="950874"/>
                <a:ext cx="579962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𝟎</m:t>
                          </m:r>
                        </m:sub>
                      </m:sSub>
                      <m:r>
                        <a:rPr lang="en-US" altLang="ja-JP" sz="3600" b="1" i="1" dirty="0" smtClean="0">
                          <a:latin typeface="Cambria Math" panose="02040503050406030204" pitchFamily="18" charset="0"/>
                        </a:rPr>
                        <m:t>,</m:t>
                      </m:r>
                      <m:sSub>
                        <m:sSubPr>
                          <m:ctrlPr>
                            <a:rPr lang="en-US" altLang="ja-JP" sz="3600" b="1" i="1" dirty="0">
                              <a:latin typeface="Cambria Math" panose="02040503050406030204" pitchFamily="18" charset="0"/>
                            </a:rPr>
                          </m:ctrlPr>
                        </m:sSubPr>
                        <m:e>
                          <m:r>
                            <a:rPr lang="en-US" altLang="ja-JP" sz="3600" b="1" i="1" dirty="0">
                              <a:latin typeface="Cambria Math" panose="02040503050406030204" pitchFamily="18" charset="0"/>
                            </a:rPr>
                            <m:t>𝑹</m:t>
                          </m:r>
                        </m:e>
                        <m:sub>
                          <m:r>
                            <a:rPr lang="en-US" altLang="ja-JP" sz="3600" b="1" i="1" dirty="0">
                              <a:latin typeface="Cambria Math" panose="02040503050406030204" pitchFamily="18" charset="0"/>
                            </a:rPr>
                            <m:t>𝟏</m:t>
                          </m:r>
                        </m:sub>
                      </m:sSub>
                      <m:r>
                        <a:rPr lang="en-US" altLang="ja-JP" sz="3600" b="1" i="1" dirty="0" smtClean="0">
                          <a:latin typeface="Cambria Math" panose="02040503050406030204" pitchFamily="18" charset="0"/>
                        </a:rPr>
                        <m:t>,</m:t>
                      </m:r>
                      <m:sSub>
                        <m:sSubPr>
                          <m:ctrlPr>
                            <a:rPr lang="en-US" altLang="ja-JP" sz="3600" b="1" i="1" dirty="0">
                              <a:latin typeface="Cambria Math" panose="02040503050406030204" pitchFamily="18" charset="0"/>
                            </a:rPr>
                          </m:ctrlPr>
                        </m:sSubPr>
                        <m:e>
                          <m:r>
                            <a:rPr lang="en-US" altLang="ja-JP" sz="3600" b="1" i="1" dirty="0">
                              <a:latin typeface="Cambria Math" panose="02040503050406030204" pitchFamily="18" charset="0"/>
                            </a:rPr>
                            <m:t>𝑹</m:t>
                          </m:r>
                        </m:e>
                        <m:sub>
                          <m:r>
                            <a:rPr lang="en-US" altLang="ja-JP" sz="3600" b="1" i="1" dirty="0">
                              <a:latin typeface="Cambria Math" panose="02040503050406030204" pitchFamily="18" charset="0"/>
                            </a:rPr>
                            <m:t>𝟐</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r>
                        <a:rPr lang="en-US" altLang="ja-JP" sz="3600" b="1" i="1" dirty="0" smtClean="0">
                          <a:latin typeface="Cambria Math" panose="02040503050406030204" pitchFamily="18" charset="0"/>
                        </a:rPr>
                        <m:t>)</m:t>
                      </m:r>
                    </m:oMath>
                  </m:oMathPara>
                </a14:m>
                <a:endParaRPr lang="en-US" altLang="ja-JP" sz="3600" b="1"/>
              </a:p>
            </p:txBody>
          </p:sp>
        </mc:Choice>
        <mc:Fallback>
          <p:sp>
            <p:nvSpPr>
              <p:cNvPr id="16" name="テキスト ボックス 15">
                <a:extLst>
                  <a:ext uri="{FF2B5EF4-FFF2-40B4-BE49-F238E27FC236}">
                    <a16:creationId xmlns:a16="http://schemas.microsoft.com/office/drawing/2014/main" id="{DF4442FD-7838-2D18-93E7-0C0C2B86CA78}"/>
                  </a:ext>
                </a:extLst>
              </p:cNvPr>
              <p:cNvSpPr txBox="1">
                <a:spLocks noRot="1" noChangeAspect="1" noMove="1" noResize="1" noEditPoints="1" noAdjustHandles="1" noChangeArrowheads="1" noChangeShapeType="1" noTextEdit="1"/>
              </p:cNvSpPr>
              <p:nvPr/>
            </p:nvSpPr>
            <p:spPr>
              <a:xfrm>
                <a:off x="1896345" y="950874"/>
                <a:ext cx="5799621" cy="646331"/>
              </a:xfrm>
              <a:prstGeom prst="rect">
                <a:avLst/>
              </a:prstGeom>
              <a:blipFill>
                <a:blip r:embed="rId3"/>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D508DD9A-F5CC-1E4B-EB60-EEF989CE69AD}"/>
              </a:ext>
            </a:extLst>
          </p:cNvPr>
          <p:cNvSpPr txBox="1"/>
          <p:nvPr/>
        </p:nvSpPr>
        <p:spPr>
          <a:xfrm>
            <a:off x="-149890" y="1012430"/>
            <a:ext cx="2798048" cy="523220"/>
          </a:xfrm>
          <a:prstGeom prst="rect">
            <a:avLst/>
          </a:prstGeom>
          <a:noFill/>
        </p:spPr>
        <p:txBody>
          <a:bodyPr wrap="square" rtlCol="0">
            <a:spAutoFit/>
          </a:bodyPr>
          <a:lstStyle/>
          <a:p>
            <a:pPr algn="ctr"/>
            <a:r>
              <a:rPr lang="en-US" altLang="ja-JP" sz="2800" b="1"/>
              <a:t>1</a:t>
            </a:r>
            <a:r>
              <a:rPr lang="ja-JP" altLang="en-US" sz="2800" b="1"/>
              <a:t>回目の試行</a:t>
            </a:r>
            <a:endParaRPr lang="en-US" altLang="ja-JP" sz="2800" b="1"/>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949C7C0E-8971-3ED0-3D72-F5A079D3C277}"/>
                  </a:ext>
                </a:extLst>
              </p:cNvPr>
              <p:cNvSpPr txBox="1"/>
              <p:nvPr/>
            </p:nvSpPr>
            <p:spPr>
              <a:xfrm>
                <a:off x="7460840" y="1084244"/>
                <a:ext cx="3866828" cy="512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3200" i="1" smtClean="0">
                              <a:latin typeface="Cambria Math" panose="02040503050406030204" pitchFamily="18" charset="0"/>
                            </a:rPr>
                          </m:ctrlPr>
                        </m:sSupPr>
                        <m:e>
                          <m:r>
                            <a:rPr lang="en-US" altLang="ja-JP" sz="3200" b="0" i="1">
                              <a:latin typeface="Cambria Math" panose="02040503050406030204" pitchFamily="18" charset="0"/>
                            </a:rPr>
                            <m:t>𝐺</m:t>
                          </m:r>
                        </m:e>
                        <m:sup>
                          <m:r>
                            <a:rPr lang="en-US" altLang="ja-JP" sz="3200" b="0" i="1">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dirty="0" smtClean="0">
                          <a:latin typeface="Cambria Math" panose="02040503050406030204" pitchFamily="18" charset="0"/>
                        </a:rPr>
                        <m:t>1+1+1=</m:t>
                      </m:r>
                      <m:r>
                        <a:rPr lang="en-US" altLang="ja-JP" sz="3200" b="0" i="1" dirty="0" smtClean="0">
                          <a:solidFill>
                            <a:srgbClr val="0070C0"/>
                          </a:solidFill>
                          <a:latin typeface="Cambria Math" panose="02040503050406030204" pitchFamily="18" charset="0"/>
                        </a:rPr>
                        <m:t>3</m:t>
                      </m:r>
                    </m:oMath>
                  </m:oMathPara>
                </a14:m>
                <a:endParaRPr kumimoji="1" lang="ja-JP" altLang="en-US" sz="3200"/>
              </a:p>
            </p:txBody>
          </p:sp>
        </mc:Choice>
        <mc:Fallback>
          <p:sp>
            <p:nvSpPr>
              <p:cNvPr id="24" name="テキスト ボックス 23">
                <a:extLst>
                  <a:ext uri="{FF2B5EF4-FFF2-40B4-BE49-F238E27FC236}">
                    <a16:creationId xmlns:a16="http://schemas.microsoft.com/office/drawing/2014/main" id="{949C7C0E-8971-3ED0-3D72-F5A079D3C277}"/>
                  </a:ext>
                </a:extLst>
              </p:cNvPr>
              <p:cNvSpPr txBox="1">
                <a:spLocks noRot="1" noChangeAspect="1" noMove="1" noResize="1" noEditPoints="1" noAdjustHandles="1" noChangeArrowheads="1" noChangeShapeType="1" noTextEdit="1"/>
              </p:cNvSpPr>
              <p:nvPr/>
            </p:nvSpPr>
            <p:spPr>
              <a:xfrm>
                <a:off x="7460840" y="1084244"/>
                <a:ext cx="3866828" cy="512961"/>
              </a:xfrm>
              <a:prstGeom prst="rect">
                <a:avLst/>
              </a:prstGeom>
              <a:blipFill>
                <a:blip r:embed="rId4"/>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9D47195-9DFF-1892-EF58-FBD14E832AB1}"/>
              </a:ext>
            </a:extLst>
          </p:cNvPr>
          <p:cNvSpPr txBox="1"/>
          <p:nvPr/>
        </p:nvSpPr>
        <p:spPr>
          <a:xfrm>
            <a:off x="157965" y="155545"/>
            <a:ext cx="4580626" cy="646331"/>
          </a:xfrm>
          <a:prstGeom prst="rect">
            <a:avLst/>
          </a:prstGeom>
          <a:noFill/>
        </p:spPr>
        <p:txBody>
          <a:bodyPr wrap="square" rtlCol="0">
            <a:spAutoFit/>
          </a:bodyPr>
          <a:lstStyle/>
          <a:p>
            <a:r>
              <a:rPr kumimoji="1" lang="ja-JP" altLang="en-US" sz="3600" b="1"/>
              <a:t>モンテカルロ法</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9E2B9B3-480D-3590-BEDD-466A6AB2ACC7}"/>
                  </a:ext>
                </a:extLst>
              </p:cNvPr>
              <p:cNvSpPr txBox="1"/>
              <p:nvPr/>
            </p:nvSpPr>
            <p:spPr>
              <a:xfrm>
                <a:off x="2648158" y="1807759"/>
                <a:ext cx="6012993"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1</m:t>
                          </m:r>
                        </m:sub>
                      </m:sSub>
                      <m:d>
                        <m:dPr>
                          <m:ctrlPr>
                            <a:rPr lang="en-US" altLang="ja-JP" sz="3200" i="1">
                              <a:solidFill>
                                <a:schemeClr val="tx1"/>
                              </a:solidFill>
                              <a:latin typeface="Cambria Math" panose="02040503050406030204" pitchFamily="18" charset="0"/>
                            </a:rPr>
                          </m:ctrlPr>
                        </m:dPr>
                        <m:e>
                          <m:r>
                            <a:rPr lang="en-US" altLang="ja-JP" sz="3200" b="0" i="1" smtClean="0">
                              <a:solidFill>
                                <a:schemeClr val="tx1"/>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0</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smtClean="0">
                              <a:solidFill>
                                <a:schemeClr val="tx1"/>
                              </a:solidFill>
                              <a:latin typeface="Cambria Math" panose="02040503050406030204" pitchFamily="18" charset="0"/>
                            </a:rPr>
                          </m:ctrlPr>
                        </m:fPr>
                        <m:num>
                          <m:r>
                            <a:rPr lang="en-US" altLang="ja-JP" sz="3200" i="1">
                              <a:solidFill>
                                <a:schemeClr val="tx1"/>
                              </a:solidFill>
                              <a:latin typeface="Cambria Math" panose="02040503050406030204" pitchFamily="18" charset="0"/>
                            </a:rPr>
                            <m:t>1</m:t>
                          </m:r>
                        </m:num>
                        <m:den>
                          <m:r>
                            <a:rPr lang="en-US" altLang="ja-JP" sz="3200" b="0" i="1" smtClean="0">
                              <a:solidFill>
                                <a:schemeClr val="tx1"/>
                              </a:solidFill>
                              <a:latin typeface="Cambria Math" panose="02040503050406030204" pitchFamily="18" charset="0"/>
                            </a:rPr>
                            <m:t>1</m:t>
                          </m:r>
                        </m:den>
                      </m:f>
                      <m:d>
                        <m:dPr>
                          <m:begChr m:val="{"/>
                          <m:endChr m:val="}"/>
                          <m:ctrlPr>
                            <a:rPr lang="en-US" altLang="ja-JP" sz="3200" b="0" i="1" smtClean="0">
                              <a:solidFill>
                                <a:schemeClr val="tx1"/>
                              </a:solidFill>
                              <a:latin typeface="Cambria Math" panose="02040503050406030204" pitchFamily="18" charset="0"/>
                            </a:rPr>
                          </m:ctrlPr>
                        </m:dPr>
                        <m:e>
                          <m:r>
                            <a:rPr lang="en-US" altLang="ja-JP" sz="3200" i="1" smtClean="0">
                              <a:solidFill>
                                <a:srgbClr val="0070C0"/>
                              </a:solidFill>
                              <a:latin typeface="Cambria Math" panose="02040503050406030204" pitchFamily="18" charset="0"/>
                            </a:rPr>
                            <m:t>3</m:t>
                          </m:r>
                          <m:r>
                            <a:rPr lang="en-US" altLang="ja-JP" sz="3200" b="0" i="1" smtClean="0">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0</m:t>
                              </m:r>
                            </m:sub>
                          </m:sSub>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𝑠</m:t>
                              </m:r>
                            </m:e>
                          </m:d>
                        </m:e>
                      </m:d>
                      <m:r>
                        <a:rPr lang="en-US" altLang="ja-JP" sz="3200" b="0" i="1" smtClean="0">
                          <a:latin typeface="Cambria Math" panose="02040503050406030204" pitchFamily="18" charset="0"/>
                        </a:rPr>
                        <m:t>=</m:t>
                      </m:r>
                      <m:r>
                        <a:rPr lang="en-US" altLang="ja-JP" sz="3200" b="0" i="1" smtClean="0">
                          <a:solidFill>
                            <a:srgbClr val="FF0000"/>
                          </a:solidFill>
                          <a:latin typeface="Cambria Math" panose="02040503050406030204" pitchFamily="18" charset="0"/>
                        </a:rPr>
                        <m:t>3</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E9E2B9B3-480D-3590-BEDD-466A6AB2ACC7}"/>
                  </a:ext>
                </a:extLst>
              </p:cNvPr>
              <p:cNvSpPr txBox="1">
                <a:spLocks noRot="1" noChangeAspect="1" noMove="1" noResize="1" noEditPoints="1" noAdjustHandles="1" noChangeArrowheads="1" noChangeShapeType="1" noTextEdit="1"/>
              </p:cNvSpPr>
              <p:nvPr/>
            </p:nvSpPr>
            <p:spPr>
              <a:xfrm>
                <a:off x="2648158" y="1807759"/>
                <a:ext cx="6012993" cy="92198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753B773-51D6-288B-4D00-BCB02C8450EA}"/>
                  </a:ext>
                </a:extLst>
              </p:cNvPr>
              <p:cNvSpPr txBox="1"/>
              <p:nvPr/>
            </p:nvSpPr>
            <p:spPr>
              <a:xfrm>
                <a:off x="1939127" y="3179253"/>
                <a:ext cx="579962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𝟎</m:t>
                          </m:r>
                        </m:sub>
                      </m:sSub>
                      <m:r>
                        <a:rPr lang="en-US" altLang="ja-JP" sz="3600" b="1" i="1" dirty="0" smtClean="0">
                          <a:latin typeface="Cambria Math" panose="02040503050406030204" pitchFamily="18" charset="0"/>
                        </a:rPr>
                        <m:t>,</m:t>
                      </m:r>
                      <m:sSub>
                        <m:sSubPr>
                          <m:ctrlPr>
                            <a:rPr lang="en-US" altLang="ja-JP" sz="3600" b="1" i="1" dirty="0">
                              <a:latin typeface="Cambria Math" panose="02040503050406030204" pitchFamily="18" charset="0"/>
                            </a:rPr>
                          </m:ctrlPr>
                        </m:sSubPr>
                        <m:e>
                          <m:r>
                            <a:rPr lang="en-US" altLang="ja-JP" sz="3600" b="1" i="1" dirty="0">
                              <a:latin typeface="Cambria Math" panose="02040503050406030204" pitchFamily="18" charset="0"/>
                            </a:rPr>
                            <m:t>𝑹</m:t>
                          </m:r>
                        </m:e>
                        <m:sub>
                          <m:r>
                            <a:rPr lang="en-US" altLang="ja-JP" sz="3600" b="1" i="1" dirty="0">
                              <a:latin typeface="Cambria Math" panose="02040503050406030204" pitchFamily="18" charset="0"/>
                            </a:rPr>
                            <m:t>𝟏</m:t>
                          </m:r>
                        </m:sub>
                      </m:sSub>
                      <m:r>
                        <a:rPr lang="en-US" altLang="ja-JP" sz="3600" b="1" i="1" dirty="0" smtClean="0">
                          <a:latin typeface="Cambria Math" panose="02040503050406030204" pitchFamily="18" charset="0"/>
                        </a:rPr>
                        <m:t>,</m:t>
                      </m:r>
                      <m:sSub>
                        <m:sSubPr>
                          <m:ctrlPr>
                            <a:rPr lang="en-US" altLang="ja-JP" sz="3600" b="1" i="1" dirty="0">
                              <a:latin typeface="Cambria Math" panose="02040503050406030204" pitchFamily="18" charset="0"/>
                            </a:rPr>
                          </m:ctrlPr>
                        </m:sSubPr>
                        <m:e>
                          <m:r>
                            <a:rPr lang="en-US" altLang="ja-JP" sz="3600" b="1" i="1" dirty="0">
                              <a:latin typeface="Cambria Math" panose="02040503050406030204" pitchFamily="18" charset="0"/>
                            </a:rPr>
                            <m:t>𝑹</m:t>
                          </m:r>
                        </m:e>
                        <m:sub>
                          <m:r>
                            <a:rPr lang="en-US" altLang="ja-JP" sz="3600" b="1" i="1" dirty="0">
                              <a:latin typeface="Cambria Math" panose="02040503050406030204" pitchFamily="18" charset="0"/>
                            </a:rPr>
                            <m:t>𝟐</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r>
                        <a:rPr lang="en-US" altLang="ja-JP" sz="3600" b="1" i="1" dirty="0" smtClean="0">
                          <a:latin typeface="Cambria Math" panose="02040503050406030204" pitchFamily="18" charset="0"/>
                        </a:rPr>
                        <m:t>)</m:t>
                      </m:r>
                    </m:oMath>
                  </m:oMathPara>
                </a14:m>
                <a:endParaRPr lang="en-US" altLang="ja-JP" sz="3600" b="1"/>
              </a:p>
            </p:txBody>
          </p:sp>
        </mc:Choice>
        <mc:Fallback>
          <p:sp>
            <p:nvSpPr>
              <p:cNvPr id="6" name="テキスト ボックス 5">
                <a:extLst>
                  <a:ext uri="{FF2B5EF4-FFF2-40B4-BE49-F238E27FC236}">
                    <a16:creationId xmlns:a16="http://schemas.microsoft.com/office/drawing/2014/main" id="{F753B773-51D6-288B-4D00-BCB02C8450EA}"/>
                  </a:ext>
                </a:extLst>
              </p:cNvPr>
              <p:cNvSpPr txBox="1">
                <a:spLocks noRot="1" noChangeAspect="1" noMove="1" noResize="1" noEditPoints="1" noAdjustHandles="1" noChangeArrowheads="1" noChangeShapeType="1" noTextEdit="1"/>
              </p:cNvSpPr>
              <p:nvPr/>
            </p:nvSpPr>
            <p:spPr>
              <a:xfrm>
                <a:off x="1939127" y="3179253"/>
                <a:ext cx="5799621" cy="646331"/>
              </a:xfrm>
              <a:prstGeom prst="rect">
                <a:avLst/>
              </a:prstGeom>
              <a:blipFill>
                <a:blip r:embed="rId6"/>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96DBEC-B4D9-B2C6-C92F-A4170418284B}"/>
              </a:ext>
            </a:extLst>
          </p:cNvPr>
          <p:cNvSpPr txBox="1"/>
          <p:nvPr/>
        </p:nvSpPr>
        <p:spPr>
          <a:xfrm>
            <a:off x="-107108" y="3240809"/>
            <a:ext cx="2798048" cy="523220"/>
          </a:xfrm>
          <a:prstGeom prst="rect">
            <a:avLst/>
          </a:prstGeom>
          <a:noFill/>
        </p:spPr>
        <p:txBody>
          <a:bodyPr wrap="square" rtlCol="0">
            <a:spAutoFit/>
          </a:bodyPr>
          <a:lstStyle/>
          <a:p>
            <a:pPr algn="ctr"/>
            <a:r>
              <a:rPr lang="en-US" altLang="ja-JP" sz="2800" b="1"/>
              <a:t>2</a:t>
            </a:r>
            <a:r>
              <a:rPr lang="ja-JP" altLang="en-US" sz="2800" b="1"/>
              <a:t>回目の試行</a:t>
            </a:r>
            <a:endParaRPr lang="en-US" altLang="ja-JP" sz="2800" b="1"/>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6430F15-78F5-DB37-ABE3-C58A1FFDE75E}"/>
                  </a:ext>
                </a:extLst>
              </p:cNvPr>
              <p:cNvSpPr txBox="1"/>
              <p:nvPr/>
            </p:nvSpPr>
            <p:spPr>
              <a:xfrm>
                <a:off x="7460840" y="3312623"/>
                <a:ext cx="3866828" cy="512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3200" i="1" smtClean="0">
                              <a:latin typeface="Cambria Math" panose="02040503050406030204" pitchFamily="18" charset="0"/>
                            </a:rPr>
                          </m:ctrlPr>
                        </m:sSupPr>
                        <m:e>
                          <m:r>
                            <a:rPr lang="en-US" altLang="ja-JP" sz="3200" b="0" i="1">
                              <a:latin typeface="Cambria Math" panose="02040503050406030204" pitchFamily="18" charset="0"/>
                            </a:rPr>
                            <m:t>𝐺</m:t>
                          </m:r>
                        </m:e>
                        <m:sup>
                          <m:r>
                            <a:rPr lang="en-US" altLang="ja-JP" sz="3200" b="0" i="1">
                              <a:latin typeface="Cambria Math" panose="02040503050406030204" pitchFamily="18" charset="0"/>
                            </a:rPr>
                            <m:t>(1)</m:t>
                          </m:r>
                        </m:sup>
                      </m:sSup>
                      <m:r>
                        <a:rPr lang="en-US" altLang="ja-JP" sz="3200" b="0" i="1" smtClean="0">
                          <a:latin typeface="Cambria Math" panose="02040503050406030204" pitchFamily="18" charset="0"/>
                        </a:rPr>
                        <m:t>=2</m:t>
                      </m:r>
                      <m:r>
                        <a:rPr lang="en-US" altLang="ja-JP" sz="3200" b="0" i="1" dirty="0" smtClean="0">
                          <a:latin typeface="Cambria Math" panose="02040503050406030204" pitchFamily="18" charset="0"/>
                        </a:rPr>
                        <m:t>+2+2=</m:t>
                      </m:r>
                      <m:r>
                        <a:rPr lang="en-US" altLang="ja-JP" sz="3200" b="0" i="1" dirty="0" smtClean="0">
                          <a:solidFill>
                            <a:srgbClr val="0070C0"/>
                          </a:solidFill>
                          <a:latin typeface="Cambria Math" panose="02040503050406030204" pitchFamily="18" charset="0"/>
                        </a:rPr>
                        <m:t>6</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D6430F15-78F5-DB37-ABE3-C58A1FFDE75E}"/>
                  </a:ext>
                </a:extLst>
              </p:cNvPr>
              <p:cNvSpPr txBox="1">
                <a:spLocks noRot="1" noChangeAspect="1" noMove="1" noResize="1" noEditPoints="1" noAdjustHandles="1" noChangeArrowheads="1" noChangeShapeType="1" noTextEdit="1"/>
              </p:cNvSpPr>
              <p:nvPr/>
            </p:nvSpPr>
            <p:spPr>
              <a:xfrm>
                <a:off x="7460840" y="3312623"/>
                <a:ext cx="3866828" cy="51296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9A91DE5-EC1D-844C-29C0-4CF0F1F671E9}"/>
                  </a:ext>
                </a:extLst>
              </p:cNvPr>
              <p:cNvSpPr txBox="1"/>
              <p:nvPr/>
            </p:nvSpPr>
            <p:spPr>
              <a:xfrm>
                <a:off x="776269" y="4346909"/>
                <a:ext cx="9124036"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2</m:t>
                          </m:r>
                        </m:sub>
                      </m:sSub>
                      <m:d>
                        <m:dPr>
                          <m:ctrlPr>
                            <a:rPr lang="en-US" altLang="ja-JP" sz="3200" i="1">
                              <a:solidFill>
                                <a:schemeClr val="tx1"/>
                              </a:solidFill>
                              <a:latin typeface="Cambria Math" panose="02040503050406030204" pitchFamily="18" charset="0"/>
                            </a:rPr>
                          </m:ctrlPr>
                        </m:dPr>
                        <m:e>
                          <m:r>
                            <a:rPr lang="en-US" altLang="ja-JP" sz="3200" b="0" i="1" smtClean="0">
                              <a:solidFill>
                                <a:schemeClr val="tx1"/>
                              </a:solidFill>
                              <a:latin typeface="Cambria Math" panose="02040503050406030204" pitchFamily="18" charset="0"/>
                            </a:rPr>
                            <m:t>𝑠</m:t>
                          </m:r>
                        </m:e>
                      </m:d>
                      <m:r>
                        <a:rPr lang="en-US" altLang="ja-JP" sz="3200" b="0" i="1" smtClean="0">
                          <a:solidFill>
                            <a:schemeClr val="tx1"/>
                          </a:solidFill>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1</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b="0" i="1" smtClean="0">
                              <a:latin typeface="Cambria Math" panose="02040503050406030204" pitchFamily="18" charset="0"/>
                            </a:rPr>
                            <m:t>2</m:t>
                          </m:r>
                        </m:den>
                      </m:f>
                      <m:d>
                        <m:dPr>
                          <m:begChr m:val="{"/>
                          <m:endChr m:val="}"/>
                          <m:ctrlPr>
                            <a:rPr lang="en-US" altLang="ja-JP" sz="3200" b="0" i="1" smtClean="0">
                              <a:solidFill>
                                <a:schemeClr val="tx1"/>
                              </a:solidFill>
                              <a:latin typeface="Cambria Math" panose="02040503050406030204" pitchFamily="18" charset="0"/>
                            </a:rPr>
                          </m:ctrlPr>
                        </m:dPr>
                        <m:e>
                          <m:r>
                            <a:rPr lang="en-US" altLang="ja-JP" sz="3200" b="0" i="1" smtClean="0">
                              <a:solidFill>
                                <a:srgbClr val="0070C0"/>
                              </a:solidFill>
                              <a:latin typeface="Cambria Math" panose="02040503050406030204" pitchFamily="18" charset="0"/>
                            </a:rPr>
                            <m:t>6</m:t>
                          </m:r>
                          <m:r>
                            <a:rPr lang="en-US" altLang="ja-JP" sz="3200" b="0" i="1" smtClean="0">
                              <a:solidFill>
                                <a:schemeClr val="tx1"/>
                              </a:solidFill>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1</m:t>
                              </m:r>
                            </m:sub>
                          </m:sSub>
                          <m:d>
                            <m:dPr>
                              <m:ctrlPr>
                                <a:rPr lang="en-US" altLang="ja-JP" sz="3200" i="1">
                                  <a:solidFill>
                                    <a:srgbClr val="FF0000"/>
                                  </a:solidFill>
                                  <a:latin typeface="Cambria Math" panose="02040503050406030204" pitchFamily="18" charset="0"/>
                                </a:rPr>
                              </m:ctrlPr>
                            </m:dPr>
                            <m:e>
                              <m:r>
                                <a:rPr lang="en-US" altLang="ja-JP" sz="3200" i="1">
                                  <a:solidFill>
                                    <a:srgbClr val="FF0000"/>
                                  </a:solidFill>
                                  <a:latin typeface="Cambria Math" panose="02040503050406030204" pitchFamily="18" charset="0"/>
                                </a:rPr>
                                <m:t>𝑠</m:t>
                              </m:r>
                            </m:e>
                          </m:d>
                        </m:e>
                      </m:d>
                      <m:r>
                        <a:rPr lang="en-US" altLang="ja-JP" sz="3200" b="0" i="1" smtClean="0">
                          <a:latin typeface="Cambria Math" panose="02040503050406030204" pitchFamily="18" charset="0"/>
                        </a:rPr>
                        <m:t>=3+</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2</m:t>
                          </m:r>
                        </m:den>
                      </m:f>
                      <m:d>
                        <m:dPr>
                          <m:begChr m:val="{"/>
                          <m:endChr m:val="}"/>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6−3</m:t>
                          </m:r>
                        </m:e>
                      </m:d>
                      <m:r>
                        <a:rPr lang="en-US" altLang="ja-JP" sz="3200" b="0" i="1" smtClean="0">
                          <a:latin typeface="Cambria Math" panose="02040503050406030204" pitchFamily="18" charset="0"/>
                        </a:rPr>
                        <m:t>=4.5</m:t>
                      </m:r>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C9A91DE5-EC1D-844C-29C0-4CF0F1F671E9}"/>
                  </a:ext>
                </a:extLst>
              </p:cNvPr>
              <p:cNvSpPr txBox="1">
                <a:spLocks noRot="1" noChangeAspect="1" noMove="1" noResize="1" noEditPoints="1" noAdjustHandles="1" noChangeArrowheads="1" noChangeShapeType="1" noTextEdit="1"/>
              </p:cNvSpPr>
              <p:nvPr/>
            </p:nvSpPr>
            <p:spPr>
              <a:xfrm>
                <a:off x="776269" y="4346909"/>
                <a:ext cx="9124036" cy="92198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31946890-A134-5346-8D9F-56D2BDC74FEB}"/>
                  </a:ext>
                </a:extLst>
              </p:cNvPr>
              <p:cNvSpPr txBox="1"/>
              <p:nvPr/>
            </p:nvSpPr>
            <p:spPr>
              <a:xfrm>
                <a:off x="4072463" y="270209"/>
                <a:ext cx="18091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en-US" altLang="ja-JP" sz="3200" b="0" i="1" smtClean="0">
                              <a:latin typeface="Cambria Math" panose="02040503050406030204" pitchFamily="18" charset="0"/>
                            </a:rPr>
                            <m:t>0</m:t>
                          </m:r>
                        </m:sub>
                      </m:sSub>
                      <m:d>
                        <m:dPr>
                          <m:ctrlPr>
                            <a:rPr lang="en-US" altLang="ja-JP" sz="3200" i="1">
                              <a:latin typeface="Cambria Math" panose="02040503050406030204" pitchFamily="18" charset="0"/>
                            </a:rPr>
                          </m:ctrlPr>
                        </m:dPr>
                        <m:e>
                          <m:r>
                            <a:rPr lang="en-US" altLang="ja-JP" sz="3200" i="1">
                              <a:latin typeface="Cambria Math" panose="02040503050406030204" pitchFamily="18" charset="0"/>
                            </a:rPr>
                            <m:t>𝑠</m:t>
                          </m:r>
                        </m:e>
                      </m:d>
                      <m:r>
                        <a:rPr lang="en-US" altLang="ja-JP" sz="3200" b="0" i="1" smtClean="0">
                          <a:latin typeface="Cambria Math" panose="02040503050406030204" pitchFamily="18" charset="0"/>
                        </a:rPr>
                        <m:t>=0</m:t>
                      </m:r>
                    </m:oMath>
                  </m:oMathPara>
                </a14:m>
                <a:endParaRPr kumimoji="1" lang="ja-JP" altLang="en-US" sz="3200"/>
              </a:p>
            </p:txBody>
          </p:sp>
        </mc:Choice>
        <mc:Fallback>
          <p:sp>
            <p:nvSpPr>
              <p:cNvPr id="21" name="テキスト ボックス 20">
                <a:extLst>
                  <a:ext uri="{FF2B5EF4-FFF2-40B4-BE49-F238E27FC236}">
                    <a16:creationId xmlns:a16="http://schemas.microsoft.com/office/drawing/2014/main" id="{31946890-A134-5346-8D9F-56D2BDC74FEB}"/>
                  </a:ext>
                </a:extLst>
              </p:cNvPr>
              <p:cNvSpPr txBox="1">
                <a:spLocks noRot="1" noChangeAspect="1" noMove="1" noResize="1" noEditPoints="1" noAdjustHandles="1" noChangeArrowheads="1" noChangeShapeType="1" noTextEdit="1"/>
              </p:cNvSpPr>
              <p:nvPr/>
            </p:nvSpPr>
            <p:spPr>
              <a:xfrm>
                <a:off x="4072463" y="270209"/>
                <a:ext cx="1809150" cy="49244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1949464"/>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F3CED-A790-3DD3-1827-6E35EFC16E1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306A0D9-C5AA-A78F-7D16-586268A26209}"/>
              </a:ext>
            </a:extLst>
          </p:cNvPr>
          <p:cNvSpPr txBox="1"/>
          <p:nvPr/>
        </p:nvSpPr>
        <p:spPr>
          <a:xfrm>
            <a:off x="62171" y="127849"/>
            <a:ext cx="6286378" cy="646331"/>
          </a:xfrm>
          <a:prstGeom prst="rect">
            <a:avLst/>
          </a:prstGeom>
          <a:noFill/>
        </p:spPr>
        <p:txBody>
          <a:bodyPr wrap="square" rtlCol="0">
            <a:spAutoFit/>
          </a:bodyPr>
          <a:lstStyle/>
          <a:p>
            <a:r>
              <a:rPr kumimoji="1" lang="en-US" altLang="ja-JP" sz="3600" b="1"/>
              <a:t>TD</a:t>
            </a:r>
            <a:r>
              <a:rPr kumimoji="1" lang="ja-JP" altLang="en-US" sz="3600" b="1"/>
              <a:t>法</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C9B06660-3D04-7D21-663F-EC90C64E445B}"/>
                  </a:ext>
                </a:extLst>
              </p:cNvPr>
              <p:cNvSpPr txBox="1"/>
              <p:nvPr/>
            </p:nvSpPr>
            <p:spPr>
              <a:xfrm>
                <a:off x="4537165" y="986750"/>
                <a:ext cx="59475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𝑉</m:t>
                          </m:r>
                        </m:e>
                        <m:sub>
                          <m:r>
                            <a:rPr kumimoji="1" lang="ja-JP" altLang="en-US" sz="3200" b="0" i="1" smtClean="0">
                              <a:latin typeface="Cambria Math" panose="02040503050406030204" pitchFamily="18" charset="0"/>
                            </a:rPr>
                            <m:t>𝜋</m:t>
                          </m:r>
                        </m:sub>
                      </m:sSub>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𝑡</m:t>
                              </m:r>
                            </m:sub>
                          </m:sSub>
                        </m:e>
                      </m:d>
                      <m:r>
                        <a:rPr kumimoji="1"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kumimoji="1" lang="en-US" altLang="ja-JP" sz="3200" b="0" i="1" smtClean="0">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𝛼</m:t>
                      </m:r>
                      <m:r>
                        <a:rPr lang="en-US" altLang="ja-JP" sz="3200" b="0" i="1" smtClean="0">
                          <a:latin typeface="Cambria Math" panose="02040503050406030204" pitchFamily="18" charset="0"/>
                        </a:rPr>
                        <m:t>{</m:t>
                      </m:r>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rgbClr val="FF0000"/>
                              </a:solidFill>
                              <a:latin typeface="Cambria Math" panose="02040503050406030204" pitchFamily="18" charset="0"/>
                            </a:rPr>
                            <m:t>𝐺</m:t>
                          </m:r>
                        </m:e>
                        <m:sub>
                          <m:r>
                            <a:rPr lang="en-US" altLang="ja-JP" sz="3200" b="0" i="1" smtClean="0">
                              <a:solidFill>
                                <a:srgbClr val="FF0000"/>
                              </a:solidFill>
                              <a:latin typeface="Cambria Math" panose="02040503050406030204" pitchFamily="18" charset="0"/>
                            </a:rPr>
                            <m:t>𝑡</m:t>
                          </m:r>
                        </m:sub>
                      </m:sSub>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oMath>
                  </m:oMathPara>
                </a14:m>
                <a:endParaRPr kumimoji="1" lang="ja-JP" altLang="en-US" sz="3200"/>
              </a:p>
            </p:txBody>
          </p:sp>
        </mc:Choice>
        <mc:Fallback>
          <p:sp>
            <p:nvSpPr>
              <p:cNvPr id="2" name="テキスト ボックス 1">
                <a:extLst>
                  <a:ext uri="{FF2B5EF4-FFF2-40B4-BE49-F238E27FC236}">
                    <a16:creationId xmlns:a16="http://schemas.microsoft.com/office/drawing/2014/main" id="{C9B06660-3D04-7D21-663F-EC90C64E445B}"/>
                  </a:ext>
                </a:extLst>
              </p:cNvPr>
              <p:cNvSpPr txBox="1">
                <a:spLocks noRot="1" noChangeAspect="1" noMove="1" noResize="1" noEditPoints="1" noAdjustHandles="1" noChangeArrowheads="1" noChangeShapeType="1" noTextEdit="1"/>
              </p:cNvSpPr>
              <p:nvPr/>
            </p:nvSpPr>
            <p:spPr>
              <a:xfrm>
                <a:off x="4537165" y="986750"/>
                <a:ext cx="5947526" cy="492443"/>
              </a:xfrm>
              <a:prstGeom prst="rect">
                <a:avLst/>
              </a:prstGeom>
              <a:blipFill>
                <a:blip r:embed="rId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6894003-3B3E-176E-03EC-9A955FB691D0}"/>
              </a:ext>
            </a:extLst>
          </p:cNvPr>
          <p:cNvSpPr txBox="1"/>
          <p:nvPr/>
        </p:nvSpPr>
        <p:spPr>
          <a:xfrm>
            <a:off x="737085" y="954661"/>
            <a:ext cx="2833429" cy="523220"/>
          </a:xfrm>
          <a:prstGeom prst="rect">
            <a:avLst/>
          </a:prstGeom>
          <a:noFill/>
        </p:spPr>
        <p:txBody>
          <a:bodyPr wrap="square" rtlCol="0">
            <a:spAutoFit/>
          </a:bodyPr>
          <a:lstStyle/>
          <a:p>
            <a:r>
              <a:rPr lang="ja-JP" altLang="en-US" sz="2800" b="1"/>
              <a:t>モンテカルロ法</a:t>
            </a:r>
            <a:endParaRPr kumimoji="1" lang="ja-JP" altLang="en-US" sz="2800" b="1"/>
          </a:p>
        </p:txBody>
      </p:sp>
      <p:sp>
        <p:nvSpPr>
          <p:cNvPr id="5" name="テキスト ボックス 4">
            <a:extLst>
              <a:ext uri="{FF2B5EF4-FFF2-40B4-BE49-F238E27FC236}">
                <a16:creationId xmlns:a16="http://schemas.microsoft.com/office/drawing/2014/main" id="{D2B3A1E9-7CA0-978D-78A8-FFA4BFC2E35D}"/>
              </a:ext>
            </a:extLst>
          </p:cNvPr>
          <p:cNvSpPr txBox="1"/>
          <p:nvPr/>
        </p:nvSpPr>
        <p:spPr>
          <a:xfrm>
            <a:off x="1476536" y="1790209"/>
            <a:ext cx="1061235" cy="523220"/>
          </a:xfrm>
          <a:prstGeom prst="rect">
            <a:avLst/>
          </a:prstGeom>
          <a:noFill/>
        </p:spPr>
        <p:txBody>
          <a:bodyPr wrap="square" rtlCol="0">
            <a:spAutoFit/>
          </a:bodyPr>
          <a:lstStyle/>
          <a:p>
            <a:r>
              <a:rPr lang="en-US" altLang="ja-JP" sz="2800" b="1"/>
              <a:t>TD</a:t>
            </a:r>
            <a:r>
              <a:rPr lang="ja-JP" altLang="en-US" sz="2800" b="1"/>
              <a:t>法</a:t>
            </a:r>
            <a:endParaRPr kumimoji="1" lang="ja-JP" altLang="en-US" sz="2800" b="1"/>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2DA6A4F-7D60-96C6-CE9D-D5A9126CD8FE}"/>
                  </a:ext>
                </a:extLst>
              </p:cNvPr>
              <p:cNvSpPr txBox="1"/>
              <p:nvPr/>
            </p:nvSpPr>
            <p:spPr>
              <a:xfrm>
                <a:off x="3671913" y="1816743"/>
                <a:ext cx="853201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𝑡</m:t>
                              </m:r>
                            </m:sub>
                          </m:sSub>
                        </m:e>
                      </m:d>
                      <m:r>
                        <a:rPr kumimoji="1"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kumimoji="1" lang="en-US" altLang="ja-JP" sz="3200" b="0" i="1" smtClean="0">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𝛼</m:t>
                      </m:r>
                      <m:r>
                        <a:rPr lang="en-US" altLang="ja-JP" sz="3200" b="0" i="1" smtClean="0">
                          <a:latin typeface="Cambria Math" panose="02040503050406030204" pitchFamily="18" charset="0"/>
                        </a:rPr>
                        <m:t>{</m:t>
                      </m:r>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rgbClr val="FF0000"/>
                              </a:solidFill>
                              <a:latin typeface="Cambria Math" panose="02040503050406030204" pitchFamily="18" charset="0"/>
                            </a:rPr>
                            <m:t>𝑅</m:t>
                          </m:r>
                        </m:e>
                        <m:sub>
                          <m:r>
                            <a:rPr lang="en-US" altLang="ja-JP" sz="3200" b="0" i="1" smtClean="0">
                              <a:solidFill>
                                <a:srgbClr val="FF0000"/>
                              </a:solidFill>
                              <a:latin typeface="Cambria Math" panose="02040503050406030204" pitchFamily="18" charset="0"/>
                            </a:rPr>
                            <m:t>𝑡</m:t>
                          </m:r>
                          <m:r>
                            <a:rPr lang="en-US" altLang="ja-JP" sz="3200" b="0" i="1" smtClean="0">
                              <a:solidFill>
                                <a:srgbClr val="FF0000"/>
                              </a:solidFill>
                              <a:latin typeface="Cambria Math" panose="02040503050406030204" pitchFamily="18" charset="0"/>
                            </a:rPr>
                            <m:t>+1</m:t>
                          </m:r>
                        </m:sub>
                      </m:sSub>
                      <m:r>
                        <a:rPr lang="en-US" altLang="ja-JP" sz="3200" b="0" i="1" smtClean="0">
                          <a:solidFill>
                            <a:srgbClr val="FF0000"/>
                          </a:solidFill>
                          <a:latin typeface="Cambria Math" panose="02040503050406030204" pitchFamily="18" charset="0"/>
                        </a:rPr>
                        <m:t>+</m:t>
                      </m:r>
                      <m:r>
                        <a:rPr lang="ja-JP" altLang="en-US" sz="3200" b="0" i="1" smtClean="0">
                          <a:solidFill>
                            <a:srgbClr val="FF0000"/>
                          </a:solidFill>
                          <a:latin typeface="Cambria Math" panose="02040503050406030204" pitchFamily="18" charset="0"/>
                        </a:rPr>
                        <m:t>𝛾</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ja-JP" altLang="en-US" sz="3200" i="1">
                              <a:solidFill>
                                <a:srgbClr val="FF0000"/>
                              </a:solidFill>
                              <a:latin typeface="Cambria Math" panose="02040503050406030204" pitchFamily="18" charset="0"/>
                            </a:rPr>
                            <m:t>𝜋</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r>
                                <a:rPr lang="en-US" altLang="ja-JP" sz="3200" b="0" i="1" smtClean="0">
                                  <a:solidFill>
                                    <a:srgbClr val="FF0000"/>
                                  </a:solidFill>
                                  <a:latin typeface="Cambria Math" panose="02040503050406030204" pitchFamily="18" charset="0"/>
                                </a:rPr>
                                <m:t>+1</m:t>
                              </m:r>
                            </m:sub>
                          </m:sSub>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22DA6A4F-7D60-96C6-CE9D-D5A9126CD8FE}"/>
                  </a:ext>
                </a:extLst>
              </p:cNvPr>
              <p:cNvSpPr txBox="1">
                <a:spLocks noRot="1" noChangeAspect="1" noMove="1" noResize="1" noEditPoints="1" noAdjustHandles="1" noChangeArrowheads="1" noChangeShapeType="1" noTextEdit="1"/>
              </p:cNvSpPr>
              <p:nvPr/>
            </p:nvSpPr>
            <p:spPr>
              <a:xfrm>
                <a:off x="3671913" y="1816743"/>
                <a:ext cx="8532015"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513DAA5-5092-2013-2390-4EC88A639BD0}"/>
                  </a:ext>
                </a:extLst>
              </p:cNvPr>
              <p:cNvSpPr txBox="1"/>
              <p:nvPr/>
            </p:nvSpPr>
            <p:spPr>
              <a:xfrm>
                <a:off x="407749" y="2824738"/>
                <a:ext cx="33875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b="0" i="1" smtClean="0">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𝐺</m:t>
                              </m:r>
                            </m:e>
                            <m:sub>
                              <m:r>
                                <a:rPr lang="en-US" altLang="ja-JP" sz="3200" b="0" i="1" smtClean="0">
                                  <a:latin typeface="Cambria Math" panose="02040503050406030204" pitchFamily="18" charset="0"/>
                                </a:rPr>
                                <m:t>𝑡</m:t>
                              </m:r>
                            </m:sub>
                          </m:sSub>
                        </m:e>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𝑆</m:t>
                              </m:r>
                            </m:e>
                            <m:sub>
                              <m:r>
                                <a:rPr lang="en-US" altLang="ja-JP" sz="3200" b="0" i="1" smtClean="0">
                                  <a:latin typeface="Cambria Math" panose="02040503050406030204" pitchFamily="18" charset="0"/>
                                </a:rPr>
                                <m:t>𝑡</m:t>
                              </m:r>
                            </m:sub>
                          </m:sSub>
                        </m:e>
                      </m:d>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9513DAA5-5092-2013-2390-4EC88A639BD0}"/>
                  </a:ext>
                </a:extLst>
              </p:cNvPr>
              <p:cNvSpPr txBox="1">
                <a:spLocks noRot="1" noChangeAspect="1" noMove="1" noResize="1" noEditPoints="1" noAdjustHandles="1" noChangeArrowheads="1" noChangeShapeType="1" noTextEdit="1"/>
              </p:cNvSpPr>
              <p:nvPr/>
            </p:nvSpPr>
            <p:spPr>
              <a:xfrm>
                <a:off x="407749" y="2824738"/>
                <a:ext cx="338753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B415B1F5-E29A-80D3-42CD-266EE7469A4C}"/>
                  </a:ext>
                </a:extLst>
              </p:cNvPr>
              <p:cNvSpPr txBox="1"/>
              <p:nvPr/>
            </p:nvSpPr>
            <p:spPr>
              <a:xfrm>
                <a:off x="1476536" y="3409821"/>
                <a:ext cx="410452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b="0" i="1" smtClean="0">
                                  <a:latin typeface="Cambria Math" panose="02040503050406030204" pitchFamily="18" charset="0"/>
                                </a:rPr>
                                <m:t>𝑅</m:t>
                              </m:r>
                            </m:e>
                            <m:sub>
                              <m:r>
                                <a:rPr lang="en-US" altLang="ja-JP" sz="3200" i="1">
                                  <a:latin typeface="Cambria Math" panose="02040503050406030204" pitchFamily="18" charset="0"/>
                                </a:rPr>
                                <m:t>𝑡</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𝛾</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𝐺</m:t>
                              </m:r>
                            </m:e>
                            <m:sub>
                              <m:r>
                                <a:rPr lang="en-US" altLang="ja-JP" sz="3200" i="1">
                                  <a:solidFill>
                                    <a:srgbClr val="FF0000"/>
                                  </a:solidFill>
                                  <a:latin typeface="Cambria Math" panose="02040503050406030204" pitchFamily="18" charset="0"/>
                                </a:rPr>
                                <m:t>𝑡</m:t>
                              </m:r>
                              <m:r>
                                <a:rPr lang="en-US" altLang="ja-JP" sz="3200" b="0" i="1" smtClean="0">
                                  <a:solidFill>
                                    <a:srgbClr val="FF0000"/>
                                  </a:solidFill>
                                  <a:latin typeface="Cambria Math" panose="02040503050406030204" pitchFamily="18" charset="0"/>
                                </a:rPr>
                                <m:t>+1</m:t>
                              </m:r>
                            </m:sub>
                          </m:sSub>
                        </m:e>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oMath>
                  </m:oMathPara>
                </a14:m>
                <a:endParaRPr kumimoji="1" lang="en-US" altLang="ja-JP" sz="3200"/>
              </a:p>
            </p:txBody>
          </p:sp>
        </mc:Choice>
        <mc:Fallback>
          <p:sp>
            <p:nvSpPr>
              <p:cNvPr id="10" name="テキスト ボックス 9">
                <a:extLst>
                  <a:ext uri="{FF2B5EF4-FFF2-40B4-BE49-F238E27FC236}">
                    <a16:creationId xmlns:a16="http://schemas.microsoft.com/office/drawing/2014/main" id="{B415B1F5-E29A-80D3-42CD-266EE7469A4C}"/>
                  </a:ext>
                </a:extLst>
              </p:cNvPr>
              <p:cNvSpPr txBox="1">
                <a:spLocks noRot="1" noChangeAspect="1" noMove="1" noResize="1" noEditPoints="1" noAdjustHandles="1" noChangeArrowheads="1" noChangeShapeType="1" noTextEdit="1"/>
              </p:cNvSpPr>
              <p:nvPr/>
            </p:nvSpPr>
            <p:spPr>
              <a:xfrm>
                <a:off x="1476536" y="3409821"/>
                <a:ext cx="4104522" cy="49244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8FA89EEE-231C-DE15-EEAF-C3745E65FC69}"/>
                  </a:ext>
                </a:extLst>
              </p:cNvPr>
              <p:cNvSpPr txBox="1"/>
              <p:nvPr/>
            </p:nvSpPr>
            <p:spPr>
              <a:xfrm>
                <a:off x="407749" y="5106803"/>
                <a:ext cx="9999276" cy="493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i="1">
                              <a:latin typeface="Cambria Math" panose="02040503050406030204" pitchFamily="18" charset="0"/>
                            </a:rPr>
                          </m:ctrlPr>
                        </m:dPr>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𝐺</m:t>
                              </m:r>
                            </m:e>
                            <m:sub>
                              <m:r>
                                <a:rPr lang="en-US" altLang="ja-JP" sz="3200" i="1">
                                  <a:solidFill>
                                    <a:srgbClr val="FF0000"/>
                                  </a:solidFill>
                                  <a:latin typeface="Cambria Math" panose="02040503050406030204" pitchFamily="18" charset="0"/>
                                </a:rPr>
                                <m:t>𝑡</m:t>
                              </m:r>
                              <m:r>
                                <a:rPr lang="en-US" altLang="ja-JP" sz="3200" b="0" i="1" smtClean="0">
                                  <a:solidFill>
                                    <a:srgbClr val="FF0000"/>
                                  </a:solidFill>
                                  <a:latin typeface="Cambria Math" panose="02040503050406030204" pitchFamily="18" charset="0"/>
                                </a:rPr>
                                <m:t>+1</m:t>
                              </m:r>
                            </m:sub>
                          </m:sSub>
                        </m:e>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r>
                        <a:rPr lang="en-US" altLang="ja-JP" sz="3200" b="0" i="1" smtClean="0">
                          <a:latin typeface="Cambria Math" panose="02040503050406030204" pitchFamily="18" charset="0"/>
                        </a:rPr>
                        <m:t>=</m:t>
                      </m:r>
                      <m:d>
                        <m:dPr>
                          <m:ctrlPr>
                            <a:rPr lang="en-US" altLang="ja-JP" sz="3200" b="0" i="1" smtClean="0">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b="0" i="1" smtClean="0">
                                  <a:latin typeface="Cambria Math" panose="02040503050406030204" pitchFamily="18" charset="0"/>
                                </a:rPr>
                                <m:t>𝑠</m:t>
                              </m:r>
                              <m:r>
                                <a:rPr lang="ja-JP" altLang="en-US" sz="3200" i="1">
                                  <a:latin typeface="Cambria Math" panose="02040503050406030204" pitchFamily="18" charset="0"/>
                                </a:rPr>
                                <m:t>から</m:t>
                              </m:r>
                              <m:r>
                                <a:rPr lang="en-US" altLang="ja-JP" sz="3200" i="1">
                                  <a:latin typeface="Cambria Math" panose="02040503050406030204" pitchFamily="18" charset="0"/>
                                </a:rPr>
                                <m:t>𝑆</m:t>
                              </m:r>
                            </m:e>
                            <m:sub>
                              <m:r>
                                <a:rPr lang="en-US" altLang="ja-JP" sz="3200" i="1">
                                  <a:latin typeface="Cambria Math" panose="02040503050406030204" pitchFamily="18" charset="0"/>
                                </a:rPr>
                                <m:t>𝑡</m:t>
                              </m:r>
                              <m:r>
                                <a:rPr lang="en-US" altLang="ja-JP" sz="3200" i="1">
                                  <a:latin typeface="Cambria Math" panose="02040503050406030204" pitchFamily="18" charset="0"/>
                                </a:rPr>
                                <m:t>+1</m:t>
                              </m:r>
                            </m:sub>
                          </m:sSub>
                          <m:r>
                            <a:rPr lang="ja-JP" altLang="en-US" sz="3200" i="1" smtClean="0">
                              <a:latin typeface="Cambria Math" panose="02040503050406030204" pitchFamily="18" charset="0"/>
                            </a:rPr>
                            <m:t>へ</m:t>
                          </m:r>
                          <m:r>
                            <a:rPr lang="ja-JP" altLang="en-US" sz="3200" i="1">
                              <a:latin typeface="Cambria Math" panose="02040503050406030204" pitchFamily="18" charset="0"/>
                            </a:rPr>
                            <m:t>の遷移確率</m:t>
                          </m:r>
                        </m:e>
                      </m:d>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𝐺</m:t>
                              </m:r>
                            </m:e>
                            <m:sub>
                              <m:r>
                                <a:rPr lang="en-US" altLang="ja-JP" sz="3200" i="1">
                                  <a:latin typeface="Cambria Math" panose="02040503050406030204" pitchFamily="18" charset="0"/>
                                </a:rPr>
                                <m:t>𝑡</m:t>
                              </m:r>
                              <m:r>
                                <a:rPr lang="en-US" altLang="ja-JP" sz="3200" i="1">
                                  <a:latin typeface="Cambria Math" panose="02040503050406030204" pitchFamily="18" charset="0"/>
                                </a:rPr>
                                <m:t>+1</m:t>
                              </m:r>
                            </m:sub>
                          </m:sSub>
                        </m:e>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r>
                                <a:rPr lang="en-US" altLang="ja-JP" sz="3200" b="0" i="1" smtClean="0">
                                  <a:latin typeface="Cambria Math" panose="02040503050406030204" pitchFamily="18" charset="0"/>
                                </a:rPr>
                                <m:t>+1</m:t>
                              </m:r>
                            </m:sub>
                          </m:sSub>
                        </m:e>
                      </m:d>
                    </m:oMath>
                  </m:oMathPara>
                </a14:m>
                <a:endParaRPr kumimoji="1" lang="ja-JP" altLang="en-US" sz="3200"/>
              </a:p>
            </p:txBody>
          </p:sp>
        </mc:Choice>
        <mc:Fallback>
          <p:sp>
            <p:nvSpPr>
              <p:cNvPr id="11" name="テキスト ボックス 10">
                <a:extLst>
                  <a:ext uri="{FF2B5EF4-FFF2-40B4-BE49-F238E27FC236}">
                    <a16:creationId xmlns:a16="http://schemas.microsoft.com/office/drawing/2014/main" id="{8FA89EEE-231C-DE15-EEAF-C3745E65FC69}"/>
                  </a:ext>
                </a:extLst>
              </p:cNvPr>
              <p:cNvSpPr txBox="1">
                <a:spLocks noRot="1" noChangeAspect="1" noMove="1" noResize="1" noEditPoints="1" noAdjustHandles="1" noChangeArrowheads="1" noChangeShapeType="1" noTextEdit="1"/>
              </p:cNvSpPr>
              <p:nvPr/>
            </p:nvSpPr>
            <p:spPr>
              <a:xfrm>
                <a:off x="407749" y="5106803"/>
                <a:ext cx="9999276" cy="49359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861482B-FF96-DCD0-8283-E64925C15D6B}"/>
                  </a:ext>
                </a:extLst>
              </p:cNvPr>
              <p:cNvSpPr txBox="1"/>
              <p:nvPr/>
            </p:nvSpPr>
            <p:spPr>
              <a:xfrm>
                <a:off x="1476536" y="4007322"/>
                <a:ext cx="47799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b="0" i="1" smtClean="0">
                                  <a:latin typeface="Cambria Math" panose="02040503050406030204" pitchFamily="18" charset="0"/>
                                </a:rPr>
                                <m:t>𝑅</m:t>
                              </m:r>
                            </m:e>
                            <m:sub>
                              <m:r>
                                <a:rPr lang="en-US" altLang="ja-JP" sz="3200" i="1">
                                  <a:latin typeface="Cambria Math" panose="02040503050406030204" pitchFamily="18" charset="0"/>
                                </a:rPr>
                                <m:t>𝑡</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𝛾</m:t>
                          </m:r>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ja-JP" altLang="en-US" sz="3200" i="1">
                                  <a:solidFill>
                                    <a:srgbClr val="FF0000"/>
                                  </a:solidFill>
                                  <a:latin typeface="Cambria Math" panose="02040503050406030204" pitchFamily="18" charset="0"/>
                                </a:rPr>
                                <m:t>𝜋</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r>
                                    <a:rPr lang="en-US" altLang="ja-JP" sz="3200" i="1">
                                      <a:solidFill>
                                        <a:srgbClr val="FF0000"/>
                                      </a:solidFill>
                                      <a:latin typeface="Cambria Math" panose="02040503050406030204" pitchFamily="18" charset="0"/>
                                    </a:rPr>
                                    <m:t>+1</m:t>
                                  </m:r>
                                </m:sub>
                              </m:sSub>
                            </m:e>
                          </m:d>
                        </m:e>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e>
                      </m:d>
                    </m:oMath>
                  </m:oMathPara>
                </a14:m>
                <a:endParaRPr kumimoji="1" lang="en-US" altLang="ja-JP" sz="3200"/>
              </a:p>
            </p:txBody>
          </p:sp>
        </mc:Choice>
        <mc:Fallback>
          <p:sp>
            <p:nvSpPr>
              <p:cNvPr id="13" name="テキスト ボックス 12">
                <a:extLst>
                  <a:ext uri="{FF2B5EF4-FFF2-40B4-BE49-F238E27FC236}">
                    <a16:creationId xmlns:a16="http://schemas.microsoft.com/office/drawing/2014/main" id="{B861482B-FF96-DCD0-8283-E64925C15D6B}"/>
                  </a:ext>
                </a:extLst>
              </p:cNvPr>
              <p:cNvSpPr txBox="1">
                <a:spLocks noRot="1" noChangeAspect="1" noMove="1" noResize="1" noEditPoints="1" noAdjustHandles="1" noChangeArrowheads="1" noChangeShapeType="1" noTextEdit="1"/>
              </p:cNvSpPr>
              <p:nvPr/>
            </p:nvSpPr>
            <p:spPr>
              <a:xfrm>
                <a:off x="1476536" y="4007322"/>
                <a:ext cx="4779963" cy="49244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63BD5113-B4FD-B085-CCE1-85C0C766D5CA}"/>
                  </a:ext>
                </a:extLst>
              </p:cNvPr>
              <p:cNvSpPr txBox="1"/>
              <p:nvPr/>
            </p:nvSpPr>
            <p:spPr>
              <a:xfrm>
                <a:off x="2607849" y="5704304"/>
                <a:ext cx="6454139" cy="493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d>
                        <m:dPr>
                          <m:ctrlPr>
                            <a:rPr lang="en-US" altLang="ja-JP" sz="3200" b="0" i="1" smtClean="0">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b="0" i="1" smtClean="0">
                                  <a:latin typeface="Cambria Math" panose="02040503050406030204" pitchFamily="18" charset="0"/>
                                </a:rPr>
                                <m:t>𝑠</m:t>
                              </m:r>
                              <m:r>
                                <a:rPr lang="ja-JP" altLang="en-US" sz="3200" i="1">
                                  <a:latin typeface="Cambria Math" panose="02040503050406030204" pitchFamily="18" charset="0"/>
                                </a:rPr>
                                <m:t>から</m:t>
                              </m:r>
                              <m:r>
                                <a:rPr lang="en-US" altLang="ja-JP" sz="3200" i="1">
                                  <a:latin typeface="Cambria Math" panose="02040503050406030204" pitchFamily="18" charset="0"/>
                                </a:rPr>
                                <m:t>𝑆</m:t>
                              </m:r>
                            </m:e>
                            <m:sub>
                              <m:r>
                                <a:rPr lang="en-US" altLang="ja-JP" sz="3200" i="1">
                                  <a:latin typeface="Cambria Math" panose="02040503050406030204" pitchFamily="18" charset="0"/>
                                </a:rPr>
                                <m:t>𝑡</m:t>
                              </m:r>
                              <m:r>
                                <a:rPr lang="en-US" altLang="ja-JP" sz="3200" i="1">
                                  <a:latin typeface="Cambria Math" panose="02040503050406030204" pitchFamily="18" charset="0"/>
                                </a:rPr>
                                <m:t>+1</m:t>
                              </m:r>
                            </m:sub>
                          </m:sSub>
                          <m:r>
                            <a:rPr lang="ja-JP" altLang="en-US" sz="3200" i="1">
                              <a:latin typeface="Cambria Math" panose="02040503050406030204" pitchFamily="18" charset="0"/>
                            </a:rPr>
                            <m:t>の遷移確率</m:t>
                          </m:r>
                        </m:e>
                      </m:d>
                      <m:r>
                        <a:rPr lang="en-US" altLang="ja-JP" sz="3200" i="1">
                          <a:latin typeface="Cambria Math" panose="02040503050406030204" pitchFamily="18" charset="0"/>
                          <a:ea typeface="Cambria Math" panose="02040503050406030204" pitchFamily="18" charset="0"/>
                        </a:rPr>
                        <m:t>∙</m:t>
                      </m:r>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ja-JP" altLang="en-US" sz="3200" i="1">
                              <a:solidFill>
                                <a:srgbClr val="FF0000"/>
                              </a:solidFill>
                              <a:latin typeface="Cambria Math" panose="02040503050406030204" pitchFamily="18" charset="0"/>
                            </a:rPr>
                            <m:t>𝜋</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r>
                                <a:rPr lang="en-US" altLang="ja-JP" sz="3200" i="1">
                                  <a:solidFill>
                                    <a:srgbClr val="FF0000"/>
                                  </a:solidFill>
                                  <a:latin typeface="Cambria Math" panose="02040503050406030204" pitchFamily="18" charset="0"/>
                                </a:rPr>
                                <m:t>+1</m:t>
                              </m:r>
                            </m:sub>
                          </m:sSub>
                        </m:e>
                      </m:d>
                    </m:oMath>
                  </m:oMathPara>
                </a14:m>
                <a:endParaRPr kumimoji="1" lang="ja-JP" altLang="en-US" sz="3200"/>
              </a:p>
            </p:txBody>
          </p:sp>
        </mc:Choice>
        <mc:Fallback>
          <p:sp>
            <p:nvSpPr>
              <p:cNvPr id="14" name="テキスト ボックス 13">
                <a:extLst>
                  <a:ext uri="{FF2B5EF4-FFF2-40B4-BE49-F238E27FC236}">
                    <a16:creationId xmlns:a16="http://schemas.microsoft.com/office/drawing/2014/main" id="{63BD5113-B4FD-B085-CCE1-85C0C766D5CA}"/>
                  </a:ext>
                </a:extLst>
              </p:cNvPr>
              <p:cNvSpPr txBox="1">
                <a:spLocks noRot="1" noChangeAspect="1" noMove="1" noResize="1" noEditPoints="1" noAdjustHandles="1" noChangeArrowheads="1" noChangeShapeType="1" noTextEdit="1"/>
              </p:cNvSpPr>
              <p:nvPr/>
            </p:nvSpPr>
            <p:spPr>
              <a:xfrm>
                <a:off x="2607849" y="5704304"/>
                <a:ext cx="6454139" cy="49359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C5FEF55-9DC4-146D-F0F2-B5309FD8B3DF}"/>
                  </a:ext>
                </a:extLst>
              </p:cNvPr>
              <p:cNvSpPr txBox="1"/>
              <p:nvPr/>
            </p:nvSpPr>
            <p:spPr>
              <a:xfrm>
                <a:off x="2625265" y="6314294"/>
                <a:ext cx="399378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solidFill>
                            <a:schemeClr val="tx1"/>
                          </a:solidFill>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𝜋</m:t>
                          </m:r>
                        </m:sub>
                      </m:sSub>
                      <m:d>
                        <m:dPr>
                          <m:begChr m:val="["/>
                          <m:endChr m:val="]"/>
                          <m:ctrlPr>
                            <a:rPr lang="en-US" altLang="ja-JP" sz="3200" i="1">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ja-JP" altLang="en-US" sz="3200" i="1">
                                  <a:solidFill>
                                    <a:srgbClr val="FF0000"/>
                                  </a:solidFill>
                                  <a:latin typeface="Cambria Math" panose="02040503050406030204" pitchFamily="18" charset="0"/>
                                </a:rPr>
                                <m:t>𝜋</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r>
                                    <a:rPr lang="en-US" altLang="ja-JP" sz="3200" i="1">
                                      <a:solidFill>
                                        <a:srgbClr val="FF0000"/>
                                      </a:solidFill>
                                      <a:latin typeface="Cambria Math" panose="02040503050406030204" pitchFamily="18" charset="0"/>
                                    </a:rPr>
                                    <m:t>+1</m:t>
                                  </m:r>
                                </m:sub>
                              </m:sSub>
                            </m:e>
                          </m:d>
                        </m:e>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r>
                            <a:rPr lang="en-US" altLang="ja-JP" sz="3200" i="1">
                              <a:latin typeface="Cambria Math" panose="02040503050406030204" pitchFamily="18" charset="0"/>
                            </a:rPr>
                            <m:t>𝑠</m:t>
                          </m:r>
                        </m:e>
                      </m:d>
                    </m:oMath>
                  </m:oMathPara>
                </a14:m>
                <a:endParaRPr kumimoji="1" lang="ja-JP" altLang="en-US" sz="3200"/>
              </a:p>
            </p:txBody>
          </p:sp>
        </mc:Choice>
        <mc:Fallback>
          <p:sp>
            <p:nvSpPr>
              <p:cNvPr id="15" name="テキスト ボックス 14">
                <a:extLst>
                  <a:ext uri="{FF2B5EF4-FFF2-40B4-BE49-F238E27FC236}">
                    <a16:creationId xmlns:a16="http://schemas.microsoft.com/office/drawing/2014/main" id="{FC5FEF55-9DC4-146D-F0F2-B5309FD8B3DF}"/>
                  </a:ext>
                </a:extLst>
              </p:cNvPr>
              <p:cNvSpPr txBox="1">
                <a:spLocks noRot="1" noChangeAspect="1" noMove="1" noResize="1" noEditPoints="1" noAdjustHandles="1" noChangeArrowheads="1" noChangeShapeType="1" noTextEdit="1"/>
              </p:cNvSpPr>
              <p:nvPr/>
            </p:nvSpPr>
            <p:spPr>
              <a:xfrm>
                <a:off x="2625265" y="6314294"/>
                <a:ext cx="3993786" cy="492443"/>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19819"/>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7E6E5-BB7F-0570-C647-A47DD49CB683}"/>
            </a:ext>
          </a:extLst>
        </p:cNvPr>
        <p:cNvGrpSpPr/>
        <p:nvPr/>
      </p:nvGrpSpPr>
      <p:grpSpPr>
        <a:xfrm>
          <a:off x="0" y="0"/>
          <a:ext cx="0" cy="0"/>
          <a:chOff x="0" y="0"/>
          <a:chExt cx="0" cy="0"/>
        </a:xfrm>
      </p:grpSpPr>
      <p:graphicFrame>
        <p:nvGraphicFramePr>
          <p:cNvPr id="10" name="表 9">
            <a:extLst>
              <a:ext uri="{FF2B5EF4-FFF2-40B4-BE49-F238E27FC236}">
                <a16:creationId xmlns:a16="http://schemas.microsoft.com/office/drawing/2014/main" id="{FD848E49-2340-89AD-3EE8-F10DA1774DED}"/>
              </a:ext>
            </a:extLst>
          </p:cNvPr>
          <p:cNvGraphicFramePr>
            <a:graphicFrameLocks noGrp="1"/>
          </p:cNvGraphicFramePr>
          <p:nvPr/>
        </p:nvGraphicFramePr>
        <p:xfrm>
          <a:off x="1020129" y="995840"/>
          <a:ext cx="8728492" cy="729605"/>
        </p:xfrm>
        <a:graphic>
          <a:graphicData uri="http://schemas.openxmlformats.org/drawingml/2006/table">
            <a:tbl>
              <a:tblPr firstRow="1" bandRow="1">
                <a:tableStyleId>{5C22544A-7EE6-4342-B048-85BDC9FD1C3A}</a:tableStyleId>
              </a:tblPr>
              <a:tblGrid>
                <a:gridCol w="2182123">
                  <a:extLst>
                    <a:ext uri="{9D8B030D-6E8A-4147-A177-3AD203B41FA5}">
                      <a16:colId xmlns:a16="http://schemas.microsoft.com/office/drawing/2014/main" val="2451105775"/>
                    </a:ext>
                  </a:extLst>
                </a:gridCol>
                <a:gridCol w="2182123">
                  <a:extLst>
                    <a:ext uri="{9D8B030D-6E8A-4147-A177-3AD203B41FA5}">
                      <a16:colId xmlns:a16="http://schemas.microsoft.com/office/drawing/2014/main" val="2152546158"/>
                    </a:ext>
                  </a:extLst>
                </a:gridCol>
                <a:gridCol w="2182123">
                  <a:extLst>
                    <a:ext uri="{9D8B030D-6E8A-4147-A177-3AD203B41FA5}">
                      <a16:colId xmlns:a16="http://schemas.microsoft.com/office/drawing/2014/main" val="912872353"/>
                    </a:ext>
                  </a:extLst>
                </a:gridCol>
                <a:gridCol w="2182123">
                  <a:extLst>
                    <a:ext uri="{9D8B030D-6E8A-4147-A177-3AD203B41FA5}">
                      <a16:colId xmlns:a16="http://schemas.microsoft.com/office/drawing/2014/main" val="273903213"/>
                    </a:ext>
                  </a:extLst>
                </a:gridCol>
              </a:tblGrid>
              <a:tr h="729605">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9739965"/>
                  </a:ext>
                </a:extLst>
              </a:tr>
            </a:tbl>
          </a:graphicData>
        </a:graphic>
      </p:graphicFrame>
      <p:pic>
        <p:nvPicPr>
          <p:cNvPr id="12" name="図 11">
            <a:extLst>
              <a:ext uri="{FF2B5EF4-FFF2-40B4-BE49-F238E27FC236}">
                <a16:creationId xmlns:a16="http://schemas.microsoft.com/office/drawing/2014/main" id="{8D0A037F-FEBF-3801-7A76-EF938FEEF759}"/>
              </a:ext>
            </a:extLst>
          </p:cNvPr>
          <p:cNvPicPr>
            <a:picLocks noChangeAspect="1"/>
          </p:cNvPicPr>
          <p:nvPr/>
        </p:nvPicPr>
        <p:blipFill>
          <a:blip r:embed="rId3"/>
          <a:stretch>
            <a:fillRect/>
          </a:stretch>
        </p:blipFill>
        <p:spPr>
          <a:xfrm>
            <a:off x="1597574" y="1037476"/>
            <a:ext cx="498177" cy="646331"/>
          </a:xfrm>
          <a:prstGeom prst="rect">
            <a:avLst/>
          </a:prstGeom>
        </p:spPr>
      </p:pic>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56620A6-886E-021F-970D-5C40E764E291}"/>
                  </a:ext>
                </a:extLst>
              </p:cNvPr>
              <p:cNvSpPr txBox="1"/>
              <p:nvPr/>
            </p:nvSpPr>
            <p:spPr>
              <a:xfrm>
                <a:off x="3393244" y="1030746"/>
                <a:ext cx="1999223"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𝒕</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𝟏</m:t>
                      </m:r>
                    </m:oMath>
                  </m:oMathPara>
                </a14:m>
                <a:endParaRPr lang="en-US" altLang="ja-JP" sz="3600" b="1"/>
              </a:p>
            </p:txBody>
          </p:sp>
        </mc:Choice>
        <mc:Fallback>
          <p:sp>
            <p:nvSpPr>
              <p:cNvPr id="16" name="テキスト ボックス 15">
                <a:extLst>
                  <a:ext uri="{FF2B5EF4-FFF2-40B4-BE49-F238E27FC236}">
                    <a16:creationId xmlns:a16="http://schemas.microsoft.com/office/drawing/2014/main" id="{056620A6-886E-021F-970D-5C40E764E291}"/>
                  </a:ext>
                </a:extLst>
              </p:cNvPr>
              <p:cNvSpPr txBox="1">
                <a:spLocks noRot="1" noChangeAspect="1" noMove="1" noResize="1" noEditPoints="1" noAdjustHandles="1" noChangeArrowheads="1" noChangeShapeType="1" noTextEdit="1"/>
              </p:cNvSpPr>
              <p:nvPr/>
            </p:nvSpPr>
            <p:spPr>
              <a:xfrm>
                <a:off x="3393244" y="1030746"/>
                <a:ext cx="1999223"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C5F88EAA-1D92-9823-ED12-618D9492E981}"/>
                  </a:ext>
                </a:extLst>
              </p:cNvPr>
              <p:cNvSpPr txBox="1"/>
              <p:nvPr/>
            </p:nvSpPr>
            <p:spPr>
              <a:xfrm>
                <a:off x="5413595" y="1059853"/>
                <a:ext cx="2310463"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𝒕</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oMath>
                  </m:oMathPara>
                </a14:m>
                <a:endParaRPr lang="en-US" altLang="ja-JP" sz="3600" b="1"/>
              </a:p>
            </p:txBody>
          </p:sp>
        </mc:Choice>
        <mc:Fallback>
          <p:sp>
            <p:nvSpPr>
              <p:cNvPr id="17" name="テキスト ボックス 16">
                <a:extLst>
                  <a:ext uri="{FF2B5EF4-FFF2-40B4-BE49-F238E27FC236}">
                    <a16:creationId xmlns:a16="http://schemas.microsoft.com/office/drawing/2014/main" id="{C5F88EAA-1D92-9823-ED12-618D9492E981}"/>
                  </a:ext>
                </a:extLst>
              </p:cNvPr>
              <p:cNvSpPr txBox="1">
                <a:spLocks noRot="1" noChangeAspect="1" noMove="1" noResize="1" noEditPoints="1" noAdjustHandles="1" noChangeArrowheads="1" noChangeShapeType="1" noTextEdit="1"/>
              </p:cNvSpPr>
              <p:nvPr/>
            </p:nvSpPr>
            <p:spPr>
              <a:xfrm>
                <a:off x="5413595" y="1059853"/>
                <a:ext cx="2310463"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9088C0C6-134F-818B-82C6-C91E5B8672E4}"/>
                  </a:ext>
                </a:extLst>
              </p:cNvPr>
              <p:cNvSpPr txBox="1"/>
              <p:nvPr/>
            </p:nvSpPr>
            <p:spPr>
              <a:xfrm>
                <a:off x="7555079" y="1053388"/>
                <a:ext cx="2310463"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𝑹</m:t>
                          </m:r>
                        </m:e>
                        <m:sub>
                          <m:r>
                            <a:rPr lang="en-US" altLang="ja-JP" sz="3600" b="1" i="1" dirty="0" smtClean="0">
                              <a:latin typeface="Cambria Math" panose="02040503050406030204" pitchFamily="18" charset="0"/>
                            </a:rPr>
                            <m:t>𝒕</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𝟑</m:t>
                          </m:r>
                        </m:sub>
                      </m:sSub>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𝟑</m:t>
                      </m:r>
                    </m:oMath>
                  </m:oMathPara>
                </a14:m>
                <a:endParaRPr lang="en-US" altLang="ja-JP" sz="3600" b="1"/>
              </a:p>
            </p:txBody>
          </p:sp>
        </mc:Choice>
        <mc:Fallback>
          <p:sp>
            <p:nvSpPr>
              <p:cNvPr id="18" name="テキスト ボックス 17">
                <a:extLst>
                  <a:ext uri="{FF2B5EF4-FFF2-40B4-BE49-F238E27FC236}">
                    <a16:creationId xmlns:a16="http://schemas.microsoft.com/office/drawing/2014/main" id="{9088C0C6-134F-818B-82C6-C91E5B8672E4}"/>
                  </a:ext>
                </a:extLst>
              </p:cNvPr>
              <p:cNvSpPr txBox="1">
                <a:spLocks noRot="1" noChangeAspect="1" noMove="1" noResize="1" noEditPoints="1" noAdjustHandles="1" noChangeArrowheads="1" noChangeShapeType="1" noTextEdit="1"/>
              </p:cNvSpPr>
              <p:nvPr/>
            </p:nvSpPr>
            <p:spPr>
              <a:xfrm>
                <a:off x="7555079" y="1053388"/>
                <a:ext cx="2310463"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803634C-48C6-C44A-1DB3-34408A800D5A}"/>
                  </a:ext>
                </a:extLst>
              </p:cNvPr>
              <p:cNvSpPr txBox="1"/>
              <p:nvPr/>
            </p:nvSpPr>
            <p:spPr>
              <a:xfrm>
                <a:off x="3904721" y="282096"/>
                <a:ext cx="94625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solidFill>
                                <a:srgbClr val="0070C0"/>
                              </a:solidFill>
                              <a:latin typeface="Cambria Math" panose="02040503050406030204" pitchFamily="18" charset="0"/>
                            </a:rPr>
                          </m:ctrlPr>
                        </m:sSubPr>
                        <m:e>
                          <m:r>
                            <a:rPr lang="en-US" altLang="ja-JP" sz="3600" b="1" i="1" dirty="0" smtClean="0">
                              <a:solidFill>
                                <a:srgbClr val="0070C0"/>
                              </a:solidFill>
                              <a:latin typeface="Cambria Math" panose="02040503050406030204" pitchFamily="18" charset="0"/>
                            </a:rPr>
                            <m:t>𝑺</m:t>
                          </m:r>
                        </m:e>
                        <m:sub>
                          <m:r>
                            <a:rPr lang="en-US" altLang="ja-JP" sz="3600" b="1" i="1" dirty="0" smtClean="0">
                              <a:solidFill>
                                <a:srgbClr val="0070C0"/>
                              </a:solidFill>
                              <a:latin typeface="Cambria Math" panose="02040503050406030204" pitchFamily="18" charset="0"/>
                            </a:rPr>
                            <m:t>𝒕</m:t>
                          </m:r>
                          <m:r>
                            <a:rPr lang="en-US" altLang="ja-JP" sz="3600" b="1" i="1" dirty="0" smtClean="0">
                              <a:solidFill>
                                <a:srgbClr val="0070C0"/>
                              </a:solidFill>
                              <a:latin typeface="Cambria Math" panose="02040503050406030204" pitchFamily="18" charset="0"/>
                            </a:rPr>
                            <m:t>+</m:t>
                          </m:r>
                          <m:r>
                            <a:rPr lang="en-US" altLang="ja-JP" sz="3600" b="1" i="1" dirty="0" smtClean="0">
                              <a:solidFill>
                                <a:srgbClr val="0070C0"/>
                              </a:solidFill>
                              <a:latin typeface="Cambria Math" panose="02040503050406030204" pitchFamily="18" charset="0"/>
                            </a:rPr>
                            <m:t>𝟏</m:t>
                          </m:r>
                        </m:sub>
                      </m:sSub>
                    </m:oMath>
                  </m:oMathPara>
                </a14:m>
                <a:endParaRPr lang="en-US" altLang="ja-JP" sz="3600" b="1"/>
              </a:p>
            </p:txBody>
          </p:sp>
        </mc:Choice>
        <mc:Fallback>
          <p:sp>
            <p:nvSpPr>
              <p:cNvPr id="3" name="テキスト ボックス 2">
                <a:extLst>
                  <a:ext uri="{FF2B5EF4-FFF2-40B4-BE49-F238E27FC236}">
                    <a16:creationId xmlns:a16="http://schemas.microsoft.com/office/drawing/2014/main" id="{A803634C-48C6-C44A-1DB3-34408A800D5A}"/>
                  </a:ext>
                </a:extLst>
              </p:cNvPr>
              <p:cNvSpPr txBox="1">
                <a:spLocks noRot="1" noChangeAspect="1" noMove="1" noResize="1" noEditPoints="1" noAdjustHandles="1" noChangeArrowheads="1" noChangeShapeType="1" noTextEdit="1"/>
              </p:cNvSpPr>
              <p:nvPr/>
            </p:nvSpPr>
            <p:spPr>
              <a:xfrm>
                <a:off x="3904721" y="282096"/>
                <a:ext cx="946258" cy="646331"/>
              </a:xfrm>
              <a:prstGeom prst="rect">
                <a:avLst/>
              </a:prstGeom>
              <a:blipFill>
                <a:blip r:embed="rId7"/>
                <a:stretch>
                  <a:fillRect l="-6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6490B7D-24D4-D895-6419-42C62D082552}"/>
                  </a:ext>
                </a:extLst>
              </p:cNvPr>
              <p:cNvSpPr txBox="1"/>
              <p:nvPr/>
            </p:nvSpPr>
            <p:spPr>
              <a:xfrm>
                <a:off x="6095697" y="282097"/>
                <a:ext cx="94625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𝑺</m:t>
                          </m:r>
                        </m:e>
                        <m:sub>
                          <m:r>
                            <a:rPr lang="en-US" altLang="ja-JP" sz="3600" b="1" i="1" dirty="0" smtClean="0">
                              <a:latin typeface="Cambria Math" panose="02040503050406030204" pitchFamily="18" charset="0"/>
                            </a:rPr>
                            <m:t>𝒕</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𝟐</m:t>
                          </m:r>
                        </m:sub>
                      </m:sSub>
                    </m:oMath>
                  </m:oMathPara>
                </a14:m>
                <a:endParaRPr lang="en-US" altLang="ja-JP" sz="3600" b="1"/>
              </a:p>
            </p:txBody>
          </p:sp>
        </mc:Choice>
        <mc:Fallback>
          <p:sp>
            <p:nvSpPr>
              <p:cNvPr id="5" name="テキスト ボックス 4">
                <a:extLst>
                  <a:ext uri="{FF2B5EF4-FFF2-40B4-BE49-F238E27FC236}">
                    <a16:creationId xmlns:a16="http://schemas.microsoft.com/office/drawing/2014/main" id="{56490B7D-24D4-D895-6419-42C62D082552}"/>
                  </a:ext>
                </a:extLst>
              </p:cNvPr>
              <p:cNvSpPr txBox="1">
                <a:spLocks noRot="1" noChangeAspect="1" noMove="1" noResize="1" noEditPoints="1" noAdjustHandles="1" noChangeArrowheads="1" noChangeShapeType="1" noTextEdit="1"/>
              </p:cNvSpPr>
              <p:nvPr/>
            </p:nvSpPr>
            <p:spPr>
              <a:xfrm>
                <a:off x="6095697" y="282097"/>
                <a:ext cx="946258" cy="646331"/>
              </a:xfrm>
              <a:prstGeom prst="rect">
                <a:avLst/>
              </a:prstGeom>
              <a:blipFill>
                <a:blip r:embed="rId8"/>
                <a:stretch>
                  <a:fillRect l="-6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9B26625-BC59-CEC9-DC6C-86609B37C856}"/>
                  </a:ext>
                </a:extLst>
              </p:cNvPr>
              <p:cNvSpPr txBox="1"/>
              <p:nvPr/>
            </p:nvSpPr>
            <p:spPr>
              <a:xfrm>
                <a:off x="8303894" y="282097"/>
                <a:ext cx="94625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latin typeface="Cambria Math" panose="02040503050406030204" pitchFamily="18" charset="0"/>
                            </a:rPr>
                          </m:ctrlPr>
                        </m:sSubPr>
                        <m:e>
                          <m:r>
                            <a:rPr lang="en-US" altLang="ja-JP" sz="3600" b="1" i="1" dirty="0" smtClean="0">
                              <a:latin typeface="Cambria Math" panose="02040503050406030204" pitchFamily="18" charset="0"/>
                            </a:rPr>
                            <m:t>𝑺</m:t>
                          </m:r>
                        </m:e>
                        <m:sub>
                          <m:r>
                            <a:rPr lang="en-US" altLang="ja-JP" sz="3600" b="1" i="1" dirty="0" smtClean="0">
                              <a:latin typeface="Cambria Math" panose="02040503050406030204" pitchFamily="18" charset="0"/>
                            </a:rPr>
                            <m:t>𝒕</m:t>
                          </m:r>
                          <m:r>
                            <a:rPr lang="en-US" altLang="ja-JP" sz="3600" b="1" i="1" dirty="0" smtClean="0">
                              <a:latin typeface="Cambria Math" panose="02040503050406030204" pitchFamily="18" charset="0"/>
                            </a:rPr>
                            <m:t>+</m:t>
                          </m:r>
                          <m:r>
                            <a:rPr lang="en-US" altLang="ja-JP" sz="3600" b="1" i="1" dirty="0" smtClean="0">
                              <a:latin typeface="Cambria Math" panose="02040503050406030204" pitchFamily="18" charset="0"/>
                            </a:rPr>
                            <m:t>𝟑</m:t>
                          </m:r>
                        </m:sub>
                      </m:sSub>
                    </m:oMath>
                  </m:oMathPara>
                </a14:m>
                <a:endParaRPr lang="en-US" altLang="ja-JP" sz="3600" b="1"/>
              </a:p>
            </p:txBody>
          </p:sp>
        </mc:Choice>
        <mc:Fallback>
          <p:sp>
            <p:nvSpPr>
              <p:cNvPr id="6" name="テキスト ボックス 5">
                <a:extLst>
                  <a:ext uri="{FF2B5EF4-FFF2-40B4-BE49-F238E27FC236}">
                    <a16:creationId xmlns:a16="http://schemas.microsoft.com/office/drawing/2014/main" id="{C9B26625-BC59-CEC9-DC6C-86609B37C856}"/>
                  </a:ext>
                </a:extLst>
              </p:cNvPr>
              <p:cNvSpPr txBox="1">
                <a:spLocks noRot="1" noChangeAspect="1" noMove="1" noResize="1" noEditPoints="1" noAdjustHandles="1" noChangeArrowheads="1" noChangeShapeType="1" noTextEdit="1"/>
              </p:cNvSpPr>
              <p:nvPr/>
            </p:nvSpPr>
            <p:spPr>
              <a:xfrm>
                <a:off x="8303894" y="282097"/>
                <a:ext cx="946258"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9E6B9312-ADA6-7F8A-7078-53EE908D4223}"/>
                  </a:ext>
                </a:extLst>
              </p:cNvPr>
              <p:cNvSpPr txBox="1"/>
              <p:nvPr/>
            </p:nvSpPr>
            <p:spPr>
              <a:xfrm>
                <a:off x="1398064" y="284812"/>
                <a:ext cx="946258"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3600" b="1" i="1" dirty="0" smtClean="0">
                              <a:solidFill>
                                <a:srgbClr val="FF0000"/>
                              </a:solidFill>
                              <a:latin typeface="Cambria Math" panose="02040503050406030204" pitchFamily="18" charset="0"/>
                            </a:rPr>
                          </m:ctrlPr>
                        </m:sSubPr>
                        <m:e>
                          <m:r>
                            <a:rPr lang="en-US" altLang="ja-JP" sz="3600" b="1" i="1" dirty="0" smtClean="0">
                              <a:solidFill>
                                <a:srgbClr val="FF0000"/>
                              </a:solidFill>
                              <a:latin typeface="Cambria Math" panose="02040503050406030204" pitchFamily="18" charset="0"/>
                            </a:rPr>
                            <m:t>𝑺</m:t>
                          </m:r>
                        </m:e>
                        <m:sub>
                          <m:r>
                            <a:rPr lang="en-US" altLang="ja-JP" sz="3600" b="1" i="1" dirty="0" smtClean="0">
                              <a:solidFill>
                                <a:srgbClr val="FF0000"/>
                              </a:solidFill>
                              <a:latin typeface="Cambria Math" panose="02040503050406030204" pitchFamily="18" charset="0"/>
                            </a:rPr>
                            <m:t>𝒕</m:t>
                          </m:r>
                        </m:sub>
                      </m:sSub>
                    </m:oMath>
                  </m:oMathPara>
                </a14:m>
                <a:endParaRPr lang="en-US" altLang="ja-JP" sz="3600" b="1"/>
              </a:p>
            </p:txBody>
          </p:sp>
        </mc:Choice>
        <mc:Fallback>
          <p:sp>
            <p:nvSpPr>
              <p:cNvPr id="11" name="テキスト ボックス 10">
                <a:extLst>
                  <a:ext uri="{FF2B5EF4-FFF2-40B4-BE49-F238E27FC236}">
                    <a16:creationId xmlns:a16="http://schemas.microsoft.com/office/drawing/2014/main" id="{9E6B9312-ADA6-7F8A-7078-53EE908D4223}"/>
                  </a:ext>
                </a:extLst>
              </p:cNvPr>
              <p:cNvSpPr txBox="1">
                <a:spLocks noRot="1" noChangeAspect="1" noMove="1" noResize="1" noEditPoints="1" noAdjustHandles="1" noChangeArrowheads="1" noChangeShapeType="1" noTextEdit="1"/>
              </p:cNvSpPr>
              <p:nvPr/>
            </p:nvSpPr>
            <p:spPr>
              <a:xfrm>
                <a:off x="1398064" y="284812"/>
                <a:ext cx="946258"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EE5306F-2052-93FD-2B6E-7C1C3DE3BFFF}"/>
                  </a:ext>
                </a:extLst>
              </p:cNvPr>
              <p:cNvSpPr txBox="1"/>
              <p:nvPr/>
            </p:nvSpPr>
            <p:spPr>
              <a:xfrm>
                <a:off x="3834788" y="3031390"/>
                <a:ext cx="7778540" cy="1006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(1)</m:t>
                              </m:r>
                            </m:sup>
                          </m:sSup>
                        </m:num>
                        <m:den>
                          <m:r>
                            <a:rPr lang="en-US" altLang="ja-JP" sz="3200" b="0" i="1" smtClean="0">
                              <a:latin typeface="Cambria Math" panose="02040503050406030204" pitchFamily="18" charset="0"/>
                            </a:rPr>
                            <m:t>1</m:t>
                          </m:r>
                        </m:den>
                      </m:f>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1" dirty="0">
                          <a:latin typeface="Cambria Math" panose="02040503050406030204" pitchFamily="18" charset="0"/>
                        </a:rPr>
                        <m:t>+</m:t>
                      </m:r>
                      <m:sSub>
                        <m:sSubPr>
                          <m:ctrlPr>
                            <a:rPr lang="en-US" altLang="ja-JP" sz="3200" i="1" dirty="0">
                              <a:latin typeface="Cambria Math" panose="02040503050406030204" pitchFamily="18" charset="0"/>
                            </a:rPr>
                          </m:ctrlPr>
                        </m:sSubPr>
                        <m:e>
                          <m:r>
                            <a:rPr lang="ja-JP" altLang="en-US" sz="3200" b="0" i="1" dirty="0">
                              <a:latin typeface="Cambria Math" panose="02040503050406030204" pitchFamily="18" charset="0"/>
                            </a:rPr>
                            <m:t>𝛾</m:t>
                          </m:r>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+2</m:t>
                          </m:r>
                        </m:sub>
                      </m:sSub>
                      <m:r>
                        <a:rPr lang="en-US" altLang="ja-JP" sz="3200" b="0" i="1" dirty="0">
                          <a:latin typeface="Cambria Math" panose="02040503050406030204" pitchFamily="18" charset="0"/>
                        </a:rPr>
                        <m:t>+</m:t>
                      </m:r>
                      <m:sSub>
                        <m:sSubPr>
                          <m:ctrlPr>
                            <a:rPr lang="en-US" altLang="ja-JP" sz="3200" i="1" dirty="0">
                              <a:latin typeface="Cambria Math" panose="02040503050406030204" pitchFamily="18" charset="0"/>
                            </a:rPr>
                          </m:ctrlPr>
                        </m:sSubPr>
                        <m:e>
                          <m:sSup>
                            <m:sSupPr>
                              <m:ctrlPr>
                                <a:rPr lang="en-US" altLang="ja-JP" sz="3200" i="1" dirty="0">
                                  <a:latin typeface="Cambria Math" panose="02040503050406030204" pitchFamily="18" charset="0"/>
                                </a:rPr>
                              </m:ctrlPr>
                            </m:sSupPr>
                            <m:e>
                              <m:r>
                                <a:rPr lang="ja-JP" altLang="en-US" sz="3200" b="0" i="1" dirty="0">
                                  <a:latin typeface="Cambria Math" panose="02040503050406030204" pitchFamily="18" charset="0"/>
                                </a:rPr>
                                <m:t>𝛾</m:t>
                              </m:r>
                            </m:e>
                            <m:sup>
                              <m:r>
                                <a:rPr lang="en-US" altLang="ja-JP" sz="3200" b="0" i="1" dirty="0">
                                  <a:latin typeface="Cambria Math" panose="02040503050406030204" pitchFamily="18" charset="0"/>
                                </a:rPr>
                                <m:t>2</m:t>
                              </m:r>
                            </m:sup>
                          </m:sSup>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+3</m:t>
                          </m:r>
                        </m:sub>
                      </m:sSub>
                      <m:r>
                        <a:rPr lang="en-US" altLang="ja-JP" sz="3200" b="0" i="1" dirty="0" smtClean="0">
                          <a:latin typeface="Cambria Math" panose="02040503050406030204" pitchFamily="18" charset="0"/>
                        </a:rPr>
                        <m:t>=6</m:t>
                      </m:r>
                    </m:oMath>
                  </m:oMathPara>
                </a14:m>
                <a:endParaRPr kumimoji="1" lang="ja-JP" altLang="en-US" sz="3200"/>
              </a:p>
            </p:txBody>
          </p:sp>
        </mc:Choice>
        <mc:Fallback>
          <p:sp>
            <p:nvSpPr>
              <p:cNvPr id="13" name="テキスト ボックス 12">
                <a:extLst>
                  <a:ext uri="{FF2B5EF4-FFF2-40B4-BE49-F238E27FC236}">
                    <a16:creationId xmlns:a16="http://schemas.microsoft.com/office/drawing/2014/main" id="{CEE5306F-2052-93FD-2B6E-7C1C3DE3BFFF}"/>
                  </a:ext>
                </a:extLst>
              </p:cNvPr>
              <p:cNvSpPr txBox="1">
                <a:spLocks noRot="1" noChangeAspect="1" noMove="1" noResize="1" noEditPoints="1" noAdjustHandles="1" noChangeArrowheads="1" noChangeShapeType="1" noTextEdit="1"/>
              </p:cNvSpPr>
              <p:nvPr/>
            </p:nvSpPr>
            <p:spPr>
              <a:xfrm>
                <a:off x="3834788" y="3031390"/>
                <a:ext cx="7778540" cy="100687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EE4E6EBA-64AE-9871-C44D-866F748969E3}"/>
                  </a:ext>
                </a:extLst>
              </p:cNvPr>
              <p:cNvSpPr txBox="1"/>
              <p:nvPr/>
            </p:nvSpPr>
            <p:spPr>
              <a:xfrm>
                <a:off x="3738957" y="4527717"/>
                <a:ext cx="694510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r>
                        <a:rPr kumimoji="1"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𝑡</m:t>
                          </m:r>
                          <m:r>
                            <a:rPr lang="en-US" altLang="ja-JP" sz="3200" b="0" i="1" dirty="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smtClean="0">
                              <a:latin typeface="Cambria Math" panose="02040503050406030204" pitchFamily="18" charset="0"/>
                            </a:rPr>
                            <m:t>𝛾</m:t>
                          </m:r>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0070C0"/>
                                  </a:solidFill>
                                  <a:latin typeface="Cambria Math" panose="02040503050406030204" pitchFamily="18" charset="0"/>
                                </a:rPr>
                              </m:ctrlPr>
                            </m:sSubPr>
                            <m:e>
                              <m:r>
                                <a:rPr lang="en-US" altLang="ja-JP" sz="3200" i="1">
                                  <a:solidFill>
                                    <a:srgbClr val="0070C0"/>
                                  </a:solidFill>
                                  <a:latin typeface="Cambria Math" panose="02040503050406030204" pitchFamily="18" charset="0"/>
                                </a:rPr>
                                <m:t>𝑆</m:t>
                              </m:r>
                            </m:e>
                            <m:sub>
                              <m:r>
                                <a:rPr lang="en-US" altLang="ja-JP" sz="3200" i="1">
                                  <a:solidFill>
                                    <a:srgbClr val="0070C0"/>
                                  </a:solidFill>
                                  <a:latin typeface="Cambria Math" panose="02040503050406030204" pitchFamily="18" charset="0"/>
                                </a:rPr>
                                <m:t>𝑡</m:t>
                              </m:r>
                              <m:r>
                                <a:rPr lang="en-US" altLang="ja-JP" sz="3200" b="0" i="1" smtClean="0">
                                  <a:solidFill>
                                    <a:srgbClr val="0070C0"/>
                                  </a:solidFill>
                                  <a:latin typeface="Cambria Math" panose="02040503050406030204" pitchFamily="18" charset="0"/>
                                </a:rPr>
                                <m:t>+1</m:t>
                              </m:r>
                            </m:sub>
                          </m:sSub>
                        </m:e>
                      </m:d>
                      <m:r>
                        <a:rPr lang="en-US" altLang="ja-JP" sz="3200" b="0" i="1" smtClean="0">
                          <a:latin typeface="Cambria Math" panose="02040503050406030204" pitchFamily="18" charset="0"/>
                        </a:rPr>
                        <m:t>=1+5=6</m:t>
                      </m:r>
                    </m:oMath>
                  </m:oMathPara>
                </a14:m>
                <a:endParaRPr kumimoji="1" lang="ja-JP" altLang="en-US" sz="3200"/>
              </a:p>
            </p:txBody>
          </p:sp>
        </mc:Choice>
        <mc:Fallback>
          <p:sp>
            <p:nvSpPr>
              <p:cNvPr id="14" name="テキスト ボックス 13">
                <a:extLst>
                  <a:ext uri="{FF2B5EF4-FFF2-40B4-BE49-F238E27FC236}">
                    <a16:creationId xmlns:a16="http://schemas.microsoft.com/office/drawing/2014/main" id="{EE4E6EBA-64AE-9871-C44D-866F748969E3}"/>
                  </a:ext>
                </a:extLst>
              </p:cNvPr>
              <p:cNvSpPr txBox="1">
                <a:spLocks noRot="1" noChangeAspect="1" noMove="1" noResize="1" noEditPoints="1" noAdjustHandles="1" noChangeArrowheads="1" noChangeShapeType="1" noTextEdit="1"/>
              </p:cNvSpPr>
              <p:nvPr/>
            </p:nvSpPr>
            <p:spPr>
              <a:xfrm>
                <a:off x="3738957" y="4527717"/>
                <a:ext cx="6945106" cy="49244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83A18711-DEB9-2AC8-0B17-B862FCA9731C}"/>
                  </a:ext>
                </a:extLst>
              </p:cNvPr>
              <p:cNvSpPr txBox="1"/>
              <p:nvPr/>
            </p:nvSpPr>
            <p:spPr>
              <a:xfrm>
                <a:off x="3460584" y="2040985"/>
                <a:ext cx="519103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0070C0"/>
                                  </a:solidFill>
                                  <a:latin typeface="Cambria Math" panose="02040503050406030204" pitchFamily="18" charset="0"/>
                                </a:rPr>
                              </m:ctrlPr>
                            </m:sSubPr>
                            <m:e>
                              <m:r>
                                <a:rPr lang="en-US" altLang="ja-JP" sz="3200" i="1">
                                  <a:solidFill>
                                    <a:srgbClr val="0070C0"/>
                                  </a:solidFill>
                                  <a:latin typeface="Cambria Math" panose="02040503050406030204" pitchFamily="18" charset="0"/>
                                </a:rPr>
                                <m:t>𝑆</m:t>
                              </m:r>
                            </m:e>
                            <m:sub>
                              <m:r>
                                <a:rPr lang="en-US" altLang="ja-JP" sz="3200" i="1">
                                  <a:solidFill>
                                    <a:srgbClr val="0070C0"/>
                                  </a:solidFill>
                                  <a:latin typeface="Cambria Math" panose="02040503050406030204" pitchFamily="18" charset="0"/>
                                </a:rPr>
                                <m:t>𝑡</m:t>
                              </m:r>
                              <m:r>
                                <a:rPr lang="en-US" altLang="ja-JP" sz="3200" b="0" i="1" smtClean="0">
                                  <a:solidFill>
                                    <a:srgbClr val="0070C0"/>
                                  </a:solidFill>
                                  <a:latin typeface="Cambria Math" panose="02040503050406030204" pitchFamily="18" charset="0"/>
                                </a:rPr>
                                <m:t>+1</m:t>
                              </m:r>
                            </m:sub>
                          </m:sSub>
                        </m:e>
                      </m:d>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𝑡</m:t>
                          </m:r>
                          <m:r>
                            <a:rPr lang="en-US" altLang="ja-JP" sz="3200" b="0" i="1" dirty="0">
                              <a:latin typeface="Cambria Math" panose="02040503050406030204" pitchFamily="18" charset="0"/>
                            </a:rPr>
                            <m:t>+2</m:t>
                          </m:r>
                        </m:sub>
                      </m:sSub>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ja-JP" altLang="en-US" sz="3200" i="1" dirty="0">
                              <a:latin typeface="Cambria Math" panose="02040503050406030204" pitchFamily="18" charset="0"/>
                            </a:rPr>
                            <m:t>𝛾</m:t>
                          </m:r>
                          <m:r>
                            <a:rPr lang="en-US" altLang="ja-JP" sz="3200" i="1" dirty="0">
                              <a:latin typeface="Cambria Math" panose="02040503050406030204" pitchFamily="18" charset="0"/>
                            </a:rPr>
                            <m:t>𝑅</m:t>
                          </m:r>
                        </m:e>
                        <m:sub>
                          <m:r>
                            <a:rPr lang="en-US" altLang="ja-JP" sz="3200" i="1" dirty="0">
                              <a:latin typeface="Cambria Math" panose="02040503050406030204" pitchFamily="18" charset="0"/>
                            </a:rPr>
                            <m:t>𝑡</m:t>
                          </m:r>
                          <m:r>
                            <a:rPr lang="en-US" altLang="ja-JP" sz="3200" i="1" dirty="0">
                              <a:latin typeface="Cambria Math" panose="02040503050406030204" pitchFamily="18" charset="0"/>
                            </a:rPr>
                            <m:t>+3</m:t>
                          </m:r>
                        </m:sub>
                      </m:sSub>
                      <m:r>
                        <a:rPr lang="en-US" altLang="ja-JP" sz="3200" b="0" i="1" smtClean="0">
                          <a:latin typeface="Cambria Math" panose="02040503050406030204" pitchFamily="18" charset="0"/>
                        </a:rPr>
                        <m:t>=5</m:t>
                      </m:r>
                    </m:oMath>
                  </m:oMathPara>
                </a14:m>
                <a:endParaRPr kumimoji="1" lang="ja-JP" altLang="en-US" sz="3200"/>
              </a:p>
            </p:txBody>
          </p:sp>
        </mc:Choice>
        <mc:Fallback>
          <p:sp>
            <p:nvSpPr>
              <p:cNvPr id="15" name="テキスト ボックス 14">
                <a:extLst>
                  <a:ext uri="{FF2B5EF4-FFF2-40B4-BE49-F238E27FC236}">
                    <a16:creationId xmlns:a16="http://schemas.microsoft.com/office/drawing/2014/main" id="{83A18711-DEB9-2AC8-0B17-B862FCA9731C}"/>
                  </a:ext>
                </a:extLst>
              </p:cNvPr>
              <p:cNvSpPr txBox="1">
                <a:spLocks noRot="1" noChangeAspect="1" noMove="1" noResize="1" noEditPoints="1" noAdjustHandles="1" noChangeArrowheads="1" noChangeShapeType="1" noTextEdit="1"/>
              </p:cNvSpPr>
              <p:nvPr/>
            </p:nvSpPr>
            <p:spPr>
              <a:xfrm>
                <a:off x="3460584" y="2040985"/>
                <a:ext cx="5191036" cy="492443"/>
              </a:xfrm>
              <a:prstGeom prst="rect">
                <a:avLst/>
              </a:prstGeom>
              <a:blipFill>
                <a:blip r:embed="rId13"/>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97CAABF2-A388-5FD8-9B3A-9DE4958EA283}"/>
              </a:ext>
            </a:extLst>
          </p:cNvPr>
          <p:cNvSpPr txBox="1"/>
          <p:nvPr/>
        </p:nvSpPr>
        <p:spPr>
          <a:xfrm>
            <a:off x="452544" y="3294340"/>
            <a:ext cx="3286413" cy="584775"/>
          </a:xfrm>
          <a:prstGeom prst="rect">
            <a:avLst/>
          </a:prstGeom>
          <a:noFill/>
        </p:spPr>
        <p:txBody>
          <a:bodyPr wrap="square" rtlCol="0">
            <a:spAutoFit/>
          </a:bodyPr>
          <a:lstStyle/>
          <a:p>
            <a:r>
              <a:rPr kumimoji="1" lang="ja-JP" altLang="en-US" sz="3200" b="1"/>
              <a:t>モンテカルロ法</a:t>
            </a:r>
          </a:p>
        </p:txBody>
      </p:sp>
      <p:sp>
        <p:nvSpPr>
          <p:cNvPr id="22" name="テキスト ボックス 21">
            <a:extLst>
              <a:ext uri="{FF2B5EF4-FFF2-40B4-BE49-F238E27FC236}">
                <a16:creationId xmlns:a16="http://schemas.microsoft.com/office/drawing/2014/main" id="{C77AFC31-2B13-7F89-093F-0C1E342BC8BD}"/>
              </a:ext>
            </a:extLst>
          </p:cNvPr>
          <p:cNvSpPr txBox="1"/>
          <p:nvPr/>
        </p:nvSpPr>
        <p:spPr>
          <a:xfrm>
            <a:off x="1450099" y="4481552"/>
            <a:ext cx="1415023" cy="584775"/>
          </a:xfrm>
          <a:prstGeom prst="rect">
            <a:avLst/>
          </a:prstGeom>
          <a:noFill/>
        </p:spPr>
        <p:txBody>
          <a:bodyPr wrap="square" rtlCol="0">
            <a:spAutoFit/>
          </a:bodyPr>
          <a:lstStyle/>
          <a:p>
            <a:r>
              <a:rPr kumimoji="1" lang="en-US" altLang="ja-JP" sz="3200" b="1"/>
              <a:t>TD</a:t>
            </a:r>
            <a:r>
              <a:rPr kumimoji="1" lang="ja-JP" altLang="en-US" sz="3200" b="1"/>
              <a:t>法</a:t>
            </a:r>
          </a:p>
        </p:txBody>
      </p:sp>
    </p:spTree>
    <p:extLst>
      <p:ext uri="{BB962C8B-B14F-4D97-AF65-F5344CB8AC3E}">
        <p14:creationId xmlns:p14="http://schemas.microsoft.com/office/powerpoint/2010/main" val="4227715063"/>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74840"/>
            <a:ext cx="10515600" cy="1325563"/>
          </a:xfrm>
        </p:spPr>
        <p:txBody>
          <a:bodyPr/>
          <a:lstStyle/>
          <a:p>
            <a:r>
              <a:rPr lang="ja-JP" altLang="en-US">
                <a:ea typeface="ＭＳ Ｐゴシック"/>
              </a:rPr>
              <a:t>強化学習のおすすめ参考書</a:t>
            </a:r>
            <a:endParaRPr lang="zh-TW" altLang="en-US">
              <a:ea typeface="ＭＳ Ｐゴシック"/>
            </a:endParaRPr>
          </a:p>
        </p:txBody>
      </p:sp>
      <p:sp>
        <p:nvSpPr>
          <p:cNvPr id="4" name="內容版面配置區 3"/>
          <p:cNvSpPr>
            <a:spLocks noGrp="1"/>
          </p:cNvSpPr>
          <p:nvPr>
            <p:ph idx="1"/>
          </p:nvPr>
        </p:nvSpPr>
        <p:spPr>
          <a:xfrm>
            <a:off x="3944815" y="4840949"/>
            <a:ext cx="7408985" cy="1643527"/>
          </a:xfrm>
          <a:prstGeom prst="rect">
            <a:avLst/>
          </a:prstGeom>
        </p:spPr>
        <p:txBody>
          <a:bodyPr wrap="square">
            <a:spAutoFit/>
          </a:bodyPr>
          <a:lstStyle/>
          <a:p>
            <a:pPr marL="0" indent="0">
              <a:buNone/>
            </a:pPr>
            <a:r>
              <a:rPr lang="en-US" altLang="zh-TW"/>
              <a:t>Sutton, Richard S., and Andrew G. </a:t>
            </a:r>
            <a:r>
              <a:rPr lang="en-US" altLang="zh-TW" err="1"/>
              <a:t>Barto</a:t>
            </a:r>
            <a:r>
              <a:rPr lang="en-US" altLang="zh-TW"/>
              <a:t>. Reinforcement learning: An introduction. Vol. 1. No. 1. Cambridge: MIT, Second Edition, 2018</a:t>
            </a:r>
            <a:endParaRPr lang="zh-TW" altLang="en-US"/>
          </a:p>
        </p:txBody>
      </p:sp>
      <p:pic>
        <p:nvPicPr>
          <p:cNvPr id="6" name="圖片 5"/>
          <p:cNvPicPr>
            <a:picLocks noChangeAspect="1"/>
          </p:cNvPicPr>
          <p:nvPr/>
        </p:nvPicPr>
        <p:blipFill>
          <a:blip r:embed="rId2"/>
          <a:stretch>
            <a:fillRect/>
          </a:stretch>
        </p:blipFill>
        <p:spPr>
          <a:xfrm>
            <a:off x="164872" y="1461633"/>
            <a:ext cx="3705225" cy="5095875"/>
          </a:xfrm>
          <a:prstGeom prst="rect">
            <a:avLst/>
          </a:prstGeom>
        </p:spPr>
      </p:pic>
    </p:spTree>
    <p:extLst>
      <p:ext uri="{BB962C8B-B14F-4D97-AF65-F5344CB8AC3E}">
        <p14:creationId xmlns:p14="http://schemas.microsoft.com/office/powerpoint/2010/main" val="1387160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882B1-69B1-9B96-4EEE-C331FADC46F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971FF7D-7656-C06A-F748-2F2C26EE27A9}"/>
                  </a:ext>
                </a:extLst>
              </p:cNvPr>
              <p:cNvSpPr txBox="1"/>
              <p:nvPr/>
            </p:nvSpPr>
            <p:spPr>
              <a:xfrm>
                <a:off x="4069919" y="193341"/>
                <a:ext cx="7778540" cy="1006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𝐺</m:t>
                              </m:r>
                            </m:e>
                            <m:sup>
                              <m:r>
                                <a:rPr lang="en-US" altLang="ja-JP" sz="3200" i="1">
                                  <a:latin typeface="Cambria Math" panose="02040503050406030204" pitchFamily="18" charset="0"/>
                                </a:rPr>
                                <m:t>(1)</m:t>
                              </m:r>
                            </m:sup>
                          </m:sSup>
                        </m:num>
                        <m:den>
                          <m:r>
                            <a:rPr lang="en-US" altLang="ja-JP" sz="3200" b="0" i="1" smtClean="0">
                              <a:latin typeface="Cambria Math" panose="02040503050406030204" pitchFamily="18" charset="0"/>
                            </a:rPr>
                            <m:t>1</m:t>
                          </m:r>
                        </m:den>
                      </m:f>
                      <m:r>
                        <a:rPr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+1</m:t>
                          </m:r>
                        </m:sub>
                      </m:sSub>
                      <m:r>
                        <a:rPr lang="en-US" altLang="ja-JP" sz="3200" b="0" i="1" dirty="0">
                          <a:latin typeface="Cambria Math" panose="02040503050406030204" pitchFamily="18" charset="0"/>
                        </a:rPr>
                        <m:t>+</m:t>
                      </m:r>
                      <m:sSub>
                        <m:sSubPr>
                          <m:ctrlPr>
                            <a:rPr lang="en-US" altLang="ja-JP" sz="3200" i="1" dirty="0">
                              <a:latin typeface="Cambria Math" panose="02040503050406030204" pitchFamily="18" charset="0"/>
                            </a:rPr>
                          </m:ctrlPr>
                        </m:sSubPr>
                        <m:e>
                          <m:r>
                            <a:rPr lang="ja-JP" altLang="en-US" sz="3200" b="0" i="1" dirty="0">
                              <a:latin typeface="Cambria Math" panose="02040503050406030204" pitchFamily="18" charset="0"/>
                            </a:rPr>
                            <m:t>𝛾</m:t>
                          </m:r>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+2</m:t>
                          </m:r>
                        </m:sub>
                      </m:sSub>
                      <m:r>
                        <a:rPr lang="en-US" altLang="ja-JP" sz="3200" b="0" i="1" dirty="0">
                          <a:latin typeface="Cambria Math" panose="02040503050406030204" pitchFamily="18" charset="0"/>
                        </a:rPr>
                        <m:t>+</m:t>
                      </m:r>
                      <m:sSub>
                        <m:sSubPr>
                          <m:ctrlPr>
                            <a:rPr lang="en-US" altLang="ja-JP" sz="3200" i="1" dirty="0">
                              <a:latin typeface="Cambria Math" panose="02040503050406030204" pitchFamily="18" charset="0"/>
                            </a:rPr>
                          </m:ctrlPr>
                        </m:sSubPr>
                        <m:e>
                          <m:sSup>
                            <m:sSupPr>
                              <m:ctrlPr>
                                <a:rPr lang="en-US" altLang="ja-JP" sz="3200" i="1" dirty="0">
                                  <a:latin typeface="Cambria Math" panose="02040503050406030204" pitchFamily="18" charset="0"/>
                                </a:rPr>
                              </m:ctrlPr>
                            </m:sSupPr>
                            <m:e>
                              <m:r>
                                <a:rPr lang="ja-JP" altLang="en-US" sz="3200" b="0" i="1" dirty="0">
                                  <a:latin typeface="Cambria Math" panose="02040503050406030204" pitchFamily="18" charset="0"/>
                                </a:rPr>
                                <m:t>𝛾</m:t>
                              </m:r>
                            </m:e>
                            <m:sup>
                              <m:r>
                                <a:rPr lang="en-US" altLang="ja-JP" sz="3200" b="0" i="1" dirty="0">
                                  <a:latin typeface="Cambria Math" panose="02040503050406030204" pitchFamily="18" charset="0"/>
                                </a:rPr>
                                <m:t>2</m:t>
                              </m:r>
                            </m:sup>
                          </m:sSup>
                          <m:r>
                            <a:rPr lang="en-US" altLang="ja-JP" sz="3200" b="0" i="1" dirty="0">
                              <a:latin typeface="Cambria Math" panose="02040503050406030204" pitchFamily="18" charset="0"/>
                            </a:rPr>
                            <m:t>𝑅</m:t>
                          </m:r>
                        </m:e>
                        <m:sub>
                          <m:r>
                            <a:rPr lang="en-US" altLang="ja-JP" sz="3200" b="0" i="1" dirty="0" smtClean="0">
                              <a:latin typeface="Cambria Math" panose="02040503050406030204" pitchFamily="18" charset="0"/>
                            </a:rPr>
                            <m:t>𝑡</m:t>
                          </m:r>
                          <m:r>
                            <a:rPr lang="en-US" altLang="ja-JP" sz="3200" b="0" i="1" dirty="0" smtClean="0">
                              <a:latin typeface="Cambria Math" panose="02040503050406030204" pitchFamily="18" charset="0"/>
                            </a:rPr>
                            <m:t>+3</m:t>
                          </m:r>
                        </m:sub>
                      </m:sSub>
                      <m:r>
                        <a:rPr lang="en-US" altLang="ja-JP" sz="3200" b="0" i="1" dirty="0" smtClean="0">
                          <a:latin typeface="Cambria Math" panose="02040503050406030204" pitchFamily="18" charset="0"/>
                        </a:rPr>
                        <m:t>=6</m:t>
                      </m:r>
                    </m:oMath>
                  </m:oMathPara>
                </a14:m>
                <a:endParaRPr kumimoji="1" lang="ja-JP" altLang="en-US" sz="3200"/>
              </a:p>
            </p:txBody>
          </p:sp>
        </mc:Choice>
        <mc:Fallback>
          <p:sp>
            <p:nvSpPr>
              <p:cNvPr id="13" name="テキスト ボックス 12">
                <a:extLst>
                  <a:ext uri="{FF2B5EF4-FFF2-40B4-BE49-F238E27FC236}">
                    <a16:creationId xmlns:a16="http://schemas.microsoft.com/office/drawing/2014/main" id="{4971FF7D-7656-C06A-F748-2F2C26EE27A9}"/>
                  </a:ext>
                </a:extLst>
              </p:cNvPr>
              <p:cNvSpPr txBox="1">
                <a:spLocks noRot="1" noChangeAspect="1" noMove="1" noResize="1" noEditPoints="1" noAdjustHandles="1" noChangeArrowheads="1" noChangeShapeType="1" noTextEdit="1"/>
              </p:cNvSpPr>
              <p:nvPr/>
            </p:nvSpPr>
            <p:spPr>
              <a:xfrm>
                <a:off x="4069919" y="193341"/>
                <a:ext cx="7778540" cy="100687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F17A0431-DA23-1921-A298-95AA1AF7437F}"/>
                  </a:ext>
                </a:extLst>
              </p:cNvPr>
              <p:cNvSpPr txBox="1"/>
              <p:nvPr/>
            </p:nvSpPr>
            <p:spPr>
              <a:xfrm>
                <a:off x="3747665" y="3452612"/>
                <a:ext cx="694510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r>
                        <a:rPr kumimoji="1" lang="en-US" altLang="ja-JP" sz="3200" b="0" i="1" smtClean="0">
                          <a:latin typeface="Cambria Math" panose="02040503050406030204" pitchFamily="18" charset="0"/>
                        </a:rPr>
                        <m:t>=</m:t>
                      </m:r>
                      <m:sSub>
                        <m:sSubPr>
                          <m:ctrlPr>
                            <a:rPr lang="en-US" altLang="ja-JP" sz="3200" i="1" dirty="0">
                              <a:latin typeface="Cambria Math" panose="02040503050406030204" pitchFamily="18" charset="0"/>
                            </a:rPr>
                          </m:ctrlPr>
                        </m:sSubPr>
                        <m:e>
                          <m:r>
                            <a:rPr lang="en-US" altLang="ja-JP" sz="3200" b="0" i="1" dirty="0">
                              <a:latin typeface="Cambria Math" panose="02040503050406030204" pitchFamily="18" charset="0"/>
                            </a:rPr>
                            <m:t>𝑅</m:t>
                          </m:r>
                        </m:e>
                        <m:sub>
                          <m:r>
                            <a:rPr lang="en-US" altLang="ja-JP" sz="3200" b="0" i="1" dirty="0">
                              <a:latin typeface="Cambria Math" panose="02040503050406030204" pitchFamily="18" charset="0"/>
                            </a:rPr>
                            <m:t>𝑡</m:t>
                          </m:r>
                          <m:r>
                            <a:rPr lang="en-US" altLang="ja-JP" sz="3200" b="0" i="1" dirty="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smtClean="0">
                              <a:latin typeface="Cambria Math" panose="02040503050406030204" pitchFamily="18" charset="0"/>
                            </a:rPr>
                            <m:t>𝛾</m:t>
                          </m:r>
                          <m:r>
                            <a:rPr lang="en-US" altLang="ja-JP" sz="3200" i="1">
                              <a:latin typeface="Cambria Math" panose="02040503050406030204" pitchFamily="18" charset="0"/>
                            </a:rPr>
                            <m:t>𝑉</m:t>
                          </m:r>
                        </m:e>
                        <m:sub>
                          <m:r>
                            <a:rPr lang="ja-JP" altLang="en-US" sz="3200" i="1">
                              <a:latin typeface="Cambria Math" panose="02040503050406030204" pitchFamily="18" charset="0"/>
                            </a:rPr>
                            <m:t>𝜋</m:t>
                          </m:r>
                        </m:sub>
                      </m:sSub>
                      <m:d>
                        <m:dPr>
                          <m:ctrlPr>
                            <a:rPr lang="en-US" altLang="ja-JP" sz="3200" i="1">
                              <a:latin typeface="Cambria Math" panose="02040503050406030204" pitchFamily="18" charset="0"/>
                            </a:rPr>
                          </m:ctrlPr>
                        </m:dPr>
                        <m:e>
                          <m:sSub>
                            <m:sSubPr>
                              <m:ctrlPr>
                                <a:rPr lang="en-US" altLang="ja-JP" sz="3200" i="1" smtClean="0">
                                  <a:solidFill>
                                    <a:srgbClr val="0070C0"/>
                                  </a:solidFill>
                                  <a:latin typeface="Cambria Math" panose="02040503050406030204" pitchFamily="18" charset="0"/>
                                </a:rPr>
                              </m:ctrlPr>
                            </m:sSubPr>
                            <m:e>
                              <m:r>
                                <a:rPr lang="en-US" altLang="ja-JP" sz="3200" i="1">
                                  <a:solidFill>
                                    <a:srgbClr val="0070C0"/>
                                  </a:solidFill>
                                  <a:latin typeface="Cambria Math" panose="02040503050406030204" pitchFamily="18" charset="0"/>
                                </a:rPr>
                                <m:t>𝑆</m:t>
                              </m:r>
                            </m:e>
                            <m:sub>
                              <m:r>
                                <a:rPr lang="en-US" altLang="ja-JP" sz="3200" i="1">
                                  <a:solidFill>
                                    <a:srgbClr val="0070C0"/>
                                  </a:solidFill>
                                  <a:latin typeface="Cambria Math" panose="02040503050406030204" pitchFamily="18" charset="0"/>
                                </a:rPr>
                                <m:t>𝑡</m:t>
                              </m:r>
                              <m:r>
                                <a:rPr lang="en-US" altLang="ja-JP" sz="3200" b="0" i="1" smtClean="0">
                                  <a:solidFill>
                                    <a:srgbClr val="0070C0"/>
                                  </a:solidFill>
                                  <a:latin typeface="Cambria Math" panose="02040503050406030204" pitchFamily="18" charset="0"/>
                                </a:rPr>
                                <m:t>+1</m:t>
                              </m:r>
                            </m:sub>
                          </m:sSub>
                        </m:e>
                      </m:d>
                      <m:r>
                        <a:rPr lang="en-US" altLang="ja-JP" sz="3200" b="0" i="1" smtClean="0">
                          <a:latin typeface="Cambria Math" panose="02040503050406030204" pitchFamily="18" charset="0"/>
                        </a:rPr>
                        <m:t>=1+5=6</m:t>
                      </m:r>
                    </m:oMath>
                  </m:oMathPara>
                </a14:m>
                <a:endParaRPr kumimoji="1" lang="ja-JP" altLang="en-US" sz="3200"/>
              </a:p>
            </p:txBody>
          </p:sp>
        </mc:Choice>
        <mc:Fallback>
          <p:sp>
            <p:nvSpPr>
              <p:cNvPr id="14" name="テキスト ボックス 13">
                <a:extLst>
                  <a:ext uri="{FF2B5EF4-FFF2-40B4-BE49-F238E27FC236}">
                    <a16:creationId xmlns:a16="http://schemas.microsoft.com/office/drawing/2014/main" id="{F17A0431-DA23-1921-A298-95AA1AF7437F}"/>
                  </a:ext>
                </a:extLst>
              </p:cNvPr>
              <p:cNvSpPr txBox="1">
                <a:spLocks noRot="1" noChangeAspect="1" noMove="1" noResize="1" noEditPoints="1" noAdjustHandles="1" noChangeArrowheads="1" noChangeShapeType="1" noTextEdit="1"/>
              </p:cNvSpPr>
              <p:nvPr/>
            </p:nvSpPr>
            <p:spPr>
              <a:xfrm>
                <a:off x="3747665" y="3452612"/>
                <a:ext cx="6945106" cy="492443"/>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61AA112D-5C1E-FF3D-9884-62296100E5C6}"/>
              </a:ext>
            </a:extLst>
          </p:cNvPr>
          <p:cNvSpPr txBox="1"/>
          <p:nvPr/>
        </p:nvSpPr>
        <p:spPr>
          <a:xfrm>
            <a:off x="687675" y="456291"/>
            <a:ext cx="3286413" cy="584775"/>
          </a:xfrm>
          <a:prstGeom prst="rect">
            <a:avLst/>
          </a:prstGeom>
          <a:noFill/>
        </p:spPr>
        <p:txBody>
          <a:bodyPr wrap="square" rtlCol="0">
            <a:spAutoFit/>
          </a:bodyPr>
          <a:lstStyle/>
          <a:p>
            <a:r>
              <a:rPr kumimoji="1" lang="ja-JP" altLang="en-US" sz="3200" b="1"/>
              <a:t>モンテカルロ法</a:t>
            </a:r>
          </a:p>
        </p:txBody>
      </p:sp>
      <p:sp>
        <p:nvSpPr>
          <p:cNvPr id="22" name="テキスト ボックス 21">
            <a:extLst>
              <a:ext uri="{FF2B5EF4-FFF2-40B4-BE49-F238E27FC236}">
                <a16:creationId xmlns:a16="http://schemas.microsoft.com/office/drawing/2014/main" id="{E4BDE8EF-7083-C6AF-BCDA-CD0E6707C648}"/>
              </a:ext>
            </a:extLst>
          </p:cNvPr>
          <p:cNvSpPr txBox="1"/>
          <p:nvPr/>
        </p:nvSpPr>
        <p:spPr>
          <a:xfrm>
            <a:off x="1458807" y="3406447"/>
            <a:ext cx="1415023" cy="584775"/>
          </a:xfrm>
          <a:prstGeom prst="rect">
            <a:avLst/>
          </a:prstGeom>
          <a:noFill/>
        </p:spPr>
        <p:txBody>
          <a:bodyPr wrap="square" rtlCol="0">
            <a:spAutoFit/>
          </a:bodyPr>
          <a:lstStyle/>
          <a:p>
            <a:r>
              <a:rPr kumimoji="1" lang="en-US" altLang="ja-JP" sz="3200" b="1"/>
              <a:t>TD</a:t>
            </a:r>
            <a:r>
              <a:rPr kumimoji="1" lang="ja-JP" altLang="en-US" sz="3200" b="1"/>
              <a:t>法</a:t>
            </a:r>
          </a:p>
        </p:txBody>
      </p:sp>
      <p:sp>
        <p:nvSpPr>
          <p:cNvPr id="23" name="テキスト ボックス 22">
            <a:extLst>
              <a:ext uri="{FF2B5EF4-FFF2-40B4-BE49-F238E27FC236}">
                <a16:creationId xmlns:a16="http://schemas.microsoft.com/office/drawing/2014/main" id="{34AB21EC-8704-3E80-E87B-8DE966EB84A6}"/>
              </a:ext>
            </a:extLst>
          </p:cNvPr>
          <p:cNvSpPr txBox="1"/>
          <p:nvPr/>
        </p:nvSpPr>
        <p:spPr>
          <a:xfrm>
            <a:off x="1407982" y="1600368"/>
            <a:ext cx="10177992" cy="1077218"/>
          </a:xfrm>
          <a:prstGeom prst="rect">
            <a:avLst/>
          </a:prstGeom>
          <a:noFill/>
        </p:spPr>
        <p:txBody>
          <a:bodyPr wrap="square" rtlCol="0">
            <a:spAutoFit/>
          </a:bodyPr>
          <a:lstStyle/>
          <a:p>
            <a:r>
              <a:rPr kumimoji="1" lang="ja-JP" altLang="en-US" sz="3200" b="1"/>
              <a:t>エピソード終了までのすべての報酬を考える</a:t>
            </a:r>
            <a:endParaRPr kumimoji="1" lang="en-US" altLang="ja-JP" sz="3200" b="1"/>
          </a:p>
          <a:p>
            <a:r>
              <a:rPr kumimoji="1" lang="ja-JP" altLang="en-US" sz="3200" b="1"/>
              <a:t>→エピソードが終わらないと推定できない</a:t>
            </a:r>
            <a:endParaRPr kumimoji="1" lang="en-US" altLang="ja-JP" sz="3200" b="1"/>
          </a:p>
        </p:txBody>
      </p:sp>
      <p:sp>
        <p:nvSpPr>
          <p:cNvPr id="30" name="テキスト ボックス 29">
            <a:extLst>
              <a:ext uri="{FF2B5EF4-FFF2-40B4-BE49-F238E27FC236}">
                <a16:creationId xmlns:a16="http://schemas.microsoft.com/office/drawing/2014/main" id="{58D642FC-F207-9AC0-0AA6-C7AFE22BA073}"/>
              </a:ext>
            </a:extLst>
          </p:cNvPr>
          <p:cNvSpPr txBox="1"/>
          <p:nvPr/>
        </p:nvSpPr>
        <p:spPr>
          <a:xfrm>
            <a:off x="883012" y="4478231"/>
            <a:ext cx="10702962" cy="1077218"/>
          </a:xfrm>
          <a:prstGeom prst="rect">
            <a:avLst/>
          </a:prstGeom>
          <a:noFill/>
        </p:spPr>
        <p:txBody>
          <a:bodyPr wrap="square" rtlCol="0">
            <a:spAutoFit/>
          </a:bodyPr>
          <a:lstStyle/>
          <a:p>
            <a:r>
              <a:rPr kumimoji="1" lang="ja-JP" altLang="en-US" sz="3200" b="1"/>
              <a:t>今の報酬と次の状態における価値関数のみ考える</a:t>
            </a:r>
            <a:endParaRPr kumimoji="1" lang="en-US" altLang="ja-JP" sz="3200" b="1"/>
          </a:p>
          <a:p>
            <a:r>
              <a:rPr lang="ja-JP" altLang="en-US" sz="3200" b="1"/>
              <a:t>→ステップ毎に逐次推定</a:t>
            </a:r>
            <a:r>
              <a:rPr lang="en-US" altLang="ja-JP" sz="3200" b="1"/>
              <a:t>(</a:t>
            </a:r>
            <a:r>
              <a:rPr lang="ja-JP" altLang="en-US" sz="3200" b="1"/>
              <a:t>更新</a:t>
            </a:r>
            <a:r>
              <a:rPr lang="en-US" altLang="ja-JP" sz="3200" b="1"/>
              <a:t>)</a:t>
            </a:r>
            <a:r>
              <a:rPr lang="ja-JP" altLang="en-US" sz="3200" b="1"/>
              <a:t>できる</a:t>
            </a:r>
            <a:r>
              <a:rPr lang="en-US" altLang="ja-JP" sz="3200" b="1"/>
              <a:t>(</a:t>
            </a:r>
            <a:r>
              <a:rPr lang="ja-JP" altLang="en-US" sz="3200" b="1"/>
              <a:t>ブートストラップ</a:t>
            </a:r>
            <a:r>
              <a:rPr lang="en-US" altLang="ja-JP" sz="3200" b="1"/>
              <a:t>)</a:t>
            </a:r>
            <a:endParaRPr kumimoji="1" lang="ja-JP" altLang="en-US" sz="3200" b="1"/>
          </a:p>
        </p:txBody>
      </p:sp>
    </p:spTree>
    <p:extLst>
      <p:ext uri="{BB962C8B-B14F-4D97-AF65-F5344CB8AC3E}">
        <p14:creationId xmlns:p14="http://schemas.microsoft.com/office/powerpoint/2010/main" val="322796972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8070-C91D-96B0-F201-7886C2636BC4}"/>
            </a:ext>
          </a:extLst>
        </p:cNvPr>
        <p:cNvGrpSpPr/>
        <p:nvPr/>
      </p:nvGrpSpPr>
      <p:grpSpPr>
        <a:xfrm>
          <a:off x="0" y="0"/>
          <a:ext cx="0" cy="0"/>
          <a:chOff x="0" y="0"/>
          <a:chExt cx="0" cy="0"/>
        </a:xfrm>
      </p:grpSpPr>
      <p:pic>
        <p:nvPicPr>
          <p:cNvPr id="22" name="図 21">
            <a:extLst>
              <a:ext uri="{FF2B5EF4-FFF2-40B4-BE49-F238E27FC236}">
                <a16:creationId xmlns:a16="http://schemas.microsoft.com/office/drawing/2014/main" id="{BFFF9874-F50E-DA9E-990D-A94EC041D25A}"/>
              </a:ext>
            </a:extLst>
          </p:cNvPr>
          <p:cNvPicPr>
            <a:picLocks noChangeAspect="1"/>
          </p:cNvPicPr>
          <p:nvPr/>
        </p:nvPicPr>
        <p:blipFill>
          <a:blip r:embed="rId3"/>
          <a:stretch>
            <a:fillRect/>
          </a:stretch>
        </p:blipFill>
        <p:spPr>
          <a:xfrm>
            <a:off x="7786739" y="4592346"/>
            <a:ext cx="3818245" cy="1541135"/>
          </a:xfrm>
          <a:prstGeom prst="rect">
            <a:avLst/>
          </a:prstGeom>
        </p:spPr>
      </p:pic>
      <p:pic>
        <p:nvPicPr>
          <p:cNvPr id="20" name="図 19">
            <a:extLst>
              <a:ext uri="{FF2B5EF4-FFF2-40B4-BE49-F238E27FC236}">
                <a16:creationId xmlns:a16="http://schemas.microsoft.com/office/drawing/2014/main" id="{1B243B32-A0B9-CB68-C16E-4BD853DFA1EF}"/>
              </a:ext>
            </a:extLst>
          </p:cNvPr>
          <p:cNvPicPr>
            <a:picLocks noChangeAspect="1"/>
          </p:cNvPicPr>
          <p:nvPr/>
        </p:nvPicPr>
        <p:blipFill>
          <a:blip r:embed="rId4"/>
          <a:stretch>
            <a:fillRect/>
          </a:stretch>
        </p:blipFill>
        <p:spPr>
          <a:xfrm>
            <a:off x="7837812" y="1738513"/>
            <a:ext cx="3818244" cy="1647338"/>
          </a:xfrm>
          <a:prstGeom prst="rect">
            <a:avLst/>
          </a:prstGeom>
        </p:spPr>
      </p:pic>
      <p:sp>
        <p:nvSpPr>
          <p:cNvPr id="40" name="テキスト ボックス 39">
            <a:extLst>
              <a:ext uri="{FF2B5EF4-FFF2-40B4-BE49-F238E27FC236}">
                <a16:creationId xmlns:a16="http://schemas.microsoft.com/office/drawing/2014/main" id="{1866088A-452A-FC18-564D-48AB5A45F9E5}"/>
              </a:ext>
            </a:extLst>
          </p:cNvPr>
          <p:cNvSpPr txBox="1"/>
          <p:nvPr/>
        </p:nvSpPr>
        <p:spPr>
          <a:xfrm>
            <a:off x="8961477" y="2267773"/>
            <a:ext cx="734385" cy="646331"/>
          </a:xfrm>
          <a:prstGeom prst="rect">
            <a:avLst/>
          </a:prstGeom>
          <a:noFill/>
        </p:spPr>
        <p:txBody>
          <a:bodyPr wrap="square" rtlCol="0">
            <a:spAutoFit/>
          </a:bodyPr>
          <a:lstStyle/>
          <a:p>
            <a:r>
              <a:rPr lang="ja-JP" altLang="en-US" sz="3600" b="1">
                <a:solidFill>
                  <a:schemeClr val="bg1"/>
                </a:solidFill>
              </a:rPr>
              <a:t>壁</a:t>
            </a:r>
            <a:endParaRPr kumimoji="1" lang="ja-JP" altLang="en-US" sz="3600" b="1">
              <a:solidFill>
                <a:schemeClr val="bg1"/>
              </a:solidFill>
            </a:endParaRPr>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734E3833-0429-0AA1-53AE-F52223267A1D}"/>
                  </a:ext>
                </a:extLst>
              </p:cNvPr>
              <p:cNvSpPr txBox="1"/>
              <p:nvPr/>
            </p:nvSpPr>
            <p:spPr>
              <a:xfrm>
                <a:off x="7763455" y="175913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0.08</m:t>
                      </m:r>
                    </m:oMath>
                  </m:oMathPara>
                </a14:m>
                <a:endParaRPr kumimoji="1" lang="ja-JP" altLang="en-US" sz="2800"/>
              </a:p>
            </p:txBody>
          </p:sp>
        </mc:Choice>
        <mc:Fallback>
          <p:sp>
            <p:nvSpPr>
              <p:cNvPr id="43" name="テキスト ボックス 42">
                <a:extLst>
                  <a:ext uri="{FF2B5EF4-FFF2-40B4-BE49-F238E27FC236}">
                    <a16:creationId xmlns:a16="http://schemas.microsoft.com/office/drawing/2014/main" id="{734E3833-0429-0AA1-53AE-F52223267A1D}"/>
                  </a:ext>
                </a:extLst>
              </p:cNvPr>
              <p:cNvSpPr txBox="1">
                <a:spLocks noRot="1" noChangeAspect="1" noMove="1" noResize="1" noEditPoints="1" noAdjustHandles="1" noChangeArrowheads="1" noChangeShapeType="1" noTextEdit="1"/>
              </p:cNvSpPr>
              <p:nvPr/>
            </p:nvSpPr>
            <p:spPr>
              <a:xfrm>
                <a:off x="7763455" y="1759135"/>
                <a:ext cx="1123406"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EA822619-D791-0DF8-F33F-C6C7D53F680B}"/>
                  </a:ext>
                </a:extLst>
              </p:cNvPr>
              <p:cNvSpPr txBox="1"/>
              <p:nvPr/>
            </p:nvSpPr>
            <p:spPr>
              <a:xfrm>
                <a:off x="8729357" y="174331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0.09</m:t>
                      </m:r>
                    </m:oMath>
                  </m:oMathPara>
                </a14:m>
                <a:endParaRPr kumimoji="1" lang="ja-JP" altLang="en-US" sz="2800"/>
              </a:p>
            </p:txBody>
          </p:sp>
        </mc:Choice>
        <mc:Fallback>
          <p:sp>
            <p:nvSpPr>
              <p:cNvPr id="48" name="テキスト ボックス 47">
                <a:extLst>
                  <a:ext uri="{FF2B5EF4-FFF2-40B4-BE49-F238E27FC236}">
                    <a16:creationId xmlns:a16="http://schemas.microsoft.com/office/drawing/2014/main" id="{EA822619-D791-0DF8-F33F-C6C7D53F680B}"/>
                  </a:ext>
                </a:extLst>
              </p:cNvPr>
              <p:cNvSpPr txBox="1">
                <a:spLocks noRot="1" noChangeAspect="1" noMove="1" noResize="1" noEditPoints="1" noAdjustHandles="1" noChangeArrowheads="1" noChangeShapeType="1" noTextEdit="1"/>
              </p:cNvSpPr>
              <p:nvPr/>
            </p:nvSpPr>
            <p:spPr>
              <a:xfrm>
                <a:off x="8729357" y="1743312"/>
                <a:ext cx="11234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2EC87824-F8B9-81EF-FB7B-DF055895012D}"/>
                  </a:ext>
                </a:extLst>
              </p:cNvPr>
              <p:cNvSpPr txBox="1"/>
              <p:nvPr/>
            </p:nvSpPr>
            <p:spPr>
              <a:xfrm>
                <a:off x="9676839" y="175913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0.38</m:t>
                      </m:r>
                    </m:oMath>
                  </m:oMathPara>
                </a14:m>
                <a:endParaRPr kumimoji="1" lang="ja-JP" altLang="en-US" sz="2800"/>
              </a:p>
            </p:txBody>
          </p:sp>
        </mc:Choice>
        <mc:Fallback>
          <p:sp>
            <p:nvSpPr>
              <p:cNvPr id="49" name="テキスト ボックス 48">
                <a:extLst>
                  <a:ext uri="{FF2B5EF4-FFF2-40B4-BE49-F238E27FC236}">
                    <a16:creationId xmlns:a16="http://schemas.microsoft.com/office/drawing/2014/main" id="{2EC87824-F8B9-81EF-FB7B-DF055895012D}"/>
                  </a:ext>
                </a:extLst>
              </p:cNvPr>
              <p:cNvSpPr txBox="1">
                <a:spLocks noRot="1" noChangeAspect="1" noMove="1" noResize="1" noEditPoints="1" noAdjustHandles="1" noChangeArrowheads="1" noChangeShapeType="1" noTextEdit="1"/>
              </p:cNvSpPr>
              <p:nvPr/>
            </p:nvSpPr>
            <p:spPr>
              <a:xfrm>
                <a:off x="9676839" y="1759135"/>
                <a:ext cx="1123406"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F0E26932-6DE1-B9E4-A192-0C5626B459CB}"/>
                  </a:ext>
                </a:extLst>
              </p:cNvPr>
              <p:cNvSpPr txBox="1"/>
              <p:nvPr/>
            </p:nvSpPr>
            <p:spPr>
              <a:xfrm>
                <a:off x="7763455" y="229740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1" name="テキスト ボックス 50">
                <a:extLst>
                  <a:ext uri="{FF2B5EF4-FFF2-40B4-BE49-F238E27FC236}">
                    <a16:creationId xmlns:a16="http://schemas.microsoft.com/office/drawing/2014/main" id="{F0E26932-6DE1-B9E4-A192-0C5626B459CB}"/>
                  </a:ext>
                </a:extLst>
              </p:cNvPr>
              <p:cNvSpPr txBox="1">
                <a:spLocks noRot="1" noChangeAspect="1" noMove="1" noResize="1" noEditPoints="1" noAdjustHandles="1" noChangeArrowheads="1" noChangeShapeType="1" noTextEdit="1"/>
              </p:cNvSpPr>
              <p:nvPr/>
            </p:nvSpPr>
            <p:spPr>
              <a:xfrm>
                <a:off x="7763455" y="2297402"/>
                <a:ext cx="1123406"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4D7291DB-25A3-2DC4-CC58-09783438D9E5}"/>
                  </a:ext>
                </a:extLst>
              </p:cNvPr>
              <p:cNvSpPr txBox="1"/>
              <p:nvPr/>
            </p:nvSpPr>
            <p:spPr>
              <a:xfrm>
                <a:off x="9654358" y="2282388"/>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2" name="テキスト ボックス 51">
                <a:extLst>
                  <a:ext uri="{FF2B5EF4-FFF2-40B4-BE49-F238E27FC236}">
                    <a16:creationId xmlns:a16="http://schemas.microsoft.com/office/drawing/2014/main" id="{4D7291DB-25A3-2DC4-CC58-09783438D9E5}"/>
                  </a:ext>
                </a:extLst>
              </p:cNvPr>
              <p:cNvSpPr txBox="1">
                <a:spLocks noRot="1" noChangeAspect="1" noMove="1" noResize="1" noEditPoints="1" noAdjustHandles="1" noChangeArrowheads="1" noChangeShapeType="1" noTextEdit="1"/>
              </p:cNvSpPr>
              <p:nvPr/>
            </p:nvSpPr>
            <p:spPr>
              <a:xfrm>
                <a:off x="9654358" y="2282388"/>
                <a:ext cx="1123406"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AFF991ED-18B3-0EFF-0679-AF1CB7DDBD10}"/>
                  </a:ext>
                </a:extLst>
              </p:cNvPr>
              <p:cNvSpPr txBox="1"/>
              <p:nvPr/>
            </p:nvSpPr>
            <p:spPr>
              <a:xfrm>
                <a:off x="10578975" y="228666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0.00</m:t>
                      </m:r>
                    </m:oMath>
                  </m:oMathPara>
                </a14:m>
                <a:endParaRPr kumimoji="1" lang="ja-JP" altLang="en-US" sz="2800"/>
              </a:p>
            </p:txBody>
          </p:sp>
        </mc:Choice>
        <mc:Fallback>
          <p:sp>
            <p:nvSpPr>
              <p:cNvPr id="53" name="テキスト ボックス 52">
                <a:extLst>
                  <a:ext uri="{FF2B5EF4-FFF2-40B4-BE49-F238E27FC236}">
                    <a16:creationId xmlns:a16="http://schemas.microsoft.com/office/drawing/2014/main" id="{AFF991ED-18B3-0EFF-0679-AF1CB7DDBD10}"/>
                  </a:ext>
                </a:extLst>
              </p:cNvPr>
              <p:cNvSpPr txBox="1">
                <a:spLocks noRot="1" noChangeAspect="1" noMove="1" noResize="1" noEditPoints="1" noAdjustHandles="1" noChangeArrowheads="1" noChangeShapeType="1" noTextEdit="1"/>
              </p:cNvSpPr>
              <p:nvPr/>
            </p:nvSpPr>
            <p:spPr>
              <a:xfrm>
                <a:off x="10578975" y="2286662"/>
                <a:ext cx="1123406"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201AE46A-F51A-D34A-E490-E8FA24D8A463}"/>
                  </a:ext>
                </a:extLst>
              </p:cNvPr>
              <p:cNvSpPr txBox="1"/>
              <p:nvPr/>
            </p:nvSpPr>
            <p:spPr>
              <a:xfrm>
                <a:off x="7740415" y="282902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0.07</m:t>
                      </m:r>
                    </m:oMath>
                  </m:oMathPara>
                </a14:m>
                <a:endParaRPr kumimoji="1" lang="ja-JP" altLang="en-US" sz="2800"/>
              </a:p>
            </p:txBody>
          </p:sp>
        </mc:Choice>
        <mc:Fallback>
          <p:sp>
            <p:nvSpPr>
              <p:cNvPr id="54" name="テキスト ボックス 53">
                <a:extLst>
                  <a:ext uri="{FF2B5EF4-FFF2-40B4-BE49-F238E27FC236}">
                    <a16:creationId xmlns:a16="http://schemas.microsoft.com/office/drawing/2014/main" id="{201AE46A-F51A-D34A-E490-E8FA24D8A463}"/>
                  </a:ext>
                </a:extLst>
              </p:cNvPr>
              <p:cNvSpPr txBox="1">
                <a:spLocks noRot="1" noChangeAspect="1" noMove="1" noResize="1" noEditPoints="1" noAdjustHandles="1" noChangeArrowheads="1" noChangeShapeType="1" noTextEdit="1"/>
              </p:cNvSpPr>
              <p:nvPr/>
            </p:nvSpPr>
            <p:spPr>
              <a:xfrm>
                <a:off x="7740415" y="2829022"/>
                <a:ext cx="1123406" cy="52322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57CAC752-879A-2BCC-A8F1-0C31A3A8E989}"/>
                  </a:ext>
                </a:extLst>
              </p:cNvPr>
              <p:cNvSpPr txBox="1"/>
              <p:nvPr/>
            </p:nvSpPr>
            <p:spPr>
              <a:xfrm>
                <a:off x="9631318" y="2810171"/>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lang="en-US" altLang="ja-JP" sz="2800" b="0" i="1" smtClean="0">
                          <a:latin typeface="Cambria Math" panose="02040503050406030204" pitchFamily="18" charset="0"/>
                        </a:rPr>
                        <m:t>0.38</m:t>
                      </m:r>
                    </m:oMath>
                  </m:oMathPara>
                </a14:m>
                <a:endParaRPr kumimoji="1" lang="ja-JP" altLang="en-US" sz="2800"/>
              </a:p>
            </p:txBody>
          </p:sp>
        </mc:Choice>
        <mc:Fallback>
          <p:sp>
            <p:nvSpPr>
              <p:cNvPr id="55" name="テキスト ボックス 54">
                <a:extLst>
                  <a:ext uri="{FF2B5EF4-FFF2-40B4-BE49-F238E27FC236}">
                    <a16:creationId xmlns:a16="http://schemas.microsoft.com/office/drawing/2014/main" id="{57CAC752-879A-2BCC-A8F1-0C31A3A8E989}"/>
                  </a:ext>
                </a:extLst>
              </p:cNvPr>
              <p:cNvSpPr txBox="1">
                <a:spLocks noRot="1" noChangeAspect="1" noMove="1" noResize="1" noEditPoints="1" noAdjustHandles="1" noChangeArrowheads="1" noChangeShapeType="1" noTextEdit="1"/>
              </p:cNvSpPr>
              <p:nvPr/>
            </p:nvSpPr>
            <p:spPr>
              <a:xfrm>
                <a:off x="9631318" y="2810171"/>
                <a:ext cx="1123406" cy="52322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CB2F26B6-621B-7F75-B2B4-5CA0871B3735}"/>
                  </a:ext>
                </a:extLst>
              </p:cNvPr>
              <p:cNvSpPr txBox="1"/>
              <p:nvPr/>
            </p:nvSpPr>
            <p:spPr>
              <a:xfrm>
                <a:off x="8652888" y="281141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0.18</m:t>
                      </m:r>
                    </m:oMath>
                  </m:oMathPara>
                </a14:m>
                <a:endParaRPr kumimoji="1" lang="ja-JP" altLang="en-US" sz="2800"/>
              </a:p>
            </p:txBody>
          </p:sp>
        </mc:Choice>
        <mc:Fallback>
          <p:sp>
            <p:nvSpPr>
              <p:cNvPr id="57" name="テキスト ボックス 56">
                <a:extLst>
                  <a:ext uri="{FF2B5EF4-FFF2-40B4-BE49-F238E27FC236}">
                    <a16:creationId xmlns:a16="http://schemas.microsoft.com/office/drawing/2014/main" id="{CB2F26B6-621B-7F75-B2B4-5CA0871B3735}"/>
                  </a:ext>
                </a:extLst>
              </p:cNvPr>
              <p:cNvSpPr txBox="1">
                <a:spLocks noRot="1" noChangeAspect="1" noMove="1" noResize="1" noEditPoints="1" noAdjustHandles="1" noChangeArrowheads="1" noChangeShapeType="1" noTextEdit="1"/>
              </p:cNvSpPr>
              <p:nvPr/>
            </p:nvSpPr>
            <p:spPr>
              <a:xfrm>
                <a:off x="8652888" y="2811412"/>
                <a:ext cx="1123406" cy="523220"/>
              </a:xfrm>
              <a:prstGeom prst="rect">
                <a:avLst/>
              </a:prstGeom>
              <a:blipFill>
                <a:blip r:embed="rId1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D2257E6-80F5-5F33-98FF-8182300BBDF2}"/>
              </a:ext>
            </a:extLst>
          </p:cNvPr>
          <p:cNvSpPr txBox="1"/>
          <p:nvPr/>
        </p:nvSpPr>
        <p:spPr>
          <a:xfrm>
            <a:off x="140548" y="268757"/>
            <a:ext cx="4580626" cy="646331"/>
          </a:xfrm>
          <a:prstGeom prst="rect">
            <a:avLst/>
          </a:prstGeom>
          <a:noFill/>
        </p:spPr>
        <p:txBody>
          <a:bodyPr wrap="square" rtlCol="0">
            <a:spAutoFit/>
          </a:bodyPr>
          <a:lstStyle/>
          <a:p>
            <a:r>
              <a:rPr kumimoji="1" lang="ja-JP" altLang="en-US" sz="3600" b="1"/>
              <a:t>価値ベースの手法</a:t>
            </a:r>
          </a:p>
        </p:txBody>
      </p:sp>
      <p:sp>
        <p:nvSpPr>
          <p:cNvPr id="19" name="スライド番号プレースホルダー 18">
            <a:extLst>
              <a:ext uri="{FF2B5EF4-FFF2-40B4-BE49-F238E27FC236}">
                <a16:creationId xmlns:a16="http://schemas.microsoft.com/office/drawing/2014/main" id="{59DBB1D9-C5E2-D6D8-F30E-28752D1FE9C5}"/>
              </a:ext>
            </a:extLst>
          </p:cNvPr>
          <p:cNvSpPr>
            <a:spLocks noGrp="1"/>
          </p:cNvSpPr>
          <p:nvPr>
            <p:ph type="sldNum" sz="quarter" idx="12"/>
          </p:nvPr>
        </p:nvSpPr>
        <p:spPr/>
        <p:txBody>
          <a:bodyPr/>
          <a:lstStyle/>
          <a:p>
            <a:fld id="{27B779E8-472C-4CF6-AB91-28759973D9AB}" type="slidenum">
              <a:rPr kumimoji="1" lang="ja-JP" altLang="en-US" smtClean="0"/>
              <a:t>41</a:t>
            </a:fld>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8AD57B7A-CE4A-AB5A-5EDA-B522F03F1A99}"/>
                  </a:ext>
                </a:extLst>
              </p:cNvPr>
              <p:cNvSpPr txBox="1"/>
              <p:nvPr/>
            </p:nvSpPr>
            <p:spPr>
              <a:xfrm>
                <a:off x="890320" y="1170774"/>
                <a:ext cx="3116507" cy="523220"/>
              </a:xfrm>
              <a:prstGeom prst="rect">
                <a:avLst/>
              </a:prstGeom>
              <a:noFill/>
            </p:spPr>
            <p:txBody>
              <a:bodyPr wrap="square" rtlCol="0">
                <a:spAutoFit/>
              </a:bodyPr>
              <a:lstStyle/>
              <a:p>
                <a:pPr algn="ctr"/>
                <a:r>
                  <a:rPr kumimoji="1" lang="ja-JP" altLang="en-US" sz="2800" b="1"/>
                  <a:t>ランダムな方策</a:t>
                </a:r>
                <a14:m>
                  <m:oMath xmlns:m="http://schemas.openxmlformats.org/officeDocument/2006/math">
                    <m:sSub>
                      <m:sSubPr>
                        <m:ctrlPr>
                          <a:rPr kumimoji="1" lang="en-US" altLang="ja-JP" sz="2800" b="1" i="1" smtClean="0">
                            <a:latin typeface="Cambria Math" panose="02040503050406030204" pitchFamily="18" charset="0"/>
                          </a:rPr>
                        </m:ctrlPr>
                      </m:sSubPr>
                      <m:e>
                        <m:r>
                          <a:rPr kumimoji="1" lang="ja-JP" altLang="en-US" sz="2800" b="1" i="1" smtClean="0">
                            <a:latin typeface="Cambria Math" panose="02040503050406030204" pitchFamily="18" charset="0"/>
                          </a:rPr>
                          <m:t>𝝅</m:t>
                        </m:r>
                      </m:e>
                      <m:sub>
                        <m:r>
                          <a:rPr kumimoji="1" lang="en-US" altLang="ja-JP" sz="2800" b="1" i="1" smtClean="0">
                            <a:latin typeface="Cambria Math" panose="02040503050406030204" pitchFamily="18" charset="0"/>
                          </a:rPr>
                          <m:t>𝟎</m:t>
                        </m:r>
                      </m:sub>
                    </m:sSub>
                  </m:oMath>
                </a14:m>
                <a:endParaRPr kumimoji="1" lang="en-US" altLang="ja-JP" sz="2800" b="1"/>
              </a:p>
            </p:txBody>
          </p:sp>
        </mc:Choice>
        <mc:Fallback>
          <p:sp>
            <p:nvSpPr>
              <p:cNvPr id="14" name="テキスト ボックス 13">
                <a:extLst>
                  <a:ext uri="{FF2B5EF4-FFF2-40B4-BE49-F238E27FC236}">
                    <a16:creationId xmlns:a16="http://schemas.microsoft.com/office/drawing/2014/main" id="{8AD57B7A-CE4A-AB5A-5EDA-B522F03F1A99}"/>
                  </a:ext>
                </a:extLst>
              </p:cNvPr>
              <p:cNvSpPr txBox="1">
                <a:spLocks noRot="1" noChangeAspect="1" noMove="1" noResize="1" noEditPoints="1" noAdjustHandles="1" noChangeArrowheads="1" noChangeShapeType="1" noTextEdit="1"/>
              </p:cNvSpPr>
              <p:nvPr/>
            </p:nvSpPr>
            <p:spPr>
              <a:xfrm>
                <a:off x="890320" y="1170774"/>
                <a:ext cx="3116507" cy="523220"/>
              </a:xfrm>
              <a:prstGeom prst="rect">
                <a:avLst/>
              </a:prstGeom>
              <a:blipFill>
                <a:blip r:embed="rId14"/>
                <a:stretch>
                  <a:fillRect l="-196" t="-17442" b="-25581"/>
                </a:stretch>
              </a:blipFill>
            </p:spPr>
            <p:txBody>
              <a:bodyPr/>
              <a:lstStyle/>
              <a:p>
                <a:r>
                  <a:rPr lang="ja-JP" altLang="en-US">
                    <a:noFill/>
                  </a:rPr>
                  <a:t> </a:t>
                </a:r>
              </a:p>
            </p:txBody>
          </p:sp>
        </mc:Fallback>
      </mc:AlternateContent>
      <p:sp>
        <p:nvSpPr>
          <p:cNvPr id="30" name="矢印: 下 29">
            <a:extLst>
              <a:ext uri="{FF2B5EF4-FFF2-40B4-BE49-F238E27FC236}">
                <a16:creationId xmlns:a16="http://schemas.microsoft.com/office/drawing/2014/main" id="{1040FE66-4E07-0BD6-3C0B-3DF601ABCD38}"/>
              </a:ext>
            </a:extLst>
          </p:cNvPr>
          <p:cNvSpPr/>
          <p:nvPr/>
        </p:nvSpPr>
        <p:spPr>
          <a:xfrm rot="16200000">
            <a:off x="5784843" y="5142444"/>
            <a:ext cx="350942" cy="1858151"/>
          </a:xfrm>
          <a:prstGeom prst="downArrow">
            <a:avLst>
              <a:gd name="adj1" fmla="val 10156"/>
              <a:gd name="adj2" fmla="val 91084"/>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484F3F3-66CD-F5F1-E1F6-5386356FF8B5}"/>
              </a:ext>
            </a:extLst>
          </p:cNvPr>
          <p:cNvSpPr txBox="1"/>
          <p:nvPr/>
        </p:nvSpPr>
        <p:spPr>
          <a:xfrm>
            <a:off x="4344199" y="912055"/>
            <a:ext cx="3350886" cy="954107"/>
          </a:xfrm>
          <a:prstGeom prst="rect">
            <a:avLst/>
          </a:prstGeom>
          <a:noFill/>
        </p:spPr>
        <p:txBody>
          <a:bodyPr wrap="square" rtlCol="0">
            <a:spAutoFit/>
          </a:bodyPr>
          <a:lstStyle/>
          <a:p>
            <a:pPr algn="ctr"/>
            <a:r>
              <a:rPr kumimoji="1" lang="ja-JP" altLang="en-US" sz="2800" b="1">
                <a:solidFill>
                  <a:srgbClr val="0070C0"/>
                </a:solidFill>
              </a:rPr>
              <a:t>方策評価</a:t>
            </a:r>
            <a:endParaRPr kumimoji="1" lang="en-US" altLang="ja-JP" sz="2800" b="1">
              <a:solidFill>
                <a:srgbClr val="0070C0"/>
              </a:solidFill>
            </a:endParaRPr>
          </a:p>
          <a:p>
            <a:pPr algn="ctr"/>
            <a:r>
              <a:rPr lang="ja-JP" altLang="en-US" sz="2800" b="1"/>
              <a:t>（価値関数推定）</a:t>
            </a:r>
            <a:endParaRPr lang="en-US" altLang="ja-JP" sz="2800" b="1"/>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FB97B2CE-E768-D0E0-C3C9-14D67B97B557}"/>
                  </a:ext>
                </a:extLst>
              </p:cNvPr>
              <p:cNvSpPr txBox="1"/>
              <p:nvPr/>
            </p:nvSpPr>
            <p:spPr>
              <a:xfrm>
                <a:off x="4980105" y="3180524"/>
                <a:ext cx="2064776"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rPr>
                          </m:ctrlPr>
                        </m:sSubPr>
                        <m:e>
                          <m:r>
                            <a:rPr kumimoji="1" lang="ja-JP" altLang="en-US" sz="2800" b="1" i="1" smtClean="0">
                              <a:latin typeface="Cambria Math" panose="02040503050406030204" pitchFamily="18" charset="0"/>
                            </a:rPr>
                            <m:t>𝝅</m:t>
                          </m:r>
                        </m:e>
                        <m:sub>
                          <m:r>
                            <a:rPr kumimoji="1" lang="en-US" altLang="ja-JP" sz="2800" b="1" i="1" smtClean="0">
                              <a:latin typeface="Cambria Math" panose="02040503050406030204" pitchFamily="18" charset="0"/>
                            </a:rPr>
                            <m:t>𝟎</m:t>
                          </m:r>
                        </m:sub>
                      </m:sSub>
                      <m:sSub>
                        <m:sSubPr>
                          <m:ctrlPr>
                            <a:rPr lang="en-US" altLang="ja-JP" sz="2800" b="1" i="1">
                              <a:latin typeface="Cambria Math" panose="02040503050406030204" pitchFamily="18" charset="0"/>
                            </a:rPr>
                          </m:ctrlPr>
                        </m:sSubPr>
                        <m:e>
                          <m:r>
                            <a:rPr lang="en-US" altLang="ja-JP" sz="2800" b="1" i="1" smtClean="0">
                              <a:latin typeface="Cambria Math" panose="02040503050406030204" pitchFamily="18" charset="0"/>
                              <a:ea typeface="Cambria Math" panose="02040503050406030204" pitchFamily="18" charset="0"/>
                            </a:rPr>
                            <m:t>→</m:t>
                          </m:r>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m:oMathPara>
                </a14:m>
                <a:endParaRPr kumimoji="1" lang="ja-JP" altLang="en-US" sz="2800" b="1"/>
              </a:p>
            </p:txBody>
          </p:sp>
        </mc:Choice>
        <mc:Fallback>
          <p:sp>
            <p:nvSpPr>
              <p:cNvPr id="32" name="テキスト ボックス 31">
                <a:extLst>
                  <a:ext uri="{FF2B5EF4-FFF2-40B4-BE49-F238E27FC236}">
                    <a16:creationId xmlns:a16="http://schemas.microsoft.com/office/drawing/2014/main" id="{FB97B2CE-E768-D0E0-C3C9-14D67B97B557}"/>
                  </a:ext>
                </a:extLst>
              </p:cNvPr>
              <p:cNvSpPr txBox="1">
                <a:spLocks noRot="1" noChangeAspect="1" noMove="1" noResize="1" noEditPoints="1" noAdjustHandles="1" noChangeArrowheads="1" noChangeShapeType="1" noTextEdit="1"/>
              </p:cNvSpPr>
              <p:nvPr/>
            </p:nvSpPr>
            <p:spPr>
              <a:xfrm>
                <a:off x="4980105" y="3180524"/>
                <a:ext cx="2064776" cy="52322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80" name="テキスト ボックス 1179">
                <a:extLst>
                  <a:ext uri="{FF2B5EF4-FFF2-40B4-BE49-F238E27FC236}">
                    <a16:creationId xmlns:a16="http://schemas.microsoft.com/office/drawing/2014/main" id="{3DC906BB-5BD5-D8C6-AB4B-78113946B817}"/>
                  </a:ext>
                </a:extLst>
              </p:cNvPr>
              <p:cNvSpPr txBox="1"/>
              <p:nvPr/>
            </p:nvSpPr>
            <p:spPr>
              <a:xfrm>
                <a:off x="7309776" y="1116488"/>
                <a:ext cx="4705357" cy="523220"/>
              </a:xfrm>
              <a:prstGeom prst="rect">
                <a:avLst/>
              </a:prstGeom>
              <a:noFill/>
            </p:spPr>
            <p:txBody>
              <a:bodyPr wrap="square" rtlCol="0">
                <a:spAutoFit/>
              </a:bodyPr>
              <a:lstStyle/>
              <a:p>
                <a:pPr algn="ctr"/>
                <a:r>
                  <a:rPr kumimoji="1" lang="ja-JP" altLang="en-US" sz="2800" b="1"/>
                  <a:t>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𝟎</m:t>
                        </m:r>
                      </m:sub>
                    </m:sSub>
                  </m:oMath>
                </a14:m>
                <a:r>
                  <a:rPr kumimoji="1" lang="ja-JP" altLang="en-US" sz="2800" b="1"/>
                  <a:t>における価値関数</a:t>
                </a:r>
              </a:p>
            </p:txBody>
          </p:sp>
        </mc:Choice>
        <mc:Fallback>
          <p:sp>
            <p:nvSpPr>
              <p:cNvPr id="1180" name="テキスト ボックス 1179">
                <a:extLst>
                  <a:ext uri="{FF2B5EF4-FFF2-40B4-BE49-F238E27FC236}">
                    <a16:creationId xmlns:a16="http://schemas.microsoft.com/office/drawing/2014/main" id="{3DC906BB-5BD5-D8C6-AB4B-78113946B817}"/>
                  </a:ext>
                </a:extLst>
              </p:cNvPr>
              <p:cNvSpPr txBox="1">
                <a:spLocks noRot="1" noChangeAspect="1" noMove="1" noResize="1" noEditPoints="1" noAdjustHandles="1" noChangeArrowheads="1" noChangeShapeType="1" noTextEdit="1"/>
              </p:cNvSpPr>
              <p:nvPr/>
            </p:nvSpPr>
            <p:spPr>
              <a:xfrm>
                <a:off x="7309776" y="1116488"/>
                <a:ext cx="4705357" cy="523220"/>
              </a:xfrm>
              <a:prstGeom prst="rect">
                <a:avLst/>
              </a:prstGeom>
              <a:blipFill>
                <a:blip r:embed="rId16"/>
                <a:stretch>
                  <a:fillRect t="-17442" b="-25581"/>
                </a:stretch>
              </a:blipFill>
            </p:spPr>
            <p:txBody>
              <a:bodyPr/>
              <a:lstStyle/>
              <a:p>
                <a:r>
                  <a:rPr lang="ja-JP" altLang="en-US">
                    <a:noFill/>
                  </a:rPr>
                  <a:t> </a:t>
                </a:r>
              </a:p>
            </p:txBody>
          </p:sp>
        </mc:Fallback>
      </mc:AlternateContent>
      <p:sp>
        <p:nvSpPr>
          <p:cNvPr id="1193" name="矢印: 下 1192">
            <a:extLst>
              <a:ext uri="{FF2B5EF4-FFF2-40B4-BE49-F238E27FC236}">
                <a16:creationId xmlns:a16="http://schemas.microsoft.com/office/drawing/2014/main" id="{4D8C8F6C-0998-E46E-118F-24A8ED5A8AFB}"/>
              </a:ext>
            </a:extLst>
          </p:cNvPr>
          <p:cNvSpPr/>
          <p:nvPr/>
        </p:nvSpPr>
        <p:spPr>
          <a:xfrm rot="4140341">
            <a:off x="5712259" y="2341090"/>
            <a:ext cx="382747" cy="3349388"/>
          </a:xfrm>
          <a:prstGeom prst="downArrow">
            <a:avLst>
              <a:gd name="adj1" fmla="val 10156"/>
              <a:gd name="adj2" fmla="val 91084"/>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6" name="テキスト ボックス 1195">
            <a:extLst>
              <a:ext uri="{FF2B5EF4-FFF2-40B4-BE49-F238E27FC236}">
                <a16:creationId xmlns:a16="http://schemas.microsoft.com/office/drawing/2014/main" id="{FD4FD587-2762-1562-C32D-E2FB6DB543E3}"/>
              </a:ext>
            </a:extLst>
          </p:cNvPr>
          <p:cNvSpPr txBox="1"/>
          <p:nvPr/>
        </p:nvSpPr>
        <p:spPr>
          <a:xfrm>
            <a:off x="4900489" y="2881617"/>
            <a:ext cx="2075613" cy="523220"/>
          </a:xfrm>
          <a:prstGeom prst="rect">
            <a:avLst/>
          </a:prstGeom>
          <a:noFill/>
        </p:spPr>
        <p:txBody>
          <a:bodyPr wrap="square" rtlCol="0">
            <a:spAutoFit/>
          </a:bodyPr>
          <a:lstStyle/>
          <a:p>
            <a:pPr algn="ctr"/>
            <a:r>
              <a:rPr kumimoji="1" lang="ja-JP" altLang="en-US" sz="2800" b="1">
                <a:solidFill>
                  <a:srgbClr val="FF0000"/>
                </a:solidFill>
              </a:rPr>
              <a:t>方策改善</a:t>
            </a:r>
            <a:endParaRPr kumimoji="1" lang="en-US" altLang="ja-JP" sz="2800" b="1">
              <a:solidFill>
                <a:srgbClr val="FF0000"/>
              </a:solidFill>
            </a:endParaRPr>
          </a:p>
        </p:txBody>
      </p:sp>
      <mc:AlternateContent xmlns:mc="http://schemas.openxmlformats.org/markup-compatibility/2006">
        <mc:Choice xmlns:a14="http://schemas.microsoft.com/office/drawing/2010/main" Requires="a14">
          <p:sp>
            <p:nvSpPr>
              <p:cNvPr id="1199" name="テキスト ボックス 1198">
                <a:extLst>
                  <a:ext uri="{FF2B5EF4-FFF2-40B4-BE49-F238E27FC236}">
                    <a16:creationId xmlns:a16="http://schemas.microsoft.com/office/drawing/2014/main" id="{76BDA8A6-3C03-1BEC-279D-6C6F75BD5127}"/>
                  </a:ext>
                </a:extLst>
              </p:cNvPr>
              <p:cNvSpPr txBox="1"/>
              <p:nvPr/>
            </p:nvSpPr>
            <p:spPr>
              <a:xfrm>
                <a:off x="517617" y="3893659"/>
                <a:ext cx="3912991" cy="523220"/>
              </a:xfrm>
              <a:prstGeom prst="rect">
                <a:avLst/>
              </a:prstGeom>
              <a:noFill/>
            </p:spPr>
            <p:txBody>
              <a:bodyPr wrap="square" rtlCol="0">
                <a:spAutoFit/>
              </a:bodyPr>
              <a:lstStyle/>
              <a:p>
                <a:pPr algn="ct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a:latin typeface="Cambria Math" panose="02040503050406030204" pitchFamily="18" charset="0"/>
                          </a:rPr>
                          <m:t>𝟎</m:t>
                        </m:r>
                      </m:sub>
                    </m:sSub>
                  </m:oMath>
                </a14:m>
                <a:r>
                  <a:rPr kumimoji="1" lang="ja-JP" altLang="en-US" sz="2800" b="1"/>
                  <a:t>から改善した方策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a14:m>
                <a:endParaRPr kumimoji="1" lang="ja-JP" altLang="en-US" sz="2800" b="1"/>
              </a:p>
            </p:txBody>
          </p:sp>
        </mc:Choice>
        <mc:Fallback>
          <p:sp>
            <p:nvSpPr>
              <p:cNvPr id="1199" name="テキスト ボックス 1198">
                <a:extLst>
                  <a:ext uri="{FF2B5EF4-FFF2-40B4-BE49-F238E27FC236}">
                    <a16:creationId xmlns:a16="http://schemas.microsoft.com/office/drawing/2014/main" id="{76BDA8A6-3C03-1BEC-279D-6C6F75BD5127}"/>
                  </a:ext>
                </a:extLst>
              </p:cNvPr>
              <p:cNvSpPr txBox="1">
                <a:spLocks noRot="1" noChangeAspect="1" noMove="1" noResize="1" noEditPoints="1" noAdjustHandles="1" noChangeArrowheads="1" noChangeShapeType="1" noTextEdit="1"/>
              </p:cNvSpPr>
              <p:nvPr/>
            </p:nvSpPr>
            <p:spPr>
              <a:xfrm>
                <a:off x="517617" y="3893659"/>
                <a:ext cx="3912991" cy="523220"/>
              </a:xfrm>
              <a:prstGeom prst="rect">
                <a:avLst/>
              </a:prstGeom>
              <a:blipFill>
                <a:blip r:embed="rId17"/>
                <a:stretch>
                  <a:fillRect t="-18605" b="-25581"/>
                </a:stretch>
              </a:blipFill>
            </p:spPr>
            <p:txBody>
              <a:bodyPr/>
              <a:lstStyle/>
              <a:p>
                <a:r>
                  <a:rPr lang="ja-JP" altLang="en-US">
                    <a:noFill/>
                  </a:rPr>
                  <a:t> </a:t>
                </a:r>
              </a:p>
            </p:txBody>
          </p:sp>
        </mc:Fallback>
      </mc:AlternateContent>
      <p:sp>
        <p:nvSpPr>
          <p:cNvPr id="1228" name="矢印: 下 1227">
            <a:extLst>
              <a:ext uri="{FF2B5EF4-FFF2-40B4-BE49-F238E27FC236}">
                <a16:creationId xmlns:a16="http://schemas.microsoft.com/office/drawing/2014/main" id="{BAACBE38-6E06-3F85-799E-F4451143D9A6}"/>
              </a:ext>
            </a:extLst>
          </p:cNvPr>
          <p:cNvSpPr/>
          <p:nvPr/>
        </p:nvSpPr>
        <p:spPr>
          <a:xfrm rot="16200000">
            <a:off x="5940343" y="1167609"/>
            <a:ext cx="350942" cy="1858151"/>
          </a:xfrm>
          <a:prstGeom prst="downArrow">
            <a:avLst>
              <a:gd name="adj1" fmla="val 10156"/>
              <a:gd name="adj2" fmla="val 91084"/>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9" name="テキスト ボックス 1228">
            <a:extLst>
              <a:ext uri="{FF2B5EF4-FFF2-40B4-BE49-F238E27FC236}">
                <a16:creationId xmlns:a16="http://schemas.microsoft.com/office/drawing/2014/main" id="{031B7FF0-EC37-7A0C-6B15-7AD657420C3A}"/>
              </a:ext>
            </a:extLst>
          </p:cNvPr>
          <p:cNvSpPr txBox="1"/>
          <p:nvPr/>
        </p:nvSpPr>
        <p:spPr>
          <a:xfrm>
            <a:off x="4268682" y="4794455"/>
            <a:ext cx="3350886" cy="954107"/>
          </a:xfrm>
          <a:prstGeom prst="rect">
            <a:avLst/>
          </a:prstGeom>
          <a:noFill/>
        </p:spPr>
        <p:txBody>
          <a:bodyPr wrap="square" rtlCol="0">
            <a:spAutoFit/>
          </a:bodyPr>
          <a:lstStyle/>
          <a:p>
            <a:pPr algn="ctr"/>
            <a:r>
              <a:rPr kumimoji="1" lang="ja-JP" altLang="en-US" sz="2800" b="1">
                <a:solidFill>
                  <a:srgbClr val="0070C0"/>
                </a:solidFill>
              </a:rPr>
              <a:t>方策評価</a:t>
            </a:r>
            <a:endParaRPr kumimoji="1" lang="en-US" altLang="ja-JP" sz="2800" b="1">
              <a:solidFill>
                <a:srgbClr val="0070C0"/>
              </a:solidFill>
            </a:endParaRPr>
          </a:p>
          <a:p>
            <a:pPr algn="ctr"/>
            <a:r>
              <a:rPr lang="ja-JP" altLang="en-US" sz="2800" b="1"/>
              <a:t>（価値関数推定）</a:t>
            </a:r>
            <a:endParaRPr lang="en-US" altLang="ja-JP" sz="2800" b="1"/>
          </a:p>
        </p:txBody>
      </p:sp>
      <p:sp>
        <p:nvSpPr>
          <p:cNvPr id="1232" name="テキスト ボックス 1231">
            <a:extLst>
              <a:ext uri="{FF2B5EF4-FFF2-40B4-BE49-F238E27FC236}">
                <a16:creationId xmlns:a16="http://schemas.microsoft.com/office/drawing/2014/main" id="{26E3BEF9-D387-35BA-E8FF-9A5C54067F0E}"/>
              </a:ext>
            </a:extLst>
          </p:cNvPr>
          <p:cNvSpPr txBox="1"/>
          <p:nvPr/>
        </p:nvSpPr>
        <p:spPr>
          <a:xfrm>
            <a:off x="8913002" y="5055136"/>
            <a:ext cx="734385" cy="646331"/>
          </a:xfrm>
          <a:prstGeom prst="rect">
            <a:avLst/>
          </a:prstGeom>
          <a:noFill/>
        </p:spPr>
        <p:txBody>
          <a:bodyPr wrap="square" rtlCol="0">
            <a:spAutoFit/>
          </a:bodyPr>
          <a:lstStyle/>
          <a:p>
            <a:r>
              <a:rPr lang="ja-JP" altLang="en-US" sz="3600" b="1">
                <a:solidFill>
                  <a:schemeClr val="bg1"/>
                </a:solidFill>
              </a:rPr>
              <a:t>壁</a:t>
            </a:r>
            <a:endParaRPr kumimoji="1" lang="ja-JP" altLang="en-US" sz="3600" b="1">
              <a:solidFill>
                <a:schemeClr val="bg1"/>
              </a:solidFill>
            </a:endParaRPr>
          </a:p>
        </p:txBody>
      </p:sp>
      <mc:AlternateContent xmlns:mc="http://schemas.openxmlformats.org/markup-compatibility/2006">
        <mc:Choice xmlns:a14="http://schemas.microsoft.com/office/drawing/2010/main" Requires="a14">
          <p:sp>
            <p:nvSpPr>
              <p:cNvPr id="1233" name="テキスト ボックス 1232">
                <a:extLst>
                  <a:ext uri="{FF2B5EF4-FFF2-40B4-BE49-F238E27FC236}">
                    <a16:creationId xmlns:a16="http://schemas.microsoft.com/office/drawing/2014/main" id="{DD4A85FF-B6F6-A63B-C043-5394E2FBDD3C}"/>
                  </a:ext>
                </a:extLst>
              </p:cNvPr>
              <p:cNvSpPr txBox="1"/>
              <p:nvPr/>
            </p:nvSpPr>
            <p:spPr>
              <a:xfrm>
                <a:off x="7737703" y="4553699"/>
                <a:ext cx="1123406" cy="5245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0.81</m:t>
                      </m:r>
                    </m:oMath>
                  </m:oMathPara>
                </a14:m>
                <a:endParaRPr kumimoji="1" lang="ja-JP" altLang="en-US" sz="2800"/>
              </a:p>
            </p:txBody>
          </p:sp>
        </mc:Choice>
        <mc:Fallback>
          <p:sp>
            <p:nvSpPr>
              <p:cNvPr id="1233" name="テキスト ボックス 1232">
                <a:extLst>
                  <a:ext uri="{FF2B5EF4-FFF2-40B4-BE49-F238E27FC236}">
                    <a16:creationId xmlns:a16="http://schemas.microsoft.com/office/drawing/2014/main" id="{DD4A85FF-B6F6-A63B-C043-5394E2FBDD3C}"/>
                  </a:ext>
                </a:extLst>
              </p:cNvPr>
              <p:cNvSpPr txBox="1">
                <a:spLocks noRot="1" noChangeAspect="1" noMove="1" noResize="1" noEditPoints="1" noAdjustHandles="1" noChangeArrowheads="1" noChangeShapeType="1" noTextEdit="1"/>
              </p:cNvSpPr>
              <p:nvPr/>
            </p:nvSpPr>
            <p:spPr>
              <a:xfrm>
                <a:off x="7737703" y="4553699"/>
                <a:ext cx="1123406" cy="524503"/>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4" name="テキスト ボックス 1233">
                <a:extLst>
                  <a:ext uri="{FF2B5EF4-FFF2-40B4-BE49-F238E27FC236}">
                    <a16:creationId xmlns:a16="http://schemas.microsoft.com/office/drawing/2014/main" id="{C1A95766-1EC0-241E-17BA-222699183526}"/>
                  </a:ext>
                </a:extLst>
              </p:cNvPr>
              <p:cNvSpPr txBox="1"/>
              <p:nvPr/>
            </p:nvSpPr>
            <p:spPr>
              <a:xfrm>
                <a:off x="8682930" y="4532920"/>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0.90</m:t>
                      </m:r>
                    </m:oMath>
                  </m:oMathPara>
                </a14:m>
                <a:endParaRPr kumimoji="1" lang="ja-JP" altLang="en-US" sz="2800"/>
              </a:p>
            </p:txBody>
          </p:sp>
        </mc:Choice>
        <mc:Fallback>
          <p:sp>
            <p:nvSpPr>
              <p:cNvPr id="1234" name="テキスト ボックス 1233">
                <a:extLst>
                  <a:ext uri="{FF2B5EF4-FFF2-40B4-BE49-F238E27FC236}">
                    <a16:creationId xmlns:a16="http://schemas.microsoft.com/office/drawing/2014/main" id="{C1A95766-1EC0-241E-17BA-222699183526}"/>
                  </a:ext>
                </a:extLst>
              </p:cNvPr>
              <p:cNvSpPr txBox="1">
                <a:spLocks noRot="1" noChangeAspect="1" noMove="1" noResize="1" noEditPoints="1" noAdjustHandles="1" noChangeArrowheads="1" noChangeShapeType="1" noTextEdit="1"/>
              </p:cNvSpPr>
              <p:nvPr/>
            </p:nvSpPr>
            <p:spPr>
              <a:xfrm>
                <a:off x="8682930" y="4532920"/>
                <a:ext cx="1123406" cy="523220"/>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5" name="テキスト ボックス 1234">
                <a:extLst>
                  <a:ext uri="{FF2B5EF4-FFF2-40B4-BE49-F238E27FC236}">
                    <a16:creationId xmlns:a16="http://schemas.microsoft.com/office/drawing/2014/main" id="{E12C295E-57F0-1E78-89BB-4F49A4675490}"/>
                  </a:ext>
                </a:extLst>
              </p:cNvPr>
              <p:cNvSpPr txBox="1"/>
              <p:nvPr/>
            </p:nvSpPr>
            <p:spPr>
              <a:xfrm>
                <a:off x="9609963" y="4561684"/>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1.00</m:t>
                      </m:r>
                    </m:oMath>
                  </m:oMathPara>
                </a14:m>
                <a:endParaRPr kumimoji="1" lang="ja-JP" altLang="en-US" sz="2800">
                  <a:solidFill>
                    <a:schemeClr val="tx1"/>
                  </a:solidFill>
                </a:endParaRPr>
              </a:p>
            </p:txBody>
          </p:sp>
        </mc:Choice>
        <mc:Fallback>
          <p:sp>
            <p:nvSpPr>
              <p:cNvPr id="1235" name="テキスト ボックス 1234">
                <a:extLst>
                  <a:ext uri="{FF2B5EF4-FFF2-40B4-BE49-F238E27FC236}">
                    <a16:creationId xmlns:a16="http://schemas.microsoft.com/office/drawing/2014/main" id="{E12C295E-57F0-1E78-89BB-4F49A4675490}"/>
                  </a:ext>
                </a:extLst>
              </p:cNvPr>
              <p:cNvSpPr txBox="1">
                <a:spLocks noRot="1" noChangeAspect="1" noMove="1" noResize="1" noEditPoints="1" noAdjustHandles="1" noChangeArrowheads="1" noChangeShapeType="1" noTextEdit="1"/>
              </p:cNvSpPr>
              <p:nvPr/>
            </p:nvSpPr>
            <p:spPr>
              <a:xfrm>
                <a:off x="9609963" y="4561684"/>
                <a:ext cx="1123406" cy="523220"/>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7" name="テキスト ボックス 1236">
                <a:extLst>
                  <a:ext uri="{FF2B5EF4-FFF2-40B4-BE49-F238E27FC236}">
                    <a16:creationId xmlns:a16="http://schemas.microsoft.com/office/drawing/2014/main" id="{64E2830A-70EA-EE1F-5E88-6FBC6B64ED6C}"/>
                  </a:ext>
                </a:extLst>
              </p:cNvPr>
              <p:cNvSpPr txBox="1"/>
              <p:nvPr/>
            </p:nvSpPr>
            <p:spPr>
              <a:xfrm>
                <a:off x="7725345" y="510449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0.73</m:t>
                      </m:r>
                    </m:oMath>
                  </m:oMathPara>
                </a14:m>
                <a:endParaRPr kumimoji="1" lang="ja-JP" altLang="en-US" sz="2800"/>
              </a:p>
            </p:txBody>
          </p:sp>
        </mc:Choice>
        <mc:Fallback>
          <p:sp>
            <p:nvSpPr>
              <p:cNvPr id="1237" name="テキスト ボックス 1236">
                <a:extLst>
                  <a:ext uri="{FF2B5EF4-FFF2-40B4-BE49-F238E27FC236}">
                    <a16:creationId xmlns:a16="http://schemas.microsoft.com/office/drawing/2014/main" id="{64E2830A-70EA-EE1F-5E88-6FBC6B64ED6C}"/>
                  </a:ext>
                </a:extLst>
              </p:cNvPr>
              <p:cNvSpPr txBox="1">
                <a:spLocks noRot="1" noChangeAspect="1" noMove="1" noResize="1" noEditPoints="1" noAdjustHandles="1" noChangeArrowheads="1" noChangeShapeType="1" noTextEdit="1"/>
              </p:cNvSpPr>
              <p:nvPr/>
            </p:nvSpPr>
            <p:spPr>
              <a:xfrm>
                <a:off x="7725345" y="5104493"/>
                <a:ext cx="1123406" cy="523220"/>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8" name="テキスト ボックス 1237">
                <a:extLst>
                  <a:ext uri="{FF2B5EF4-FFF2-40B4-BE49-F238E27FC236}">
                    <a16:creationId xmlns:a16="http://schemas.microsoft.com/office/drawing/2014/main" id="{ECB8BE13-2428-ADF3-2B25-2033AE9CFD9B}"/>
                  </a:ext>
                </a:extLst>
              </p:cNvPr>
              <p:cNvSpPr txBox="1"/>
              <p:nvPr/>
            </p:nvSpPr>
            <p:spPr>
              <a:xfrm>
                <a:off x="9628675" y="510449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0.90</m:t>
                      </m:r>
                    </m:oMath>
                  </m:oMathPara>
                </a14:m>
                <a:endParaRPr kumimoji="1" lang="ja-JP" altLang="en-US" sz="2800"/>
              </a:p>
            </p:txBody>
          </p:sp>
        </mc:Choice>
        <mc:Fallback>
          <p:sp>
            <p:nvSpPr>
              <p:cNvPr id="1238" name="テキスト ボックス 1237">
                <a:extLst>
                  <a:ext uri="{FF2B5EF4-FFF2-40B4-BE49-F238E27FC236}">
                    <a16:creationId xmlns:a16="http://schemas.microsoft.com/office/drawing/2014/main" id="{ECB8BE13-2428-ADF3-2B25-2033AE9CFD9B}"/>
                  </a:ext>
                </a:extLst>
              </p:cNvPr>
              <p:cNvSpPr txBox="1">
                <a:spLocks noRot="1" noChangeAspect="1" noMove="1" noResize="1" noEditPoints="1" noAdjustHandles="1" noChangeArrowheads="1" noChangeShapeType="1" noTextEdit="1"/>
              </p:cNvSpPr>
              <p:nvPr/>
            </p:nvSpPr>
            <p:spPr>
              <a:xfrm>
                <a:off x="9628675" y="5104493"/>
                <a:ext cx="1123406" cy="523220"/>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9" name="テキスト ボックス 1238">
                <a:extLst>
                  <a:ext uri="{FF2B5EF4-FFF2-40B4-BE49-F238E27FC236}">
                    <a16:creationId xmlns:a16="http://schemas.microsoft.com/office/drawing/2014/main" id="{8DF7343F-6D8A-0F58-7F5F-7A2E58C07899}"/>
                  </a:ext>
                </a:extLst>
              </p:cNvPr>
              <p:cNvSpPr txBox="1"/>
              <p:nvPr/>
            </p:nvSpPr>
            <p:spPr>
              <a:xfrm>
                <a:off x="10569178" y="5101745"/>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1.00</m:t>
                      </m:r>
                    </m:oMath>
                  </m:oMathPara>
                </a14:m>
                <a:endParaRPr kumimoji="1" lang="ja-JP" altLang="en-US" sz="2800"/>
              </a:p>
            </p:txBody>
          </p:sp>
        </mc:Choice>
        <mc:Fallback>
          <p:sp>
            <p:nvSpPr>
              <p:cNvPr id="1239" name="テキスト ボックス 1238">
                <a:extLst>
                  <a:ext uri="{FF2B5EF4-FFF2-40B4-BE49-F238E27FC236}">
                    <a16:creationId xmlns:a16="http://schemas.microsoft.com/office/drawing/2014/main" id="{8DF7343F-6D8A-0F58-7F5F-7A2E58C07899}"/>
                  </a:ext>
                </a:extLst>
              </p:cNvPr>
              <p:cNvSpPr txBox="1">
                <a:spLocks noRot="1" noChangeAspect="1" noMove="1" noResize="1" noEditPoints="1" noAdjustHandles="1" noChangeArrowheads="1" noChangeShapeType="1" noTextEdit="1"/>
              </p:cNvSpPr>
              <p:nvPr/>
            </p:nvSpPr>
            <p:spPr>
              <a:xfrm>
                <a:off x="10569178" y="5101745"/>
                <a:ext cx="1123406" cy="523220"/>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0" name="テキスト ボックス 1239">
                <a:extLst>
                  <a:ext uri="{FF2B5EF4-FFF2-40B4-BE49-F238E27FC236}">
                    <a16:creationId xmlns:a16="http://schemas.microsoft.com/office/drawing/2014/main" id="{582BF632-FFEF-7564-009F-D61DD2250371}"/>
                  </a:ext>
                </a:extLst>
              </p:cNvPr>
              <p:cNvSpPr txBox="1"/>
              <p:nvPr/>
            </p:nvSpPr>
            <p:spPr>
              <a:xfrm>
                <a:off x="7737703" y="564275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0.66</m:t>
                      </m:r>
                    </m:oMath>
                  </m:oMathPara>
                </a14:m>
                <a:endParaRPr kumimoji="1" lang="ja-JP" altLang="en-US" sz="2800"/>
              </a:p>
            </p:txBody>
          </p:sp>
        </mc:Choice>
        <mc:Fallback>
          <p:sp>
            <p:nvSpPr>
              <p:cNvPr id="1240" name="テキスト ボックス 1239">
                <a:extLst>
                  <a:ext uri="{FF2B5EF4-FFF2-40B4-BE49-F238E27FC236}">
                    <a16:creationId xmlns:a16="http://schemas.microsoft.com/office/drawing/2014/main" id="{582BF632-FFEF-7564-009F-D61DD2250371}"/>
                  </a:ext>
                </a:extLst>
              </p:cNvPr>
              <p:cNvSpPr txBox="1">
                <a:spLocks noRot="1" noChangeAspect="1" noMove="1" noResize="1" noEditPoints="1" noAdjustHandles="1" noChangeArrowheads="1" noChangeShapeType="1" noTextEdit="1"/>
              </p:cNvSpPr>
              <p:nvPr/>
            </p:nvSpPr>
            <p:spPr>
              <a:xfrm>
                <a:off x="7737703" y="5642753"/>
                <a:ext cx="1123406" cy="523220"/>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1" name="テキスト ボックス 1240">
                <a:extLst>
                  <a:ext uri="{FF2B5EF4-FFF2-40B4-BE49-F238E27FC236}">
                    <a16:creationId xmlns:a16="http://schemas.microsoft.com/office/drawing/2014/main" id="{536E51C0-BF8F-041F-7892-537CAE5BCAF4}"/>
                  </a:ext>
                </a:extLst>
              </p:cNvPr>
              <p:cNvSpPr txBox="1"/>
              <p:nvPr/>
            </p:nvSpPr>
            <p:spPr>
              <a:xfrm>
                <a:off x="9585701" y="564744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0.81</m:t>
                      </m:r>
                    </m:oMath>
                  </m:oMathPara>
                </a14:m>
                <a:endParaRPr kumimoji="1" lang="ja-JP" altLang="en-US" sz="2800"/>
              </a:p>
            </p:txBody>
          </p:sp>
        </mc:Choice>
        <mc:Fallback>
          <p:sp>
            <p:nvSpPr>
              <p:cNvPr id="1241" name="テキスト ボックス 1240">
                <a:extLst>
                  <a:ext uri="{FF2B5EF4-FFF2-40B4-BE49-F238E27FC236}">
                    <a16:creationId xmlns:a16="http://schemas.microsoft.com/office/drawing/2014/main" id="{536E51C0-BF8F-041F-7892-537CAE5BCAF4}"/>
                  </a:ext>
                </a:extLst>
              </p:cNvPr>
              <p:cNvSpPr txBox="1">
                <a:spLocks noRot="1" noChangeAspect="1" noMove="1" noResize="1" noEditPoints="1" noAdjustHandles="1" noChangeArrowheads="1" noChangeShapeType="1" noTextEdit="1"/>
              </p:cNvSpPr>
              <p:nvPr/>
            </p:nvSpPr>
            <p:spPr>
              <a:xfrm>
                <a:off x="9585701" y="5647443"/>
                <a:ext cx="1123406" cy="523220"/>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3" name="テキスト ボックス 1242">
                <a:extLst>
                  <a:ext uri="{FF2B5EF4-FFF2-40B4-BE49-F238E27FC236}">
                    <a16:creationId xmlns:a16="http://schemas.microsoft.com/office/drawing/2014/main" id="{45363789-C297-CB17-E3C0-FE159AFCDB31}"/>
                  </a:ext>
                </a:extLst>
              </p:cNvPr>
              <p:cNvSpPr txBox="1"/>
              <p:nvPr/>
            </p:nvSpPr>
            <p:spPr>
              <a:xfrm>
                <a:off x="8669234" y="564092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0.59</m:t>
                      </m:r>
                    </m:oMath>
                  </m:oMathPara>
                </a14:m>
                <a:endParaRPr kumimoji="1" lang="ja-JP" altLang="en-US" sz="2800"/>
              </a:p>
            </p:txBody>
          </p:sp>
        </mc:Choice>
        <mc:Fallback>
          <p:sp>
            <p:nvSpPr>
              <p:cNvPr id="1243" name="テキスト ボックス 1242">
                <a:extLst>
                  <a:ext uri="{FF2B5EF4-FFF2-40B4-BE49-F238E27FC236}">
                    <a16:creationId xmlns:a16="http://schemas.microsoft.com/office/drawing/2014/main" id="{45363789-C297-CB17-E3C0-FE159AFCDB31}"/>
                  </a:ext>
                </a:extLst>
              </p:cNvPr>
              <p:cNvSpPr txBox="1">
                <a:spLocks noRot="1" noChangeAspect="1" noMove="1" noResize="1" noEditPoints="1" noAdjustHandles="1" noChangeArrowheads="1" noChangeShapeType="1" noTextEdit="1"/>
              </p:cNvSpPr>
              <p:nvPr/>
            </p:nvSpPr>
            <p:spPr>
              <a:xfrm>
                <a:off x="8669234" y="5640922"/>
                <a:ext cx="1123406" cy="523220"/>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4" name="テキスト ボックス 1243">
                <a:extLst>
                  <a:ext uri="{FF2B5EF4-FFF2-40B4-BE49-F238E27FC236}">
                    <a16:creationId xmlns:a16="http://schemas.microsoft.com/office/drawing/2014/main" id="{C130354A-6C70-A89D-933E-57C40DF3E06D}"/>
                  </a:ext>
                </a:extLst>
              </p:cNvPr>
              <p:cNvSpPr txBox="1"/>
              <p:nvPr/>
            </p:nvSpPr>
            <p:spPr>
              <a:xfrm>
                <a:off x="7294708" y="4017334"/>
                <a:ext cx="4705357" cy="523220"/>
              </a:xfrm>
              <a:prstGeom prst="rect">
                <a:avLst/>
              </a:prstGeom>
              <a:noFill/>
            </p:spPr>
            <p:txBody>
              <a:bodyPr wrap="square" rtlCol="0">
                <a:spAutoFit/>
              </a:bodyPr>
              <a:lstStyle/>
              <a:p>
                <a:pPr algn="ctr"/>
                <a:r>
                  <a:rPr kumimoji="1" lang="ja-JP" altLang="en-US" sz="2800" b="1"/>
                  <a:t>方策</a:t>
                </a:r>
                <a14:m>
                  <m:oMath xmlns:m="http://schemas.openxmlformats.org/officeDocument/2006/math">
                    <m:sSub>
                      <m:sSubPr>
                        <m:ctrlPr>
                          <a:rPr lang="en-US" altLang="ja-JP" sz="2800" b="1" i="1">
                            <a:latin typeface="Cambria Math" panose="02040503050406030204" pitchFamily="18" charset="0"/>
                          </a:rPr>
                        </m:ctrlPr>
                      </m:sSubPr>
                      <m:e>
                        <m:r>
                          <a:rPr lang="ja-JP" altLang="en-US" sz="2800" b="1" i="1">
                            <a:latin typeface="Cambria Math" panose="02040503050406030204" pitchFamily="18" charset="0"/>
                          </a:rPr>
                          <m:t>𝝅</m:t>
                        </m:r>
                      </m:e>
                      <m:sub>
                        <m:r>
                          <a:rPr lang="en-US" altLang="ja-JP" sz="2800" b="1" i="1" smtClean="0">
                            <a:latin typeface="Cambria Math" panose="02040503050406030204" pitchFamily="18" charset="0"/>
                          </a:rPr>
                          <m:t>𝟏</m:t>
                        </m:r>
                      </m:sub>
                    </m:sSub>
                  </m:oMath>
                </a14:m>
                <a:r>
                  <a:rPr kumimoji="1" lang="ja-JP" altLang="en-US" sz="2800" b="1"/>
                  <a:t>における価値関数</a:t>
                </a:r>
              </a:p>
            </p:txBody>
          </p:sp>
        </mc:Choice>
        <mc:Fallback>
          <p:sp>
            <p:nvSpPr>
              <p:cNvPr id="1244" name="テキスト ボックス 1243">
                <a:extLst>
                  <a:ext uri="{FF2B5EF4-FFF2-40B4-BE49-F238E27FC236}">
                    <a16:creationId xmlns:a16="http://schemas.microsoft.com/office/drawing/2014/main" id="{C130354A-6C70-A89D-933E-57C40DF3E06D}"/>
                  </a:ext>
                </a:extLst>
              </p:cNvPr>
              <p:cNvSpPr txBox="1">
                <a:spLocks noRot="1" noChangeAspect="1" noMove="1" noResize="1" noEditPoints="1" noAdjustHandles="1" noChangeArrowheads="1" noChangeShapeType="1" noTextEdit="1"/>
              </p:cNvSpPr>
              <p:nvPr/>
            </p:nvSpPr>
            <p:spPr>
              <a:xfrm>
                <a:off x="7294708" y="4017334"/>
                <a:ext cx="4705357" cy="523220"/>
              </a:xfrm>
              <a:prstGeom prst="rect">
                <a:avLst/>
              </a:prstGeom>
              <a:blipFill>
                <a:blip r:embed="rId27"/>
                <a:stretch>
                  <a:fillRect t="-17442" b="-255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7" name="テキスト ボックス 1246">
                <a:extLst>
                  <a:ext uri="{FF2B5EF4-FFF2-40B4-BE49-F238E27FC236}">
                    <a16:creationId xmlns:a16="http://schemas.microsoft.com/office/drawing/2014/main" id="{7BEB5F99-09E7-72E0-5867-1E5B468CA358}"/>
                  </a:ext>
                </a:extLst>
              </p:cNvPr>
              <p:cNvSpPr txBox="1"/>
              <p:nvPr/>
            </p:nvSpPr>
            <p:spPr>
              <a:xfrm>
                <a:off x="3856699" y="173851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47" name="テキスト ボックス 1246">
                <a:extLst>
                  <a:ext uri="{FF2B5EF4-FFF2-40B4-BE49-F238E27FC236}">
                    <a16:creationId xmlns:a16="http://schemas.microsoft.com/office/drawing/2014/main" id="{7BEB5F99-09E7-72E0-5867-1E5B468CA358}"/>
                  </a:ext>
                </a:extLst>
              </p:cNvPr>
              <p:cNvSpPr txBox="1">
                <a:spLocks noRot="1" noChangeAspect="1" noMove="1" noResize="1" noEditPoints="1" noAdjustHandles="1" noChangeArrowheads="1" noChangeShapeType="1" noTextEdit="1"/>
              </p:cNvSpPr>
              <p:nvPr/>
            </p:nvSpPr>
            <p:spPr>
              <a:xfrm>
                <a:off x="3856699" y="1738513"/>
                <a:ext cx="1123406" cy="523220"/>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8" name="テキスト ボックス 1247">
                <a:extLst>
                  <a:ext uri="{FF2B5EF4-FFF2-40B4-BE49-F238E27FC236}">
                    <a16:creationId xmlns:a16="http://schemas.microsoft.com/office/drawing/2014/main" id="{1690BBB4-0507-803C-8E67-2E49B19560DC}"/>
                  </a:ext>
                </a:extLst>
              </p:cNvPr>
              <p:cNvSpPr txBox="1"/>
              <p:nvPr/>
            </p:nvSpPr>
            <p:spPr>
              <a:xfrm>
                <a:off x="3816891" y="280138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48" name="テキスト ボックス 1247">
                <a:extLst>
                  <a:ext uri="{FF2B5EF4-FFF2-40B4-BE49-F238E27FC236}">
                    <a16:creationId xmlns:a16="http://schemas.microsoft.com/office/drawing/2014/main" id="{1690BBB4-0507-803C-8E67-2E49B19560DC}"/>
                  </a:ext>
                </a:extLst>
              </p:cNvPr>
              <p:cNvSpPr txBox="1">
                <a:spLocks noRot="1" noChangeAspect="1" noMove="1" noResize="1" noEditPoints="1" noAdjustHandles="1" noChangeArrowheads="1" noChangeShapeType="1" noTextEdit="1"/>
              </p:cNvSpPr>
              <p:nvPr/>
            </p:nvSpPr>
            <p:spPr>
              <a:xfrm>
                <a:off x="3816891" y="2801383"/>
                <a:ext cx="1123406" cy="523220"/>
              </a:xfrm>
              <a:prstGeom prst="rect">
                <a:avLst/>
              </a:prstGeom>
              <a:blipFill>
                <a:blip r:embed="rId29"/>
                <a:stretch>
                  <a:fillRect/>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5551F1BB-9F7D-8F4F-B130-9395E03C6723}"/>
              </a:ext>
            </a:extLst>
          </p:cNvPr>
          <p:cNvPicPr>
            <a:picLocks noChangeAspect="1"/>
          </p:cNvPicPr>
          <p:nvPr/>
        </p:nvPicPr>
        <p:blipFill>
          <a:blip r:embed="rId30"/>
          <a:stretch>
            <a:fillRect/>
          </a:stretch>
        </p:blipFill>
        <p:spPr>
          <a:xfrm>
            <a:off x="726754" y="1691057"/>
            <a:ext cx="3359695" cy="1683955"/>
          </a:xfrm>
          <a:prstGeom prst="rect">
            <a:avLst/>
          </a:prstGeom>
        </p:spPr>
      </p:pic>
      <p:pic>
        <p:nvPicPr>
          <p:cNvPr id="23" name="図 22">
            <a:extLst>
              <a:ext uri="{FF2B5EF4-FFF2-40B4-BE49-F238E27FC236}">
                <a16:creationId xmlns:a16="http://schemas.microsoft.com/office/drawing/2014/main" id="{152924B1-105B-AA7D-CBFC-68D744AC3B01}"/>
              </a:ext>
            </a:extLst>
          </p:cNvPr>
          <p:cNvPicPr>
            <a:picLocks noChangeAspect="1"/>
          </p:cNvPicPr>
          <p:nvPr/>
        </p:nvPicPr>
        <p:blipFill>
          <a:blip r:embed="rId31"/>
          <a:stretch>
            <a:fillRect/>
          </a:stretch>
        </p:blipFill>
        <p:spPr>
          <a:xfrm>
            <a:off x="10822726" y="1769936"/>
            <a:ext cx="678332" cy="509503"/>
          </a:xfrm>
          <a:prstGeom prst="rect">
            <a:avLst/>
          </a:prstGeom>
        </p:spPr>
      </p:pic>
      <p:pic>
        <p:nvPicPr>
          <p:cNvPr id="25" name="Picture 2">
            <a:extLst>
              <a:ext uri="{FF2B5EF4-FFF2-40B4-BE49-F238E27FC236}">
                <a16:creationId xmlns:a16="http://schemas.microsoft.com/office/drawing/2014/main" id="{B4C8134A-1FC7-F460-C314-3F6A23FDB5D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846126" y="2787955"/>
            <a:ext cx="601479" cy="6014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2906D47D-373D-8E14-0BB9-A33BA61F58E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814209" y="5535885"/>
            <a:ext cx="601479" cy="601479"/>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a:extLst>
              <a:ext uri="{FF2B5EF4-FFF2-40B4-BE49-F238E27FC236}">
                <a16:creationId xmlns:a16="http://schemas.microsoft.com/office/drawing/2014/main" id="{31B9D4F9-5054-0963-F4BF-A0C9FA243B1E}"/>
              </a:ext>
            </a:extLst>
          </p:cNvPr>
          <p:cNvPicPr>
            <a:picLocks noChangeAspect="1"/>
          </p:cNvPicPr>
          <p:nvPr/>
        </p:nvPicPr>
        <p:blipFill>
          <a:blip r:embed="rId31"/>
          <a:stretch>
            <a:fillRect/>
          </a:stretch>
        </p:blipFill>
        <p:spPr>
          <a:xfrm>
            <a:off x="10791917" y="4618669"/>
            <a:ext cx="637978" cy="479193"/>
          </a:xfrm>
          <a:prstGeom prst="rect">
            <a:avLst/>
          </a:prstGeom>
        </p:spPr>
      </p:pic>
      <p:pic>
        <p:nvPicPr>
          <p:cNvPr id="34" name="図 33">
            <a:extLst>
              <a:ext uri="{FF2B5EF4-FFF2-40B4-BE49-F238E27FC236}">
                <a16:creationId xmlns:a16="http://schemas.microsoft.com/office/drawing/2014/main" id="{F7298B94-977B-0CDD-80D7-DE2596CCE25C}"/>
              </a:ext>
            </a:extLst>
          </p:cNvPr>
          <p:cNvPicPr>
            <a:picLocks noChangeAspect="1"/>
          </p:cNvPicPr>
          <p:nvPr/>
        </p:nvPicPr>
        <p:blipFill>
          <a:blip r:embed="rId33"/>
          <a:stretch>
            <a:fillRect/>
          </a:stretch>
        </p:blipFill>
        <p:spPr>
          <a:xfrm>
            <a:off x="640942" y="4417784"/>
            <a:ext cx="3615261" cy="1567456"/>
          </a:xfrm>
          <a:prstGeom prst="rect">
            <a:avLst/>
          </a:prstGeom>
        </p:spPr>
      </p:pic>
    </p:spTree>
    <p:extLst>
      <p:ext uri="{BB962C8B-B14F-4D97-AF65-F5344CB8AC3E}">
        <p14:creationId xmlns:p14="http://schemas.microsoft.com/office/powerpoint/2010/main" val="2429765160"/>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AE4E-CC1D-9F49-C073-9DD9B11349E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BA9250D-6BBA-16CB-62CE-4D7EED199FF5}"/>
              </a:ext>
            </a:extLst>
          </p:cNvPr>
          <p:cNvSpPr txBox="1"/>
          <p:nvPr/>
        </p:nvSpPr>
        <p:spPr>
          <a:xfrm>
            <a:off x="140548" y="112003"/>
            <a:ext cx="4580626" cy="646331"/>
          </a:xfrm>
          <a:prstGeom prst="rect">
            <a:avLst/>
          </a:prstGeom>
          <a:noFill/>
        </p:spPr>
        <p:txBody>
          <a:bodyPr wrap="square" rtlCol="0">
            <a:spAutoFit/>
          </a:bodyPr>
          <a:lstStyle/>
          <a:p>
            <a:r>
              <a:rPr kumimoji="1" lang="ja-JP" altLang="en-US" sz="3600" b="1"/>
              <a:t>方策ベースの手法</a:t>
            </a:r>
          </a:p>
        </p:txBody>
      </p:sp>
      <p:sp>
        <p:nvSpPr>
          <p:cNvPr id="19" name="スライド番号プレースホルダー 18">
            <a:extLst>
              <a:ext uri="{FF2B5EF4-FFF2-40B4-BE49-F238E27FC236}">
                <a16:creationId xmlns:a16="http://schemas.microsoft.com/office/drawing/2014/main" id="{52CF423A-9040-9802-9C4C-8FE3C6078EE7}"/>
              </a:ext>
            </a:extLst>
          </p:cNvPr>
          <p:cNvSpPr>
            <a:spLocks noGrp="1"/>
          </p:cNvSpPr>
          <p:nvPr>
            <p:ph type="sldNum" sz="quarter" idx="12"/>
          </p:nvPr>
        </p:nvSpPr>
        <p:spPr/>
        <p:txBody>
          <a:bodyPr/>
          <a:lstStyle/>
          <a:p>
            <a:fld id="{27B779E8-472C-4CF6-AB91-28759973D9AB}" type="slidenum">
              <a:rPr kumimoji="1" lang="ja-JP" altLang="en-US" smtClean="0"/>
              <a:t>42</a:t>
            </a:fld>
            <a:endParaRPr kumimoji="1" lang="ja-JP" altLang="en-US"/>
          </a:p>
        </p:txBody>
      </p:sp>
      <p:sp>
        <p:nvSpPr>
          <p:cNvPr id="14" name="テキスト ボックス 13">
            <a:extLst>
              <a:ext uri="{FF2B5EF4-FFF2-40B4-BE49-F238E27FC236}">
                <a16:creationId xmlns:a16="http://schemas.microsoft.com/office/drawing/2014/main" id="{EECC6531-69C9-8C75-242A-4D734C3B51AB}"/>
              </a:ext>
            </a:extLst>
          </p:cNvPr>
          <p:cNvSpPr txBox="1"/>
          <p:nvPr/>
        </p:nvSpPr>
        <p:spPr>
          <a:xfrm>
            <a:off x="268460" y="2102753"/>
            <a:ext cx="2744705" cy="584775"/>
          </a:xfrm>
          <a:prstGeom prst="rect">
            <a:avLst/>
          </a:prstGeom>
          <a:noFill/>
        </p:spPr>
        <p:txBody>
          <a:bodyPr wrap="square" rtlCol="0">
            <a:spAutoFit/>
          </a:bodyPr>
          <a:lstStyle/>
          <a:p>
            <a:r>
              <a:rPr kumimoji="1" lang="ja-JP" altLang="en-US" sz="3200" b="1"/>
              <a:t>方策勾配法</a:t>
            </a:r>
          </a:p>
        </p:txBody>
      </p:sp>
      <p:sp>
        <p:nvSpPr>
          <p:cNvPr id="2" name="テキスト ボックス 1">
            <a:extLst>
              <a:ext uri="{FF2B5EF4-FFF2-40B4-BE49-F238E27FC236}">
                <a16:creationId xmlns:a16="http://schemas.microsoft.com/office/drawing/2014/main" id="{57B8F7A1-190F-6DEA-7BD7-728350A28DED}"/>
              </a:ext>
            </a:extLst>
          </p:cNvPr>
          <p:cNvSpPr txBox="1"/>
          <p:nvPr/>
        </p:nvSpPr>
        <p:spPr>
          <a:xfrm>
            <a:off x="555843" y="1022647"/>
            <a:ext cx="7264453" cy="584775"/>
          </a:xfrm>
          <a:prstGeom prst="rect">
            <a:avLst/>
          </a:prstGeom>
          <a:noFill/>
        </p:spPr>
        <p:txBody>
          <a:bodyPr wrap="square" rtlCol="0">
            <a:spAutoFit/>
          </a:bodyPr>
          <a:lstStyle/>
          <a:p>
            <a:r>
              <a:rPr kumimoji="1" lang="ja-JP" altLang="en-US" sz="3200" b="1"/>
              <a:t>価値関数を</a:t>
            </a:r>
            <a:r>
              <a:rPr lang="ja-JP" altLang="en-US" sz="3200" b="1"/>
              <a:t>経由せず</a:t>
            </a:r>
            <a:r>
              <a:rPr lang="en-US" altLang="ja-JP" sz="3200" b="1"/>
              <a:t>,</a:t>
            </a:r>
            <a:r>
              <a:rPr lang="ja-JP" altLang="en-US" sz="3200" b="1"/>
              <a:t>直接方策を表す</a:t>
            </a:r>
            <a:endParaRPr kumimoji="1" lang="ja-JP" altLang="en-US" sz="3200" b="1"/>
          </a:p>
        </p:txBody>
      </p:sp>
      <p:sp>
        <p:nvSpPr>
          <p:cNvPr id="6" name="テキスト ボックス 5">
            <a:extLst>
              <a:ext uri="{FF2B5EF4-FFF2-40B4-BE49-F238E27FC236}">
                <a16:creationId xmlns:a16="http://schemas.microsoft.com/office/drawing/2014/main" id="{43FF0825-3021-84E3-BE6D-42171D06953A}"/>
              </a:ext>
            </a:extLst>
          </p:cNvPr>
          <p:cNvSpPr txBox="1"/>
          <p:nvPr/>
        </p:nvSpPr>
        <p:spPr>
          <a:xfrm>
            <a:off x="614559" y="2951841"/>
            <a:ext cx="10962881" cy="584775"/>
          </a:xfrm>
          <a:prstGeom prst="rect">
            <a:avLst/>
          </a:prstGeom>
          <a:noFill/>
        </p:spPr>
        <p:txBody>
          <a:bodyPr wrap="square" rtlCol="0">
            <a:spAutoFit/>
          </a:bodyPr>
          <a:lstStyle/>
          <a:p>
            <a:r>
              <a:rPr kumimoji="1" lang="ja-JP" altLang="en-US" sz="3200" b="1"/>
              <a:t>方策をニューラルネットでモデル化し</a:t>
            </a:r>
            <a:r>
              <a:rPr kumimoji="1" lang="en-US" altLang="ja-JP" sz="3200" b="1"/>
              <a:t>,</a:t>
            </a:r>
            <a:r>
              <a:rPr kumimoji="1" lang="ja-JP" altLang="en-US" sz="3200" b="1"/>
              <a:t>勾配を用いて最適化</a:t>
            </a:r>
          </a:p>
        </p:txBody>
      </p:sp>
    </p:spTree>
    <p:extLst>
      <p:ext uri="{BB962C8B-B14F-4D97-AF65-F5344CB8AC3E}">
        <p14:creationId xmlns:p14="http://schemas.microsoft.com/office/powerpoint/2010/main" val="3111664084"/>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14143-891A-60EE-F300-BA2833D9A75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97CDE07-AB07-6D13-761F-C4689ABC85A1}"/>
              </a:ext>
            </a:extLst>
          </p:cNvPr>
          <p:cNvSpPr txBox="1"/>
          <p:nvPr/>
        </p:nvSpPr>
        <p:spPr>
          <a:xfrm>
            <a:off x="140548" y="268757"/>
            <a:ext cx="4580626" cy="646331"/>
          </a:xfrm>
          <a:prstGeom prst="rect">
            <a:avLst/>
          </a:prstGeom>
          <a:noFill/>
        </p:spPr>
        <p:txBody>
          <a:bodyPr wrap="square" rtlCol="0">
            <a:spAutoFit/>
          </a:bodyPr>
          <a:lstStyle/>
          <a:p>
            <a:r>
              <a:rPr kumimoji="1" lang="ja-JP" altLang="en-US" sz="3600" b="1"/>
              <a:t>方策ベースの手法</a:t>
            </a:r>
          </a:p>
        </p:txBody>
      </p:sp>
      <p:sp>
        <p:nvSpPr>
          <p:cNvPr id="19" name="スライド番号プレースホルダー 18">
            <a:extLst>
              <a:ext uri="{FF2B5EF4-FFF2-40B4-BE49-F238E27FC236}">
                <a16:creationId xmlns:a16="http://schemas.microsoft.com/office/drawing/2014/main" id="{A913B58C-150E-3266-E6B7-62174CD2E512}"/>
              </a:ext>
            </a:extLst>
          </p:cNvPr>
          <p:cNvSpPr>
            <a:spLocks noGrp="1"/>
          </p:cNvSpPr>
          <p:nvPr>
            <p:ph type="sldNum" sz="quarter" idx="12"/>
          </p:nvPr>
        </p:nvSpPr>
        <p:spPr/>
        <p:txBody>
          <a:bodyPr/>
          <a:lstStyle/>
          <a:p>
            <a:fld id="{27B779E8-472C-4CF6-AB91-28759973D9AB}" type="slidenum">
              <a:rPr kumimoji="1" lang="ja-JP" altLang="en-US" smtClean="0"/>
              <a:t>43</a:t>
            </a:fld>
            <a:endParaRPr kumimoji="1" lang="ja-JP" altLang="en-US"/>
          </a:p>
        </p:txBody>
      </p:sp>
      <p:sp>
        <p:nvSpPr>
          <p:cNvPr id="12" name="テキスト ボックス 11">
            <a:extLst>
              <a:ext uri="{FF2B5EF4-FFF2-40B4-BE49-F238E27FC236}">
                <a16:creationId xmlns:a16="http://schemas.microsoft.com/office/drawing/2014/main" id="{73224BE1-7FFA-2913-BADA-EE7FA51B607F}"/>
              </a:ext>
            </a:extLst>
          </p:cNvPr>
          <p:cNvSpPr txBox="1"/>
          <p:nvPr/>
        </p:nvSpPr>
        <p:spPr>
          <a:xfrm>
            <a:off x="10184449" y="1439277"/>
            <a:ext cx="1116633" cy="584775"/>
          </a:xfrm>
          <a:prstGeom prst="rect">
            <a:avLst/>
          </a:prstGeom>
          <a:noFill/>
        </p:spPr>
        <p:txBody>
          <a:bodyPr wrap="square" rtlCol="0">
            <a:spAutoFit/>
          </a:bodyPr>
          <a:lstStyle/>
          <a:p>
            <a:r>
              <a:rPr kumimoji="1" lang="ja-JP" altLang="en-US" sz="3200" b="1">
                <a:solidFill>
                  <a:srgbClr val="FF0000"/>
                </a:solidFill>
              </a:rPr>
              <a:t>出力</a:t>
            </a:r>
          </a:p>
        </p:txBody>
      </p:sp>
      <p:sp>
        <p:nvSpPr>
          <p:cNvPr id="14" name="テキスト ボックス 13">
            <a:extLst>
              <a:ext uri="{FF2B5EF4-FFF2-40B4-BE49-F238E27FC236}">
                <a16:creationId xmlns:a16="http://schemas.microsoft.com/office/drawing/2014/main" id="{C688609F-29D1-184A-EA43-B60CABDB366F}"/>
              </a:ext>
            </a:extLst>
          </p:cNvPr>
          <p:cNvSpPr txBox="1"/>
          <p:nvPr/>
        </p:nvSpPr>
        <p:spPr>
          <a:xfrm>
            <a:off x="4008793" y="1413378"/>
            <a:ext cx="4800794" cy="584775"/>
          </a:xfrm>
          <a:prstGeom prst="rect">
            <a:avLst/>
          </a:prstGeom>
          <a:noFill/>
        </p:spPr>
        <p:txBody>
          <a:bodyPr wrap="square" rtlCol="0">
            <a:spAutoFit/>
          </a:bodyPr>
          <a:lstStyle/>
          <a:p>
            <a:r>
              <a:rPr kumimoji="1" lang="ja-JP" altLang="en-US" sz="3200" b="1"/>
              <a:t>ニューラルネットワーク</a:t>
            </a:r>
          </a:p>
        </p:txBody>
      </p:sp>
      <p:graphicFrame>
        <p:nvGraphicFramePr>
          <p:cNvPr id="10" name="表 9">
            <a:extLst>
              <a:ext uri="{FF2B5EF4-FFF2-40B4-BE49-F238E27FC236}">
                <a16:creationId xmlns:a16="http://schemas.microsoft.com/office/drawing/2014/main" id="{C4C5A43E-07A7-36DF-FAE8-A8D5B9392B8F}"/>
              </a:ext>
            </a:extLst>
          </p:cNvPr>
          <p:cNvGraphicFramePr>
            <a:graphicFrameLocks noGrp="1"/>
          </p:cNvGraphicFramePr>
          <p:nvPr/>
        </p:nvGraphicFramePr>
        <p:xfrm>
          <a:off x="504397" y="3318361"/>
          <a:ext cx="2868420" cy="1557870"/>
        </p:xfrm>
        <a:graphic>
          <a:graphicData uri="http://schemas.openxmlformats.org/drawingml/2006/table">
            <a:tbl>
              <a:tblPr firstRow="1" bandRow="1">
                <a:tableStyleId>{2D5ABB26-0587-4C30-8999-92F81FD0307C}</a:tableStyleId>
              </a:tblPr>
              <a:tblGrid>
                <a:gridCol w="717105">
                  <a:extLst>
                    <a:ext uri="{9D8B030D-6E8A-4147-A177-3AD203B41FA5}">
                      <a16:colId xmlns:a16="http://schemas.microsoft.com/office/drawing/2014/main" val="1955238849"/>
                    </a:ext>
                  </a:extLst>
                </a:gridCol>
                <a:gridCol w="717105">
                  <a:extLst>
                    <a:ext uri="{9D8B030D-6E8A-4147-A177-3AD203B41FA5}">
                      <a16:colId xmlns:a16="http://schemas.microsoft.com/office/drawing/2014/main" val="1431073114"/>
                    </a:ext>
                  </a:extLst>
                </a:gridCol>
                <a:gridCol w="717105">
                  <a:extLst>
                    <a:ext uri="{9D8B030D-6E8A-4147-A177-3AD203B41FA5}">
                      <a16:colId xmlns:a16="http://schemas.microsoft.com/office/drawing/2014/main" val="746752069"/>
                    </a:ext>
                  </a:extLst>
                </a:gridCol>
                <a:gridCol w="717105">
                  <a:extLst>
                    <a:ext uri="{9D8B030D-6E8A-4147-A177-3AD203B41FA5}">
                      <a16:colId xmlns:a16="http://schemas.microsoft.com/office/drawing/2014/main" val="1141127396"/>
                    </a:ext>
                  </a:extLst>
                </a:gridCol>
              </a:tblGrid>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574550"/>
                  </a:ext>
                </a:extLst>
              </a:tr>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0739581"/>
                  </a:ext>
                </a:extLst>
              </a:tr>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39392"/>
                  </a:ext>
                </a:extLst>
              </a:tr>
            </a:tbl>
          </a:graphicData>
        </a:graphic>
      </p:graphicFrame>
      <p:pic>
        <p:nvPicPr>
          <p:cNvPr id="15" name="図 14">
            <a:extLst>
              <a:ext uri="{FF2B5EF4-FFF2-40B4-BE49-F238E27FC236}">
                <a16:creationId xmlns:a16="http://schemas.microsoft.com/office/drawing/2014/main" id="{ECF9CF22-DC59-30C9-B318-651CD7BDE4AE}"/>
              </a:ext>
            </a:extLst>
          </p:cNvPr>
          <p:cNvPicPr>
            <a:picLocks noChangeAspect="1"/>
          </p:cNvPicPr>
          <p:nvPr/>
        </p:nvPicPr>
        <p:blipFill>
          <a:blip r:embed="rId3"/>
          <a:stretch>
            <a:fillRect/>
          </a:stretch>
        </p:blipFill>
        <p:spPr>
          <a:xfrm>
            <a:off x="2811145" y="3855242"/>
            <a:ext cx="373225" cy="484219"/>
          </a:xfrm>
          <a:prstGeom prst="rect">
            <a:avLst/>
          </a:prstGeom>
        </p:spPr>
      </p:pic>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1A6D8C20-21B5-53C8-56A3-B249D1CEE04C}"/>
                  </a:ext>
                </a:extLst>
              </p:cNvPr>
              <p:cNvSpPr txBox="1"/>
              <p:nvPr/>
            </p:nvSpPr>
            <p:spPr>
              <a:xfrm>
                <a:off x="739605" y="2240418"/>
                <a:ext cx="2672018"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3200" b="1" i="1" smtClean="0">
                              <a:latin typeface="Cambria Math" panose="02040503050406030204" pitchFamily="18" charset="0"/>
                            </a:rPr>
                          </m:ctrlPr>
                        </m:dPr>
                        <m:e>
                          <m:r>
                            <a:rPr kumimoji="1" lang="en-US" altLang="ja-JP" sz="3200" b="1" i="1" smtClean="0">
                              <a:latin typeface="Cambria Math" panose="02040503050406030204" pitchFamily="18" charset="0"/>
                            </a:rPr>
                            <m:t>𝒙</m:t>
                          </m:r>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𝒚</m:t>
                          </m:r>
                        </m:e>
                      </m:d>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𝟑</m:t>
                      </m:r>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𝟏</m:t>
                      </m:r>
                      <m:r>
                        <a:rPr kumimoji="1" lang="en-US" altLang="ja-JP" sz="3200" b="1" i="1" smtClean="0">
                          <a:latin typeface="Cambria Math" panose="02040503050406030204" pitchFamily="18" charset="0"/>
                        </a:rPr>
                        <m:t>)</m:t>
                      </m:r>
                    </m:oMath>
                  </m:oMathPara>
                </a14:m>
                <a:endParaRPr kumimoji="1" lang="ja-JP" altLang="en-US" sz="3200" b="1"/>
              </a:p>
            </p:txBody>
          </p:sp>
        </mc:Choice>
        <mc:Fallback>
          <p:sp>
            <p:nvSpPr>
              <p:cNvPr id="18" name="テキスト ボックス 17">
                <a:extLst>
                  <a:ext uri="{FF2B5EF4-FFF2-40B4-BE49-F238E27FC236}">
                    <a16:creationId xmlns:a16="http://schemas.microsoft.com/office/drawing/2014/main" id="{1A6D8C20-21B5-53C8-56A3-B249D1CEE04C}"/>
                  </a:ext>
                </a:extLst>
              </p:cNvPr>
              <p:cNvSpPr txBox="1">
                <a:spLocks noRot="1" noChangeAspect="1" noMove="1" noResize="1" noEditPoints="1" noAdjustHandles="1" noChangeArrowheads="1" noChangeShapeType="1" noTextEdit="1"/>
              </p:cNvSpPr>
              <p:nvPr/>
            </p:nvSpPr>
            <p:spPr>
              <a:xfrm>
                <a:off x="739605" y="2240418"/>
                <a:ext cx="2672018" cy="492443"/>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6282D1DE-6537-FF08-BC72-DE684D3A0A1A}"/>
              </a:ext>
            </a:extLst>
          </p:cNvPr>
          <p:cNvSpPr txBox="1"/>
          <p:nvPr/>
        </p:nvSpPr>
        <p:spPr>
          <a:xfrm>
            <a:off x="1517298" y="1432941"/>
            <a:ext cx="1116633" cy="584775"/>
          </a:xfrm>
          <a:prstGeom prst="rect">
            <a:avLst/>
          </a:prstGeom>
          <a:noFill/>
        </p:spPr>
        <p:txBody>
          <a:bodyPr wrap="square" rtlCol="0">
            <a:spAutoFit/>
          </a:bodyPr>
          <a:lstStyle/>
          <a:p>
            <a:r>
              <a:rPr kumimoji="1" lang="ja-JP" altLang="en-US" sz="3200" b="1">
                <a:solidFill>
                  <a:srgbClr val="0070C0"/>
                </a:solidFill>
              </a:rPr>
              <a:t>入力</a:t>
            </a:r>
          </a:p>
        </p:txBody>
      </p:sp>
      <p:pic>
        <p:nvPicPr>
          <p:cNvPr id="25" name="Picture 2">
            <a:extLst>
              <a:ext uri="{FF2B5EF4-FFF2-40B4-BE49-F238E27FC236}">
                <a16:creationId xmlns:a16="http://schemas.microsoft.com/office/drawing/2014/main" id="{05BC420B-AD8D-3148-3D20-F9077F5D51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1100" y="4295552"/>
            <a:ext cx="589081" cy="589081"/>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a:extLst>
              <a:ext uri="{FF2B5EF4-FFF2-40B4-BE49-F238E27FC236}">
                <a16:creationId xmlns:a16="http://schemas.microsoft.com/office/drawing/2014/main" id="{4F22E1F7-EE88-A8B8-81CD-397DCE1A7603}"/>
              </a:ext>
            </a:extLst>
          </p:cNvPr>
          <p:cNvPicPr>
            <a:picLocks noChangeAspect="1"/>
          </p:cNvPicPr>
          <p:nvPr/>
        </p:nvPicPr>
        <p:blipFill>
          <a:blip r:embed="rId6"/>
          <a:stretch>
            <a:fillRect/>
          </a:stretch>
        </p:blipFill>
        <p:spPr>
          <a:xfrm>
            <a:off x="2715206" y="3342135"/>
            <a:ext cx="589082" cy="442466"/>
          </a:xfrm>
          <a:prstGeom prst="rect">
            <a:avLst/>
          </a:prstGeom>
        </p:spPr>
      </p:pic>
      <p:cxnSp>
        <p:nvCxnSpPr>
          <p:cNvPr id="29" name="直線矢印コネクタ 28">
            <a:extLst>
              <a:ext uri="{FF2B5EF4-FFF2-40B4-BE49-F238E27FC236}">
                <a16:creationId xmlns:a16="http://schemas.microsoft.com/office/drawing/2014/main" id="{1C19E081-33D5-9341-F3B0-729EB56A91A3}"/>
              </a:ext>
            </a:extLst>
          </p:cNvPr>
          <p:cNvCxnSpPr>
            <a:cxnSpLocks/>
          </p:cNvCxnSpPr>
          <p:nvPr/>
        </p:nvCxnSpPr>
        <p:spPr>
          <a:xfrm>
            <a:off x="504392" y="4867588"/>
            <a:ext cx="3096346" cy="8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a:extLst>
              <a:ext uri="{FF2B5EF4-FFF2-40B4-BE49-F238E27FC236}">
                <a16:creationId xmlns:a16="http://schemas.microsoft.com/office/drawing/2014/main" id="{342C86B8-F18A-117B-6CDF-17ABDB99FF5B}"/>
              </a:ext>
            </a:extLst>
          </p:cNvPr>
          <p:cNvCxnSpPr>
            <a:cxnSpLocks/>
          </p:cNvCxnSpPr>
          <p:nvPr/>
        </p:nvCxnSpPr>
        <p:spPr>
          <a:xfrm flipV="1">
            <a:off x="504392" y="3037772"/>
            <a:ext cx="0" cy="18354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529505FB-15F5-1056-A1D0-6D730B3ADFC9}"/>
                  </a:ext>
                </a:extLst>
              </p:cNvPr>
              <p:cNvSpPr txBox="1"/>
              <p:nvPr/>
            </p:nvSpPr>
            <p:spPr>
              <a:xfrm>
                <a:off x="671798" y="4882943"/>
                <a:ext cx="48314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𝟎</m:t>
                      </m:r>
                    </m:oMath>
                  </m:oMathPara>
                </a14:m>
                <a:endParaRPr kumimoji="1" lang="en-US" altLang="ja-JP" sz="3200" b="1"/>
              </a:p>
            </p:txBody>
          </p:sp>
        </mc:Choice>
        <mc:Fallback>
          <p:sp>
            <p:nvSpPr>
              <p:cNvPr id="33" name="テキスト ボックス 32">
                <a:extLst>
                  <a:ext uri="{FF2B5EF4-FFF2-40B4-BE49-F238E27FC236}">
                    <a16:creationId xmlns:a16="http://schemas.microsoft.com/office/drawing/2014/main" id="{529505FB-15F5-1056-A1D0-6D730B3ADFC9}"/>
                  </a:ext>
                </a:extLst>
              </p:cNvPr>
              <p:cNvSpPr txBox="1">
                <a:spLocks noRot="1" noChangeAspect="1" noMove="1" noResize="1" noEditPoints="1" noAdjustHandles="1" noChangeArrowheads="1" noChangeShapeType="1" noTextEdit="1"/>
              </p:cNvSpPr>
              <p:nvPr/>
            </p:nvSpPr>
            <p:spPr>
              <a:xfrm>
                <a:off x="671798" y="4882943"/>
                <a:ext cx="483149" cy="4924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971DA05B-674F-724E-CBE0-AA0C9BDA17F9}"/>
                  </a:ext>
                </a:extLst>
              </p:cNvPr>
              <p:cNvSpPr txBox="1"/>
              <p:nvPr/>
            </p:nvSpPr>
            <p:spPr>
              <a:xfrm>
                <a:off x="1336875" y="4893047"/>
                <a:ext cx="48314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𝟏</m:t>
                      </m:r>
                    </m:oMath>
                  </m:oMathPara>
                </a14:m>
                <a:endParaRPr kumimoji="1" lang="en-US" altLang="ja-JP" sz="3200" b="1"/>
              </a:p>
            </p:txBody>
          </p:sp>
        </mc:Choice>
        <mc:Fallback>
          <p:sp>
            <p:nvSpPr>
              <p:cNvPr id="34" name="テキスト ボックス 33">
                <a:extLst>
                  <a:ext uri="{FF2B5EF4-FFF2-40B4-BE49-F238E27FC236}">
                    <a16:creationId xmlns:a16="http://schemas.microsoft.com/office/drawing/2014/main" id="{971DA05B-674F-724E-CBE0-AA0C9BDA17F9}"/>
                  </a:ext>
                </a:extLst>
              </p:cNvPr>
              <p:cNvSpPr txBox="1">
                <a:spLocks noRot="1" noChangeAspect="1" noMove="1" noResize="1" noEditPoints="1" noAdjustHandles="1" noChangeArrowheads="1" noChangeShapeType="1" noTextEdit="1"/>
              </p:cNvSpPr>
              <p:nvPr/>
            </p:nvSpPr>
            <p:spPr>
              <a:xfrm>
                <a:off x="1336875" y="4893047"/>
                <a:ext cx="483149" cy="49244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AF888F91-1EDA-6AFC-C3A1-65D5FD96FE74}"/>
                  </a:ext>
                </a:extLst>
              </p:cNvPr>
              <p:cNvSpPr txBox="1"/>
              <p:nvPr/>
            </p:nvSpPr>
            <p:spPr>
              <a:xfrm>
                <a:off x="2048922" y="4898016"/>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𝟐</m:t>
                      </m:r>
                    </m:oMath>
                  </m:oMathPara>
                </a14:m>
                <a:endParaRPr kumimoji="1" lang="en-US" altLang="ja-JP" sz="3200" b="1"/>
              </a:p>
            </p:txBody>
          </p:sp>
        </mc:Choice>
        <mc:Fallback>
          <p:sp>
            <p:nvSpPr>
              <p:cNvPr id="35" name="テキスト ボックス 34">
                <a:extLst>
                  <a:ext uri="{FF2B5EF4-FFF2-40B4-BE49-F238E27FC236}">
                    <a16:creationId xmlns:a16="http://schemas.microsoft.com/office/drawing/2014/main" id="{AF888F91-1EDA-6AFC-C3A1-65D5FD96FE74}"/>
                  </a:ext>
                </a:extLst>
              </p:cNvPr>
              <p:cNvSpPr txBox="1">
                <a:spLocks noRot="1" noChangeAspect="1" noMove="1" noResize="1" noEditPoints="1" noAdjustHandles="1" noChangeArrowheads="1" noChangeShapeType="1" noTextEdit="1"/>
              </p:cNvSpPr>
              <p:nvPr/>
            </p:nvSpPr>
            <p:spPr>
              <a:xfrm>
                <a:off x="2048922" y="4898016"/>
                <a:ext cx="483149" cy="49398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455F6B8F-0B51-3A27-E1FA-1B282B9DAA00}"/>
                  </a:ext>
                </a:extLst>
              </p:cNvPr>
              <p:cNvSpPr txBox="1"/>
              <p:nvPr/>
            </p:nvSpPr>
            <p:spPr>
              <a:xfrm>
                <a:off x="2768174" y="4898016"/>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𝟑</m:t>
                      </m:r>
                    </m:oMath>
                  </m:oMathPara>
                </a14:m>
                <a:endParaRPr kumimoji="1" lang="en-US" altLang="ja-JP" sz="3200" b="1"/>
              </a:p>
            </p:txBody>
          </p:sp>
        </mc:Choice>
        <mc:Fallback>
          <p:sp>
            <p:nvSpPr>
              <p:cNvPr id="36" name="テキスト ボックス 35">
                <a:extLst>
                  <a:ext uri="{FF2B5EF4-FFF2-40B4-BE49-F238E27FC236}">
                    <a16:creationId xmlns:a16="http://schemas.microsoft.com/office/drawing/2014/main" id="{455F6B8F-0B51-3A27-E1FA-1B282B9DAA00}"/>
                  </a:ext>
                </a:extLst>
              </p:cNvPr>
              <p:cNvSpPr txBox="1">
                <a:spLocks noRot="1" noChangeAspect="1" noMove="1" noResize="1" noEditPoints="1" noAdjustHandles="1" noChangeArrowheads="1" noChangeShapeType="1" noTextEdit="1"/>
              </p:cNvSpPr>
              <p:nvPr/>
            </p:nvSpPr>
            <p:spPr>
              <a:xfrm>
                <a:off x="2768174" y="4898016"/>
                <a:ext cx="483149" cy="49398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EF1299F8-92D2-7C7E-5CB8-45903DC46A00}"/>
                  </a:ext>
                </a:extLst>
              </p:cNvPr>
              <p:cNvSpPr txBox="1"/>
              <p:nvPr/>
            </p:nvSpPr>
            <p:spPr>
              <a:xfrm>
                <a:off x="3484973" y="4750043"/>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𝒙</m:t>
                      </m:r>
                    </m:oMath>
                  </m:oMathPara>
                </a14:m>
                <a:endParaRPr kumimoji="1" lang="en-US" altLang="ja-JP" sz="3200" b="1"/>
              </a:p>
            </p:txBody>
          </p:sp>
        </mc:Choice>
        <mc:Fallback>
          <p:sp>
            <p:nvSpPr>
              <p:cNvPr id="37" name="テキスト ボックス 36">
                <a:extLst>
                  <a:ext uri="{FF2B5EF4-FFF2-40B4-BE49-F238E27FC236}">
                    <a16:creationId xmlns:a16="http://schemas.microsoft.com/office/drawing/2014/main" id="{EF1299F8-92D2-7C7E-5CB8-45903DC46A00}"/>
                  </a:ext>
                </a:extLst>
              </p:cNvPr>
              <p:cNvSpPr txBox="1">
                <a:spLocks noRot="1" noChangeAspect="1" noMove="1" noResize="1" noEditPoints="1" noAdjustHandles="1" noChangeArrowheads="1" noChangeShapeType="1" noTextEdit="1"/>
              </p:cNvSpPr>
              <p:nvPr/>
            </p:nvSpPr>
            <p:spPr>
              <a:xfrm>
                <a:off x="3484973" y="4750043"/>
                <a:ext cx="483149" cy="49398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9601607D-DFEF-4A81-405C-E94351CABDFA}"/>
                  </a:ext>
                </a:extLst>
              </p:cNvPr>
              <p:cNvSpPr txBox="1"/>
              <p:nvPr/>
            </p:nvSpPr>
            <p:spPr>
              <a:xfrm>
                <a:off x="234873" y="2490366"/>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𝒚</m:t>
                      </m:r>
                    </m:oMath>
                  </m:oMathPara>
                </a14:m>
                <a:endParaRPr kumimoji="1" lang="en-US" altLang="ja-JP" sz="3200" b="1"/>
              </a:p>
            </p:txBody>
          </p:sp>
        </mc:Choice>
        <mc:Fallback>
          <p:sp>
            <p:nvSpPr>
              <p:cNvPr id="38" name="テキスト ボックス 37">
                <a:extLst>
                  <a:ext uri="{FF2B5EF4-FFF2-40B4-BE49-F238E27FC236}">
                    <a16:creationId xmlns:a16="http://schemas.microsoft.com/office/drawing/2014/main" id="{9601607D-DFEF-4A81-405C-E94351CABDFA}"/>
                  </a:ext>
                </a:extLst>
              </p:cNvPr>
              <p:cNvSpPr txBox="1">
                <a:spLocks noRot="1" noChangeAspect="1" noMove="1" noResize="1" noEditPoints="1" noAdjustHandles="1" noChangeArrowheads="1" noChangeShapeType="1" noTextEdit="1"/>
              </p:cNvSpPr>
              <p:nvPr/>
            </p:nvSpPr>
            <p:spPr>
              <a:xfrm>
                <a:off x="234873" y="2490366"/>
                <a:ext cx="483149" cy="49398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6EC6477B-4CE2-05E4-424D-5844E9916A1A}"/>
                  </a:ext>
                </a:extLst>
              </p:cNvPr>
              <p:cNvSpPr txBox="1"/>
              <p:nvPr/>
            </p:nvSpPr>
            <p:spPr>
              <a:xfrm>
                <a:off x="77904" y="4389184"/>
                <a:ext cx="48314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𝟎</m:t>
                      </m:r>
                    </m:oMath>
                  </m:oMathPara>
                </a14:m>
                <a:endParaRPr kumimoji="1" lang="en-US" altLang="ja-JP" sz="3200" b="1"/>
              </a:p>
            </p:txBody>
          </p:sp>
        </mc:Choice>
        <mc:Fallback>
          <p:sp>
            <p:nvSpPr>
              <p:cNvPr id="39" name="テキスト ボックス 38">
                <a:extLst>
                  <a:ext uri="{FF2B5EF4-FFF2-40B4-BE49-F238E27FC236}">
                    <a16:creationId xmlns:a16="http://schemas.microsoft.com/office/drawing/2014/main" id="{6EC6477B-4CE2-05E4-424D-5844E9916A1A}"/>
                  </a:ext>
                </a:extLst>
              </p:cNvPr>
              <p:cNvSpPr txBox="1">
                <a:spLocks noRot="1" noChangeAspect="1" noMove="1" noResize="1" noEditPoints="1" noAdjustHandles="1" noChangeArrowheads="1" noChangeShapeType="1" noTextEdit="1"/>
              </p:cNvSpPr>
              <p:nvPr/>
            </p:nvSpPr>
            <p:spPr>
              <a:xfrm>
                <a:off x="77904" y="4389184"/>
                <a:ext cx="483149" cy="49244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CB304E16-E74A-63DF-1836-3D002FD82411}"/>
                  </a:ext>
                </a:extLst>
              </p:cNvPr>
              <p:cNvSpPr txBox="1"/>
              <p:nvPr/>
            </p:nvSpPr>
            <p:spPr>
              <a:xfrm>
                <a:off x="70988" y="3847853"/>
                <a:ext cx="48314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𝟏</m:t>
                      </m:r>
                    </m:oMath>
                  </m:oMathPara>
                </a14:m>
                <a:endParaRPr kumimoji="1" lang="en-US" altLang="ja-JP" sz="3200" b="1"/>
              </a:p>
            </p:txBody>
          </p:sp>
        </mc:Choice>
        <mc:Fallback>
          <p:sp>
            <p:nvSpPr>
              <p:cNvPr id="40" name="テキスト ボックス 39">
                <a:extLst>
                  <a:ext uri="{FF2B5EF4-FFF2-40B4-BE49-F238E27FC236}">
                    <a16:creationId xmlns:a16="http://schemas.microsoft.com/office/drawing/2014/main" id="{CB304E16-E74A-63DF-1836-3D002FD82411}"/>
                  </a:ext>
                </a:extLst>
              </p:cNvPr>
              <p:cNvSpPr txBox="1">
                <a:spLocks noRot="1" noChangeAspect="1" noMove="1" noResize="1" noEditPoints="1" noAdjustHandles="1" noChangeArrowheads="1" noChangeShapeType="1" noTextEdit="1"/>
              </p:cNvSpPr>
              <p:nvPr/>
            </p:nvSpPr>
            <p:spPr>
              <a:xfrm>
                <a:off x="70988" y="3847853"/>
                <a:ext cx="483149" cy="49244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A020CAB9-9AF2-5588-EB7C-C7E5BC31BDC8}"/>
                  </a:ext>
                </a:extLst>
              </p:cNvPr>
              <p:cNvSpPr txBox="1"/>
              <p:nvPr/>
            </p:nvSpPr>
            <p:spPr>
              <a:xfrm>
                <a:off x="82507" y="3328031"/>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𝟐</m:t>
                      </m:r>
                    </m:oMath>
                  </m:oMathPara>
                </a14:m>
                <a:endParaRPr kumimoji="1" lang="en-US" altLang="ja-JP" sz="3200" b="1"/>
              </a:p>
            </p:txBody>
          </p:sp>
        </mc:Choice>
        <mc:Fallback>
          <p:sp>
            <p:nvSpPr>
              <p:cNvPr id="41" name="テキスト ボックス 40">
                <a:extLst>
                  <a:ext uri="{FF2B5EF4-FFF2-40B4-BE49-F238E27FC236}">
                    <a16:creationId xmlns:a16="http://schemas.microsoft.com/office/drawing/2014/main" id="{A020CAB9-9AF2-5588-EB7C-C7E5BC31BDC8}"/>
                  </a:ext>
                </a:extLst>
              </p:cNvPr>
              <p:cNvSpPr txBox="1">
                <a:spLocks noRot="1" noChangeAspect="1" noMove="1" noResize="1" noEditPoints="1" noAdjustHandles="1" noChangeArrowheads="1" noChangeShapeType="1" noTextEdit="1"/>
              </p:cNvSpPr>
              <p:nvPr/>
            </p:nvSpPr>
            <p:spPr>
              <a:xfrm>
                <a:off x="82507" y="3328031"/>
                <a:ext cx="483149" cy="493981"/>
              </a:xfrm>
              <a:prstGeom prst="rect">
                <a:avLst/>
              </a:prstGeom>
              <a:blipFill>
                <a:blip r:embed="rId15"/>
                <a:stretch>
                  <a:fillRect/>
                </a:stretch>
              </a:blipFill>
            </p:spPr>
            <p:txBody>
              <a:bodyPr/>
              <a:lstStyle/>
              <a:p>
                <a:r>
                  <a:rPr lang="ja-JP" altLang="en-US">
                    <a:noFill/>
                  </a:rPr>
                  <a:t> </a:t>
                </a:r>
              </a:p>
            </p:txBody>
          </p:sp>
        </mc:Fallback>
      </mc:AlternateContent>
      <p:sp>
        <p:nvSpPr>
          <p:cNvPr id="42" name="矢印: 下 41">
            <a:extLst>
              <a:ext uri="{FF2B5EF4-FFF2-40B4-BE49-F238E27FC236}">
                <a16:creationId xmlns:a16="http://schemas.microsoft.com/office/drawing/2014/main" id="{66D00E66-249F-C0E5-A1EB-8E68186892C1}"/>
              </a:ext>
            </a:extLst>
          </p:cNvPr>
          <p:cNvSpPr/>
          <p:nvPr/>
        </p:nvSpPr>
        <p:spPr>
          <a:xfrm rot="10800000">
            <a:off x="11130697" y="2376940"/>
            <a:ext cx="279853" cy="390737"/>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33" name="表 332">
            <a:extLst>
              <a:ext uri="{FF2B5EF4-FFF2-40B4-BE49-F238E27FC236}">
                <a16:creationId xmlns:a16="http://schemas.microsoft.com/office/drawing/2014/main" id="{93A00590-4ECE-6635-91F7-65113373805C}"/>
              </a:ext>
            </a:extLst>
          </p:cNvPr>
          <p:cNvGraphicFramePr>
            <a:graphicFrameLocks noGrp="1"/>
          </p:cNvGraphicFramePr>
          <p:nvPr/>
        </p:nvGraphicFramePr>
        <p:xfrm>
          <a:off x="9184762" y="3188140"/>
          <a:ext cx="2868420" cy="1557870"/>
        </p:xfrm>
        <a:graphic>
          <a:graphicData uri="http://schemas.openxmlformats.org/drawingml/2006/table">
            <a:tbl>
              <a:tblPr firstRow="1" bandRow="1">
                <a:tableStyleId>{2D5ABB26-0587-4C30-8999-92F81FD0307C}</a:tableStyleId>
              </a:tblPr>
              <a:tblGrid>
                <a:gridCol w="717105">
                  <a:extLst>
                    <a:ext uri="{9D8B030D-6E8A-4147-A177-3AD203B41FA5}">
                      <a16:colId xmlns:a16="http://schemas.microsoft.com/office/drawing/2014/main" val="1955238849"/>
                    </a:ext>
                  </a:extLst>
                </a:gridCol>
                <a:gridCol w="717105">
                  <a:extLst>
                    <a:ext uri="{9D8B030D-6E8A-4147-A177-3AD203B41FA5}">
                      <a16:colId xmlns:a16="http://schemas.microsoft.com/office/drawing/2014/main" val="1431073114"/>
                    </a:ext>
                  </a:extLst>
                </a:gridCol>
                <a:gridCol w="717105">
                  <a:extLst>
                    <a:ext uri="{9D8B030D-6E8A-4147-A177-3AD203B41FA5}">
                      <a16:colId xmlns:a16="http://schemas.microsoft.com/office/drawing/2014/main" val="746752069"/>
                    </a:ext>
                  </a:extLst>
                </a:gridCol>
                <a:gridCol w="717105">
                  <a:extLst>
                    <a:ext uri="{9D8B030D-6E8A-4147-A177-3AD203B41FA5}">
                      <a16:colId xmlns:a16="http://schemas.microsoft.com/office/drawing/2014/main" val="1141127396"/>
                    </a:ext>
                  </a:extLst>
                </a:gridCol>
              </a:tblGrid>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574550"/>
                  </a:ext>
                </a:extLst>
              </a:tr>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0739581"/>
                  </a:ext>
                </a:extLst>
              </a:tr>
              <a:tr h="51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439392"/>
                  </a:ext>
                </a:extLst>
              </a:tr>
            </a:tbl>
          </a:graphicData>
        </a:graphic>
      </p:graphicFrame>
      <p:sp>
        <p:nvSpPr>
          <p:cNvPr id="334" name="テキスト ボックス 333">
            <a:extLst>
              <a:ext uri="{FF2B5EF4-FFF2-40B4-BE49-F238E27FC236}">
                <a16:creationId xmlns:a16="http://schemas.microsoft.com/office/drawing/2014/main" id="{04822E13-3640-2082-FFEB-A23C7D76D6DE}"/>
              </a:ext>
            </a:extLst>
          </p:cNvPr>
          <p:cNvSpPr txBox="1"/>
          <p:nvPr/>
        </p:nvSpPr>
        <p:spPr>
          <a:xfrm>
            <a:off x="9790994" y="2321019"/>
            <a:ext cx="1556376" cy="584775"/>
          </a:xfrm>
          <a:prstGeom prst="rect">
            <a:avLst/>
          </a:prstGeom>
          <a:noFill/>
        </p:spPr>
        <p:txBody>
          <a:bodyPr wrap="square" rtlCol="0">
            <a:spAutoFit/>
          </a:bodyPr>
          <a:lstStyle/>
          <a:p>
            <a:r>
              <a:rPr kumimoji="1" lang="ja-JP" altLang="en-US" sz="3200" b="1"/>
              <a:t>行動：</a:t>
            </a:r>
          </a:p>
        </p:txBody>
      </p:sp>
      <p:pic>
        <p:nvPicPr>
          <p:cNvPr id="339" name="Picture 2">
            <a:extLst>
              <a:ext uri="{FF2B5EF4-FFF2-40B4-BE49-F238E27FC236}">
                <a16:creationId xmlns:a16="http://schemas.microsoft.com/office/drawing/2014/main" id="{CEA48A19-4E62-55FF-661A-73987BA26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110" y="4156929"/>
            <a:ext cx="589081" cy="589081"/>
          </a:xfrm>
          <a:prstGeom prst="rect">
            <a:avLst/>
          </a:prstGeom>
          <a:noFill/>
          <a:extLst>
            <a:ext uri="{909E8E84-426E-40DD-AFC4-6F175D3DCCD1}">
              <a14:hiddenFill xmlns:a14="http://schemas.microsoft.com/office/drawing/2010/main">
                <a:solidFill>
                  <a:srgbClr val="FFFFFF"/>
                </a:solidFill>
              </a14:hiddenFill>
            </a:ext>
          </a:extLst>
        </p:spPr>
      </p:pic>
      <p:sp>
        <p:nvSpPr>
          <p:cNvPr id="342" name="矢印: 下 341">
            <a:extLst>
              <a:ext uri="{FF2B5EF4-FFF2-40B4-BE49-F238E27FC236}">
                <a16:creationId xmlns:a16="http://schemas.microsoft.com/office/drawing/2014/main" id="{4E35FA8E-D435-434B-0021-F3F696D560B6}"/>
              </a:ext>
            </a:extLst>
          </p:cNvPr>
          <p:cNvSpPr/>
          <p:nvPr/>
        </p:nvSpPr>
        <p:spPr>
          <a:xfrm rot="16200000">
            <a:off x="8489048" y="3689910"/>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3" name="矢印: 下 342">
            <a:extLst>
              <a:ext uri="{FF2B5EF4-FFF2-40B4-BE49-F238E27FC236}">
                <a16:creationId xmlns:a16="http://schemas.microsoft.com/office/drawing/2014/main" id="{FA853770-8091-2560-8600-FA516BC53DB4}"/>
              </a:ext>
            </a:extLst>
          </p:cNvPr>
          <p:cNvSpPr/>
          <p:nvPr/>
        </p:nvSpPr>
        <p:spPr>
          <a:xfrm rot="16200000">
            <a:off x="3836061" y="3706022"/>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1" name="グループ化 350">
            <a:extLst>
              <a:ext uri="{FF2B5EF4-FFF2-40B4-BE49-F238E27FC236}">
                <a16:creationId xmlns:a16="http://schemas.microsoft.com/office/drawing/2014/main" id="{05EB2D75-9CCE-80E1-547A-FA2A854445B2}"/>
              </a:ext>
            </a:extLst>
          </p:cNvPr>
          <p:cNvGrpSpPr/>
          <p:nvPr/>
        </p:nvGrpSpPr>
        <p:grpSpPr>
          <a:xfrm>
            <a:off x="4473266" y="2274306"/>
            <a:ext cx="3681942" cy="3676010"/>
            <a:chOff x="4375903" y="2593180"/>
            <a:chExt cx="3681942" cy="3676010"/>
          </a:xfrm>
        </p:grpSpPr>
        <p:grpSp>
          <p:nvGrpSpPr>
            <p:cNvPr id="332" name="グループ化 331">
              <a:extLst>
                <a:ext uri="{FF2B5EF4-FFF2-40B4-BE49-F238E27FC236}">
                  <a16:creationId xmlns:a16="http://schemas.microsoft.com/office/drawing/2014/main" id="{91565367-E28D-D40D-8441-E09E32A7B386}"/>
                </a:ext>
              </a:extLst>
            </p:cNvPr>
            <p:cNvGrpSpPr/>
            <p:nvPr/>
          </p:nvGrpSpPr>
          <p:grpSpPr>
            <a:xfrm>
              <a:off x="4375903" y="2593180"/>
              <a:ext cx="3297846" cy="3676010"/>
              <a:chOff x="3980645" y="2509187"/>
              <a:chExt cx="3297846" cy="3676010"/>
            </a:xfrm>
          </p:grpSpPr>
          <p:grpSp>
            <p:nvGrpSpPr>
              <p:cNvPr id="328" name="グループ化 327">
                <a:extLst>
                  <a:ext uri="{FF2B5EF4-FFF2-40B4-BE49-F238E27FC236}">
                    <a16:creationId xmlns:a16="http://schemas.microsoft.com/office/drawing/2014/main" id="{DB9ADF66-59E9-7696-6323-37B330134A54}"/>
                  </a:ext>
                </a:extLst>
              </p:cNvPr>
              <p:cNvGrpSpPr/>
              <p:nvPr/>
            </p:nvGrpSpPr>
            <p:grpSpPr>
              <a:xfrm>
                <a:off x="3980645" y="2509187"/>
                <a:ext cx="3297846" cy="3676010"/>
                <a:chOff x="4206970" y="2599144"/>
                <a:chExt cx="3297846" cy="3676010"/>
              </a:xfrm>
            </p:grpSpPr>
            <p:sp>
              <p:nvSpPr>
                <p:cNvPr id="46" name="楕円 45">
                  <a:extLst>
                    <a:ext uri="{FF2B5EF4-FFF2-40B4-BE49-F238E27FC236}">
                      <a16:creationId xmlns:a16="http://schemas.microsoft.com/office/drawing/2014/main" id="{77799BF3-28E2-A7D5-C890-9B8C377CCE26}"/>
                    </a:ext>
                  </a:extLst>
                </p:cNvPr>
                <p:cNvSpPr/>
                <p:nvPr/>
              </p:nvSpPr>
              <p:spPr>
                <a:xfrm>
                  <a:off x="4614860" y="3693702"/>
                  <a:ext cx="473901" cy="480103"/>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D33B4F46-CFB1-E468-24BC-D5363A6D5701}"/>
                    </a:ext>
                  </a:extLst>
                </p:cNvPr>
                <p:cNvSpPr/>
                <p:nvPr/>
              </p:nvSpPr>
              <p:spPr>
                <a:xfrm>
                  <a:off x="4614862" y="4608928"/>
                  <a:ext cx="473901" cy="480103"/>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96B6F16-0CC1-530A-C9DC-1A1C6848CFF4}"/>
                    </a:ext>
                  </a:extLst>
                </p:cNvPr>
                <p:cNvSpPr/>
                <p:nvPr/>
              </p:nvSpPr>
              <p:spPr>
                <a:xfrm>
                  <a:off x="5632359" y="2599144"/>
                  <a:ext cx="473901" cy="480103"/>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7A3404B-01BB-785A-5FA9-42A4AF30A8CC}"/>
                    </a:ext>
                  </a:extLst>
                </p:cNvPr>
                <p:cNvSpPr/>
                <p:nvPr/>
              </p:nvSpPr>
              <p:spPr>
                <a:xfrm>
                  <a:off x="5626741" y="5793442"/>
                  <a:ext cx="479133" cy="481712"/>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EE9E793-C22D-BB72-7E11-B69F5EE44E3C}"/>
                    </a:ext>
                  </a:extLst>
                </p:cNvPr>
                <p:cNvSpPr/>
                <p:nvPr/>
              </p:nvSpPr>
              <p:spPr>
                <a:xfrm>
                  <a:off x="5835770" y="4969846"/>
                  <a:ext cx="104499" cy="10466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648080A6-83A1-CCA2-C19E-A0E61423D667}"/>
                    </a:ext>
                  </a:extLst>
                </p:cNvPr>
                <p:cNvCxnSpPr>
                  <a:cxnSpLocks/>
                  <a:stCxn id="52" idx="2"/>
                  <a:endCxn id="46" idx="6"/>
                </p:cNvCxnSpPr>
                <p:nvPr/>
              </p:nvCxnSpPr>
              <p:spPr>
                <a:xfrm flipH="1">
                  <a:off x="5088761" y="2839196"/>
                  <a:ext cx="543598" cy="10945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E1D408A1-CD9B-1F1C-B19A-5200E1B0794F}"/>
                    </a:ext>
                  </a:extLst>
                </p:cNvPr>
                <p:cNvCxnSpPr>
                  <a:cxnSpLocks/>
                  <a:stCxn id="143" idx="2"/>
                  <a:endCxn id="46" idx="6"/>
                </p:cNvCxnSpPr>
                <p:nvPr/>
              </p:nvCxnSpPr>
              <p:spPr>
                <a:xfrm flipH="1">
                  <a:off x="5088761" y="3693702"/>
                  <a:ext cx="546214" cy="2400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3C88426C-02F9-A800-383A-B27C2323E6AB}"/>
                    </a:ext>
                  </a:extLst>
                </p:cNvPr>
                <p:cNvCxnSpPr>
                  <a:cxnSpLocks/>
                  <a:stCxn id="54" idx="2"/>
                  <a:endCxn id="46" idx="6"/>
                </p:cNvCxnSpPr>
                <p:nvPr/>
              </p:nvCxnSpPr>
              <p:spPr>
                <a:xfrm flipH="1" flipV="1">
                  <a:off x="5088761" y="3933754"/>
                  <a:ext cx="537980" cy="21005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3A52BABE-DF6C-9318-9969-CDB118978DC9}"/>
                    </a:ext>
                  </a:extLst>
                </p:cNvPr>
                <p:cNvCxnSpPr>
                  <a:cxnSpLocks/>
                  <a:stCxn id="52" idx="2"/>
                  <a:endCxn id="48" idx="6"/>
                </p:cNvCxnSpPr>
                <p:nvPr/>
              </p:nvCxnSpPr>
              <p:spPr>
                <a:xfrm flipH="1">
                  <a:off x="5088763" y="2839196"/>
                  <a:ext cx="543596" cy="200978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2B9DAD55-2E09-AC00-E8F8-4EBF3672C864}"/>
                    </a:ext>
                  </a:extLst>
                </p:cNvPr>
                <p:cNvCxnSpPr>
                  <a:cxnSpLocks/>
                  <a:stCxn id="143" idx="2"/>
                  <a:endCxn id="48" idx="6"/>
                </p:cNvCxnSpPr>
                <p:nvPr/>
              </p:nvCxnSpPr>
              <p:spPr>
                <a:xfrm flipH="1">
                  <a:off x="5088763" y="3693702"/>
                  <a:ext cx="546212" cy="11552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315D93BA-986B-8698-FEE7-A5F1AA94D463}"/>
                    </a:ext>
                  </a:extLst>
                </p:cNvPr>
                <p:cNvCxnSpPr>
                  <a:cxnSpLocks/>
                  <a:stCxn id="54" idx="2"/>
                  <a:endCxn id="48" idx="6"/>
                </p:cNvCxnSpPr>
                <p:nvPr/>
              </p:nvCxnSpPr>
              <p:spPr>
                <a:xfrm flipH="1" flipV="1">
                  <a:off x="5088763" y="4848980"/>
                  <a:ext cx="537978" cy="11853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3" name="楕円 142">
                  <a:extLst>
                    <a:ext uri="{FF2B5EF4-FFF2-40B4-BE49-F238E27FC236}">
                      <a16:creationId xmlns:a16="http://schemas.microsoft.com/office/drawing/2014/main" id="{C6E8A472-8E24-28DE-9580-A928B55BADA8}"/>
                    </a:ext>
                  </a:extLst>
                </p:cNvPr>
                <p:cNvSpPr/>
                <p:nvPr/>
              </p:nvSpPr>
              <p:spPr>
                <a:xfrm>
                  <a:off x="5634975" y="3453650"/>
                  <a:ext cx="473901" cy="480103"/>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id="{746AA252-D645-124C-173A-597EA5B813CB}"/>
                    </a:ext>
                  </a:extLst>
                </p:cNvPr>
                <p:cNvSpPr/>
                <p:nvPr/>
              </p:nvSpPr>
              <p:spPr>
                <a:xfrm>
                  <a:off x="5640207" y="4313857"/>
                  <a:ext cx="473901" cy="480103"/>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a:extLst>
                    <a:ext uri="{FF2B5EF4-FFF2-40B4-BE49-F238E27FC236}">
                      <a16:creationId xmlns:a16="http://schemas.microsoft.com/office/drawing/2014/main" id="{B05E948E-A0DA-F6FF-5E99-05D97EFA2255}"/>
                    </a:ext>
                  </a:extLst>
                </p:cNvPr>
                <p:cNvCxnSpPr>
                  <a:cxnSpLocks/>
                  <a:stCxn id="156" idx="2"/>
                  <a:endCxn id="46" idx="6"/>
                </p:cNvCxnSpPr>
                <p:nvPr/>
              </p:nvCxnSpPr>
              <p:spPr>
                <a:xfrm flipH="1" flipV="1">
                  <a:off x="5088761" y="3933754"/>
                  <a:ext cx="551446" cy="6201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直線コネクタ 161">
                  <a:extLst>
                    <a:ext uri="{FF2B5EF4-FFF2-40B4-BE49-F238E27FC236}">
                      <a16:creationId xmlns:a16="http://schemas.microsoft.com/office/drawing/2014/main" id="{409CE0F0-4BAA-BB41-12E3-010DDB2884F8}"/>
                    </a:ext>
                  </a:extLst>
                </p:cNvPr>
                <p:cNvCxnSpPr>
                  <a:cxnSpLocks/>
                  <a:stCxn id="156" idx="2"/>
                  <a:endCxn id="48" idx="6"/>
                </p:cNvCxnSpPr>
                <p:nvPr/>
              </p:nvCxnSpPr>
              <p:spPr>
                <a:xfrm flipH="1">
                  <a:off x="5088763" y="4553909"/>
                  <a:ext cx="551444" cy="2950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7" name="楕円 166">
                  <a:extLst>
                    <a:ext uri="{FF2B5EF4-FFF2-40B4-BE49-F238E27FC236}">
                      <a16:creationId xmlns:a16="http://schemas.microsoft.com/office/drawing/2014/main" id="{F7F90774-D8A7-0F02-C8EE-AC87076F90B2}"/>
                    </a:ext>
                  </a:extLst>
                </p:cNvPr>
                <p:cNvSpPr/>
                <p:nvPr/>
              </p:nvSpPr>
              <p:spPr>
                <a:xfrm>
                  <a:off x="6810164" y="2779409"/>
                  <a:ext cx="694652" cy="69227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楕円 167">
                  <a:extLst>
                    <a:ext uri="{FF2B5EF4-FFF2-40B4-BE49-F238E27FC236}">
                      <a16:creationId xmlns:a16="http://schemas.microsoft.com/office/drawing/2014/main" id="{9706CA13-17FA-807A-06E0-3B847C461C47}"/>
                    </a:ext>
                  </a:extLst>
                </p:cNvPr>
                <p:cNvSpPr/>
                <p:nvPr/>
              </p:nvSpPr>
              <p:spPr>
                <a:xfrm>
                  <a:off x="6810164" y="3624370"/>
                  <a:ext cx="694652" cy="69227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楕円 168">
                  <a:extLst>
                    <a:ext uri="{FF2B5EF4-FFF2-40B4-BE49-F238E27FC236}">
                      <a16:creationId xmlns:a16="http://schemas.microsoft.com/office/drawing/2014/main" id="{0F3CC063-5880-E918-F11F-5E82A93A6247}"/>
                    </a:ext>
                  </a:extLst>
                </p:cNvPr>
                <p:cNvSpPr/>
                <p:nvPr/>
              </p:nvSpPr>
              <p:spPr>
                <a:xfrm>
                  <a:off x="6804081" y="4477746"/>
                  <a:ext cx="694652" cy="69227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楕円 169">
                  <a:extLst>
                    <a:ext uri="{FF2B5EF4-FFF2-40B4-BE49-F238E27FC236}">
                      <a16:creationId xmlns:a16="http://schemas.microsoft.com/office/drawing/2014/main" id="{8D55A881-36FA-636D-A347-7351B9F24D7E}"/>
                    </a:ext>
                  </a:extLst>
                </p:cNvPr>
                <p:cNvSpPr/>
                <p:nvPr/>
              </p:nvSpPr>
              <p:spPr>
                <a:xfrm>
                  <a:off x="6804081" y="5331115"/>
                  <a:ext cx="694652" cy="69227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a:extLst>
                    <a:ext uri="{FF2B5EF4-FFF2-40B4-BE49-F238E27FC236}">
                      <a16:creationId xmlns:a16="http://schemas.microsoft.com/office/drawing/2014/main" id="{3C54586A-B9CF-18D8-7C71-E757D536C9F1}"/>
                    </a:ext>
                  </a:extLst>
                </p:cNvPr>
                <p:cNvCxnSpPr>
                  <a:cxnSpLocks/>
                  <a:stCxn id="167" idx="2"/>
                  <a:endCxn id="52" idx="6"/>
                </p:cNvCxnSpPr>
                <p:nvPr/>
              </p:nvCxnSpPr>
              <p:spPr>
                <a:xfrm flipH="1" flipV="1">
                  <a:off x="6106260" y="2839196"/>
                  <a:ext cx="703904" cy="28635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8" name="直線コネクタ 187">
                  <a:extLst>
                    <a:ext uri="{FF2B5EF4-FFF2-40B4-BE49-F238E27FC236}">
                      <a16:creationId xmlns:a16="http://schemas.microsoft.com/office/drawing/2014/main" id="{6B833E8C-BB42-42E6-2CA1-389B0EDCB0C2}"/>
                    </a:ext>
                  </a:extLst>
                </p:cNvPr>
                <p:cNvCxnSpPr>
                  <a:cxnSpLocks/>
                  <a:stCxn id="167" idx="2"/>
                  <a:endCxn id="143" idx="6"/>
                </p:cNvCxnSpPr>
                <p:nvPr/>
              </p:nvCxnSpPr>
              <p:spPr>
                <a:xfrm flipH="1">
                  <a:off x="6108876" y="3125547"/>
                  <a:ext cx="701288" cy="5681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直線コネクタ 190">
                  <a:extLst>
                    <a:ext uri="{FF2B5EF4-FFF2-40B4-BE49-F238E27FC236}">
                      <a16:creationId xmlns:a16="http://schemas.microsoft.com/office/drawing/2014/main" id="{7824B0F8-2AB2-7108-4E68-F69DC73E85D7}"/>
                    </a:ext>
                  </a:extLst>
                </p:cNvPr>
                <p:cNvCxnSpPr>
                  <a:cxnSpLocks/>
                  <a:stCxn id="167" idx="2"/>
                  <a:endCxn id="156" idx="6"/>
                </p:cNvCxnSpPr>
                <p:nvPr/>
              </p:nvCxnSpPr>
              <p:spPr>
                <a:xfrm flipH="1">
                  <a:off x="6114108" y="3125547"/>
                  <a:ext cx="696056" cy="14283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直線コネクタ 193">
                  <a:extLst>
                    <a:ext uri="{FF2B5EF4-FFF2-40B4-BE49-F238E27FC236}">
                      <a16:creationId xmlns:a16="http://schemas.microsoft.com/office/drawing/2014/main" id="{1521C64D-CC3A-6957-6694-B8D57A054C96}"/>
                    </a:ext>
                  </a:extLst>
                </p:cNvPr>
                <p:cNvCxnSpPr>
                  <a:cxnSpLocks/>
                  <a:stCxn id="167" idx="2"/>
                  <a:endCxn id="54" idx="6"/>
                </p:cNvCxnSpPr>
                <p:nvPr/>
              </p:nvCxnSpPr>
              <p:spPr>
                <a:xfrm flipH="1">
                  <a:off x="6105874" y="3125547"/>
                  <a:ext cx="704290" cy="290875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直線コネクタ 196">
                  <a:extLst>
                    <a:ext uri="{FF2B5EF4-FFF2-40B4-BE49-F238E27FC236}">
                      <a16:creationId xmlns:a16="http://schemas.microsoft.com/office/drawing/2014/main" id="{1209EF96-0AAE-2F5C-6915-CCAF94D52AE1}"/>
                    </a:ext>
                  </a:extLst>
                </p:cNvPr>
                <p:cNvCxnSpPr>
                  <a:cxnSpLocks/>
                  <a:stCxn id="52" idx="6"/>
                  <a:endCxn id="168" idx="2"/>
                </p:cNvCxnSpPr>
                <p:nvPr/>
              </p:nvCxnSpPr>
              <p:spPr>
                <a:xfrm>
                  <a:off x="6106260" y="2839196"/>
                  <a:ext cx="703904" cy="11313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直線コネクタ 199">
                  <a:extLst>
                    <a:ext uri="{FF2B5EF4-FFF2-40B4-BE49-F238E27FC236}">
                      <a16:creationId xmlns:a16="http://schemas.microsoft.com/office/drawing/2014/main" id="{2C045E14-6A66-3561-0D03-E5627DCCD435}"/>
                    </a:ext>
                  </a:extLst>
                </p:cNvPr>
                <p:cNvCxnSpPr>
                  <a:cxnSpLocks/>
                  <a:stCxn id="143" idx="6"/>
                  <a:endCxn id="168" idx="2"/>
                </p:cNvCxnSpPr>
                <p:nvPr/>
              </p:nvCxnSpPr>
              <p:spPr>
                <a:xfrm>
                  <a:off x="6108876" y="3693702"/>
                  <a:ext cx="701288" cy="2768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直線コネクタ 202">
                  <a:extLst>
                    <a:ext uri="{FF2B5EF4-FFF2-40B4-BE49-F238E27FC236}">
                      <a16:creationId xmlns:a16="http://schemas.microsoft.com/office/drawing/2014/main" id="{341AAB07-E9A3-E7DA-C6D7-827751C97030}"/>
                    </a:ext>
                  </a:extLst>
                </p:cNvPr>
                <p:cNvCxnSpPr>
                  <a:cxnSpLocks/>
                  <a:stCxn id="156" idx="6"/>
                  <a:endCxn id="168" idx="2"/>
                </p:cNvCxnSpPr>
                <p:nvPr/>
              </p:nvCxnSpPr>
              <p:spPr>
                <a:xfrm flipV="1">
                  <a:off x="6114108" y="3970508"/>
                  <a:ext cx="696056" cy="5834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直線コネクタ 205">
                  <a:extLst>
                    <a:ext uri="{FF2B5EF4-FFF2-40B4-BE49-F238E27FC236}">
                      <a16:creationId xmlns:a16="http://schemas.microsoft.com/office/drawing/2014/main" id="{86889306-6DA9-4F01-1716-3B39DDAC7CEC}"/>
                    </a:ext>
                  </a:extLst>
                </p:cNvPr>
                <p:cNvCxnSpPr>
                  <a:cxnSpLocks/>
                  <a:stCxn id="54" idx="6"/>
                  <a:endCxn id="168" idx="2"/>
                </p:cNvCxnSpPr>
                <p:nvPr/>
              </p:nvCxnSpPr>
              <p:spPr>
                <a:xfrm flipV="1">
                  <a:off x="6105874" y="3970508"/>
                  <a:ext cx="704290" cy="20637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直線コネクタ 208">
                  <a:extLst>
                    <a:ext uri="{FF2B5EF4-FFF2-40B4-BE49-F238E27FC236}">
                      <a16:creationId xmlns:a16="http://schemas.microsoft.com/office/drawing/2014/main" id="{E2A2AF4B-F517-86E3-F298-61E16882AF27}"/>
                    </a:ext>
                  </a:extLst>
                </p:cNvPr>
                <p:cNvCxnSpPr>
                  <a:cxnSpLocks/>
                  <a:stCxn id="52" idx="6"/>
                  <a:endCxn id="169" idx="2"/>
                </p:cNvCxnSpPr>
                <p:nvPr/>
              </p:nvCxnSpPr>
              <p:spPr>
                <a:xfrm>
                  <a:off x="6106260" y="2839196"/>
                  <a:ext cx="697821" cy="19846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直線コネクタ 211">
                  <a:extLst>
                    <a:ext uri="{FF2B5EF4-FFF2-40B4-BE49-F238E27FC236}">
                      <a16:creationId xmlns:a16="http://schemas.microsoft.com/office/drawing/2014/main" id="{AA7C1AFE-B848-9D7B-A906-DBFC33952804}"/>
                    </a:ext>
                  </a:extLst>
                </p:cNvPr>
                <p:cNvCxnSpPr>
                  <a:cxnSpLocks/>
                  <a:stCxn id="143" idx="6"/>
                  <a:endCxn id="169" idx="2"/>
                </p:cNvCxnSpPr>
                <p:nvPr/>
              </p:nvCxnSpPr>
              <p:spPr>
                <a:xfrm>
                  <a:off x="6108876" y="3693702"/>
                  <a:ext cx="695205" cy="11301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5" name="直線コネクタ 214">
                  <a:extLst>
                    <a:ext uri="{FF2B5EF4-FFF2-40B4-BE49-F238E27FC236}">
                      <a16:creationId xmlns:a16="http://schemas.microsoft.com/office/drawing/2014/main" id="{2C0210DA-D5B1-153D-E08A-6855017FA187}"/>
                    </a:ext>
                  </a:extLst>
                </p:cNvPr>
                <p:cNvCxnSpPr>
                  <a:cxnSpLocks/>
                  <a:stCxn id="156" idx="6"/>
                  <a:endCxn id="169" idx="2"/>
                </p:cNvCxnSpPr>
                <p:nvPr/>
              </p:nvCxnSpPr>
              <p:spPr>
                <a:xfrm>
                  <a:off x="6114108" y="4553909"/>
                  <a:ext cx="689973" cy="2699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直線コネクタ 217">
                  <a:extLst>
                    <a:ext uri="{FF2B5EF4-FFF2-40B4-BE49-F238E27FC236}">
                      <a16:creationId xmlns:a16="http://schemas.microsoft.com/office/drawing/2014/main" id="{ADAA1560-656C-8C7E-EE74-D86EFFFFC1DE}"/>
                    </a:ext>
                  </a:extLst>
                </p:cNvPr>
                <p:cNvCxnSpPr>
                  <a:cxnSpLocks/>
                  <a:stCxn id="54" idx="6"/>
                  <a:endCxn id="169" idx="2"/>
                </p:cNvCxnSpPr>
                <p:nvPr/>
              </p:nvCxnSpPr>
              <p:spPr>
                <a:xfrm flipV="1">
                  <a:off x="6105874" y="4823884"/>
                  <a:ext cx="698207" cy="12104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直線コネクタ 220">
                  <a:extLst>
                    <a:ext uri="{FF2B5EF4-FFF2-40B4-BE49-F238E27FC236}">
                      <a16:creationId xmlns:a16="http://schemas.microsoft.com/office/drawing/2014/main" id="{4051952D-88C3-57B7-E48E-E8A8E5A3749F}"/>
                    </a:ext>
                  </a:extLst>
                </p:cNvPr>
                <p:cNvCxnSpPr>
                  <a:cxnSpLocks/>
                  <a:stCxn id="52" idx="6"/>
                  <a:endCxn id="170" idx="2"/>
                </p:cNvCxnSpPr>
                <p:nvPr/>
              </p:nvCxnSpPr>
              <p:spPr>
                <a:xfrm>
                  <a:off x="6106260" y="2839196"/>
                  <a:ext cx="697821" cy="28380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直線コネクタ 223">
                  <a:extLst>
                    <a:ext uri="{FF2B5EF4-FFF2-40B4-BE49-F238E27FC236}">
                      <a16:creationId xmlns:a16="http://schemas.microsoft.com/office/drawing/2014/main" id="{6A150E54-D31A-0A46-54E3-EF8B879D4CF9}"/>
                    </a:ext>
                  </a:extLst>
                </p:cNvPr>
                <p:cNvCxnSpPr>
                  <a:cxnSpLocks/>
                  <a:stCxn id="143" idx="6"/>
                  <a:endCxn id="170" idx="2"/>
                </p:cNvCxnSpPr>
                <p:nvPr/>
              </p:nvCxnSpPr>
              <p:spPr>
                <a:xfrm>
                  <a:off x="6108876" y="3693702"/>
                  <a:ext cx="695205" cy="198355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直線コネクタ 226">
                  <a:extLst>
                    <a:ext uri="{FF2B5EF4-FFF2-40B4-BE49-F238E27FC236}">
                      <a16:creationId xmlns:a16="http://schemas.microsoft.com/office/drawing/2014/main" id="{9F471AE7-1A9F-D7CC-B07F-42873E7E5964}"/>
                    </a:ext>
                  </a:extLst>
                </p:cNvPr>
                <p:cNvCxnSpPr>
                  <a:cxnSpLocks/>
                  <a:stCxn id="156" idx="6"/>
                  <a:endCxn id="170" idx="2"/>
                </p:cNvCxnSpPr>
                <p:nvPr/>
              </p:nvCxnSpPr>
              <p:spPr>
                <a:xfrm>
                  <a:off x="6114108" y="4553909"/>
                  <a:ext cx="689973" cy="11233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0" name="直線コネクタ 229">
                  <a:extLst>
                    <a:ext uri="{FF2B5EF4-FFF2-40B4-BE49-F238E27FC236}">
                      <a16:creationId xmlns:a16="http://schemas.microsoft.com/office/drawing/2014/main" id="{919D9D66-1879-8B5C-FE74-B71EBBE9F2FF}"/>
                    </a:ext>
                  </a:extLst>
                </p:cNvPr>
                <p:cNvCxnSpPr>
                  <a:cxnSpLocks/>
                  <a:stCxn id="54" idx="6"/>
                  <a:endCxn id="170" idx="2"/>
                </p:cNvCxnSpPr>
                <p:nvPr/>
              </p:nvCxnSpPr>
              <p:spPr>
                <a:xfrm flipV="1">
                  <a:off x="6105874" y="5677253"/>
                  <a:ext cx="698207" cy="35704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7" name="楕円 276">
                  <a:extLst>
                    <a:ext uri="{FF2B5EF4-FFF2-40B4-BE49-F238E27FC236}">
                      <a16:creationId xmlns:a16="http://schemas.microsoft.com/office/drawing/2014/main" id="{0F54F7EB-1CF6-2066-19E8-278AEE39D509}"/>
                    </a:ext>
                  </a:extLst>
                </p:cNvPr>
                <p:cNvSpPr/>
                <p:nvPr/>
              </p:nvSpPr>
              <p:spPr>
                <a:xfrm>
                  <a:off x="5835769" y="5258903"/>
                  <a:ext cx="104499" cy="10466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楕円 277">
                  <a:extLst>
                    <a:ext uri="{FF2B5EF4-FFF2-40B4-BE49-F238E27FC236}">
                      <a16:creationId xmlns:a16="http://schemas.microsoft.com/office/drawing/2014/main" id="{DE1899F9-6A6D-B383-12C0-869ECFC033BE}"/>
                    </a:ext>
                  </a:extLst>
                </p:cNvPr>
                <p:cNvSpPr/>
                <p:nvPr/>
              </p:nvSpPr>
              <p:spPr>
                <a:xfrm>
                  <a:off x="5837415" y="5528016"/>
                  <a:ext cx="104499" cy="104662"/>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8" name="テキスト ボックス 127">
                      <a:extLst>
                        <a:ext uri="{FF2B5EF4-FFF2-40B4-BE49-F238E27FC236}">
                          <a16:creationId xmlns:a16="http://schemas.microsoft.com/office/drawing/2014/main" id="{30D31166-9AB3-E32B-D535-70EB88AA3ABC}"/>
                        </a:ext>
                      </a:extLst>
                    </p:cNvPr>
                    <p:cNvSpPr txBox="1"/>
                    <p:nvPr/>
                  </p:nvSpPr>
                  <p:spPr>
                    <a:xfrm>
                      <a:off x="4608501" y="4608124"/>
                      <a:ext cx="48314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srgbClr val="0070C0"/>
                                </a:solidFill>
                                <a:latin typeface="Cambria Math" panose="02040503050406030204" pitchFamily="18" charset="0"/>
                              </a:rPr>
                              <m:t>𝟏</m:t>
                            </m:r>
                          </m:oMath>
                        </m:oMathPara>
                      </a14:m>
                      <a:endParaRPr kumimoji="1" lang="en-US" altLang="ja-JP" sz="3200" b="1">
                        <a:solidFill>
                          <a:srgbClr val="0070C0"/>
                        </a:solidFill>
                      </a:endParaRPr>
                    </a:p>
                  </p:txBody>
                </p:sp>
              </mc:Choice>
              <mc:Fallback>
                <p:sp>
                  <p:nvSpPr>
                    <p:cNvPr id="128" name="テキスト ボックス 127">
                      <a:extLst>
                        <a:ext uri="{FF2B5EF4-FFF2-40B4-BE49-F238E27FC236}">
                          <a16:creationId xmlns:a16="http://schemas.microsoft.com/office/drawing/2014/main" id="{30D31166-9AB3-E32B-D535-70EB88AA3ABC}"/>
                        </a:ext>
                      </a:extLst>
                    </p:cNvPr>
                    <p:cNvSpPr txBox="1">
                      <a:spLocks noRot="1" noChangeAspect="1" noMove="1" noResize="1" noEditPoints="1" noAdjustHandles="1" noChangeArrowheads="1" noChangeShapeType="1" noTextEdit="1"/>
                    </p:cNvSpPr>
                    <p:nvPr/>
                  </p:nvSpPr>
                  <p:spPr>
                    <a:xfrm>
                      <a:off x="4608501" y="4608124"/>
                      <a:ext cx="483149" cy="492443"/>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7" name="テキスト ボックス 126">
                      <a:extLst>
                        <a:ext uri="{FF2B5EF4-FFF2-40B4-BE49-F238E27FC236}">
                          <a16:creationId xmlns:a16="http://schemas.microsoft.com/office/drawing/2014/main" id="{D7E9EE66-A027-B58D-3E5A-FA5FD8A27BF4}"/>
                        </a:ext>
                      </a:extLst>
                    </p:cNvPr>
                    <p:cNvSpPr txBox="1"/>
                    <p:nvPr/>
                  </p:nvSpPr>
                  <p:spPr>
                    <a:xfrm>
                      <a:off x="4596796" y="3681948"/>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srgbClr val="0070C0"/>
                                </a:solidFill>
                                <a:latin typeface="Cambria Math" panose="02040503050406030204" pitchFamily="18" charset="0"/>
                              </a:rPr>
                              <m:t>𝟑</m:t>
                            </m:r>
                          </m:oMath>
                        </m:oMathPara>
                      </a14:m>
                      <a:endParaRPr kumimoji="1" lang="en-US" altLang="ja-JP" sz="3200" b="1">
                        <a:solidFill>
                          <a:srgbClr val="0070C0"/>
                        </a:solidFill>
                      </a:endParaRPr>
                    </a:p>
                  </p:txBody>
                </p:sp>
              </mc:Choice>
              <mc:Fallback>
                <p:sp>
                  <p:nvSpPr>
                    <p:cNvPr id="127" name="テキスト ボックス 126">
                      <a:extLst>
                        <a:ext uri="{FF2B5EF4-FFF2-40B4-BE49-F238E27FC236}">
                          <a16:creationId xmlns:a16="http://schemas.microsoft.com/office/drawing/2014/main" id="{D7E9EE66-A027-B58D-3E5A-FA5FD8A27BF4}"/>
                        </a:ext>
                      </a:extLst>
                    </p:cNvPr>
                    <p:cNvSpPr txBox="1">
                      <a:spLocks noRot="1" noChangeAspect="1" noMove="1" noResize="1" noEditPoints="1" noAdjustHandles="1" noChangeArrowheads="1" noChangeShapeType="1" noTextEdit="1"/>
                    </p:cNvSpPr>
                    <p:nvPr/>
                  </p:nvSpPr>
                  <p:spPr>
                    <a:xfrm>
                      <a:off x="4596796" y="3681948"/>
                      <a:ext cx="483149" cy="493981"/>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457A89B5-A38B-44FD-1EE1-91471509FCAA}"/>
                        </a:ext>
                      </a:extLst>
                    </p:cNvPr>
                    <p:cNvSpPr txBox="1"/>
                    <p:nvPr/>
                  </p:nvSpPr>
                  <p:spPr>
                    <a:xfrm>
                      <a:off x="4207861" y="4564611"/>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𝒚</m:t>
                            </m:r>
                          </m:oMath>
                        </m:oMathPara>
                      </a14:m>
                      <a:endParaRPr kumimoji="1" lang="en-US" altLang="ja-JP" sz="3200" b="1"/>
                    </a:p>
                  </p:txBody>
                </p:sp>
              </mc:Choice>
              <mc:Fallback>
                <p:sp>
                  <p:nvSpPr>
                    <p:cNvPr id="126" name="テキスト ボックス 125">
                      <a:extLst>
                        <a:ext uri="{FF2B5EF4-FFF2-40B4-BE49-F238E27FC236}">
                          <a16:creationId xmlns:a16="http://schemas.microsoft.com/office/drawing/2014/main" id="{457A89B5-A38B-44FD-1EE1-91471509FCAA}"/>
                        </a:ext>
                      </a:extLst>
                    </p:cNvPr>
                    <p:cNvSpPr txBox="1">
                      <a:spLocks noRot="1" noChangeAspect="1" noMove="1" noResize="1" noEditPoints="1" noAdjustHandles="1" noChangeArrowheads="1" noChangeShapeType="1" noTextEdit="1"/>
                    </p:cNvSpPr>
                    <p:nvPr/>
                  </p:nvSpPr>
                  <p:spPr>
                    <a:xfrm>
                      <a:off x="4207861" y="4564611"/>
                      <a:ext cx="483149" cy="493981"/>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5" name="テキスト ボックス 124">
                      <a:extLst>
                        <a:ext uri="{FF2B5EF4-FFF2-40B4-BE49-F238E27FC236}">
                          <a16:creationId xmlns:a16="http://schemas.microsoft.com/office/drawing/2014/main" id="{D798130A-7248-2F7F-7570-54A477FC2805}"/>
                        </a:ext>
                      </a:extLst>
                    </p:cNvPr>
                    <p:cNvSpPr txBox="1"/>
                    <p:nvPr/>
                  </p:nvSpPr>
                  <p:spPr>
                    <a:xfrm>
                      <a:off x="4206970" y="3676104"/>
                      <a:ext cx="483149" cy="493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𝒙</m:t>
                            </m:r>
                          </m:oMath>
                        </m:oMathPara>
                      </a14:m>
                      <a:endParaRPr kumimoji="1" lang="en-US" altLang="ja-JP" sz="3200" b="1"/>
                    </a:p>
                  </p:txBody>
                </p:sp>
              </mc:Choice>
              <mc:Fallback>
                <p:sp>
                  <p:nvSpPr>
                    <p:cNvPr id="125" name="テキスト ボックス 124">
                      <a:extLst>
                        <a:ext uri="{FF2B5EF4-FFF2-40B4-BE49-F238E27FC236}">
                          <a16:creationId xmlns:a16="http://schemas.microsoft.com/office/drawing/2014/main" id="{D798130A-7248-2F7F-7570-54A477FC2805}"/>
                        </a:ext>
                      </a:extLst>
                    </p:cNvPr>
                    <p:cNvSpPr txBox="1">
                      <a:spLocks noRot="1" noChangeAspect="1" noMove="1" noResize="1" noEditPoints="1" noAdjustHandles="1" noChangeArrowheads="1" noChangeShapeType="1" noTextEdit="1"/>
                    </p:cNvSpPr>
                    <p:nvPr/>
                  </p:nvSpPr>
                  <p:spPr>
                    <a:xfrm>
                      <a:off x="4206970" y="3676104"/>
                      <a:ext cx="483149" cy="493981"/>
                    </a:xfrm>
                    <a:prstGeom prst="rect">
                      <a:avLst/>
                    </a:prstGeom>
                    <a:blipFill>
                      <a:blip r:embed="rId19"/>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291" name="テキスト ボックス 290">
                    <a:extLst>
                      <a:ext uri="{FF2B5EF4-FFF2-40B4-BE49-F238E27FC236}">
                        <a16:creationId xmlns:a16="http://schemas.microsoft.com/office/drawing/2014/main" id="{E6ECB6E5-1269-9A39-2003-4725ADE33F58}"/>
                      </a:ext>
                    </a:extLst>
                  </p:cNvPr>
                  <p:cNvSpPr txBox="1"/>
                  <p:nvPr/>
                </p:nvSpPr>
                <p:spPr>
                  <a:xfrm>
                    <a:off x="6615368" y="2816601"/>
                    <a:ext cx="51987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srgbClr val="FF0000"/>
                              </a:solidFill>
                              <a:latin typeface="Cambria Math" panose="02040503050406030204" pitchFamily="18" charset="0"/>
                            </a:rPr>
                            <m:t>𝟎</m:t>
                          </m:r>
                          <m:r>
                            <a:rPr kumimoji="1" lang="en-US" altLang="ja-JP" sz="3200" b="1" i="1" smtClean="0">
                              <a:solidFill>
                                <a:srgbClr val="FF0000"/>
                              </a:solidFill>
                              <a:latin typeface="Cambria Math" panose="02040503050406030204" pitchFamily="18" charset="0"/>
                            </a:rPr>
                            <m:t>.</m:t>
                          </m:r>
                          <m:r>
                            <a:rPr kumimoji="1" lang="en-US" altLang="ja-JP" sz="3200" b="1" i="1" smtClean="0">
                              <a:solidFill>
                                <a:srgbClr val="FF0000"/>
                              </a:solidFill>
                              <a:latin typeface="Cambria Math" panose="02040503050406030204" pitchFamily="18" charset="0"/>
                            </a:rPr>
                            <m:t>𝟕</m:t>
                          </m:r>
                        </m:oMath>
                      </m:oMathPara>
                    </a14:m>
                    <a:endParaRPr kumimoji="1" lang="en-US" altLang="ja-JP" sz="3200" b="1">
                      <a:solidFill>
                        <a:srgbClr val="FF0000"/>
                      </a:solidFill>
                    </a:endParaRPr>
                  </a:p>
                </p:txBody>
              </p:sp>
            </mc:Choice>
            <mc:Fallback>
              <p:sp>
                <p:nvSpPr>
                  <p:cNvPr id="291" name="テキスト ボックス 290">
                    <a:extLst>
                      <a:ext uri="{FF2B5EF4-FFF2-40B4-BE49-F238E27FC236}">
                        <a16:creationId xmlns:a16="http://schemas.microsoft.com/office/drawing/2014/main" id="{E6ECB6E5-1269-9A39-2003-4725ADE33F58}"/>
                      </a:ext>
                    </a:extLst>
                  </p:cNvPr>
                  <p:cNvSpPr txBox="1">
                    <a:spLocks noRot="1" noChangeAspect="1" noMove="1" noResize="1" noEditPoints="1" noAdjustHandles="1" noChangeArrowheads="1" noChangeShapeType="1" noTextEdit="1"/>
                  </p:cNvSpPr>
                  <p:nvPr/>
                </p:nvSpPr>
                <p:spPr>
                  <a:xfrm>
                    <a:off x="6615368" y="2816601"/>
                    <a:ext cx="519879" cy="492443"/>
                  </a:xfrm>
                  <a:prstGeom prst="rect">
                    <a:avLst/>
                  </a:prstGeom>
                  <a:blipFill>
                    <a:blip r:embed="rId20"/>
                    <a:stretch>
                      <a:fillRect r="-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9" name="テキスト ボックス 328">
                    <a:extLst>
                      <a:ext uri="{FF2B5EF4-FFF2-40B4-BE49-F238E27FC236}">
                        <a16:creationId xmlns:a16="http://schemas.microsoft.com/office/drawing/2014/main" id="{3DA0B4CE-8D58-B2F2-4A0D-3A28586D251B}"/>
                      </a:ext>
                    </a:extLst>
                  </p:cNvPr>
                  <p:cNvSpPr txBox="1"/>
                  <p:nvPr/>
                </p:nvSpPr>
                <p:spPr>
                  <a:xfrm>
                    <a:off x="6622281" y="3621516"/>
                    <a:ext cx="51987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𝟏</m:t>
                          </m:r>
                        </m:oMath>
                      </m:oMathPara>
                    </a14:m>
                    <a:endParaRPr kumimoji="1" lang="en-US" altLang="ja-JP" sz="3200" b="1"/>
                  </a:p>
                </p:txBody>
              </p:sp>
            </mc:Choice>
            <mc:Fallback>
              <p:sp>
                <p:nvSpPr>
                  <p:cNvPr id="329" name="テキスト ボックス 328">
                    <a:extLst>
                      <a:ext uri="{FF2B5EF4-FFF2-40B4-BE49-F238E27FC236}">
                        <a16:creationId xmlns:a16="http://schemas.microsoft.com/office/drawing/2014/main" id="{3DA0B4CE-8D58-B2F2-4A0D-3A28586D251B}"/>
                      </a:ext>
                    </a:extLst>
                  </p:cNvPr>
                  <p:cNvSpPr txBox="1">
                    <a:spLocks noRot="1" noChangeAspect="1" noMove="1" noResize="1" noEditPoints="1" noAdjustHandles="1" noChangeArrowheads="1" noChangeShapeType="1" noTextEdit="1"/>
                  </p:cNvSpPr>
                  <p:nvPr/>
                </p:nvSpPr>
                <p:spPr>
                  <a:xfrm>
                    <a:off x="6622281" y="3621516"/>
                    <a:ext cx="519879" cy="492443"/>
                  </a:xfrm>
                  <a:prstGeom prst="rect">
                    <a:avLst/>
                  </a:prstGeom>
                  <a:blipFill>
                    <a:blip r:embed="rId21"/>
                    <a:stretch>
                      <a:fillRect r="-188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0" name="テキスト ボックス 329">
                    <a:extLst>
                      <a:ext uri="{FF2B5EF4-FFF2-40B4-BE49-F238E27FC236}">
                        <a16:creationId xmlns:a16="http://schemas.microsoft.com/office/drawing/2014/main" id="{0096F893-F729-CBDE-BAF0-3506C628C4BD}"/>
                      </a:ext>
                    </a:extLst>
                  </p:cNvPr>
                  <p:cNvSpPr txBox="1"/>
                  <p:nvPr/>
                </p:nvSpPr>
                <p:spPr>
                  <a:xfrm>
                    <a:off x="6610868" y="4490935"/>
                    <a:ext cx="51987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𝟐</m:t>
                          </m:r>
                        </m:oMath>
                      </m:oMathPara>
                    </a14:m>
                    <a:endParaRPr kumimoji="1" lang="en-US" altLang="ja-JP" sz="3200" b="1"/>
                  </a:p>
                </p:txBody>
              </p:sp>
            </mc:Choice>
            <mc:Fallback>
              <p:sp>
                <p:nvSpPr>
                  <p:cNvPr id="330" name="テキスト ボックス 329">
                    <a:extLst>
                      <a:ext uri="{FF2B5EF4-FFF2-40B4-BE49-F238E27FC236}">
                        <a16:creationId xmlns:a16="http://schemas.microsoft.com/office/drawing/2014/main" id="{0096F893-F729-CBDE-BAF0-3506C628C4BD}"/>
                      </a:ext>
                    </a:extLst>
                  </p:cNvPr>
                  <p:cNvSpPr txBox="1">
                    <a:spLocks noRot="1" noChangeAspect="1" noMove="1" noResize="1" noEditPoints="1" noAdjustHandles="1" noChangeArrowheads="1" noChangeShapeType="1" noTextEdit="1"/>
                  </p:cNvSpPr>
                  <p:nvPr/>
                </p:nvSpPr>
                <p:spPr>
                  <a:xfrm>
                    <a:off x="6610868" y="4490935"/>
                    <a:ext cx="519879" cy="492443"/>
                  </a:xfrm>
                  <a:prstGeom prst="rect">
                    <a:avLst/>
                  </a:prstGeom>
                  <a:blipFill>
                    <a:blip r:embed="rId22"/>
                    <a:stretch>
                      <a:fillRect r="-162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1" name="テキスト ボックス 330">
                    <a:extLst>
                      <a:ext uri="{FF2B5EF4-FFF2-40B4-BE49-F238E27FC236}">
                        <a16:creationId xmlns:a16="http://schemas.microsoft.com/office/drawing/2014/main" id="{135BC0E1-64AD-987B-C53F-EA6E27E0972B}"/>
                      </a:ext>
                    </a:extLst>
                  </p:cNvPr>
                  <p:cNvSpPr txBox="1"/>
                  <p:nvPr/>
                </p:nvSpPr>
                <p:spPr>
                  <a:xfrm>
                    <a:off x="6625391" y="5339362"/>
                    <a:ext cx="51987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𝟎</m:t>
                          </m:r>
                          <m:r>
                            <a:rPr kumimoji="1" lang="en-US" altLang="ja-JP" sz="3200" b="1" i="1" smtClean="0">
                              <a:latin typeface="Cambria Math" panose="02040503050406030204" pitchFamily="18" charset="0"/>
                            </a:rPr>
                            <m:t>.</m:t>
                          </m:r>
                          <m:r>
                            <a:rPr kumimoji="1" lang="en-US" altLang="ja-JP" sz="3200" b="1" i="1" smtClean="0">
                              <a:latin typeface="Cambria Math" panose="02040503050406030204" pitchFamily="18" charset="0"/>
                            </a:rPr>
                            <m:t>𝟎</m:t>
                          </m:r>
                        </m:oMath>
                      </m:oMathPara>
                    </a14:m>
                    <a:endParaRPr kumimoji="1" lang="en-US" altLang="ja-JP" sz="3200" b="1"/>
                  </a:p>
                </p:txBody>
              </p:sp>
            </mc:Choice>
            <mc:Fallback>
              <p:sp>
                <p:nvSpPr>
                  <p:cNvPr id="331" name="テキスト ボックス 330">
                    <a:extLst>
                      <a:ext uri="{FF2B5EF4-FFF2-40B4-BE49-F238E27FC236}">
                        <a16:creationId xmlns:a16="http://schemas.microsoft.com/office/drawing/2014/main" id="{135BC0E1-64AD-987B-C53F-EA6E27E0972B}"/>
                      </a:ext>
                    </a:extLst>
                  </p:cNvPr>
                  <p:cNvSpPr txBox="1">
                    <a:spLocks noRot="1" noChangeAspect="1" noMove="1" noResize="1" noEditPoints="1" noAdjustHandles="1" noChangeArrowheads="1" noChangeShapeType="1" noTextEdit="1"/>
                  </p:cNvSpPr>
                  <p:nvPr/>
                </p:nvSpPr>
                <p:spPr>
                  <a:xfrm>
                    <a:off x="6625391" y="5339362"/>
                    <a:ext cx="519879" cy="492443"/>
                  </a:xfrm>
                  <a:prstGeom prst="rect">
                    <a:avLst/>
                  </a:prstGeom>
                  <a:blipFill>
                    <a:blip r:embed="rId23"/>
                    <a:stretch>
                      <a:fillRect r="-18824"/>
                    </a:stretch>
                  </a:blipFill>
                </p:spPr>
                <p:txBody>
                  <a:bodyPr/>
                  <a:lstStyle/>
                  <a:p>
                    <a:r>
                      <a:rPr lang="ja-JP" altLang="en-US">
                        <a:noFill/>
                      </a:rPr>
                      <a:t> </a:t>
                    </a:r>
                  </a:p>
                </p:txBody>
              </p:sp>
            </mc:Fallback>
          </mc:AlternateContent>
        </p:grpSp>
        <p:sp>
          <p:nvSpPr>
            <p:cNvPr id="347" name="矢印: 下 346">
              <a:extLst>
                <a:ext uri="{FF2B5EF4-FFF2-40B4-BE49-F238E27FC236}">
                  <a16:creationId xmlns:a16="http://schemas.microsoft.com/office/drawing/2014/main" id="{23B8A7C0-FC42-9078-2517-437FE7C6CAAF}"/>
                </a:ext>
              </a:extLst>
            </p:cNvPr>
            <p:cNvSpPr/>
            <p:nvPr/>
          </p:nvSpPr>
          <p:spPr>
            <a:xfrm rot="10800000">
              <a:off x="7828468" y="2962227"/>
              <a:ext cx="127538" cy="295964"/>
            </a:xfrm>
            <a:prstGeom prst="downArrow">
              <a:avLst>
                <a:gd name="adj1" fmla="val 7994"/>
                <a:gd name="adj2" fmla="val 86873"/>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矢印: 下 347">
              <a:extLst>
                <a:ext uri="{FF2B5EF4-FFF2-40B4-BE49-F238E27FC236}">
                  <a16:creationId xmlns:a16="http://schemas.microsoft.com/office/drawing/2014/main" id="{6FE22D07-30B7-0644-67F2-241987CAFADC}"/>
                </a:ext>
              </a:extLst>
            </p:cNvPr>
            <p:cNvSpPr/>
            <p:nvPr/>
          </p:nvSpPr>
          <p:spPr>
            <a:xfrm rot="16200000">
              <a:off x="7840862" y="3851990"/>
              <a:ext cx="127538" cy="295964"/>
            </a:xfrm>
            <a:prstGeom prst="downArrow">
              <a:avLst>
                <a:gd name="adj1" fmla="val 7994"/>
                <a:gd name="adj2" fmla="val 8687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矢印: 下 348">
              <a:extLst>
                <a:ext uri="{FF2B5EF4-FFF2-40B4-BE49-F238E27FC236}">
                  <a16:creationId xmlns:a16="http://schemas.microsoft.com/office/drawing/2014/main" id="{529F0598-9133-B867-610B-E08F7DF3E702}"/>
                </a:ext>
              </a:extLst>
            </p:cNvPr>
            <p:cNvSpPr/>
            <p:nvPr/>
          </p:nvSpPr>
          <p:spPr>
            <a:xfrm>
              <a:off x="7840862" y="4707537"/>
              <a:ext cx="127538" cy="295964"/>
            </a:xfrm>
            <a:prstGeom prst="downArrow">
              <a:avLst>
                <a:gd name="adj1" fmla="val 7994"/>
                <a:gd name="adj2" fmla="val 8687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矢印: 下 349">
              <a:extLst>
                <a:ext uri="{FF2B5EF4-FFF2-40B4-BE49-F238E27FC236}">
                  <a16:creationId xmlns:a16="http://schemas.microsoft.com/office/drawing/2014/main" id="{E8303AB0-9174-25BA-FACB-0118064FA437}"/>
                </a:ext>
              </a:extLst>
            </p:cNvPr>
            <p:cNvSpPr/>
            <p:nvPr/>
          </p:nvSpPr>
          <p:spPr>
            <a:xfrm rot="5400000">
              <a:off x="7846094" y="5572764"/>
              <a:ext cx="127538" cy="295964"/>
            </a:xfrm>
            <a:prstGeom prst="downArrow">
              <a:avLst>
                <a:gd name="adj1" fmla="val 7994"/>
                <a:gd name="adj2" fmla="val 8687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8" name="図 337">
            <a:extLst>
              <a:ext uri="{FF2B5EF4-FFF2-40B4-BE49-F238E27FC236}">
                <a16:creationId xmlns:a16="http://schemas.microsoft.com/office/drawing/2014/main" id="{6885BC72-42A6-A2CB-EDAD-723A5F0C89E4}"/>
              </a:ext>
            </a:extLst>
          </p:cNvPr>
          <p:cNvPicPr>
            <a:picLocks noChangeAspect="1"/>
          </p:cNvPicPr>
          <p:nvPr/>
        </p:nvPicPr>
        <p:blipFill>
          <a:blip r:embed="rId6"/>
          <a:stretch>
            <a:fillRect/>
          </a:stretch>
        </p:blipFill>
        <p:spPr>
          <a:xfrm>
            <a:off x="11393062" y="3238631"/>
            <a:ext cx="589082" cy="442466"/>
          </a:xfrm>
          <a:prstGeom prst="rect">
            <a:avLst/>
          </a:prstGeom>
        </p:spPr>
      </p:pic>
      <p:pic>
        <p:nvPicPr>
          <p:cNvPr id="335" name="図 334">
            <a:extLst>
              <a:ext uri="{FF2B5EF4-FFF2-40B4-BE49-F238E27FC236}">
                <a16:creationId xmlns:a16="http://schemas.microsoft.com/office/drawing/2014/main" id="{AF4C318E-12A7-D359-288A-49940C8B06FE}"/>
              </a:ext>
            </a:extLst>
          </p:cNvPr>
          <p:cNvPicPr>
            <a:picLocks noChangeAspect="1"/>
          </p:cNvPicPr>
          <p:nvPr/>
        </p:nvPicPr>
        <p:blipFill>
          <a:blip r:embed="rId3"/>
          <a:stretch>
            <a:fillRect/>
          </a:stretch>
        </p:blipFill>
        <p:spPr>
          <a:xfrm>
            <a:off x="11795531" y="3186890"/>
            <a:ext cx="373225" cy="484219"/>
          </a:xfrm>
          <a:prstGeom prst="rect">
            <a:avLst/>
          </a:prstGeom>
        </p:spPr>
      </p:pic>
    </p:spTree>
    <p:extLst>
      <p:ext uri="{BB962C8B-B14F-4D97-AF65-F5344CB8AC3E}">
        <p14:creationId xmlns:p14="http://schemas.microsoft.com/office/powerpoint/2010/main" val="173001685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915F6-6C3C-0616-745B-D7841EAD036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991AAFA-CA0D-88B0-0B0A-4075558F6C2A}"/>
              </a:ext>
            </a:extLst>
          </p:cNvPr>
          <p:cNvSpPr txBox="1"/>
          <p:nvPr/>
        </p:nvSpPr>
        <p:spPr>
          <a:xfrm>
            <a:off x="140547" y="211881"/>
            <a:ext cx="11450562" cy="646331"/>
          </a:xfrm>
          <a:prstGeom prst="rect">
            <a:avLst/>
          </a:prstGeom>
          <a:noFill/>
        </p:spPr>
        <p:txBody>
          <a:bodyPr wrap="square" rtlCol="0">
            <a:spAutoFit/>
          </a:bodyPr>
          <a:lstStyle/>
          <a:p>
            <a:r>
              <a:rPr kumimoji="1" lang="en-US" altLang="ja-JP" sz="3600" b="1"/>
              <a:t>REINFORCE </a:t>
            </a:r>
            <a:r>
              <a:rPr kumimoji="1" lang="ja-JP" altLang="en-US" sz="3600" b="1"/>
              <a:t>アルゴリズム</a:t>
            </a:r>
            <a:r>
              <a:rPr kumimoji="1" lang="en-US" altLang="ja-JP" sz="3600" b="1"/>
              <a:t>(</a:t>
            </a:r>
            <a:r>
              <a:rPr kumimoji="1" lang="ja-JP" altLang="en-US" sz="3600" b="1"/>
              <a:t>モンテカルロ方策勾配</a:t>
            </a:r>
            <a:r>
              <a:rPr kumimoji="1" lang="en-US" altLang="ja-JP" sz="3600" b="1"/>
              <a:t>)</a:t>
            </a:r>
            <a:endParaRPr kumimoji="1" lang="ja-JP" altLang="en-US" sz="3600" b="1"/>
          </a:p>
        </p:txBody>
      </p:sp>
      <p:sp>
        <p:nvSpPr>
          <p:cNvPr id="19" name="スライド番号プレースホルダー 18">
            <a:extLst>
              <a:ext uri="{FF2B5EF4-FFF2-40B4-BE49-F238E27FC236}">
                <a16:creationId xmlns:a16="http://schemas.microsoft.com/office/drawing/2014/main" id="{8737B069-19EF-5D94-C50C-88EB52F41786}"/>
              </a:ext>
            </a:extLst>
          </p:cNvPr>
          <p:cNvSpPr>
            <a:spLocks noGrp="1"/>
          </p:cNvSpPr>
          <p:nvPr>
            <p:ph type="sldNum" sz="quarter" idx="12"/>
          </p:nvPr>
        </p:nvSpPr>
        <p:spPr/>
        <p:txBody>
          <a:bodyPr/>
          <a:lstStyle/>
          <a:p>
            <a:fld id="{27B779E8-472C-4CF6-AB91-28759973D9AB}" type="slidenum">
              <a:rPr kumimoji="1" lang="ja-JP" altLang="en-US" smtClean="0"/>
              <a:t>44</a:t>
            </a:fld>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F00CB3E-47A0-F081-6408-0C6AAB19ED80}"/>
                  </a:ext>
                </a:extLst>
              </p:cNvPr>
              <p:cNvSpPr txBox="1"/>
              <p:nvPr/>
            </p:nvSpPr>
            <p:spPr>
              <a:xfrm>
                <a:off x="5308113" y="3039378"/>
                <a:ext cx="6051207"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b="0" i="1" smtClean="0">
                              <a:latin typeface="Cambria Math" panose="02040503050406030204" pitchFamily="18" charset="0"/>
                            </a:rPr>
                          </m:ctrlPr>
                        </m:naryPr>
                        <m:sub>
                          <m:r>
                            <m:rPr>
                              <m:brk m:alnAt="23"/>
                            </m:rPr>
                            <a:rPr lang="en-US" altLang="ja-JP" sz="3200" b="0" i="1" smtClean="0">
                              <a:latin typeface="Cambria Math" panose="02040503050406030204" pitchFamily="18" charset="0"/>
                            </a:rPr>
                            <m:t>𝑡</m:t>
                          </m:r>
                          <m:r>
                            <a:rPr lang="en-US" altLang="ja-JP" sz="3200" b="0" i="1" smtClean="0">
                              <a:latin typeface="Cambria Math" panose="02040503050406030204" pitchFamily="18" charset="0"/>
                            </a:rPr>
                            <m:t>=0</m:t>
                          </m:r>
                        </m:sub>
                        <m:sup>
                          <m:r>
                            <a:rPr lang="en-US" altLang="ja-JP" sz="3200" b="0" i="1" smtClean="0">
                              <a:latin typeface="Cambria Math" panose="02040503050406030204" pitchFamily="18" charset="0"/>
                            </a:rPr>
                            <m:t>𝑇</m:t>
                          </m:r>
                        </m:sup>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𝐺</m:t>
                              </m:r>
                            </m:e>
                            <m:sub>
                              <m:r>
                                <a:rPr lang="en-US" altLang="ja-JP" sz="3200" b="0" i="1" smtClean="0">
                                  <a:latin typeface="Cambria Math" panose="02040503050406030204" pitchFamily="18" charset="0"/>
                                </a:rPr>
                                <m:t>𝑡</m:t>
                              </m:r>
                            </m:sub>
                          </m:sSub>
                          <m:f>
                            <m:fPr>
                              <m:ctrlPr>
                                <a:rPr lang="en-US" altLang="ja-JP" sz="3200" i="1" smtClean="0">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b="0" i="1" smtClean="0">
                                  <a:latin typeface="Cambria Math" panose="02040503050406030204" pitchFamily="18" charset="0"/>
                                </a:rPr>
                                <m:t>)</m:t>
                              </m:r>
                            </m:num>
                            <m:den>
                              <m:sSub>
                                <m:sSubPr>
                                  <m:ctrlPr>
                                    <a:rPr lang="en-US" altLang="ja-JP" sz="3200" i="1" smtClean="0">
                                      <a:latin typeface="Cambria Math" panose="02040503050406030204" pitchFamily="18" charset="0"/>
                                    </a:rPr>
                                  </m:ctrlPr>
                                </m:sSubPr>
                                <m:e>
                                  <m:r>
                                    <a:rPr lang="ja-JP" altLang="en-US" sz="3200" i="1" smtClean="0">
                                      <a:latin typeface="Cambria Math" panose="02040503050406030204" pitchFamily="18" charset="0"/>
                                    </a:rPr>
                                    <m:t>𝜋</m:t>
                                  </m:r>
                                </m:e>
                                <m:sub>
                                  <m:r>
                                    <a:rPr lang="ja-JP" altLang="en-US" sz="3200" i="1" smtClean="0">
                                      <a:latin typeface="Cambria Math" panose="02040503050406030204" pitchFamily="18" charset="0"/>
                                    </a:rPr>
                                    <m:t>𝜃</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𝐴</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𝑆</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FF00CB3E-47A0-F081-6408-0C6AAB19ED80}"/>
                  </a:ext>
                </a:extLst>
              </p:cNvPr>
              <p:cNvSpPr txBox="1">
                <a:spLocks noRot="1" noChangeAspect="1" noMove="1" noResize="1" noEditPoints="1" noAdjustHandles="1" noChangeArrowheads="1" noChangeShapeType="1" noTextEdit="1"/>
              </p:cNvSpPr>
              <p:nvPr/>
            </p:nvSpPr>
            <p:spPr>
              <a:xfrm>
                <a:off x="5308113" y="3039378"/>
                <a:ext cx="6051207" cy="13851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FA0B4A4-5F10-A9D4-3E98-C6F1F3CB7E01}"/>
                  </a:ext>
                </a:extLst>
              </p:cNvPr>
              <p:cNvSpPr txBox="1"/>
              <p:nvPr/>
            </p:nvSpPr>
            <p:spPr>
              <a:xfrm>
                <a:off x="5308113" y="1271955"/>
                <a:ext cx="2725939" cy="543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𝐽</m:t>
                      </m:r>
                      <m:d>
                        <m:dPr>
                          <m:ctrlPr>
                            <a:rPr kumimoji="1" lang="en-US" altLang="ja-JP" sz="3200" b="0" i="1" smtClean="0">
                              <a:latin typeface="Cambria Math" panose="02040503050406030204" pitchFamily="18" charset="0"/>
                            </a:rPr>
                          </m:ctrlPr>
                        </m:dPr>
                        <m:e>
                          <m:r>
                            <a:rPr kumimoji="1" lang="ja-JP" altLang="en-US" sz="3200" b="0" i="1" smtClean="0">
                              <a:latin typeface="Cambria Math" panose="02040503050406030204" pitchFamily="18" charset="0"/>
                            </a:rPr>
                            <m:t>𝜃</m:t>
                          </m:r>
                        </m:e>
                      </m:d>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𝑣</m:t>
                          </m:r>
                        </m:e>
                        <m:sub>
                          <m:sSub>
                            <m:sSubPr>
                              <m:ctrlPr>
                                <a:rPr kumimoji="1" lang="en-US" altLang="ja-JP" sz="3200" b="0" i="1" smtClean="0">
                                  <a:latin typeface="Cambria Math" panose="02040503050406030204" pitchFamily="18" charset="0"/>
                                </a:rPr>
                              </m:ctrlPr>
                            </m:sSubPr>
                            <m:e>
                              <m:r>
                                <a:rPr kumimoji="1" lang="ja-JP" altLang="en-US" sz="3200" b="0" i="1" smtClean="0">
                                  <a:latin typeface="Cambria Math" panose="02040503050406030204" pitchFamily="18" charset="0"/>
                                </a:rPr>
                                <m:t>𝜋</m:t>
                              </m:r>
                            </m:e>
                            <m:sub>
                              <m:r>
                                <a:rPr kumimoji="1" lang="ja-JP" altLang="en-US" sz="3200" b="0" i="1" smtClean="0">
                                  <a:latin typeface="Cambria Math" panose="02040503050406030204" pitchFamily="18" charset="0"/>
                                </a:rPr>
                                <m:t>𝜃</m:t>
                              </m:r>
                            </m:sub>
                          </m:sSub>
                        </m:sub>
                      </m:sSub>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0</m:t>
                              </m:r>
                            </m:sub>
                          </m:sSub>
                        </m:e>
                      </m:d>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DFA0B4A4-5F10-A9D4-3E98-C6F1F3CB7E01}"/>
                  </a:ext>
                </a:extLst>
              </p:cNvPr>
              <p:cNvSpPr txBox="1">
                <a:spLocks noRot="1" noChangeAspect="1" noMove="1" noResize="1" noEditPoints="1" noAdjustHandles="1" noChangeArrowheads="1" noChangeShapeType="1" noTextEdit="1"/>
              </p:cNvSpPr>
              <p:nvPr/>
            </p:nvSpPr>
            <p:spPr>
              <a:xfrm>
                <a:off x="5308113" y="1271955"/>
                <a:ext cx="2725939" cy="543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29BF07C5-5F99-6C53-B37F-F43C60704160}"/>
                  </a:ext>
                </a:extLst>
              </p:cNvPr>
              <p:cNvSpPr txBox="1"/>
              <p:nvPr/>
            </p:nvSpPr>
            <p:spPr>
              <a:xfrm>
                <a:off x="5314801" y="2220999"/>
                <a:ext cx="31313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200" b="0" i="1" smtClean="0">
                          <a:latin typeface="Cambria Math" panose="02040503050406030204" pitchFamily="18" charset="0"/>
                        </a:rPr>
                        <m:t>𝜃</m:t>
                      </m:r>
                      <m:r>
                        <a:rPr lang="en-US" altLang="ja-JP" sz="3200" i="1">
                          <a:latin typeface="Cambria Math" panose="02040503050406030204" pitchFamily="18" charset="0"/>
                          <a:ea typeface="Cambria Math" panose="02040503050406030204" pitchFamily="18" charset="0"/>
                        </a:rPr>
                        <m:t>←</m:t>
                      </m:r>
                      <m:r>
                        <a:rPr lang="ja-JP" altLang="en-US" sz="3200" i="1">
                          <a:latin typeface="Cambria Math" panose="02040503050406030204" pitchFamily="18" charset="0"/>
                        </a:rPr>
                        <m:t>𝜃</m:t>
                      </m:r>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𝛼</m:t>
                      </m:r>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𝜃</m:t>
                      </m:r>
                      <m:r>
                        <a:rPr lang="en-US" altLang="ja-JP" sz="3200" b="0" i="1" smtClean="0">
                          <a:latin typeface="Cambria Math" panose="02040503050406030204" pitchFamily="18" charset="0"/>
                        </a:rPr>
                        <m:t>)</m:t>
                      </m:r>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29BF07C5-5F99-6C53-B37F-F43C60704160}"/>
                  </a:ext>
                </a:extLst>
              </p:cNvPr>
              <p:cNvSpPr txBox="1">
                <a:spLocks noRot="1" noChangeAspect="1" noMove="1" noResize="1" noEditPoints="1" noAdjustHandles="1" noChangeArrowheads="1" noChangeShapeType="1" noTextEdit="1"/>
              </p:cNvSpPr>
              <p:nvPr/>
            </p:nvSpPr>
            <p:spPr>
              <a:xfrm>
                <a:off x="5314801" y="2220999"/>
                <a:ext cx="3131370" cy="492443"/>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B8326D9-5328-5A75-3BD4-31177FA00F37}"/>
              </a:ext>
            </a:extLst>
          </p:cNvPr>
          <p:cNvSpPr txBox="1"/>
          <p:nvPr/>
        </p:nvSpPr>
        <p:spPr>
          <a:xfrm>
            <a:off x="1714084" y="1271955"/>
            <a:ext cx="1943517" cy="584775"/>
          </a:xfrm>
          <a:prstGeom prst="rect">
            <a:avLst/>
          </a:prstGeom>
          <a:noFill/>
        </p:spPr>
        <p:txBody>
          <a:bodyPr wrap="square" rtlCol="0">
            <a:spAutoFit/>
          </a:bodyPr>
          <a:lstStyle/>
          <a:p>
            <a:r>
              <a:rPr kumimoji="1" lang="ja-JP" altLang="en-US" sz="3200" b="1"/>
              <a:t>目的関数</a:t>
            </a:r>
          </a:p>
        </p:txBody>
      </p:sp>
      <p:sp>
        <p:nvSpPr>
          <p:cNvPr id="11" name="テキスト ボックス 10">
            <a:extLst>
              <a:ext uri="{FF2B5EF4-FFF2-40B4-BE49-F238E27FC236}">
                <a16:creationId xmlns:a16="http://schemas.microsoft.com/office/drawing/2014/main" id="{430DA99A-19BA-D201-72B7-5FC15F249B3C}"/>
              </a:ext>
            </a:extLst>
          </p:cNvPr>
          <p:cNvSpPr txBox="1"/>
          <p:nvPr/>
        </p:nvSpPr>
        <p:spPr>
          <a:xfrm>
            <a:off x="348343" y="2174834"/>
            <a:ext cx="4476206" cy="584775"/>
          </a:xfrm>
          <a:prstGeom prst="rect">
            <a:avLst/>
          </a:prstGeom>
          <a:noFill/>
        </p:spPr>
        <p:txBody>
          <a:bodyPr wrap="square" rtlCol="0">
            <a:spAutoFit/>
          </a:bodyPr>
          <a:lstStyle/>
          <a:p>
            <a:r>
              <a:rPr kumimoji="1" lang="ja-JP" altLang="en-US" sz="3200" b="1"/>
              <a:t>更新式（勾配上昇法）</a:t>
            </a:r>
          </a:p>
        </p:txBody>
      </p:sp>
    </p:spTree>
    <p:extLst>
      <p:ext uri="{BB962C8B-B14F-4D97-AF65-F5344CB8AC3E}">
        <p14:creationId xmlns:p14="http://schemas.microsoft.com/office/powerpoint/2010/main" val="373845705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C80AD-AD2A-0DB8-25BE-85C4F6EB27B6}"/>
            </a:ext>
          </a:extLst>
        </p:cNvPr>
        <p:cNvGrpSpPr/>
        <p:nvPr/>
      </p:nvGrpSpPr>
      <p:grpSpPr>
        <a:xfrm>
          <a:off x="0" y="0"/>
          <a:ext cx="0" cy="0"/>
          <a:chOff x="0" y="0"/>
          <a:chExt cx="0" cy="0"/>
        </a:xfrm>
      </p:grpSpPr>
      <p:sp>
        <p:nvSpPr>
          <p:cNvPr id="19" name="スライド番号プレースホルダー 18">
            <a:extLst>
              <a:ext uri="{FF2B5EF4-FFF2-40B4-BE49-F238E27FC236}">
                <a16:creationId xmlns:a16="http://schemas.microsoft.com/office/drawing/2014/main" id="{9C0B7680-B4E4-6D03-6B8A-9334AC122BA3}"/>
              </a:ext>
            </a:extLst>
          </p:cNvPr>
          <p:cNvSpPr>
            <a:spLocks noGrp="1"/>
          </p:cNvSpPr>
          <p:nvPr>
            <p:ph type="sldNum" sz="quarter" idx="12"/>
          </p:nvPr>
        </p:nvSpPr>
        <p:spPr/>
        <p:txBody>
          <a:bodyPr/>
          <a:lstStyle/>
          <a:p>
            <a:fld id="{27B779E8-472C-4CF6-AB91-28759973D9AB}" type="slidenum">
              <a:rPr kumimoji="1" lang="ja-JP" altLang="en-US" smtClean="0"/>
              <a:t>45</a:t>
            </a:fld>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846AA23-B9E5-80BD-650C-F044DF2DC5A7}"/>
                  </a:ext>
                </a:extLst>
              </p:cNvPr>
              <p:cNvSpPr txBox="1"/>
              <p:nvPr/>
            </p:nvSpPr>
            <p:spPr>
              <a:xfrm>
                <a:off x="472794" y="1255620"/>
                <a:ext cx="7013907"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𝜏</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i="1">
                              <a:latin typeface="Cambria Math" panose="02040503050406030204" pitchFamily="18" charset="0"/>
                            </a:rPr>
                          </m:ctrlPr>
                        </m:naryPr>
                        <m:sub>
                          <m:r>
                            <m:rPr>
                              <m:brk m:alnAt="23"/>
                            </m:rPr>
                            <a:rPr lang="en-US" altLang="ja-JP" sz="3200" i="1">
                              <a:latin typeface="Cambria Math" panose="02040503050406030204" pitchFamily="18" charset="0"/>
                            </a:rPr>
                            <m:t>𝑡</m:t>
                          </m:r>
                          <m:r>
                            <a:rPr lang="en-US" altLang="ja-JP" sz="3200" i="1">
                              <a:latin typeface="Cambria Math" panose="02040503050406030204" pitchFamily="18" charset="0"/>
                            </a:rPr>
                            <m:t>=0</m:t>
                          </m:r>
                        </m:sub>
                        <m:sup>
                          <m:r>
                            <a:rPr lang="en-US" altLang="ja-JP" sz="3200" i="1">
                              <a:latin typeface="Cambria Math" panose="02040503050406030204" pitchFamily="18" charset="0"/>
                            </a:rPr>
                            <m:t>𝑇</m:t>
                          </m:r>
                        </m:sup>
                        <m:e>
                          <m:r>
                            <a:rPr lang="en-US" altLang="ja-JP" sz="3200" i="1">
                              <a:latin typeface="Cambria Math" panose="02040503050406030204" pitchFamily="18" charset="0"/>
                            </a:rPr>
                            <m:t>𝐺</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𝑡</m:t>
                              </m:r>
                            </m:e>
                          </m:d>
                          <m:f>
                            <m:fPr>
                              <m:ctrlPr>
                                <a:rPr lang="en-US" altLang="ja-JP" sz="3200" i="1">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num>
                            <m:den>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4846AA23-B9E5-80BD-650C-F044DF2DC5A7}"/>
                  </a:ext>
                </a:extLst>
              </p:cNvPr>
              <p:cNvSpPr txBox="1">
                <a:spLocks noRot="1" noChangeAspect="1" noMove="1" noResize="1" noEditPoints="1" noAdjustHandles="1" noChangeArrowheads="1" noChangeShapeType="1" noTextEdit="1"/>
              </p:cNvSpPr>
              <p:nvPr/>
            </p:nvSpPr>
            <p:spPr>
              <a:xfrm>
                <a:off x="472794" y="1255620"/>
                <a:ext cx="7013907" cy="13851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F2AECB28-AACA-B92E-13D0-AB53F7A08B1C}"/>
                  </a:ext>
                </a:extLst>
              </p:cNvPr>
              <p:cNvSpPr txBox="1"/>
              <p:nvPr/>
            </p:nvSpPr>
            <p:spPr>
              <a:xfrm>
                <a:off x="472794" y="3182778"/>
                <a:ext cx="10731015" cy="492443"/>
              </a:xfrm>
              <a:prstGeom prst="rect">
                <a:avLst/>
              </a:prstGeom>
              <a:noFill/>
            </p:spPr>
            <p:txBody>
              <a:bodyPr wrap="none" lIns="0" tIns="0" rIns="0" bIns="0" rtlCol="0">
                <a:spAutoFit/>
              </a:bodyPr>
              <a:lstStyle/>
              <a:p>
                <a14:m>
                  <m:oMath xmlns:m="http://schemas.openxmlformats.org/officeDocument/2006/math">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oMath>
                </a14:m>
                <a:r>
                  <a:rPr kumimoji="1" lang="ja-JP" altLang="en-US" sz="3200"/>
                  <a:t>：</a:t>
                </a:r>
                <a:r>
                  <a:rPr kumimoji="1" lang="ja-JP" altLang="en-US" sz="3200" b="1"/>
                  <a:t>状態</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oMath>
                </a14:m>
                <a:r>
                  <a:rPr kumimoji="1" lang="ja-JP" altLang="en-US" sz="3200" b="1"/>
                  <a:t>で行動</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oMath>
                </a14:m>
                <a:r>
                  <a:rPr kumimoji="1" lang="ja-JP" altLang="en-US" sz="3200" b="1"/>
                  <a:t>を取る確率が最も増える方向</a:t>
                </a:r>
              </a:p>
            </p:txBody>
          </p:sp>
        </mc:Choice>
        <mc:Fallback>
          <p:sp>
            <p:nvSpPr>
              <p:cNvPr id="9" name="テキスト ボックス 8">
                <a:extLst>
                  <a:ext uri="{FF2B5EF4-FFF2-40B4-BE49-F238E27FC236}">
                    <a16:creationId xmlns:a16="http://schemas.microsoft.com/office/drawing/2014/main" id="{F2AECB28-AACA-B92E-13D0-AB53F7A08B1C}"/>
                  </a:ext>
                </a:extLst>
              </p:cNvPr>
              <p:cNvSpPr txBox="1">
                <a:spLocks noRot="1" noChangeAspect="1" noMove="1" noResize="1" noEditPoints="1" noAdjustHandles="1" noChangeArrowheads="1" noChangeShapeType="1" noTextEdit="1"/>
              </p:cNvSpPr>
              <p:nvPr/>
            </p:nvSpPr>
            <p:spPr>
              <a:xfrm>
                <a:off x="472794" y="3182778"/>
                <a:ext cx="10731015" cy="492443"/>
              </a:xfrm>
              <a:prstGeom prst="rect">
                <a:avLst/>
              </a:prstGeom>
              <a:blipFill>
                <a:blip r:embed="rId4"/>
                <a:stretch>
                  <a:fillRect t="-32099" b="-419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D65FF01-AC41-A8B6-F7E7-F41DAC9D691E}"/>
                  </a:ext>
                </a:extLst>
              </p:cNvPr>
              <p:cNvSpPr txBox="1"/>
              <p:nvPr/>
            </p:nvSpPr>
            <p:spPr>
              <a:xfrm>
                <a:off x="472794" y="4050869"/>
                <a:ext cx="7851701" cy="765338"/>
              </a:xfrm>
              <a:prstGeom prst="rect">
                <a:avLst/>
              </a:prstGeom>
              <a:noFill/>
            </p:spPr>
            <p:txBody>
              <a:bodyPr wrap="none" lIns="0" tIns="0" rIns="0" bIns="0" rtlCol="0">
                <a:spAutoFit/>
              </a:bodyPr>
              <a:lstStyle/>
              <a:p>
                <a14:m>
                  <m:oMath xmlns:m="http://schemas.openxmlformats.org/officeDocument/2006/math">
                    <m:f>
                      <m:fPr>
                        <m:ctrlPr>
                          <a:rPr lang="en-US" altLang="ja-JP" sz="3200" i="1" smtClean="0">
                            <a:latin typeface="Cambria Math" panose="02040503050406030204" pitchFamily="18" charset="0"/>
                          </a:rPr>
                        </m:ctrlPr>
                      </m:fPr>
                      <m:num>
                        <m:r>
                          <a:rPr lang="en-US" altLang="ja-JP" sz="3200" b="0" i="1" smtClean="0">
                            <a:latin typeface="Cambria Math" panose="02040503050406030204" pitchFamily="18" charset="0"/>
                          </a:rPr>
                          <m:t>1</m:t>
                        </m:r>
                      </m:num>
                      <m:den>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den>
                    </m:f>
                  </m:oMath>
                </a14:m>
                <a:r>
                  <a:rPr kumimoji="1" lang="ja-JP" altLang="en-US" sz="3200"/>
                  <a:t>：</a:t>
                </a:r>
                <a:r>
                  <a:rPr kumimoji="1" lang="ja-JP" altLang="en-US" sz="3200" b="1"/>
                  <a:t>状態</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oMath>
                </a14:m>
                <a:r>
                  <a:rPr kumimoji="1" lang="ja-JP" altLang="en-US" sz="3200" b="1"/>
                  <a:t>で行動</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oMath>
                </a14:m>
                <a:r>
                  <a:rPr kumimoji="1" lang="ja-JP" altLang="en-US" sz="3200" b="1"/>
                  <a:t>を取る確率の逆数</a:t>
                </a:r>
              </a:p>
            </p:txBody>
          </p:sp>
        </mc:Choice>
        <mc:Fallback>
          <p:sp>
            <p:nvSpPr>
              <p:cNvPr id="10" name="テキスト ボックス 9">
                <a:extLst>
                  <a:ext uri="{FF2B5EF4-FFF2-40B4-BE49-F238E27FC236}">
                    <a16:creationId xmlns:a16="http://schemas.microsoft.com/office/drawing/2014/main" id="{7D65FF01-AC41-A8B6-F7E7-F41DAC9D691E}"/>
                  </a:ext>
                </a:extLst>
              </p:cNvPr>
              <p:cNvSpPr txBox="1">
                <a:spLocks noRot="1" noChangeAspect="1" noMove="1" noResize="1" noEditPoints="1" noAdjustHandles="1" noChangeArrowheads="1" noChangeShapeType="1" noTextEdit="1"/>
              </p:cNvSpPr>
              <p:nvPr/>
            </p:nvSpPr>
            <p:spPr>
              <a:xfrm>
                <a:off x="472794" y="4050869"/>
                <a:ext cx="7851701" cy="765338"/>
              </a:xfrm>
              <a:prstGeom prst="rect">
                <a:avLst/>
              </a:prstGeom>
              <a:blipFill>
                <a:blip r:embed="rId5"/>
                <a:stretch>
                  <a:fillRect l="-78" t="-8800" b="-4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115ABFA-3FA8-ECE3-AA14-8403937B1A29}"/>
                  </a:ext>
                </a:extLst>
              </p:cNvPr>
              <p:cNvSpPr txBox="1"/>
              <p:nvPr/>
            </p:nvSpPr>
            <p:spPr>
              <a:xfrm>
                <a:off x="2158804" y="4822871"/>
                <a:ext cx="10033196" cy="492443"/>
              </a:xfrm>
              <a:prstGeom prst="rect">
                <a:avLst/>
              </a:prstGeom>
              <a:noFill/>
            </p:spPr>
            <p:txBody>
              <a:bodyPr wrap="none" lIns="0" tIns="0" rIns="0" bIns="0" rtlCol="0">
                <a:spAutoFit/>
              </a:bodyPr>
              <a:lstStyle/>
              <a:p>
                <a14:m>
                  <m:oMath xmlns:m="http://schemas.openxmlformats.org/officeDocument/2006/math">
                    <m:r>
                      <a:rPr lang="ja-JP" altLang="en-US" sz="3200" i="1" smtClean="0">
                        <a:latin typeface="Cambria Math" panose="02040503050406030204" pitchFamily="18" charset="0"/>
                      </a:rPr>
                      <m:t>→</m:t>
                    </m:r>
                  </m:oMath>
                </a14:m>
                <a:r>
                  <a:rPr kumimoji="1" lang="ja-JP" altLang="en-US" sz="3200" b="1"/>
                  <a:t>確率が低い</a:t>
                </a:r>
                <a:r>
                  <a:rPr kumimoji="1" lang="en-US" altLang="ja-JP" sz="3200" b="1"/>
                  <a:t>(</a:t>
                </a:r>
                <a:r>
                  <a:rPr kumimoji="1" lang="ja-JP" altLang="en-US" sz="3200" b="1"/>
                  <a:t>高い</a:t>
                </a:r>
                <a:r>
                  <a:rPr kumimoji="1" lang="en-US" altLang="ja-JP" sz="3200" b="1"/>
                  <a:t>)</a:t>
                </a:r>
                <a:r>
                  <a:rPr kumimoji="1" lang="ja-JP" altLang="en-US" sz="3200" b="1"/>
                  <a:t>行動ほど更新量が多く</a:t>
                </a:r>
                <a:r>
                  <a:rPr kumimoji="1" lang="en-US" altLang="ja-JP" sz="3200" b="1"/>
                  <a:t>(</a:t>
                </a:r>
                <a:r>
                  <a:rPr kumimoji="1" lang="ja-JP" altLang="en-US" sz="3200" b="1"/>
                  <a:t>少なく</a:t>
                </a:r>
                <a:r>
                  <a:rPr kumimoji="1" lang="en-US" altLang="ja-JP" sz="3200" b="1"/>
                  <a:t>)</a:t>
                </a:r>
                <a:r>
                  <a:rPr kumimoji="1" lang="ja-JP" altLang="en-US" sz="3200" b="1"/>
                  <a:t>なる</a:t>
                </a:r>
              </a:p>
            </p:txBody>
          </p:sp>
        </mc:Choice>
        <mc:Fallback>
          <p:sp>
            <p:nvSpPr>
              <p:cNvPr id="12" name="テキスト ボックス 11">
                <a:extLst>
                  <a:ext uri="{FF2B5EF4-FFF2-40B4-BE49-F238E27FC236}">
                    <a16:creationId xmlns:a16="http://schemas.microsoft.com/office/drawing/2014/main" id="{4115ABFA-3FA8-ECE3-AA14-8403937B1A29}"/>
                  </a:ext>
                </a:extLst>
              </p:cNvPr>
              <p:cNvSpPr txBox="1">
                <a:spLocks noRot="1" noChangeAspect="1" noMove="1" noResize="1" noEditPoints="1" noAdjustHandles="1" noChangeArrowheads="1" noChangeShapeType="1" noTextEdit="1"/>
              </p:cNvSpPr>
              <p:nvPr/>
            </p:nvSpPr>
            <p:spPr>
              <a:xfrm>
                <a:off x="2158804" y="4822871"/>
                <a:ext cx="10033196" cy="492443"/>
              </a:xfrm>
              <a:prstGeom prst="rect">
                <a:avLst/>
              </a:prstGeom>
              <a:blipFill>
                <a:blip r:embed="rId6"/>
                <a:stretch>
                  <a:fillRect t="-32099" b="-5185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BB0F2C1-A393-2E64-791E-F8148D043EF0}"/>
                  </a:ext>
                </a:extLst>
              </p:cNvPr>
              <p:cNvSpPr txBox="1"/>
              <p:nvPr/>
            </p:nvSpPr>
            <p:spPr>
              <a:xfrm>
                <a:off x="981555" y="5793162"/>
                <a:ext cx="10228890" cy="492443"/>
              </a:xfrm>
              <a:prstGeom prst="rect">
                <a:avLst/>
              </a:prstGeom>
              <a:noFill/>
            </p:spPr>
            <p:txBody>
              <a:bodyPr wrap="none" lIns="0" tIns="0" rIns="0" bIns="0" rtlCol="0">
                <a:spAutoFit/>
              </a:bodyPr>
              <a:lstStyle/>
              <a:p>
                <a14:m>
                  <m:oMath xmlns:m="http://schemas.openxmlformats.org/officeDocument/2006/math">
                    <m:r>
                      <a:rPr lang="en-US" altLang="ja-JP" sz="3200" i="1">
                        <a:latin typeface="Cambria Math" panose="02040503050406030204" pitchFamily="18" charset="0"/>
                      </a:rPr>
                      <m:t>𝐺</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𝑡</m:t>
                        </m:r>
                      </m:e>
                    </m:d>
                    <m:r>
                      <a:rPr lang="ja-JP" altLang="en-US" sz="3200" i="1">
                        <a:latin typeface="Cambria Math" panose="02040503050406030204" pitchFamily="18" charset="0"/>
                      </a:rPr>
                      <m:t>→</m:t>
                    </m:r>
                  </m:oMath>
                </a14:m>
                <a:r>
                  <a:rPr kumimoji="1" lang="ja-JP" altLang="en-US" sz="3200" b="1"/>
                  <a:t>収益が大きい</a:t>
                </a:r>
                <a:r>
                  <a:rPr kumimoji="1" lang="en-US" altLang="ja-JP" sz="3200" b="1"/>
                  <a:t>(</a:t>
                </a:r>
                <a:r>
                  <a:rPr kumimoji="1" lang="ja-JP" altLang="en-US" sz="3200" b="1"/>
                  <a:t>小さい</a:t>
                </a:r>
                <a:r>
                  <a:rPr kumimoji="1" lang="en-US" altLang="ja-JP" sz="3200" b="1"/>
                  <a:t>)</a:t>
                </a:r>
                <a:r>
                  <a:rPr kumimoji="1" lang="ja-JP" altLang="en-US" sz="3200" b="1"/>
                  <a:t>ほど</a:t>
                </a:r>
                <a:r>
                  <a:rPr kumimoji="1" lang="en-US" altLang="ja-JP" sz="3200" b="1"/>
                  <a:t>,</a:t>
                </a:r>
                <a:r>
                  <a:rPr kumimoji="1" lang="ja-JP" altLang="en-US" sz="3200" b="1"/>
                  <a:t>更新量が増える</a:t>
                </a:r>
                <a:r>
                  <a:rPr kumimoji="1" lang="en-US" altLang="ja-JP" sz="3200" b="1"/>
                  <a:t>(</a:t>
                </a:r>
                <a:r>
                  <a:rPr kumimoji="1" lang="ja-JP" altLang="en-US" sz="3200" b="1"/>
                  <a:t>減る</a:t>
                </a:r>
                <a:r>
                  <a:rPr kumimoji="1" lang="en-US" altLang="ja-JP" sz="3200" b="1"/>
                  <a:t>)</a:t>
                </a:r>
                <a:endParaRPr kumimoji="1" lang="ja-JP" altLang="en-US" sz="3200" b="1"/>
              </a:p>
            </p:txBody>
          </p:sp>
        </mc:Choice>
        <mc:Fallback>
          <p:sp>
            <p:nvSpPr>
              <p:cNvPr id="16" name="テキスト ボックス 15">
                <a:extLst>
                  <a:ext uri="{FF2B5EF4-FFF2-40B4-BE49-F238E27FC236}">
                    <a16:creationId xmlns:a16="http://schemas.microsoft.com/office/drawing/2014/main" id="{DBB0F2C1-A393-2E64-791E-F8148D043EF0}"/>
                  </a:ext>
                </a:extLst>
              </p:cNvPr>
              <p:cNvSpPr txBox="1">
                <a:spLocks noRot="1" noChangeAspect="1" noMove="1" noResize="1" noEditPoints="1" noAdjustHandles="1" noChangeArrowheads="1" noChangeShapeType="1" noTextEdit="1"/>
              </p:cNvSpPr>
              <p:nvPr/>
            </p:nvSpPr>
            <p:spPr>
              <a:xfrm>
                <a:off x="981555" y="5793162"/>
                <a:ext cx="10228890" cy="492443"/>
              </a:xfrm>
              <a:prstGeom prst="rect">
                <a:avLst/>
              </a:prstGeom>
              <a:blipFill>
                <a:blip r:embed="rId7"/>
                <a:stretch>
                  <a:fillRect t="-32099" b="-51852"/>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B68F6CD9-5B03-E6E7-E496-6580850066FB}"/>
              </a:ext>
            </a:extLst>
          </p:cNvPr>
          <p:cNvSpPr txBox="1"/>
          <p:nvPr/>
        </p:nvSpPr>
        <p:spPr>
          <a:xfrm>
            <a:off x="140547" y="211881"/>
            <a:ext cx="11450562" cy="646331"/>
          </a:xfrm>
          <a:prstGeom prst="rect">
            <a:avLst/>
          </a:prstGeom>
          <a:noFill/>
        </p:spPr>
        <p:txBody>
          <a:bodyPr wrap="square" rtlCol="0">
            <a:spAutoFit/>
          </a:bodyPr>
          <a:lstStyle/>
          <a:p>
            <a:r>
              <a:rPr kumimoji="1" lang="en-US" altLang="ja-JP" sz="3600" b="1"/>
              <a:t>REINFORCE </a:t>
            </a:r>
            <a:r>
              <a:rPr kumimoji="1" lang="ja-JP" altLang="en-US" sz="3600" b="1"/>
              <a:t>アルゴリズム</a:t>
            </a:r>
            <a:r>
              <a:rPr kumimoji="1" lang="en-US" altLang="ja-JP" sz="3600" b="1"/>
              <a:t>(</a:t>
            </a:r>
            <a:r>
              <a:rPr kumimoji="1" lang="ja-JP" altLang="en-US" sz="3600" b="1"/>
              <a:t>モンテカルロ方策勾配</a:t>
            </a:r>
            <a:r>
              <a:rPr kumimoji="1" lang="en-US" altLang="ja-JP" sz="3600" b="1"/>
              <a:t>)</a:t>
            </a:r>
            <a:endParaRPr kumimoji="1" lang="ja-JP" altLang="en-US" sz="3600" b="1"/>
          </a:p>
        </p:txBody>
      </p:sp>
    </p:spTree>
    <p:extLst>
      <p:ext uri="{BB962C8B-B14F-4D97-AF65-F5344CB8AC3E}">
        <p14:creationId xmlns:p14="http://schemas.microsoft.com/office/powerpoint/2010/main" val="3005387120"/>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9D0EF-D452-42D4-7542-0547507FABC9}"/>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3971342-F30F-5E29-9921-2A1358E33726}"/>
              </a:ext>
            </a:extLst>
          </p:cNvPr>
          <p:cNvSpPr txBox="1"/>
          <p:nvPr/>
        </p:nvSpPr>
        <p:spPr>
          <a:xfrm>
            <a:off x="140547" y="86430"/>
            <a:ext cx="11450562" cy="646331"/>
          </a:xfrm>
          <a:prstGeom prst="rect">
            <a:avLst/>
          </a:prstGeom>
          <a:noFill/>
        </p:spPr>
        <p:txBody>
          <a:bodyPr wrap="square" rtlCol="0">
            <a:spAutoFit/>
          </a:bodyPr>
          <a:lstStyle/>
          <a:p>
            <a:r>
              <a:rPr kumimoji="1" lang="en-US" altLang="ja-JP" sz="3600" b="1"/>
              <a:t>REINFORCE </a:t>
            </a:r>
            <a:r>
              <a:rPr kumimoji="1" lang="ja-JP" altLang="en-US" sz="3600" b="1"/>
              <a:t>アルゴリズム</a:t>
            </a:r>
            <a:r>
              <a:rPr kumimoji="1" lang="en-US" altLang="ja-JP" sz="3600" b="1"/>
              <a:t>(</a:t>
            </a:r>
            <a:r>
              <a:rPr kumimoji="1" lang="ja-JP" altLang="en-US" sz="3600" b="1"/>
              <a:t>モンテカルロ方策勾配</a:t>
            </a:r>
            <a:r>
              <a:rPr kumimoji="1" lang="en-US" altLang="ja-JP" sz="3600" b="1"/>
              <a:t>)</a:t>
            </a:r>
            <a:endParaRPr kumimoji="1" lang="ja-JP" altLang="en-US" sz="3600" b="1"/>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D4F39B9-B768-D654-6D3D-8788391A61BA}"/>
                  </a:ext>
                </a:extLst>
              </p:cNvPr>
              <p:cNvSpPr txBox="1"/>
              <p:nvPr/>
            </p:nvSpPr>
            <p:spPr>
              <a:xfrm>
                <a:off x="140547" y="1115201"/>
                <a:ext cx="11592613" cy="584775"/>
              </a:xfrm>
              <a:prstGeom prst="rect">
                <a:avLst/>
              </a:prstGeom>
              <a:noFill/>
            </p:spPr>
            <p:txBody>
              <a:bodyPr wrap="square" rtlCol="0">
                <a:spAutoFit/>
              </a:bodyPr>
              <a:lstStyle/>
              <a:p>
                <a:r>
                  <a:rPr kumimoji="1" lang="en-US" altLang="ja-JP" sz="3200" b="1"/>
                  <a:t>(1)</a:t>
                </a:r>
                <a:r>
                  <a:rPr lang="en-US" altLang="ja-JP" sz="3200"/>
                  <a:t> </a:t>
                </a:r>
                <a14:m>
                  <m:oMath xmlns:m="http://schemas.openxmlformats.org/officeDocument/2006/math">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oMath>
                </a14:m>
                <a:r>
                  <a:rPr kumimoji="1" lang="ja-JP" altLang="en-US" sz="3200" b="1"/>
                  <a:t>に従ってエピソードを生成</a:t>
                </a:r>
                <a:r>
                  <a:rPr lang="ja-JP" altLang="en-US" sz="3200" b="1"/>
                  <a:t>→</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1" smtClean="0">
                            <a:latin typeface="Cambria Math" panose="02040503050406030204" pitchFamily="18" charset="0"/>
                          </a:rPr>
                          <m:t>𝑺</m:t>
                        </m:r>
                      </m:e>
                      <m:sub>
                        <m:r>
                          <a:rPr lang="en-US" altLang="ja-JP" sz="3200" b="1" i="1" smtClean="0">
                            <a:latin typeface="Cambria Math" panose="02040503050406030204" pitchFamily="18" charset="0"/>
                          </a:rPr>
                          <m:t>𝟎</m:t>
                        </m:r>
                      </m:sub>
                    </m:sSub>
                    <m:r>
                      <a:rPr lang="en-US" altLang="ja-JP" sz="3200" b="1" i="1" smtClean="0">
                        <a:latin typeface="Cambria Math" panose="02040503050406030204" pitchFamily="18" charset="0"/>
                      </a:rPr>
                      <m:t>,</m:t>
                    </m:r>
                    <m:sSub>
                      <m:sSubPr>
                        <m:ctrlPr>
                          <a:rPr lang="en-US" altLang="ja-JP" sz="3200" b="1" i="1" smtClean="0">
                            <a:latin typeface="Cambria Math" panose="02040503050406030204" pitchFamily="18" charset="0"/>
                          </a:rPr>
                        </m:ctrlPr>
                      </m:sSubPr>
                      <m:e>
                        <m:r>
                          <a:rPr lang="en-US" altLang="ja-JP" sz="3200" b="1" i="1" smtClean="0">
                            <a:latin typeface="Cambria Math" panose="02040503050406030204" pitchFamily="18" charset="0"/>
                          </a:rPr>
                          <m:t>𝑨</m:t>
                        </m:r>
                      </m:e>
                      <m:sub>
                        <m:r>
                          <a:rPr lang="en-US" altLang="ja-JP" sz="3200" b="1" i="1" smtClean="0">
                            <a:latin typeface="Cambria Math" panose="02040503050406030204" pitchFamily="18" charset="0"/>
                          </a:rPr>
                          <m:t>𝟎</m:t>
                        </m:r>
                      </m:sub>
                    </m:sSub>
                    <m:r>
                      <a:rPr lang="en-US" altLang="ja-JP" sz="3200" b="1" i="1" smtClean="0">
                        <a:latin typeface="Cambria Math" panose="02040503050406030204" pitchFamily="18" charset="0"/>
                      </a:rPr>
                      <m:t>,</m:t>
                    </m:r>
                    <m:sSub>
                      <m:sSubPr>
                        <m:ctrlPr>
                          <a:rPr lang="en-US" altLang="ja-JP" sz="3200" b="1" i="1" smtClean="0">
                            <a:latin typeface="Cambria Math" panose="02040503050406030204" pitchFamily="18" charset="0"/>
                          </a:rPr>
                        </m:ctrlPr>
                      </m:sSubPr>
                      <m:e>
                        <m:r>
                          <a:rPr lang="en-US" altLang="ja-JP" sz="3200" b="1" i="1" smtClean="0">
                            <a:latin typeface="Cambria Math" panose="02040503050406030204" pitchFamily="18" charset="0"/>
                          </a:rPr>
                          <m:t>𝑹</m:t>
                        </m:r>
                      </m:e>
                      <m:sub>
                        <m:r>
                          <a:rPr lang="en-US" altLang="ja-JP" sz="3200" b="1" i="1" smtClean="0">
                            <a:latin typeface="Cambria Math" panose="02040503050406030204" pitchFamily="18" charset="0"/>
                          </a:rPr>
                          <m:t>𝟏</m:t>
                        </m:r>
                      </m:sub>
                    </m:sSub>
                    <m:r>
                      <a:rPr lang="en-US" altLang="ja-JP" sz="3200" b="1" i="1" smtClean="0">
                        <a:latin typeface="Cambria Math" panose="02040503050406030204" pitchFamily="18" charset="0"/>
                      </a:rPr>
                      <m:t>,</m:t>
                    </m:r>
                    <m:r>
                      <a:rPr lang="en-US" altLang="ja-JP" sz="3200" b="1" i="1" smtClean="0">
                        <a:latin typeface="Cambria Math" panose="02040503050406030204" pitchFamily="18" charset="0"/>
                        <a:ea typeface="Cambria Math" panose="02040503050406030204" pitchFamily="18" charset="0"/>
                      </a:rPr>
                      <m:t>⋯</m:t>
                    </m:r>
                    <m:sSub>
                      <m:sSubPr>
                        <m:ctrlPr>
                          <a:rPr lang="en-US" altLang="ja-JP" sz="3200" b="1" i="1">
                            <a:latin typeface="Cambria Math" panose="02040503050406030204" pitchFamily="18" charset="0"/>
                          </a:rPr>
                        </m:ctrlPr>
                      </m:sSubPr>
                      <m:e>
                        <m:r>
                          <a:rPr lang="en-US" altLang="ja-JP" sz="3200" b="1" i="1">
                            <a:latin typeface="Cambria Math" panose="02040503050406030204" pitchFamily="18" charset="0"/>
                          </a:rPr>
                          <m:t>𝑺</m:t>
                        </m:r>
                      </m:e>
                      <m:sub>
                        <m:r>
                          <a:rPr lang="en-US" altLang="ja-JP" sz="3200" b="1" i="1" smtClean="0">
                            <a:latin typeface="Cambria Math" panose="02040503050406030204" pitchFamily="18" charset="0"/>
                          </a:rPr>
                          <m:t>𝑻</m:t>
                        </m:r>
                        <m:r>
                          <a:rPr lang="en-US" altLang="ja-JP" sz="3200" b="1" i="1" smtClean="0">
                            <a:latin typeface="Cambria Math" panose="02040503050406030204" pitchFamily="18" charset="0"/>
                          </a:rPr>
                          <m:t>−</m:t>
                        </m:r>
                        <m:r>
                          <a:rPr lang="en-US" altLang="ja-JP" sz="3200" b="1" i="1" smtClean="0">
                            <a:latin typeface="Cambria Math" panose="02040503050406030204" pitchFamily="18" charset="0"/>
                          </a:rPr>
                          <m:t>𝟏</m:t>
                        </m:r>
                      </m:sub>
                    </m:sSub>
                    <m:r>
                      <a:rPr lang="en-US" altLang="ja-JP" sz="3200" b="1" i="1">
                        <a:latin typeface="Cambria Math" panose="02040503050406030204" pitchFamily="18" charset="0"/>
                      </a:rPr>
                      <m:t>,</m:t>
                    </m:r>
                    <m:sSub>
                      <m:sSubPr>
                        <m:ctrlPr>
                          <a:rPr lang="en-US" altLang="ja-JP" sz="3200" b="1" i="1">
                            <a:latin typeface="Cambria Math" panose="02040503050406030204" pitchFamily="18" charset="0"/>
                          </a:rPr>
                        </m:ctrlPr>
                      </m:sSubPr>
                      <m:e>
                        <m:r>
                          <a:rPr lang="en-US" altLang="ja-JP" sz="3200" b="1" i="1">
                            <a:latin typeface="Cambria Math" panose="02040503050406030204" pitchFamily="18" charset="0"/>
                          </a:rPr>
                          <m:t>𝑨</m:t>
                        </m:r>
                      </m:e>
                      <m:sub>
                        <m:r>
                          <a:rPr lang="en-US" altLang="ja-JP" sz="3200" b="1" i="1" smtClean="0">
                            <a:latin typeface="Cambria Math" panose="02040503050406030204" pitchFamily="18" charset="0"/>
                          </a:rPr>
                          <m:t>𝑻</m:t>
                        </m:r>
                        <m:r>
                          <a:rPr lang="en-US" altLang="ja-JP" sz="3200" b="1" i="1" smtClean="0">
                            <a:latin typeface="Cambria Math" panose="02040503050406030204" pitchFamily="18" charset="0"/>
                          </a:rPr>
                          <m:t>−</m:t>
                        </m:r>
                        <m:r>
                          <a:rPr lang="en-US" altLang="ja-JP" sz="3200" b="1" i="1" smtClean="0">
                            <a:latin typeface="Cambria Math" panose="02040503050406030204" pitchFamily="18" charset="0"/>
                          </a:rPr>
                          <m:t>𝟏</m:t>
                        </m:r>
                      </m:sub>
                    </m:sSub>
                    <m:r>
                      <a:rPr lang="en-US" altLang="ja-JP" sz="3200" b="1" i="1">
                        <a:latin typeface="Cambria Math" panose="02040503050406030204" pitchFamily="18" charset="0"/>
                      </a:rPr>
                      <m:t>,</m:t>
                    </m:r>
                    <m:sSub>
                      <m:sSubPr>
                        <m:ctrlPr>
                          <a:rPr lang="en-US" altLang="ja-JP" sz="3200" b="1" i="1">
                            <a:latin typeface="Cambria Math" panose="02040503050406030204" pitchFamily="18" charset="0"/>
                          </a:rPr>
                        </m:ctrlPr>
                      </m:sSubPr>
                      <m:e>
                        <m:r>
                          <a:rPr lang="en-US" altLang="ja-JP" sz="3200" b="1" i="1">
                            <a:latin typeface="Cambria Math" panose="02040503050406030204" pitchFamily="18" charset="0"/>
                          </a:rPr>
                          <m:t>𝑹</m:t>
                        </m:r>
                      </m:e>
                      <m:sub>
                        <m:r>
                          <a:rPr lang="en-US" altLang="ja-JP" sz="3200" b="1" i="1" smtClean="0">
                            <a:latin typeface="Cambria Math" panose="02040503050406030204" pitchFamily="18" charset="0"/>
                          </a:rPr>
                          <m:t>𝑻</m:t>
                        </m:r>
                      </m:sub>
                    </m:sSub>
                  </m:oMath>
                </a14:m>
                <a:endParaRPr kumimoji="1" lang="ja-JP" altLang="en-US" sz="3200" b="1"/>
              </a:p>
            </p:txBody>
          </p:sp>
        </mc:Choice>
        <mc:Fallback>
          <p:sp>
            <p:nvSpPr>
              <p:cNvPr id="6" name="テキスト ボックス 5">
                <a:extLst>
                  <a:ext uri="{FF2B5EF4-FFF2-40B4-BE49-F238E27FC236}">
                    <a16:creationId xmlns:a16="http://schemas.microsoft.com/office/drawing/2014/main" id="{5D4F39B9-B768-D654-6D3D-8788391A61BA}"/>
                  </a:ext>
                </a:extLst>
              </p:cNvPr>
              <p:cNvSpPr txBox="1">
                <a:spLocks noRot="1" noChangeAspect="1" noMove="1" noResize="1" noEditPoints="1" noAdjustHandles="1" noChangeArrowheads="1" noChangeShapeType="1" noTextEdit="1"/>
              </p:cNvSpPr>
              <p:nvPr/>
            </p:nvSpPr>
            <p:spPr>
              <a:xfrm>
                <a:off x="140547" y="1115201"/>
                <a:ext cx="11592613" cy="584775"/>
              </a:xfrm>
              <a:prstGeom prst="rect">
                <a:avLst/>
              </a:prstGeom>
              <a:blipFill>
                <a:blip r:embed="rId3"/>
                <a:stretch>
                  <a:fillRect l="-1314" t="-19792" b="-354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D3C9576-C156-14B4-F692-4146E1126996}"/>
                  </a:ext>
                </a:extLst>
              </p:cNvPr>
              <p:cNvSpPr txBox="1"/>
              <p:nvPr/>
            </p:nvSpPr>
            <p:spPr>
              <a:xfrm>
                <a:off x="140547" y="1859784"/>
                <a:ext cx="11592613" cy="584775"/>
              </a:xfrm>
              <a:prstGeom prst="rect">
                <a:avLst/>
              </a:prstGeom>
              <a:noFill/>
            </p:spPr>
            <p:txBody>
              <a:bodyPr wrap="square" rtlCol="0">
                <a:spAutoFit/>
              </a:bodyPr>
              <a:lstStyle/>
              <a:p>
                <a:r>
                  <a:rPr kumimoji="1" lang="en-US" altLang="ja-JP" sz="3200" b="1"/>
                  <a:t>(2)</a:t>
                </a:r>
                <a:r>
                  <a:rPr lang="ja-JP" altLang="en-US" sz="3200" b="1"/>
                  <a:t>時刻</a:t>
                </a:r>
                <a14:m>
                  <m:oMath xmlns:m="http://schemas.openxmlformats.org/officeDocument/2006/math">
                    <m:r>
                      <a:rPr lang="en-US" altLang="ja-JP" sz="3200" b="1" i="1" smtClean="0">
                        <a:latin typeface="Cambria Math" panose="02040503050406030204" pitchFamily="18" charset="0"/>
                      </a:rPr>
                      <m:t>𝒕</m:t>
                    </m:r>
                  </m:oMath>
                </a14:m>
                <a:r>
                  <a:rPr kumimoji="1" lang="ja-JP" altLang="en-US" sz="3200" b="1"/>
                  <a:t>における収益</a:t>
                </a:r>
                <a14:m>
                  <m:oMath xmlns:m="http://schemas.openxmlformats.org/officeDocument/2006/math">
                    <m:r>
                      <a:rPr lang="en-US" altLang="ja-JP" sz="3200" i="1">
                        <a:latin typeface="Cambria Math" panose="02040503050406030204" pitchFamily="18" charset="0"/>
                      </a:rPr>
                      <m:t>𝐺</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𝑡</m:t>
                        </m:r>
                      </m:e>
                    </m:d>
                  </m:oMath>
                </a14:m>
                <a:r>
                  <a:rPr kumimoji="1" lang="ja-JP" altLang="en-US" sz="3200" b="1"/>
                  <a:t>を算出</a:t>
                </a:r>
              </a:p>
            </p:txBody>
          </p:sp>
        </mc:Choice>
        <mc:Fallback>
          <p:sp>
            <p:nvSpPr>
              <p:cNvPr id="8" name="テキスト ボックス 7">
                <a:extLst>
                  <a:ext uri="{FF2B5EF4-FFF2-40B4-BE49-F238E27FC236}">
                    <a16:creationId xmlns:a16="http://schemas.microsoft.com/office/drawing/2014/main" id="{BD3C9576-C156-14B4-F692-4146E1126996}"/>
                  </a:ext>
                </a:extLst>
              </p:cNvPr>
              <p:cNvSpPr txBox="1">
                <a:spLocks noRot="1" noChangeAspect="1" noMove="1" noResize="1" noEditPoints="1" noAdjustHandles="1" noChangeArrowheads="1" noChangeShapeType="1" noTextEdit="1"/>
              </p:cNvSpPr>
              <p:nvPr/>
            </p:nvSpPr>
            <p:spPr>
              <a:xfrm>
                <a:off x="140547" y="1859784"/>
                <a:ext cx="11592613" cy="584775"/>
              </a:xfrm>
              <a:prstGeom prst="rect">
                <a:avLst/>
              </a:prstGeom>
              <a:blipFill>
                <a:blip r:embed="rId4"/>
                <a:stretch>
                  <a:fillRect l="-1314" t="-19792" b="-354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3907136-110F-FB18-07C6-FA8E9C3213AC}"/>
                  </a:ext>
                </a:extLst>
              </p:cNvPr>
              <p:cNvSpPr txBox="1"/>
              <p:nvPr/>
            </p:nvSpPr>
            <p:spPr>
              <a:xfrm>
                <a:off x="2429899" y="4257725"/>
                <a:ext cx="7013907"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𝜏</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i="1">
                              <a:latin typeface="Cambria Math" panose="02040503050406030204" pitchFamily="18" charset="0"/>
                            </a:rPr>
                          </m:ctrlPr>
                        </m:naryPr>
                        <m:sub>
                          <m:r>
                            <m:rPr>
                              <m:brk m:alnAt="23"/>
                            </m:rPr>
                            <a:rPr lang="en-US" altLang="ja-JP" sz="3200" i="1">
                              <a:latin typeface="Cambria Math" panose="02040503050406030204" pitchFamily="18" charset="0"/>
                            </a:rPr>
                            <m:t>𝑡</m:t>
                          </m:r>
                          <m:r>
                            <a:rPr lang="en-US" altLang="ja-JP" sz="3200" i="1">
                              <a:latin typeface="Cambria Math" panose="02040503050406030204" pitchFamily="18" charset="0"/>
                            </a:rPr>
                            <m:t>=0</m:t>
                          </m:r>
                        </m:sub>
                        <m:sup>
                          <m:r>
                            <a:rPr lang="en-US" altLang="ja-JP" sz="3200" i="1">
                              <a:latin typeface="Cambria Math" panose="02040503050406030204" pitchFamily="18" charset="0"/>
                            </a:rPr>
                            <m:t>𝑇</m:t>
                          </m:r>
                        </m:sup>
                        <m:e>
                          <m:r>
                            <a:rPr lang="en-US" altLang="ja-JP" sz="3200" i="1">
                              <a:latin typeface="Cambria Math" panose="02040503050406030204" pitchFamily="18" charset="0"/>
                            </a:rPr>
                            <m:t>𝐺</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𝑡</m:t>
                              </m:r>
                            </m:e>
                          </m:d>
                          <m:f>
                            <m:fPr>
                              <m:ctrlPr>
                                <a:rPr lang="en-US" altLang="ja-JP" sz="3200" i="1">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num>
                            <m:den>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73907136-110F-FB18-07C6-FA8E9C3213AC}"/>
                  </a:ext>
                </a:extLst>
              </p:cNvPr>
              <p:cNvSpPr txBox="1">
                <a:spLocks noRot="1" noChangeAspect="1" noMove="1" noResize="1" noEditPoints="1" noAdjustHandles="1" noChangeArrowheads="1" noChangeShapeType="1" noTextEdit="1"/>
              </p:cNvSpPr>
              <p:nvPr/>
            </p:nvSpPr>
            <p:spPr>
              <a:xfrm>
                <a:off x="2429899" y="4257725"/>
                <a:ext cx="7013907" cy="1385187"/>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A69455F-5257-D7CB-D267-7B32B884CD47}"/>
              </a:ext>
            </a:extLst>
          </p:cNvPr>
          <p:cNvSpPr txBox="1"/>
          <p:nvPr/>
        </p:nvSpPr>
        <p:spPr>
          <a:xfrm>
            <a:off x="140547" y="2604367"/>
            <a:ext cx="11592613" cy="584775"/>
          </a:xfrm>
          <a:prstGeom prst="rect">
            <a:avLst/>
          </a:prstGeom>
          <a:noFill/>
        </p:spPr>
        <p:txBody>
          <a:bodyPr wrap="square" rtlCol="0">
            <a:spAutoFit/>
          </a:bodyPr>
          <a:lstStyle/>
          <a:p>
            <a:r>
              <a:rPr kumimoji="1" lang="en-US" altLang="ja-JP" sz="3200" b="1"/>
              <a:t>(3)</a:t>
            </a:r>
            <a:r>
              <a:rPr kumimoji="1" lang="ja-JP" altLang="en-US" sz="3200" b="1"/>
              <a:t>算出した収益などを用いて勾配上昇法でパラメータ更新</a:t>
            </a:r>
          </a:p>
        </p:txBody>
      </p:sp>
      <p:sp>
        <p:nvSpPr>
          <p:cNvPr id="13" name="テキスト ボックス 12">
            <a:extLst>
              <a:ext uri="{FF2B5EF4-FFF2-40B4-BE49-F238E27FC236}">
                <a16:creationId xmlns:a16="http://schemas.microsoft.com/office/drawing/2014/main" id="{8F284C99-E188-9A91-4396-0B2D5D5E3B78}"/>
              </a:ext>
            </a:extLst>
          </p:cNvPr>
          <p:cNvSpPr txBox="1"/>
          <p:nvPr/>
        </p:nvSpPr>
        <p:spPr>
          <a:xfrm>
            <a:off x="140548" y="3348950"/>
            <a:ext cx="8872824" cy="584775"/>
          </a:xfrm>
          <a:prstGeom prst="rect">
            <a:avLst/>
          </a:prstGeom>
          <a:noFill/>
        </p:spPr>
        <p:txBody>
          <a:bodyPr wrap="square" rtlCol="0">
            <a:spAutoFit/>
          </a:bodyPr>
          <a:lstStyle/>
          <a:p>
            <a:r>
              <a:rPr kumimoji="1" lang="en-US" altLang="ja-JP" sz="3200" b="1"/>
              <a:t>(4)</a:t>
            </a:r>
            <a:r>
              <a:rPr kumimoji="1" lang="ja-JP" altLang="en-US" sz="3200" b="1"/>
              <a:t>すべての時刻において</a:t>
            </a:r>
            <a:r>
              <a:rPr kumimoji="1" lang="en-US" altLang="ja-JP" sz="3200" b="1"/>
              <a:t>(2),(3)</a:t>
            </a:r>
            <a:r>
              <a:rPr kumimoji="1" lang="ja-JP" altLang="en-US" sz="3200" b="1"/>
              <a:t>を繰り返す</a:t>
            </a:r>
          </a:p>
        </p:txBody>
      </p:sp>
      <p:sp>
        <p:nvSpPr>
          <p:cNvPr id="22" name="テキスト ボックス 21">
            <a:extLst>
              <a:ext uri="{FF2B5EF4-FFF2-40B4-BE49-F238E27FC236}">
                <a16:creationId xmlns:a16="http://schemas.microsoft.com/office/drawing/2014/main" id="{15C2F63F-AD7B-F7E8-1439-4463BFA0E61F}"/>
              </a:ext>
            </a:extLst>
          </p:cNvPr>
          <p:cNvSpPr txBox="1"/>
          <p:nvPr/>
        </p:nvSpPr>
        <p:spPr>
          <a:xfrm>
            <a:off x="66525" y="6027872"/>
            <a:ext cx="12125475" cy="584775"/>
          </a:xfrm>
          <a:prstGeom prst="rect">
            <a:avLst/>
          </a:prstGeom>
          <a:noFill/>
        </p:spPr>
        <p:txBody>
          <a:bodyPr wrap="square" rtlCol="0">
            <a:spAutoFit/>
          </a:bodyPr>
          <a:lstStyle/>
          <a:p>
            <a:r>
              <a:rPr kumimoji="1" lang="ja-JP" altLang="en-US" sz="3200" b="1"/>
              <a:t>モンテカルロ法と同じくエピソードが終わらないと更新できない</a:t>
            </a:r>
          </a:p>
        </p:txBody>
      </p:sp>
    </p:spTree>
    <p:extLst>
      <p:ext uri="{BB962C8B-B14F-4D97-AF65-F5344CB8AC3E}">
        <p14:creationId xmlns:p14="http://schemas.microsoft.com/office/powerpoint/2010/main" val="2569240926"/>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8175E-C42B-DAE8-0EB9-321028413E7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F0CC0E-8532-8859-ECAE-62195338AE8F}"/>
              </a:ext>
            </a:extLst>
          </p:cNvPr>
          <p:cNvSpPr txBox="1"/>
          <p:nvPr/>
        </p:nvSpPr>
        <p:spPr>
          <a:xfrm>
            <a:off x="140547" y="268757"/>
            <a:ext cx="9621761" cy="646331"/>
          </a:xfrm>
          <a:prstGeom prst="rect">
            <a:avLst/>
          </a:prstGeom>
          <a:noFill/>
        </p:spPr>
        <p:txBody>
          <a:bodyPr wrap="square" rtlCol="0">
            <a:spAutoFit/>
          </a:bodyPr>
          <a:lstStyle/>
          <a:p>
            <a:r>
              <a:rPr kumimoji="1" lang="ja-JP" altLang="en-US" sz="3600" b="1"/>
              <a:t>ベースライン付き</a:t>
            </a:r>
            <a:r>
              <a:rPr kumimoji="1" lang="en-US" altLang="ja-JP" sz="3600" b="1"/>
              <a:t>REINFORCE</a:t>
            </a:r>
            <a:r>
              <a:rPr kumimoji="1" lang="ja-JP" altLang="en-US" sz="3600" b="1"/>
              <a:t>アルゴリズム</a:t>
            </a:r>
          </a:p>
        </p:txBody>
      </p:sp>
      <p:sp>
        <p:nvSpPr>
          <p:cNvPr id="19" name="スライド番号プレースホルダー 18">
            <a:extLst>
              <a:ext uri="{FF2B5EF4-FFF2-40B4-BE49-F238E27FC236}">
                <a16:creationId xmlns:a16="http://schemas.microsoft.com/office/drawing/2014/main" id="{D95F83C8-BDAC-0BE4-2906-D3886320CAE1}"/>
              </a:ext>
            </a:extLst>
          </p:cNvPr>
          <p:cNvSpPr>
            <a:spLocks noGrp="1"/>
          </p:cNvSpPr>
          <p:nvPr>
            <p:ph type="sldNum" sz="quarter" idx="12"/>
          </p:nvPr>
        </p:nvSpPr>
        <p:spPr/>
        <p:txBody>
          <a:bodyPr/>
          <a:lstStyle/>
          <a:p>
            <a:fld id="{27B779E8-472C-4CF6-AB91-28759973D9AB}" type="slidenum">
              <a:rPr kumimoji="1" lang="ja-JP" altLang="en-US" smtClean="0"/>
              <a:t>47</a:t>
            </a:fld>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F800852-2A26-EDA2-14B9-18EFD5C6B76B}"/>
                  </a:ext>
                </a:extLst>
              </p:cNvPr>
              <p:cNvSpPr txBox="1"/>
              <p:nvPr/>
            </p:nvSpPr>
            <p:spPr>
              <a:xfrm>
                <a:off x="492273" y="1219286"/>
                <a:ext cx="7555402"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b="0" i="1" smtClean="0">
                              <a:latin typeface="Cambria Math" panose="02040503050406030204" pitchFamily="18" charset="0"/>
                            </a:rPr>
                          </m:ctrlPr>
                        </m:naryPr>
                        <m:sub>
                          <m:r>
                            <m:rPr>
                              <m:brk m:alnAt="23"/>
                            </m:rPr>
                            <a:rPr lang="en-US" altLang="ja-JP" sz="3200" b="0" i="1" smtClean="0">
                              <a:latin typeface="Cambria Math" panose="02040503050406030204" pitchFamily="18" charset="0"/>
                            </a:rPr>
                            <m:t>𝑡</m:t>
                          </m:r>
                          <m:r>
                            <a:rPr lang="en-US" altLang="ja-JP" sz="3200" b="0" i="1" smtClean="0">
                              <a:latin typeface="Cambria Math" panose="02040503050406030204" pitchFamily="18" charset="0"/>
                            </a:rPr>
                            <m:t>=0</m:t>
                          </m:r>
                        </m:sub>
                        <m:sup>
                          <m:r>
                            <a:rPr lang="en-US" altLang="ja-JP" sz="3200" b="0" i="1" smtClean="0">
                              <a:latin typeface="Cambria Math" panose="02040503050406030204" pitchFamily="18" charset="0"/>
                            </a:rPr>
                            <m:t>𝑇</m:t>
                          </m:r>
                        </m:sup>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𝐺</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𝑆</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b="0" i="1" smtClean="0">
                                  <a:latin typeface="Cambria Math" panose="02040503050406030204" pitchFamily="18" charset="0"/>
                                </a:rPr>
                                <m:t>)</m:t>
                              </m:r>
                            </m:num>
                            <m:den>
                              <m:sSub>
                                <m:sSubPr>
                                  <m:ctrlPr>
                                    <a:rPr lang="en-US" altLang="ja-JP" sz="3200" i="1" smtClean="0">
                                      <a:latin typeface="Cambria Math" panose="02040503050406030204" pitchFamily="18" charset="0"/>
                                    </a:rPr>
                                  </m:ctrlPr>
                                </m:sSubPr>
                                <m:e>
                                  <m:r>
                                    <a:rPr lang="ja-JP" altLang="en-US" sz="3200" i="1" smtClean="0">
                                      <a:latin typeface="Cambria Math" panose="02040503050406030204" pitchFamily="18" charset="0"/>
                                    </a:rPr>
                                    <m:t>𝜋</m:t>
                                  </m:r>
                                </m:e>
                                <m:sub>
                                  <m:r>
                                    <a:rPr lang="ja-JP" altLang="en-US" sz="3200" i="1" smtClean="0">
                                      <a:latin typeface="Cambria Math" panose="02040503050406030204" pitchFamily="18" charset="0"/>
                                    </a:rPr>
                                    <m:t>𝜃</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𝐴</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𝑆</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1F800852-2A26-EDA2-14B9-18EFD5C6B76B}"/>
                  </a:ext>
                </a:extLst>
              </p:cNvPr>
              <p:cNvSpPr txBox="1">
                <a:spLocks noRot="1" noChangeAspect="1" noMove="1" noResize="1" noEditPoints="1" noAdjustHandles="1" noChangeArrowheads="1" noChangeShapeType="1" noTextEdit="1"/>
              </p:cNvSpPr>
              <p:nvPr/>
            </p:nvSpPr>
            <p:spPr>
              <a:xfrm>
                <a:off x="492273" y="1219286"/>
                <a:ext cx="7555402" cy="13851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E077CED-FB01-C56A-147C-74A20F7CFD14}"/>
                  </a:ext>
                </a:extLst>
              </p:cNvPr>
              <p:cNvSpPr txBox="1"/>
              <p:nvPr/>
            </p:nvSpPr>
            <p:spPr>
              <a:xfrm>
                <a:off x="492272" y="3259949"/>
                <a:ext cx="5978197" cy="584775"/>
              </a:xfrm>
              <a:prstGeom prst="rect">
                <a:avLst/>
              </a:prstGeom>
              <a:noFill/>
            </p:spPr>
            <p:txBody>
              <a:bodyPr wrap="square" rtlCol="0">
                <a:spAutoFit/>
              </a:bodyPr>
              <a:lstStyle/>
              <a:p>
                <a:r>
                  <a:rPr kumimoji="1" lang="ja-JP" altLang="en-US" sz="3200" b="1"/>
                  <a:t>重み</a:t>
                </a:r>
                <a:r>
                  <a:rPr kumimoji="1" lang="en-US" altLang="ja-JP" sz="3200" b="1"/>
                  <a:t>(</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𝐺</m:t>
                        </m:r>
                      </m:e>
                      <m:sub>
                        <m:r>
                          <a:rPr lang="en-US" altLang="ja-JP" sz="3200" b="0" i="1" smtClean="0">
                            <a:latin typeface="Cambria Math" panose="02040503050406030204" pitchFamily="18" charset="0"/>
                          </a:rPr>
                          <m:t>𝑡</m:t>
                        </m:r>
                      </m:sub>
                    </m:sSub>
                  </m:oMath>
                </a14:m>
                <a:r>
                  <a:rPr kumimoji="1" lang="en-US" altLang="ja-JP" sz="3200" b="1"/>
                  <a:t>)</a:t>
                </a:r>
                <a:r>
                  <a:rPr kumimoji="1" lang="ja-JP" altLang="en-US" sz="3200" b="1"/>
                  <a:t>の分散を小さくしたい</a:t>
                </a:r>
              </a:p>
            </p:txBody>
          </p:sp>
        </mc:Choice>
        <mc:Fallback>
          <p:sp>
            <p:nvSpPr>
              <p:cNvPr id="9" name="テキスト ボックス 8">
                <a:extLst>
                  <a:ext uri="{FF2B5EF4-FFF2-40B4-BE49-F238E27FC236}">
                    <a16:creationId xmlns:a16="http://schemas.microsoft.com/office/drawing/2014/main" id="{DE077CED-FB01-C56A-147C-74A20F7CFD14}"/>
                  </a:ext>
                </a:extLst>
              </p:cNvPr>
              <p:cNvSpPr txBox="1">
                <a:spLocks noRot="1" noChangeAspect="1" noMove="1" noResize="1" noEditPoints="1" noAdjustHandles="1" noChangeArrowheads="1" noChangeShapeType="1" noTextEdit="1"/>
              </p:cNvSpPr>
              <p:nvPr/>
            </p:nvSpPr>
            <p:spPr>
              <a:xfrm>
                <a:off x="492272" y="3259949"/>
                <a:ext cx="5978197" cy="584775"/>
              </a:xfrm>
              <a:prstGeom prst="rect">
                <a:avLst/>
              </a:prstGeom>
              <a:blipFill>
                <a:blip r:embed="rId4"/>
                <a:stretch>
                  <a:fillRect l="-2653" t="-19792" b="-354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B726CEED-E0CF-82A0-64AF-C03BAD69CA5B}"/>
                  </a:ext>
                </a:extLst>
              </p:cNvPr>
              <p:cNvSpPr txBox="1"/>
              <p:nvPr/>
            </p:nvSpPr>
            <p:spPr>
              <a:xfrm>
                <a:off x="76319" y="4253528"/>
                <a:ext cx="12039362" cy="635943"/>
              </a:xfrm>
              <a:prstGeom prst="rect">
                <a:avLst/>
              </a:prstGeom>
              <a:noFill/>
            </p:spPr>
            <p:txBody>
              <a:bodyPr wrap="square" rtlCol="0">
                <a:spAutoFit/>
              </a:bodyPr>
              <a:lstStyle/>
              <a:p>
                <a:r>
                  <a:rPr lang="ja-JP" altLang="en-US" sz="3200" b="1"/>
                  <a:t>→</a:t>
                </a:r>
                <a:r>
                  <a:rPr lang="en-US" altLang="ja-JP" sz="3200" b="0"/>
                  <a:t> </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𝐺</m:t>
                        </m:r>
                      </m:e>
                      <m:sub>
                        <m:r>
                          <a:rPr lang="en-US" altLang="ja-JP" sz="3200" b="0" i="1" smtClean="0">
                            <a:latin typeface="Cambria Math" panose="02040503050406030204" pitchFamily="18" charset="0"/>
                          </a:rPr>
                          <m:t>𝑡</m:t>
                        </m:r>
                      </m:sub>
                    </m:sSub>
                  </m:oMath>
                </a14:m>
                <a:r>
                  <a:rPr kumimoji="1" lang="ja-JP" altLang="en-US" sz="3200" b="1"/>
                  <a:t>となるべく近い値</a:t>
                </a:r>
                <a:r>
                  <a:rPr kumimoji="1" lang="en-US" altLang="ja-JP" sz="3200" b="1"/>
                  <a:t>(</a:t>
                </a:r>
                <a:r>
                  <a:rPr kumimoji="1" lang="ja-JP" altLang="en-US" sz="3200" b="1"/>
                  <a:t>通常</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𝑉</m:t>
                        </m:r>
                      </m:e>
                      <m: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b="0" i="1" smtClean="0">
                                <a:latin typeface="Cambria Math" panose="02040503050406030204" pitchFamily="18" charset="0"/>
                              </a:rPr>
                              <m:t>𝑡</m:t>
                            </m:r>
                          </m:sub>
                        </m:sSub>
                      </m:e>
                    </m:d>
                  </m:oMath>
                </a14:m>
                <a:r>
                  <a:rPr kumimoji="1" lang="en-US" altLang="ja-JP" sz="3200" b="1"/>
                  <a:t>)</a:t>
                </a:r>
                <a:r>
                  <a:rPr kumimoji="1" lang="ja-JP" altLang="en-US" sz="3200" b="1"/>
                  <a:t>をベースラインにする</a:t>
                </a:r>
              </a:p>
            </p:txBody>
          </p:sp>
        </mc:Choice>
        <mc:Fallback>
          <p:sp>
            <p:nvSpPr>
              <p:cNvPr id="10" name="テキスト ボックス 9">
                <a:extLst>
                  <a:ext uri="{FF2B5EF4-FFF2-40B4-BE49-F238E27FC236}">
                    <a16:creationId xmlns:a16="http://schemas.microsoft.com/office/drawing/2014/main" id="{B726CEED-E0CF-82A0-64AF-C03BAD69CA5B}"/>
                  </a:ext>
                </a:extLst>
              </p:cNvPr>
              <p:cNvSpPr txBox="1">
                <a:spLocks noRot="1" noChangeAspect="1" noMove="1" noResize="1" noEditPoints="1" noAdjustHandles="1" noChangeArrowheads="1" noChangeShapeType="1" noTextEdit="1"/>
              </p:cNvSpPr>
              <p:nvPr/>
            </p:nvSpPr>
            <p:spPr>
              <a:xfrm>
                <a:off x="76319" y="4253528"/>
                <a:ext cx="12039362" cy="635943"/>
              </a:xfrm>
              <a:prstGeom prst="rect">
                <a:avLst/>
              </a:prstGeom>
              <a:blipFill>
                <a:blip r:embed="rId5"/>
                <a:stretch>
                  <a:fillRect l="-1317" t="-16346" b="-269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711583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C2A67-E54E-8A09-3AF5-890826167C25}"/>
            </a:ext>
          </a:extLst>
        </p:cNvPr>
        <p:cNvGrpSpPr/>
        <p:nvPr/>
      </p:nvGrpSpPr>
      <p:grpSpPr>
        <a:xfrm>
          <a:off x="0" y="0"/>
          <a:ext cx="0" cy="0"/>
          <a:chOff x="0" y="0"/>
          <a:chExt cx="0" cy="0"/>
        </a:xfrm>
      </p:grpSpPr>
      <p:sp>
        <p:nvSpPr>
          <p:cNvPr id="19" name="スライド番号プレースホルダー 18">
            <a:extLst>
              <a:ext uri="{FF2B5EF4-FFF2-40B4-BE49-F238E27FC236}">
                <a16:creationId xmlns:a16="http://schemas.microsoft.com/office/drawing/2014/main" id="{DA356D2B-925D-B9C6-E0E2-2945DF3ECE7C}"/>
              </a:ext>
            </a:extLst>
          </p:cNvPr>
          <p:cNvSpPr>
            <a:spLocks noGrp="1"/>
          </p:cNvSpPr>
          <p:nvPr>
            <p:ph type="sldNum" sz="quarter" idx="12"/>
          </p:nvPr>
        </p:nvSpPr>
        <p:spPr/>
        <p:txBody>
          <a:bodyPr/>
          <a:lstStyle/>
          <a:p>
            <a:fld id="{27B779E8-472C-4CF6-AB91-28759973D9AB}" type="slidenum">
              <a:rPr kumimoji="1" lang="ja-JP" altLang="en-US" smtClean="0"/>
              <a:t>48</a:t>
            </a:fld>
            <a:endParaRPr kumimoji="1" lang="ja-JP" altLang="en-US"/>
          </a:p>
        </p:txBody>
      </p:sp>
      <p:grpSp>
        <p:nvGrpSpPr>
          <p:cNvPr id="44" name="グループ化 43">
            <a:extLst>
              <a:ext uri="{FF2B5EF4-FFF2-40B4-BE49-F238E27FC236}">
                <a16:creationId xmlns:a16="http://schemas.microsoft.com/office/drawing/2014/main" id="{9D0DE296-179E-FAEE-AC03-15FD80127BE9}"/>
              </a:ext>
            </a:extLst>
          </p:cNvPr>
          <p:cNvGrpSpPr/>
          <p:nvPr/>
        </p:nvGrpSpPr>
        <p:grpSpPr>
          <a:xfrm>
            <a:off x="1335259" y="2665655"/>
            <a:ext cx="4236795" cy="523220"/>
            <a:chOff x="1071155" y="2751432"/>
            <a:chExt cx="4236795" cy="523220"/>
          </a:xfrm>
        </p:grpSpPr>
        <p:sp>
          <p:nvSpPr>
            <p:cNvPr id="13" name="矢印: 下 12">
              <a:extLst>
                <a:ext uri="{FF2B5EF4-FFF2-40B4-BE49-F238E27FC236}">
                  <a16:creationId xmlns:a16="http://schemas.microsoft.com/office/drawing/2014/main" id="{60D78CBF-97E7-BED6-2644-55E888DE9830}"/>
                </a:ext>
              </a:extLst>
            </p:cNvPr>
            <p:cNvSpPr/>
            <p:nvPr/>
          </p:nvSpPr>
          <p:spPr>
            <a:xfrm>
              <a:off x="1071155" y="2806361"/>
              <a:ext cx="322218" cy="413362"/>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E17653F-2732-587C-49DC-A6BE5C4F296E}"/>
                </a:ext>
              </a:extLst>
            </p:cNvPr>
            <p:cNvSpPr txBox="1"/>
            <p:nvPr/>
          </p:nvSpPr>
          <p:spPr>
            <a:xfrm>
              <a:off x="1479926" y="2751432"/>
              <a:ext cx="3828024" cy="523220"/>
            </a:xfrm>
            <a:prstGeom prst="rect">
              <a:avLst/>
            </a:prstGeom>
            <a:noFill/>
          </p:spPr>
          <p:txBody>
            <a:bodyPr wrap="square" rtlCol="0">
              <a:spAutoFit/>
            </a:bodyPr>
            <a:lstStyle/>
            <a:p>
              <a:r>
                <a:rPr kumimoji="1" lang="ja-JP" altLang="en-US" sz="2800" b="1"/>
                <a:t>報酬の位置を入れ替え</a:t>
              </a:r>
            </a:p>
          </p:txBody>
        </p:sp>
      </p:grpSp>
      <p:pic>
        <p:nvPicPr>
          <p:cNvPr id="42" name="図 41">
            <a:extLst>
              <a:ext uri="{FF2B5EF4-FFF2-40B4-BE49-F238E27FC236}">
                <a16:creationId xmlns:a16="http://schemas.microsoft.com/office/drawing/2014/main" id="{08A5BC8E-BD10-56F3-1E6C-8450BF49A52A}"/>
              </a:ext>
            </a:extLst>
          </p:cNvPr>
          <p:cNvPicPr>
            <a:picLocks noChangeAspect="1"/>
          </p:cNvPicPr>
          <p:nvPr/>
        </p:nvPicPr>
        <p:blipFill>
          <a:blip r:embed="rId3"/>
          <a:stretch>
            <a:fillRect/>
          </a:stretch>
        </p:blipFill>
        <p:spPr>
          <a:xfrm>
            <a:off x="889280" y="1046284"/>
            <a:ext cx="2541699" cy="1400218"/>
          </a:xfrm>
          <a:prstGeom prst="rect">
            <a:avLst/>
          </a:prstGeom>
        </p:spPr>
      </p:pic>
      <p:pic>
        <p:nvPicPr>
          <p:cNvPr id="5" name="図 4">
            <a:extLst>
              <a:ext uri="{FF2B5EF4-FFF2-40B4-BE49-F238E27FC236}">
                <a16:creationId xmlns:a16="http://schemas.microsoft.com/office/drawing/2014/main" id="{BB1EE0C3-DBC3-9D28-034F-B4D361C78D2C}"/>
              </a:ext>
            </a:extLst>
          </p:cNvPr>
          <p:cNvPicPr>
            <a:picLocks noChangeAspect="1"/>
          </p:cNvPicPr>
          <p:nvPr/>
        </p:nvPicPr>
        <p:blipFill>
          <a:blip r:embed="rId4"/>
          <a:stretch>
            <a:fillRect/>
          </a:stretch>
        </p:blipFill>
        <p:spPr>
          <a:xfrm>
            <a:off x="857078" y="3483981"/>
            <a:ext cx="2606101" cy="1431411"/>
          </a:xfrm>
          <a:prstGeom prst="rect">
            <a:avLst/>
          </a:prstGeom>
        </p:spPr>
      </p:pic>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7D9B8DD6-5E97-F735-3339-2FC0AD93480F}"/>
                  </a:ext>
                </a:extLst>
              </p:cNvPr>
              <p:cNvSpPr txBox="1"/>
              <p:nvPr/>
            </p:nvSpPr>
            <p:spPr>
              <a:xfrm>
                <a:off x="3169025" y="99071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 name="テキスト ボックス 11">
                <a:extLst>
                  <a:ext uri="{FF2B5EF4-FFF2-40B4-BE49-F238E27FC236}">
                    <a16:creationId xmlns:a16="http://schemas.microsoft.com/office/drawing/2014/main" id="{7D9B8DD6-5E97-F735-3339-2FC0AD93480F}"/>
                  </a:ext>
                </a:extLst>
              </p:cNvPr>
              <p:cNvSpPr txBox="1">
                <a:spLocks noRot="1" noChangeAspect="1" noMove="1" noResize="1" noEditPoints="1" noAdjustHandles="1" noChangeArrowheads="1" noChangeShapeType="1" noTextEdit="1"/>
              </p:cNvSpPr>
              <p:nvPr/>
            </p:nvSpPr>
            <p:spPr>
              <a:xfrm>
                <a:off x="3169025" y="990713"/>
                <a:ext cx="1123406"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3DF22380-D9CA-36C3-8D2B-9F89EFDBBDBD}"/>
                  </a:ext>
                </a:extLst>
              </p:cNvPr>
              <p:cNvSpPr txBox="1"/>
              <p:nvPr/>
            </p:nvSpPr>
            <p:spPr>
              <a:xfrm>
                <a:off x="3169025" y="1959502"/>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5" name="テキスト ボックス 14">
                <a:extLst>
                  <a:ext uri="{FF2B5EF4-FFF2-40B4-BE49-F238E27FC236}">
                    <a16:creationId xmlns:a16="http://schemas.microsoft.com/office/drawing/2014/main" id="{3DF22380-D9CA-36C3-8D2B-9F89EFDBBDBD}"/>
                  </a:ext>
                </a:extLst>
              </p:cNvPr>
              <p:cNvSpPr txBox="1">
                <a:spLocks noRot="1" noChangeAspect="1" noMove="1" noResize="1" noEditPoints="1" noAdjustHandles="1" noChangeArrowheads="1" noChangeShapeType="1" noTextEdit="1"/>
              </p:cNvSpPr>
              <p:nvPr/>
            </p:nvSpPr>
            <p:spPr>
              <a:xfrm>
                <a:off x="3169025" y="1959502"/>
                <a:ext cx="11234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4B61E82-9780-BD5B-3026-A2453FC66CE9}"/>
                  </a:ext>
                </a:extLst>
              </p:cNvPr>
              <p:cNvSpPr txBox="1"/>
              <p:nvPr/>
            </p:nvSpPr>
            <p:spPr>
              <a:xfrm>
                <a:off x="3169025" y="345850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6" name="テキスト ボックス 15">
                <a:extLst>
                  <a:ext uri="{FF2B5EF4-FFF2-40B4-BE49-F238E27FC236}">
                    <a16:creationId xmlns:a16="http://schemas.microsoft.com/office/drawing/2014/main" id="{14B61E82-9780-BD5B-3026-A2453FC66CE9}"/>
                  </a:ext>
                </a:extLst>
              </p:cNvPr>
              <p:cNvSpPr txBox="1">
                <a:spLocks noRot="1" noChangeAspect="1" noMove="1" noResize="1" noEditPoints="1" noAdjustHandles="1" noChangeArrowheads="1" noChangeShapeType="1" noTextEdit="1"/>
              </p:cNvSpPr>
              <p:nvPr/>
            </p:nvSpPr>
            <p:spPr>
              <a:xfrm>
                <a:off x="3169025" y="3458503"/>
                <a:ext cx="1123406"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4B77571F-4F98-BE5F-AD16-3498CFBCCED0}"/>
                  </a:ext>
                </a:extLst>
              </p:cNvPr>
              <p:cNvSpPr txBox="1"/>
              <p:nvPr/>
            </p:nvSpPr>
            <p:spPr>
              <a:xfrm>
                <a:off x="3169025" y="4409219"/>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7" name="テキスト ボックス 16">
                <a:extLst>
                  <a:ext uri="{FF2B5EF4-FFF2-40B4-BE49-F238E27FC236}">
                    <a16:creationId xmlns:a16="http://schemas.microsoft.com/office/drawing/2014/main" id="{4B77571F-4F98-BE5F-AD16-3498CFBCCED0}"/>
                  </a:ext>
                </a:extLst>
              </p:cNvPr>
              <p:cNvSpPr txBox="1">
                <a:spLocks noRot="1" noChangeAspect="1" noMove="1" noResize="1" noEditPoints="1" noAdjustHandles="1" noChangeArrowheads="1" noChangeShapeType="1" noTextEdit="1"/>
              </p:cNvSpPr>
              <p:nvPr/>
            </p:nvSpPr>
            <p:spPr>
              <a:xfrm>
                <a:off x="3169025" y="4409219"/>
                <a:ext cx="1123406" cy="523220"/>
              </a:xfrm>
              <a:prstGeom prst="rect">
                <a:avLst/>
              </a:prstGeom>
              <a:blipFill>
                <a:blip r:embed="rId8"/>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6DCCAD79-C731-A2E2-8422-AE01A7A0A102}"/>
              </a:ext>
            </a:extLst>
          </p:cNvPr>
          <p:cNvSpPr txBox="1"/>
          <p:nvPr/>
        </p:nvSpPr>
        <p:spPr>
          <a:xfrm>
            <a:off x="1546735" y="5685739"/>
            <a:ext cx="2154436" cy="430887"/>
          </a:xfrm>
          <a:prstGeom prst="rect">
            <a:avLst/>
          </a:prstGeom>
          <a:noFill/>
        </p:spPr>
        <p:txBody>
          <a:bodyPr wrap="none" lIns="0" tIns="0" rIns="0" bIns="0" rtlCol="0">
            <a:spAutoFit/>
          </a:bodyPr>
          <a:lstStyle/>
          <a:p>
            <a:r>
              <a:rPr kumimoji="1" lang="ja-JP" altLang="en-US" sz="2800" b="1"/>
              <a:t>学習が進むと</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A5049FB-5556-F894-E742-E4218BCD875C}"/>
                  </a:ext>
                </a:extLst>
              </p:cNvPr>
              <p:cNvSpPr txBox="1"/>
              <p:nvPr/>
            </p:nvSpPr>
            <p:spPr>
              <a:xfrm>
                <a:off x="4037804" y="5379507"/>
                <a:ext cx="6579493" cy="43088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oMath>
                </a14:m>
                <a:r>
                  <a:rPr kumimoji="1" lang="ja-JP" altLang="en-US" sz="2800" b="1"/>
                  <a:t>のとき→重みを更新する必要性</a:t>
                </a:r>
                <a:r>
                  <a:rPr kumimoji="1" lang="ja-JP" altLang="en-US" sz="2800" b="1">
                    <a:solidFill>
                      <a:srgbClr val="FF0000"/>
                    </a:solidFill>
                  </a:rPr>
                  <a:t>低</a:t>
                </a:r>
              </a:p>
            </p:txBody>
          </p:sp>
        </mc:Choice>
        <mc:Fallback>
          <p:sp>
            <p:nvSpPr>
              <p:cNvPr id="3" name="テキスト ボックス 2">
                <a:extLst>
                  <a:ext uri="{FF2B5EF4-FFF2-40B4-BE49-F238E27FC236}">
                    <a16:creationId xmlns:a16="http://schemas.microsoft.com/office/drawing/2014/main" id="{2A5049FB-5556-F894-E742-E4218BCD875C}"/>
                  </a:ext>
                </a:extLst>
              </p:cNvPr>
              <p:cNvSpPr txBox="1">
                <a:spLocks noRot="1" noChangeAspect="1" noMove="1" noResize="1" noEditPoints="1" noAdjustHandles="1" noChangeArrowheads="1" noChangeShapeType="1" noTextEdit="1"/>
              </p:cNvSpPr>
              <p:nvPr/>
            </p:nvSpPr>
            <p:spPr>
              <a:xfrm>
                <a:off x="4037804" y="5379507"/>
                <a:ext cx="6579493" cy="430887"/>
              </a:xfrm>
              <a:prstGeom prst="rect">
                <a:avLst/>
              </a:prstGeom>
              <a:blipFill>
                <a:blip r:embed="rId9"/>
                <a:stretch>
                  <a:fillRect t="-32394" b="-507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12D4BFC-BF2F-CF5B-22BA-11004C6B8BEA}"/>
                  </a:ext>
                </a:extLst>
              </p:cNvPr>
              <p:cNvSpPr txBox="1"/>
              <p:nvPr/>
            </p:nvSpPr>
            <p:spPr>
              <a:xfrm>
                <a:off x="4031517" y="5956968"/>
                <a:ext cx="6579493" cy="43088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oMath>
                </a14:m>
                <a:r>
                  <a:rPr kumimoji="1" lang="ja-JP" altLang="en-US" sz="2800" b="1"/>
                  <a:t>のとき→重みを更新する必要性</a:t>
                </a:r>
                <a:r>
                  <a:rPr lang="ja-JP" altLang="en-US" sz="2800" b="1">
                    <a:solidFill>
                      <a:srgbClr val="FF0000"/>
                    </a:solidFill>
                  </a:rPr>
                  <a:t>高</a:t>
                </a:r>
                <a:endParaRPr kumimoji="1" lang="ja-JP" altLang="en-US" sz="2800" b="1">
                  <a:solidFill>
                    <a:srgbClr val="FF0000"/>
                  </a:solidFill>
                </a:endParaRPr>
              </a:p>
            </p:txBody>
          </p:sp>
        </mc:Choice>
        <mc:Fallback>
          <p:sp>
            <p:nvSpPr>
              <p:cNvPr id="8" name="テキスト ボックス 7">
                <a:extLst>
                  <a:ext uri="{FF2B5EF4-FFF2-40B4-BE49-F238E27FC236}">
                    <a16:creationId xmlns:a16="http://schemas.microsoft.com/office/drawing/2014/main" id="{C12D4BFC-BF2F-CF5B-22BA-11004C6B8BEA}"/>
                  </a:ext>
                </a:extLst>
              </p:cNvPr>
              <p:cNvSpPr txBox="1">
                <a:spLocks noRot="1" noChangeAspect="1" noMove="1" noResize="1" noEditPoints="1" noAdjustHandles="1" noChangeArrowheads="1" noChangeShapeType="1" noTextEdit="1"/>
              </p:cNvSpPr>
              <p:nvPr/>
            </p:nvSpPr>
            <p:spPr>
              <a:xfrm>
                <a:off x="4031517" y="5956968"/>
                <a:ext cx="6579493" cy="430887"/>
              </a:xfrm>
              <a:prstGeom prst="rect">
                <a:avLst/>
              </a:prstGeom>
              <a:blipFill>
                <a:blip r:embed="rId10"/>
                <a:stretch>
                  <a:fillRect t="-32394" b="-507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E3BF8365-86A5-B80B-DB67-439404193200}"/>
                  </a:ext>
                </a:extLst>
              </p:cNvPr>
              <p:cNvSpPr txBox="1"/>
              <p:nvPr/>
            </p:nvSpPr>
            <p:spPr>
              <a:xfrm>
                <a:off x="5680797" y="1531339"/>
                <a:ext cx="5127942" cy="430887"/>
              </a:xfrm>
              <a:prstGeom prst="rect">
                <a:avLst/>
              </a:prstGeom>
              <a:noFill/>
            </p:spPr>
            <p:txBody>
              <a:bodyPr wrap="none" lIns="0" tIns="0" rIns="0" bIns="0" rtlCol="0">
                <a:spAutoFit/>
              </a:bodyPr>
              <a:lstStyle/>
              <a:p>
                <a:r>
                  <a:rPr kumimoji="1" lang="ja-JP" altLang="en-US" sz="2800" b="1"/>
                  <a:t>報酬</a:t>
                </a:r>
                <a14:m>
                  <m:oMath xmlns:m="http://schemas.openxmlformats.org/officeDocument/2006/math">
                    <m:r>
                      <a:rPr kumimoji="1" lang="en-US" altLang="ja-JP" sz="2800" b="1" i="0" smtClean="0">
                        <a:latin typeface="Cambria Math" panose="02040503050406030204" pitchFamily="18" charset="0"/>
                      </a:rPr>
                      <m:t> </m:t>
                    </m:r>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oMath>
                </a14:m>
                <a:r>
                  <a:rPr kumimoji="1" lang="ja-JP" altLang="en-US" sz="2800" b="1"/>
                  <a:t>分の重み更新</a:t>
                </a:r>
              </a:p>
            </p:txBody>
          </p:sp>
        </mc:Choice>
        <mc:Fallback>
          <p:sp>
            <p:nvSpPr>
              <p:cNvPr id="18" name="テキスト ボックス 17">
                <a:extLst>
                  <a:ext uri="{FF2B5EF4-FFF2-40B4-BE49-F238E27FC236}">
                    <a16:creationId xmlns:a16="http://schemas.microsoft.com/office/drawing/2014/main" id="{E3BF8365-86A5-B80B-DB67-439404193200}"/>
                  </a:ext>
                </a:extLst>
              </p:cNvPr>
              <p:cNvSpPr txBox="1">
                <a:spLocks noRot="1" noChangeAspect="1" noMove="1" noResize="1" noEditPoints="1" noAdjustHandles="1" noChangeArrowheads="1" noChangeShapeType="1" noTextEdit="1"/>
              </p:cNvSpPr>
              <p:nvPr/>
            </p:nvSpPr>
            <p:spPr>
              <a:xfrm>
                <a:off x="5680797" y="1531339"/>
                <a:ext cx="5127942" cy="430887"/>
              </a:xfrm>
              <a:prstGeom prst="rect">
                <a:avLst/>
              </a:prstGeom>
              <a:blipFill>
                <a:blip r:embed="rId11"/>
                <a:stretch>
                  <a:fillRect l="-4281" t="-32394" r="-2735" b="-4225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557B28C5-D17F-2BDE-D1BD-A873737FFAE8}"/>
                  </a:ext>
                </a:extLst>
              </p:cNvPr>
              <p:cNvSpPr txBox="1"/>
              <p:nvPr/>
            </p:nvSpPr>
            <p:spPr>
              <a:xfrm>
                <a:off x="5680797" y="4104695"/>
                <a:ext cx="4331250" cy="43088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oMath>
                </a14:m>
                <a:r>
                  <a:rPr kumimoji="1" lang="ja-JP" altLang="en-US" sz="2800" b="1"/>
                  <a:t>分の重み更新</a:t>
                </a:r>
              </a:p>
            </p:txBody>
          </p:sp>
        </mc:Choice>
        <mc:Fallback>
          <p:sp>
            <p:nvSpPr>
              <p:cNvPr id="20" name="テキスト ボックス 19">
                <a:extLst>
                  <a:ext uri="{FF2B5EF4-FFF2-40B4-BE49-F238E27FC236}">
                    <a16:creationId xmlns:a16="http://schemas.microsoft.com/office/drawing/2014/main" id="{557B28C5-D17F-2BDE-D1BD-A873737FFAE8}"/>
                  </a:ext>
                </a:extLst>
              </p:cNvPr>
              <p:cNvSpPr txBox="1">
                <a:spLocks noRot="1" noChangeAspect="1" noMove="1" noResize="1" noEditPoints="1" noAdjustHandles="1" noChangeArrowheads="1" noChangeShapeType="1" noTextEdit="1"/>
              </p:cNvSpPr>
              <p:nvPr/>
            </p:nvSpPr>
            <p:spPr>
              <a:xfrm>
                <a:off x="5680797" y="4104695"/>
                <a:ext cx="4331250" cy="430887"/>
              </a:xfrm>
              <a:prstGeom prst="rect">
                <a:avLst/>
              </a:prstGeom>
              <a:blipFill>
                <a:blip r:embed="rId12"/>
                <a:stretch>
                  <a:fillRect t="-32394" r="-3803" b="-42254"/>
                </a:stretch>
              </a:blipFill>
            </p:spPr>
            <p:txBody>
              <a:bodyPr/>
              <a:lstStyle/>
              <a:p>
                <a:r>
                  <a:rPr lang="ja-JP" altLang="en-US">
                    <a:noFill/>
                  </a:rPr>
                  <a:t> </a:t>
                </a:r>
              </a:p>
            </p:txBody>
          </p:sp>
        </mc:Fallback>
      </mc:AlternateContent>
      <p:sp>
        <p:nvSpPr>
          <p:cNvPr id="21" name="矢印: 下 20">
            <a:extLst>
              <a:ext uri="{FF2B5EF4-FFF2-40B4-BE49-F238E27FC236}">
                <a16:creationId xmlns:a16="http://schemas.microsoft.com/office/drawing/2014/main" id="{4D117D85-87E7-08DB-A03D-EC00B0454EC9}"/>
              </a:ext>
            </a:extLst>
          </p:cNvPr>
          <p:cNvSpPr/>
          <p:nvPr/>
        </p:nvSpPr>
        <p:spPr>
          <a:xfrm rot="16200000">
            <a:off x="4622297" y="1481150"/>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7436A4AC-82CF-B56E-91D4-D63D8CD24B4F}"/>
              </a:ext>
            </a:extLst>
          </p:cNvPr>
          <p:cNvSpPr/>
          <p:nvPr/>
        </p:nvSpPr>
        <p:spPr>
          <a:xfrm rot="16200000">
            <a:off x="4622297" y="3993731"/>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7F1715B-822F-C740-EF9D-41B643A94944}"/>
              </a:ext>
            </a:extLst>
          </p:cNvPr>
          <p:cNvSpPr txBox="1"/>
          <p:nvPr/>
        </p:nvSpPr>
        <p:spPr>
          <a:xfrm>
            <a:off x="38391" y="114661"/>
            <a:ext cx="9621761" cy="646331"/>
          </a:xfrm>
          <a:prstGeom prst="rect">
            <a:avLst/>
          </a:prstGeom>
          <a:noFill/>
        </p:spPr>
        <p:txBody>
          <a:bodyPr wrap="square" rtlCol="0">
            <a:spAutoFit/>
          </a:bodyPr>
          <a:lstStyle/>
          <a:p>
            <a:r>
              <a:rPr kumimoji="1" lang="ja-JP" altLang="en-US" sz="3600" b="1"/>
              <a:t>ベースライン付き</a:t>
            </a:r>
            <a:r>
              <a:rPr kumimoji="1" lang="en-US" altLang="ja-JP" sz="3600" b="1"/>
              <a:t>REINFORCE</a:t>
            </a:r>
            <a:r>
              <a:rPr kumimoji="1" lang="ja-JP" altLang="en-US" sz="3600" b="1"/>
              <a:t>アルゴリズム</a:t>
            </a:r>
          </a:p>
        </p:txBody>
      </p:sp>
    </p:spTree>
    <p:extLst>
      <p:ext uri="{BB962C8B-B14F-4D97-AF65-F5344CB8AC3E}">
        <p14:creationId xmlns:p14="http://schemas.microsoft.com/office/powerpoint/2010/main" val="3246744797"/>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56DF-4499-B2C8-D552-92A5C0E8B65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130A228-E6C9-7201-D173-8085A3F75C5B}"/>
              </a:ext>
            </a:extLst>
          </p:cNvPr>
          <p:cNvSpPr txBox="1"/>
          <p:nvPr/>
        </p:nvSpPr>
        <p:spPr>
          <a:xfrm>
            <a:off x="140547" y="268757"/>
            <a:ext cx="7705875" cy="646331"/>
          </a:xfrm>
          <a:prstGeom prst="rect">
            <a:avLst/>
          </a:prstGeom>
          <a:noFill/>
        </p:spPr>
        <p:txBody>
          <a:bodyPr wrap="square" rtlCol="0">
            <a:spAutoFit/>
          </a:bodyPr>
          <a:lstStyle/>
          <a:p>
            <a:r>
              <a:rPr lang="ja-JP" altLang="en-US" sz="3600" b="1"/>
              <a:t>価値関数によるネットワークの学習</a:t>
            </a:r>
            <a:endParaRPr kumimoji="1" lang="ja-JP" altLang="en-US" sz="3600" b="1"/>
          </a:p>
        </p:txBody>
      </p:sp>
      <p:sp>
        <p:nvSpPr>
          <p:cNvPr id="19" name="スライド番号プレースホルダー 18">
            <a:extLst>
              <a:ext uri="{FF2B5EF4-FFF2-40B4-BE49-F238E27FC236}">
                <a16:creationId xmlns:a16="http://schemas.microsoft.com/office/drawing/2014/main" id="{EDBEBF4D-70CD-9507-B225-932E89C6BEF6}"/>
              </a:ext>
            </a:extLst>
          </p:cNvPr>
          <p:cNvSpPr>
            <a:spLocks noGrp="1"/>
          </p:cNvSpPr>
          <p:nvPr>
            <p:ph type="sldNum" sz="quarter" idx="12"/>
          </p:nvPr>
        </p:nvSpPr>
        <p:spPr/>
        <p:txBody>
          <a:bodyPr/>
          <a:lstStyle/>
          <a:p>
            <a:fld id="{27B779E8-472C-4CF6-AB91-28759973D9AB}" type="slidenum">
              <a:rPr kumimoji="1" lang="ja-JP" altLang="en-US" smtClean="0"/>
              <a:t>49</a:t>
            </a:fld>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806B5A1F-1E9D-10A9-3829-5C2B654815EA}"/>
                  </a:ext>
                </a:extLst>
              </p:cNvPr>
              <p:cNvSpPr txBox="1"/>
              <p:nvPr/>
            </p:nvSpPr>
            <p:spPr>
              <a:xfrm>
                <a:off x="5147894" y="1847006"/>
                <a:ext cx="6677597" cy="472373"/>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r>
                      <a:rPr kumimoji="1" lang="en-US" altLang="ja-JP" sz="2800" b="1" i="0" smtClean="0">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i="1">
                            <a:latin typeface="Cambria Math" panose="02040503050406030204" pitchFamily="18" charset="0"/>
                          </a:rPr>
                          <m:t>𝑽</m:t>
                        </m:r>
                      </m:e>
                      <m:sub>
                        <m:r>
                          <a:rPr lang="en-US" altLang="ja-JP" sz="2800" b="1" i="1">
                            <a:latin typeface="Cambria Math" panose="02040503050406030204" pitchFamily="18" charset="0"/>
                          </a:rPr>
                          <m:t>(</m:t>
                        </m:r>
                        <m:r>
                          <a:rPr lang="en-US" altLang="ja-JP" sz="2800" b="1" i="1" smtClean="0">
                            <a:latin typeface="Cambria Math" panose="02040503050406030204" pitchFamily="18" charset="0"/>
                          </a:rPr>
                          <m:t>𝟑</m:t>
                        </m:r>
                        <m:r>
                          <a:rPr lang="en-US" altLang="ja-JP" sz="2800" b="1" i="1">
                            <a:latin typeface="Cambria Math" panose="02040503050406030204" pitchFamily="18" charset="0"/>
                          </a:rPr>
                          <m:t>,</m:t>
                        </m:r>
                        <m:r>
                          <a:rPr lang="en-US" altLang="ja-JP" sz="2800" b="1" i="1">
                            <a:latin typeface="Cambria Math" panose="02040503050406030204" pitchFamily="18" charset="0"/>
                          </a:rPr>
                          <m:t>𝟐</m:t>
                        </m:r>
                        <m:r>
                          <a:rPr lang="en-US" altLang="ja-JP" sz="2800" b="1" i="1">
                            <a:latin typeface="Cambria Math" panose="02040503050406030204" pitchFamily="18" charset="0"/>
                          </a:rPr>
                          <m:t>)</m:t>
                        </m:r>
                      </m:sub>
                    </m:sSub>
                    <m:r>
                      <a:rPr lang="en-US" altLang="ja-JP" sz="2800" b="1" i="1">
                        <a:latin typeface="Cambria Math" panose="02040503050406030204" pitchFamily="18" charset="0"/>
                      </a:rPr>
                      <m:t>=</m:t>
                    </m:r>
                    <m:r>
                      <a:rPr lang="en-US" altLang="ja-JP" sz="2800" b="1" i="1">
                        <a:latin typeface="Cambria Math" panose="02040503050406030204" pitchFamily="18" charset="0"/>
                      </a:rPr>
                      <m:t>𝟎</m:t>
                    </m:r>
                    <m:r>
                      <a:rPr lang="en-US" altLang="ja-JP" sz="2800" b="1" i="1">
                        <a:latin typeface="Cambria Math" panose="02040503050406030204" pitchFamily="18" charset="0"/>
                      </a:rPr>
                      <m:t>.</m:t>
                    </m:r>
                    <m:r>
                      <a:rPr lang="en-US" altLang="ja-JP" sz="2800" b="1" i="1" smtClean="0">
                        <a:latin typeface="Cambria Math" panose="02040503050406030204" pitchFamily="18" charset="0"/>
                      </a:rPr>
                      <m:t>𝟗</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𝟎</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oMath>
                </a14:m>
                <a:r>
                  <a:rPr kumimoji="1" lang="ja-JP" altLang="en-US" sz="2800" b="1"/>
                  <a:t>分の重み更新</a:t>
                </a:r>
              </a:p>
            </p:txBody>
          </p:sp>
        </mc:Choice>
        <mc:Fallback>
          <p:sp>
            <p:nvSpPr>
              <p:cNvPr id="10" name="テキスト ボックス 9">
                <a:extLst>
                  <a:ext uri="{FF2B5EF4-FFF2-40B4-BE49-F238E27FC236}">
                    <a16:creationId xmlns:a16="http://schemas.microsoft.com/office/drawing/2014/main" id="{806B5A1F-1E9D-10A9-3829-5C2B654815EA}"/>
                  </a:ext>
                </a:extLst>
              </p:cNvPr>
              <p:cNvSpPr txBox="1">
                <a:spLocks noRot="1" noChangeAspect="1" noMove="1" noResize="1" noEditPoints="1" noAdjustHandles="1" noChangeArrowheads="1" noChangeShapeType="1" noTextEdit="1"/>
              </p:cNvSpPr>
              <p:nvPr/>
            </p:nvSpPr>
            <p:spPr>
              <a:xfrm>
                <a:off x="5147894" y="1847006"/>
                <a:ext cx="6677597" cy="472373"/>
              </a:xfrm>
              <a:prstGeom prst="rect">
                <a:avLst/>
              </a:prstGeom>
              <a:blipFill>
                <a:blip r:embed="rId3"/>
                <a:stretch>
                  <a:fillRect t="-27273" r="-2099" b="-32468"/>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7D08DC17-26CF-C37E-B41F-0AA502B1547D}"/>
              </a:ext>
            </a:extLst>
          </p:cNvPr>
          <p:cNvGrpSpPr/>
          <p:nvPr/>
        </p:nvGrpSpPr>
        <p:grpSpPr>
          <a:xfrm>
            <a:off x="1326551" y="2989556"/>
            <a:ext cx="4236795" cy="523220"/>
            <a:chOff x="1071155" y="2751432"/>
            <a:chExt cx="4236795" cy="523220"/>
          </a:xfrm>
        </p:grpSpPr>
        <p:sp>
          <p:nvSpPr>
            <p:cNvPr id="13" name="矢印: 下 12">
              <a:extLst>
                <a:ext uri="{FF2B5EF4-FFF2-40B4-BE49-F238E27FC236}">
                  <a16:creationId xmlns:a16="http://schemas.microsoft.com/office/drawing/2014/main" id="{43E060F4-9847-96A7-1FE6-8642F4F09D8E}"/>
                </a:ext>
              </a:extLst>
            </p:cNvPr>
            <p:cNvSpPr/>
            <p:nvPr/>
          </p:nvSpPr>
          <p:spPr>
            <a:xfrm>
              <a:off x="1071155" y="2806361"/>
              <a:ext cx="322218" cy="413362"/>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660B384-A40F-A14D-D558-EC457C91462D}"/>
                </a:ext>
              </a:extLst>
            </p:cNvPr>
            <p:cNvSpPr txBox="1"/>
            <p:nvPr/>
          </p:nvSpPr>
          <p:spPr>
            <a:xfrm>
              <a:off x="1479926" y="2751432"/>
              <a:ext cx="3828024" cy="523220"/>
            </a:xfrm>
            <a:prstGeom prst="rect">
              <a:avLst/>
            </a:prstGeom>
            <a:noFill/>
          </p:spPr>
          <p:txBody>
            <a:bodyPr wrap="square" rtlCol="0">
              <a:spAutoFit/>
            </a:bodyPr>
            <a:lstStyle/>
            <a:p>
              <a:r>
                <a:rPr kumimoji="1" lang="ja-JP" altLang="en-US" sz="2800" b="1"/>
                <a:t>報酬の位置を入れ替え</a:t>
              </a:r>
            </a:p>
          </p:txBody>
        </p:sp>
      </p:gr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09BB2FCA-3CDA-F8A3-E028-EC10BBC36674}"/>
                  </a:ext>
                </a:extLst>
              </p:cNvPr>
              <p:cNvSpPr txBox="1"/>
              <p:nvPr/>
            </p:nvSpPr>
            <p:spPr>
              <a:xfrm>
                <a:off x="5148278" y="4172401"/>
                <a:ext cx="6677213" cy="46121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r>
                      <a:rPr kumimoji="1" lang="en-US" altLang="ja-JP" sz="2800" b="1" i="0" smtClean="0">
                        <a:latin typeface="Cambria Math" panose="02040503050406030204" pitchFamily="18" charset="0"/>
                      </a:rPr>
                      <m:t>=−</m:t>
                    </m:r>
                    <m:r>
                      <a:rPr kumimoji="1" lang="en-US" altLang="ja-JP" sz="2800" b="1" i="0" smtClean="0">
                        <a:latin typeface="Cambria Math" panose="02040503050406030204" pitchFamily="18" charset="0"/>
                      </a:rPr>
                      <m:t>𝟏</m:t>
                    </m:r>
                    <m:r>
                      <a:rPr kumimoji="1" lang="en-US" altLang="ja-JP" sz="2800" b="1" i="0" smtClean="0">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i="1">
                            <a:latin typeface="Cambria Math" panose="02040503050406030204" pitchFamily="18" charset="0"/>
                          </a:rPr>
                          <m:t>𝑽</m:t>
                        </m:r>
                      </m:e>
                      <m:sub>
                        <m:d>
                          <m:dPr>
                            <m:ctrlPr>
                              <a:rPr lang="en-US" altLang="ja-JP" sz="2800" b="1" i="1">
                                <a:latin typeface="Cambria Math" panose="02040503050406030204" pitchFamily="18" charset="0"/>
                              </a:rPr>
                            </m:ctrlPr>
                          </m:dPr>
                          <m:e>
                            <m:r>
                              <a:rPr lang="en-US" altLang="ja-JP" sz="2800" b="1" i="1">
                                <a:latin typeface="Cambria Math" panose="02040503050406030204" pitchFamily="18" charset="0"/>
                              </a:rPr>
                              <m:t>𝟑</m:t>
                            </m:r>
                            <m:r>
                              <a:rPr lang="en-US" altLang="ja-JP" sz="2800" b="1" i="1">
                                <a:latin typeface="Cambria Math" panose="02040503050406030204" pitchFamily="18" charset="0"/>
                              </a:rPr>
                              <m:t>,</m:t>
                            </m:r>
                            <m:r>
                              <a:rPr lang="en-US" altLang="ja-JP" sz="2800" b="1" i="1">
                                <a:latin typeface="Cambria Math" panose="02040503050406030204" pitchFamily="18" charset="0"/>
                              </a:rPr>
                              <m:t>𝟐</m:t>
                            </m:r>
                          </m:e>
                        </m:d>
                      </m:sub>
                    </m:sSub>
                    <m:r>
                      <a:rPr lang="en-US" altLang="ja-JP" sz="2800" b="1" i="1">
                        <a:latin typeface="Cambria Math" panose="02040503050406030204" pitchFamily="18" charset="0"/>
                      </a:rPr>
                      <m:t>=</m:t>
                    </m:r>
                    <m:r>
                      <a:rPr lang="en-US" altLang="ja-JP" sz="2800" b="1" i="1">
                        <a:latin typeface="Cambria Math" panose="02040503050406030204" pitchFamily="18" charset="0"/>
                      </a:rPr>
                      <m:t>𝟎</m:t>
                    </m:r>
                    <m:r>
                      <a:rPr lang="en-US" altLang="ja-JP" sz="2800" b="1" i="1">
                        <a:latin typeface="Cambria Math" panose="02040503050406030204" pitchFamily="18" charset="0"/>
                      </a:rPr>
                      <m:t>.</m:t>
                    </m:r>
                    <m:r>
                      <a:rPr lang="en-US" altLang="ja-JP" sz="2800" b="1" i="1">
                        <a:latin typeface="Cambria Math" panose="02040503050406030204" pitchFamily="18" charset="0"/>
                      </a:rPr>
                      <m:t>𝟗</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𝟗</m:t>
                    </m:r>
                  </m:oMath>
                </a14:m>
                <a:r>
                  <a:rPr kumimoji="1" lang="ja-JP" altLang="en-US" sz="2800" b="1"/>
                  <a:t>分の重み更新</a:t>
                </a:r>
              </a:p>
            </p:txBody>
          </p:sp>
        </mc:Choice>
        <mc:Fallback>
          <p:sp>
            <p:nvSpPr>
              <p:cNvPr id="28" name="テキスト ボックス 27">
                <a:extLst>
                  <a:ext uri="{FF2B5EF4-FFF2-40B4-BE49-F238E27FC236}">
                    <a16:creationId xmlns:a16="http://schemas.microsoft.com/office/drawing/2014/main" id="{09BB2FCA-3CDA-F8A3-E028-EC10BBC36674}"/>
                  </a:ext>
                </a:extLst>
              </p:cNvPr>
              <p:cNvSpPr txBox="1">
                <a:spLocks noRot="1" noChangeAspect="1" noMove="1" noResize="1" noEditPoints="1" noAdjustHandles="1" noChangeArrowheads="1" noChangeShapeType="1" noTextEdit="1"/>
              </p:cNvSpPr>
              <p:nvPr/>
            </p:nvSpPr>
            <p:spPr>
              <a:xfrm>
                <a:off x="5148278" y="4172401"/>
                <a:ext cx="6677213" cy="461217"/>
              </a:xfrm>
              <a:prstGeom prst="rect">
                <a:avLst/>
              </a:prstGeom>
              <a:blipFill>
                <a:blip r:embed="rId4"/>
                <a:stretch>
                  <a:fillRect t="-27632" r="-2100" b="-3552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1A7B2B90-F538-2652-0877-A645229F7222}"/>
                  </a:ext>
                </a:extLst>
              </p:cNvPr>
              <p:cNvSpPr txBox="1"/>
              <p:nvPr/>
            </p:nvSpPr>
            <p:spPr>
              <a:xfrm>
                <a:off x="1744030" y="5990141"/>
                <a:ext cx="4784964" cy="43088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oMath>
                </a14:m>
                <a:r>
                  <a:rPr kumimoji="1" lang="ja-JP" altLang="en-US" sz="2800" b="1"/>
                  <a:t>と</a:t>
                </a:r>
                <a14:m>
                  <m:oMath xmlns:m="http://schemas.openxmlformats.org/officeDocument/2006/math">
                    <m:r>
                      <a:rPr lang="en-US" altLang="ja-JP" sz="2800" b="1" i="0" smtClean="0">
                        <a:latin typeface="Cambria Math" panose="02040503050406030204" pitchFamily="18" charset="0"/>
                      </a:rPr>
                      <m:t>𝐕</m:t>
                    </m:r>
                  </m:oMath>
                </a14:m>
                <a:r>
                  <a:rPr kumimoji="1" lang="ja-JP" altLang="en-US" sz="2800" b="1"/>
                  <a:t>が離れた値→重み更新</a:t>
                </a:r>
                <a:r>
                  <a:rPr lang="ja-JP" altLang="en-US" sz="2800" b="1">
                    <a:solidFill>
                      <a:srgbClr val="FF0000"/>
                    </a:solidFill>
                  </a:rPr>
                  <a:t>多</a:t>
                </a:r>
                <a:endParaRPr kumimoji="1" lang="ja-JP" altLang="en-US" sz="2800" b="1">
                  <a:solidFill>
                    <a:srgbClr val="FF0000"/>
                  </a:solidFill>
                </a:endParaRPr>
              </a:p>
            </p:txBody>
          </p:sp>
        </mc:Choice>
        <mc:Fallback>
          <p:sp>
            <p:nvSpPr>
              <p:cNvPr id="35" name="テキスト ボックス 34">
                <a:extLst>
                  <a:ext uri="{FF2B5EF4-FFF2-40B4-BE49-F238E27FC236}">
                    <a16:creationId xmlns:a16="http://schemas.microsoft.com/office/drawing/2014/main" id="{1A7B2B90-F538-2652-0877-A645229F7222}"/>
                  </a:ext>
                </a:extLst>
              </p:cNvPr>
              <p:cNvSpPr txBox="1">
                <a:spLocks noRot="1" noChangeAspect="1" noMove="1" noResize="1" noEditPoints="1" noAdjustHandles="1" noChangeArrowheads="1" noChangeShapeType="1" noTextEdit="1"/>
              </p:cNvSpPr>
              <p:nvPr/>
            </p:nvSpPr>
            <p:spPr>
              <a:xfrm>
                <a:off x="1744030" y="5990141"/>
                <a:ext cx="4784964" cy="430887"/>
              </a:xfrm>
              <a:prstGeom prst="rect">
                <a:avLst/>
              </a:prstGeom>
              <a:blipFill>
                <a:blip r:embed="rId5"/>
                <a:stretch>
                  <a:fillRect t="-32857" b="-514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1D76A850-BD22-C384-166F-64354465649B}"/>
                  </a:ext>
                </a:extLst>
              </p:cNvPr>
              <p:cNvSpPr txBox="1"/>
              <p:nvPr/>
            </p:nvSpPr>
            <p:spPr>
              <a:xfrm>
                <a:off x="1744030" y="5470964"/>
                <a:ext cx="4425892" cy="430887"/>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𝐑</m:t>
                    </m:r>
                  </m:oMath>
                </a14:m>
                <a:r>
                  <a:rPr kumimoji="1" lang="ja-JP" altLang="en-US" sz="2800" b="1"/>
                  <a:t>と</a:t>
                </a:r>
                <a14:m>
                  <m:oMath xmlns:m="http://schemas.openxmlformats.org/officeDocument/2006/math">
                    <m:r>
                      <a:rPr lang="en-US" altLang="ja-JP" sz="2800" b="1" i="0" smtClean="0">
                        <a:latin typeface="Cambria Math" panose="02040503050406030204" pitchFamily="18" charset="0"/>
                      </a:rPr>
                      <m:t>𝐕</m:t>
                    </m:r>
                  </m:oMath>
                </a14:m>
                <a:r>
                  <a:rPr kumimoji="1" lang="ja-JP" altLang="en-US" sz="2800" b="1"/>
                  <a:t>が近い値→重み更新</a:t>
                </a:r>
                <a:r>
                  <a:rPr lang="ja-JP" altLang="en-US" sz="2800" b="1">
                    <a:solidFill>
                      <a:srgbClr val="FF0000"/>
                    </a:solidFill>
                  </a:rPr>
                  <a:t>少</a:t>
                </a:r>
                <a:endParaRPr kumimoji="1" lang="ja-JP" altLang="en-US" sz="2800" b="1">
                  <a:solidFill>
                    <a:srgbClr val="FF0000"/>
                  </a:solidFill>
                </a:endParaRPr>
              </a:p>
            </p:txBody>
          </p:sp>
        </mc:Choice>
        <mc:Fallback>
          <p:sp>
            <p:nvSpPr>
              <p:cNvPr id="38" name="テキスト ボックス 37">
                <a:extLst>
                  <a:ext uri="{FF2B5EF4-FFF2-40B4-BE49-F238E27FC236}">
                    <a16:creationId xmlns:a16="http://schemas.microsoft.com/office/drawing/2014/main" id="{1D76A850-BD22-C384-166F-64354465649B}"/>
                  </a:ext>
                </a:extLst>
              </p:cNvPr>
              <p:cNvSpPr txBox="1">
                <a:spLocks noRot="1" noChangeAspect="1" noMove="1" noResize="1" noEditPoints="1" noAdjustHandles="1" noChangeArrowheads="1" noChangeShapeType="1" noTextEdit="1"/>
              </p:cNvSpPr>
              <p:nvPr/>
            </p:nvSpPr>
            <p:spPr>
              <a:xfrm>
                <a:off x="1744030" y="5470964"/>
                <a:ext cx="4425892" cy="430887"/>
              </a:xfrm>
              <a:prstGeom prst="rect">
                <a:avLst/>
              </a:prstGeom>
              <a:blipFill>
                <a:blip r:embed="rId6"/>
                <a:stretch>
                  <a:fillRect t="-32394" b="-50704"/>
                </a:stretch>
              </a:blipFill>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18B2FFB5-FEE0-A691-8749-64BA08DE05A1}"/>
              </a:ext>
            </a:extLst>
          </p:cNvPr>
          <p:cNvPicPr>
            <a:picLocks noChangeAspect="1"/>
          </p:cNvPicPr>
          <p:nvPr/>
        </p:nvPicPr>
        <p:blipFill>
          <a:blip r:embed="rId7"/>
          <a:stretch>
            <a:fillRect/>
          </a:stretch>
        </p:blipFill>
        <p:spPr>
          <a:xfrm>
            <a:off x="880572" y="1370185"/>
            <a:ext cx="2541699" cy="1400218"/>
          </a:xfrm>
          <a:prstGeom prst="rect">
            <a:avLst/>
          </a:prstGeom>
        </p:spPr>
      </p:pic>
      <p:pic>
        <p:nvPicPr>
          <p:cNvPr id="5" name="図 4">
            <a:extLst>
              <a:ext uri="{FF2B5EF4-FFF2-40B4-BE49-F238E27FC236}">
                <a16:creationId xmlns:a16="http://schemas.microsoft.com/office/drawing/2014/main" id="{87E71304-F76B-6BE0-E532-EC9E98B65725}"/>
              </a:ext>
            </a:extLst>
          </p:cNvPr>
          <p:cNvPicPr>
            <a:picLocks noChangeAspect="1"/>
          </p:cNvPicPr>
          <p:nvPr/>
        </p:nvPicPr>
        <p:blipFill>
          <a:blip r:embed="rId8"/>
          <a:stretch>
            <a:fillRect/>
          </a:stretch>
        </p:blipFill>
        <p:spPr>
          <a:xfrm>
            <a:off x="848371" y="3631056"/>
            <a:ext cx="2606101" cy="1431411"/>
          </a:xfrm>
          <a:prstGeom prst="rect">
            <a:avLst/>
          </a:prstGeom>
        </p:spPr>
      </p:pic>
      <p:sp>
        <p:nvSpPr>
          <p:cNvPr id="9" name="矢印: 下 8">
            <a:extLst>
              <a:ext uri="{FF2B5EF4-FFF2-40B4-BE49-F238E27FC236}">
                <a16:creationId xmlns:a16="http://schemas.microsoft.com/office/drawing/2014/main" id="{91727523-575B-4716-63C9-C3949839BD19}"/>
              </a:ext>
            </a:extLst>
          </p:cNvPr>
          <p:cNvSpPr/>
          <p:nvPr/>
        </p:nvSpPr>
        <p:spPr>
          <a:xfrm rot="16200000">
            <a:off x="6884627" y="5593009"/>
            <a:ext cx="492443" cy="612126"/>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B8E62-65F6-4458-5402-0BCFD3342228}"/>
              </a:ext>
            </a:extLst>
          </p:cNvPr>
          <p:cNvSpPr txBox="1"/>
          <p:nvPr/>
        </p:nvSpPr>
        <p:spPr>
          <a:xfrm>
            <a:off x="7807422" y="5686407"/>
            <a:ext cx="2462213" cy="492443"/>
          </a:xfrm>
          <a:prstGeom prst="rect">
            <a:avLst/>
          </a:prstGeom>
          <a:noFill/>
        </p:spPr>
        <p:txBody>
          <a:bodyPr wrap="none" lIns="0" tIns="0" rIns="0" bIns="0" rtlCol="0">
            <a:spAutoFit/>
          </a:bodyPr>
          <a:lstStyle/>
          <a:p>
            <a:r>
              <a:rPr kumimoji="1" lang="ja-JP" altLang="en-US" sz="3200" b="1">
                <a:solidFill>
                  <a:srgbClr val="FF0000"/>
                </a:solidFill>
              </a:rPr>
              <a:t>効率的な学習</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5CBCF92-C120-393A-140D-48C07EB7E7CD}"/>
                  </a:ext>
                </a:extLst>
              </p:cNvPr>
              <p:cNvSpPr txBox="1"/>
              <p:nvPr/>
            </p:nvSpPr>
            <p:spPr>
              <a:xfrm>
                <a:off x="3160317" y="1314614"/>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2" name="テキスト ボックス 11">
                <a:extLst>
                  <a:ext uri="{FF2B5EF4-FFF2-40B4-BE49-F238E27FC236}">
                    <a16:creationId xmlns:a16="http://schemas.microsoft.com/office/drawing/2014/main" id="{55CBCF92-C120-393A-140D-48C07EB7E7CD}"/>
                  </a:ext>
                </a:extLst>
              </p:cNvPr>
              <p:cNvSpPr txBox="1">
                <a:spLocks noRot="1" noChangeAspect="1" noMove="1" noResize="1" noEditPoints="1" noAdjustHandles="1" noChangeArrowheads="1" noChangeShapeType="1" noTextEdit="1"/>
              </p:cNvSpPr>
              <p:nvPr/>
            </p:nvSpPr>
            <p:spPr>
              <a:xfrm>
                <a:off x="3160317" y="1314614"/>
                <a:ext cx="1123406"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0B03E71-E48A-98DA-0178-84C125893EB8}"/>
                  </a:ext>
                </a:extLst>
              </p:cNvPr>
              <p:cNvSpPr txBox="1"/>
              <p:nvPr/>
            </p:nvSpPr>
            <p:spPr>
              <a:xfrm>
                <a:off x="3160317" y="2283403"/>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5" name="テキスト ボックス 14">
                <a:extLst>
                  <a:ext uri="{FF2B5EF4-FFF2-40B4-BE49-F238E27FC236}">
                    <a16:creationId xmlns:a16="http://schemas.microsoft.com/office/drawing/2014/main" id="{40B03E71-E48A-98DA-0178-84C125893EB8}"/>
                  </a:ext>
                </a:extLst>
              </p:cNvPr>
              <p:cNvSpPr txBox="1">
                <a:spLocks noRot="1" noChangeAspect="1" noMove="1" noResize="1" noEditPoints="1" noAdjustHandles="1" noChangeArrowheads="1" noChangeShapeType="1" noTextEdit="1"/>
              </p:cNvSpPr>
              <p:nvPr/>
            </p:nvSpPr>
            <p:spPr>
              <a:xfrm>
                <a:off x="3160317" y="2283403"/>
                <a:ext cx="1123406"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7D1EB1B5-9C24-8FF0-82BE-FADCFBE20518}"/>
                  </a:ext>
                </a:extLst>
              </p:cNvPr>
              <p:cNvSpPr txBox="1"/>
              <p:nvPr/>
            </p:nvSpPr>
            <p:spPr>
              <a:xfrm>
                <a:off x="3160318" y="3605578"/>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6" name="テキスト ボックス 15">
                <a:extLst>
                  <a:ext uri="{FF2B5EF4-FFF2-40B4-BE49-F238E27FC236}">
                    <a16:creationId xmlns:a16="http://schemas.microsoft.com/office/drawing/2014/main" id="{7D1EB1B5-9C24-8FF0-82BE-FADCFBE20518}"/>
                  </a:ext>
                </a:extLst>
              </p:cNvPr>
              <p:cNvSpPr txBox="1">
                <a:spLocks noRot="1" noChangeAspect="1" noMove="1" noResize="1" noEditPoints="1" noAdjustHandles="1" noChangeArrowheads="1" noChangeShapeType="1" noTextEdit="1"/>
              </p:cNvSpPr>
              <p:nvPr/>
            </p:nvSpPr>
            <p:spPr>
              <a:xfrm>
                <a:off x="3160318" y="3605578"/>
                <a:ext cx="1123406" cy="52322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39710490-1825-EF7E-B5A7-6B0121E9514F}"/>
                  </a:ext>
                </a:extLst>
              </p:cNvPr>
              <p:cNvSpPr txBox="1"/>
              <p:nvPr/>
            </p:nvSpPr>
            <p:spPr>
              <a:xfrm>
                <a:off x="3160318" y="4556294"/>
                <a:ext cx="112340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𝟏</m:t>
                      </m:r>
                    </m:oMath>
                  </m:oMathPara>
                </a14:m>
                <a:endParaRPr kumimoji="1" lang="ja-JP" altLang="en-US" sz="2800" b="1"/>
              </a:p>
            </p:txBody>
          </p:sp>
        </mc:Choice>
        <mc:Fallback>
          <p:sp>
            <p:nvSpPr>
              <p:cNvPr id="17" name="テキスト ボックス 16">
                <a:extLst>
                  <a:ext uri="{FF2B5EF4-FFF2-40B4-BE49-F238E27FC236}">
                    <a16:creationId xmlns:a16="http://schemas.microsoft.com/office/drawing/2014/main" id="{39710490-1825-EF7E-B5A7-6B0121E9514F}"/>
                  </a:ext>
                </a:extLst>
              </p:cNvPr>
              <p:cNvSpPr txBox="1">
                <a:spLocks noRot="1" noChangeAspect="1" noMove="1" noResize="1" noEditPoints="1" noAdjustHandles="1" noChangeArrowheads="1" noChangeShapeType="1" noTextEdit="1"/>
              </p:cNvSpPr>
              <p:nvPr/>
            </p:nvSpPr>
            <p:spPr>
              <a:xfrm>
                <a:off x="3160318" y="4556294"/>
                <a:ext cx="1123406" cy="523220"/>
              </a:xfrm>
              <a:prstGeom prst="rect">
                <a:avLst/>
              </a:prstGeom>
              <a:blipFill>
                <a:blip r:embed="rId12"/>
                <a:stretch>
                  <a:fillRect/>
                </a:stretch>
              </a:blipFill>
            </p:spPr>
            <p:txBody>
              <a:bodyPr/>
              <a:lstStyle/>
              <a:p>
                <a:r>
                  <a:rPr lang="ja-JP" altLang="en-US">
                    <a:noFill/>
                  </a:rPr>
                  <a:t> </a:t>
                </a:r>
              </a:p>
            </p:txBody>
          </p:sp>
        </mc:Fallback>
      </mc:AlternateContent>
      <p:sp>
        <p:nvSpPr>
          <p:cNvPr id="18" name="矢印: 下 17">
            <a:extLst>
              <a:ext uri="{FF2B5EF4-FFF2-40B4-BE49-F238E27FC236}">
                <a16:creationId xmlns:a16="http://schemas.microsoft.com/office/drawing/2014/main" id="{51290990-B5FA-E5E5-3C61-95C5B2C033CE}"/>
              </a:ext>
            </a:extLst>
          </p:cNvPr>
          <p:cNvSpPr/>
          <p:nvPr/>
        </p:nvSpPr>
        <p:spPr>
          <a:xfrm rot="16200000">
            <a:off x="4369217" y="4091045"/>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下 19">
            <a:extLst>
              <a:ext uri="{FF2B5EF4-FFF2-40B4-BE49-F238E27FC236}">
                <a16:creationId xmlns:a16="http://schemas.microsoft.com/office/drawing/2014/main" id="{406B2B2A-1161-C85E-2251-EACF1CB77DA0}"/>
              </a:ext>
            </a:extLst>
          </p:cNvPr>
          <p:cNvSpPr/>
          <p:nvPr/>
        </p:nvSpPr>
        <p:spPr>
          <a:xfrm rot="16200000">
            <a:off x="4369216" y="1798238"/>
            <a:ext cx="453950" cy="554329"/>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A4FC24B8-CA63-4033-E059-D42AAB60C87C}"/>
                  </a:ext>
                </a:extLst>
              </p:cNvPr>
              <p:cNvSpPr txBox="1"/>
              <p:nvPr/>
            </p:nvSpPr>
            <p:spPr>
              <a:xfrm>
                <a:off x="5154425" y="1152871"/>
                <a:ext cx="5015155" cy="472373"/>
              </a:xfrm>
              <a:prstGeom prst="rect">
                <a:avLst/>
              </a:prstGeom>
              <a:noFill/>
            </p:spPr>
            <p:txBody>
              <a:bodyPr wrap="none" lIns="0" tIns="0" rIns="0" bIns="0" rtlCol="0">
                <a:spAutoFit/>
              </a:bodyPr>
              <a:lstStyle/>
              <a:p>
                <a14:m>
                  <m:oMath xmlns:m="http://schemas.openxmlformats.org/officeDocument/2006/math">
                    <m:sSub>
                      <m:sSubPr>
                        <m:ctrlPr>
                          <a:rPr lang="en-US" altLang="ja-JP" sz="2800" b="1" i="1" smtClean="0">
                            <a:latin typeface="Cambria Math" panose="02040503050406030204" pitchFamily="18" charset="0"/>
                          </a:rPr>
                        </m:ctrlPr>
                      </m:sSubPr>
                      <m:e>
                        <m:r>
                          <a:rPr lang="en-US" altLang="ja-JP" sz="2800" b="1" i="1">
                            <a:latin typeface="Cambria Math" panose="02040503050406030204" pitchFamily="18" charset="0"/>
                          </a:rPr>
                          <m:t>𝑽</m:t>
                        </m:r>
                      </m:e>
                      <m:sub>
                        <m:r>
                          <a:rPr lang="en-US" altLang="ja-JP" sz="2800" b="1" i="1">
                            <a:latin typeface="Cambria Math" panose="02040503050406030204" pitchFamily="18" charset="0"/>
                          </a:rPr>
                          <m:t>(</m:t>
                        </m:r>
                        <m:r>
                          <a:rPr lang="en-US" altLang="ja-JP" sz="2800" b="1" i="1" smtClean="0">
                            <a:latin typeface="Cambria Math" panose="02040503050406030204" pitchFamily="18" charset="0"/>
                          </a:rPr>
                          <m:t>𝒙</m:t>
                        </m:r>
                        <m:r>
                          <a:rPr lang="en-US" altLang="ja-JP" sz="2800" b="1" i="1">
                            <a:latin typeface="Cambria Math" panose="02040503050406030204" pitchFamily="18" charset="0"/>
                          </a:rPr>
                          <m:t>,</m:t>
                        </m:r>
                        <m:r>
                          <a:rPr lang="en-US" altLang="ja-JP" sz="2800" b="1" i="1" smtClean="0">
                            <a:latin typeface="Cambria Math" panose="02040503050406030204" pitchFamily="18" charset="0"/>
                          </a:rPr>
                          <m:t>𝒚</m:t>
                        </m:r>
                        <m:r>
                          <a:rPr lang="en-US" altLang="ja-JP" sz="2800" b="1" i="1">
                            <a:latin typeface="Cambria Math" panose="02040503050406030204" pitchFamily="18" charset="0"/>
                          </a:rPr>
                          <m:t>)</m:t>
                        </m:r>
                      </m:sub>
                    </m:sSub>
                  </m:oMath>
                </a14:m>
                <a:r>
                  <a:rPr kumimoji="1" lang="ja-JP" altLang="en-US" sz="2800" b="1"/>
                  <a:t>：</a:t>
                </a:r>
                <a14:m>
                  <m:oMath xmlns:m="http://schemas.openxmlformats.org/officeDocument/2006/math">
                    <m:r>
                      <a:rPr lang="en-US" altLang="ja-JP" sz="2800" b="1" i="1">
                        <a:latin typeface="Cambria Math" panose="02040503050406030204" pitchFamily="18" charset="0"/>
                      </a:rPr>
                      <m:t>(</m:t>
                    </m:r>
                    <m:r>
                      <a:rPr lang="en-US" altLang="ja-JP" sz="2800" b="1" i="1">
                        <a:latin typeface="Cambria Math" panose="02040503050406030204" pitchFamily="18" charset="0"/>
                      </a:rPr>
                      <m:t>𝒙</m:t>
                    </m:r>
                    <m:r>
                      <a:rPr lang="en-US" altLang="ja-JP" sz="2800" b="1" i="1">
                        <a:latin typeface="Cambria Math" panose="02040503050406030204" pitchFamily="18" charset="0"/>
                      </a:rPr>
                      <m:t>,</m:t>
                    </m:r>
                    <m:r>
                      <a:rPr lang="en-US" altLang="ja-JP" sz="2800" b="1" i="1">
                        <a:latin typeface="Cambria Math" panose="02040503050406030204" pitchFamily="18" charset="0"/>
                      </a:rPr>
                      <m:t>𝒚</m:t>
                    </m:r>
                    <m:r>
                      <a:rPr lang="en-US" altLang="ja-JP" sz="2800" b="1" i="1" smtClean="0">
                        <a:latin typeface="Cambria Math" panose="02040503050406030204" pitchFamily="18" charset="0"/>
                      </a:rPr>
                      <m:t>)</m:t>
                    </m:r>
                  </m:oMath>
                </a14:m>
                <a:r>
                  <a:rPr kumimoji="1" lang="ja-JP" altLang="en-US" sz="2800" b="1"/>
                  <a:t> における価値関数</a:t>
                </a:r>
              </a:p>
            </p:txBody>
          </p:sp>
        </mc:Choice>
        <mc:Fallback>
          <p:sp>
            <p:nvSpPr>
              <p:cNvPr id="21" name="テキスト ボックス 20">
                <a:extLst>
                  <a:ext uri="{FF2B5EF4-FFF2-40B4-BE49-F238E27FC236}">
                    <a16:creationId xmlns:a16="http://schemas.microsoft.com/office/drawing/2014/main" id="{A4FC24B8-CA63-4033-E059-D42AAB60C87C}"/>
                  </a:ext>
                </a:extLst>
              </p:cNvPr>
              <p:cNvSpPr txBox="1">
                <a:spLocks noRot="1" noChangeAspect="1" noMove="1" noResize="1" noEditPoints="1" noAdjustHandles="1" noChangeArrowheads="1" noChangeShapeType="1" noTextEdit="1"/>
              </p:cNvSpPr>
              <p:nvPr/>
            </p:nvSpPr>
            <p:spPr>
              <a:xfrm>
                <a:off x="5154425" y="1152871"/>
                <a:ext cx="5015155" cy="472373"/>
              </a:xfrm>
              <a:prstGeom prst="rect">
                <a:avLst/>
              </a:prstGeom>
              <a:blipFill>
                <a:blip r:embed="rId13"/>
                <a:stretch>
                  <a:fillRect t="-26923" b="-320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6967128"/>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00722-BDC5-F894-97A3-AAB1F87AEF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9D38E-403A-FED3-418A-93F99F576814}"/>
              </a:ext>
            </a:extLst>
          </p:cNvPr>
          <p:cNvSpPr>
            <a:spLocks noGrp="1"/>
          </p:cNvSpPr>
          <p:nvPr>
            <p:ph idx="1"/>
          </p:nvPr>
        </p:nvSpPr>
        <p:spPr>
          <a:xfrm>
            <a:off x="712694" y="1162237"/>
            <a:ext cx="10515600" cy="4351338"/>
          </a:xfrm>
        </p:spPr>
        <p:txBody>
          <a:bodyPr vert="horz" lIns="91440" tIns="45720" rIns="91440" bIns="45720" rtlCol="0" anchor="t">
            <a:normAutofit/>
          </a:bodyPr>
          <a:lstStyle/>
          <a:p>
            <a:pPr>
              <a:lnSpc>
                <a:spcPct val="150000"/>
              </a:lnSpc>
            </a:pPr>
            <a:r>
              <a:rPr lang="ja-JP" altLang="en-US">
                <a:latin typeface="Times New Roman"/>
                <a:ea typeface="ＭＳ Ｐゴシック"/>
                <a:cs typeface="Times New Roman"/>
              </a:rPr>
              <a:t>本書に述べる</a:t>
            </a:r>
            <a:r>
              <a:rPr lang="ja-JP" altLang="en-GB">
                <a:latin typeface="Times New Roman"/>
                <a:ea typeface="ＭＳ Ｐゴシック"/>
                <a:cs typeface="Times New Roman"/>
              </a:rPr>
              <a:t>配置配線の最適化方法</a:t>
            </a:r>
            <a:endParaRPr lang="ja-JP" altLang="en-US" sz="2800">
              <a:latin typeface="Times New Roman"/>
              <a:ea typeface="ＭＳ Ｐゴシック"/>
              <a:cs typeface="Times New Roman"/>
            </a:endParaRPr>
          </a:p>
          <a:p>
            <a:pPr lvl="1">
              <a:lnSpc>
                <a:spcPct val="150000"/>
              </a:lnSpc>
              <a:buFont typeface="Wingdings" panose="05000000000000000000" pitchFamily="2" charset="2"/>
              <a:buChar char="Ø"/>
            </a:pPr>
            <a:r>
              <a:rPr lang="ja-JP" altLang="en-US">
                <a:latin typeface="Times New Roman"/>
                <a:ea typeface="ＭＳ Ｐゴシック"/>
                <a:cs typeface="Times New Roman"/>
              </a:rPr>
              <a:t>セルの配線</a:t>
            </a:r>
            <a:endParaRPr lang="en-US" altLang="ja-JP">
              <a:latin typeface="Times New Roman"/>
              <a:ea typeface="ＭＳ Ｐゴシック"/>
              <a:cs typeface="Times New Roman"/>
            </a:endParaRPr>
          </a:p>
          <a:p>
            <a:pPr lvl="2">
              <a:lnSpc>
                <a:spcPct val="150000"/>
              </a:lnSpc>
              <a:buFont typeface="Wingdings,Sans-Serif" panose="020B0604020202020204" pitchFamily="34" charset="0"/>
              <a:buChar char="§"/>
            </a:pPr>
            <a:r>
              <a:rPr lang="en-GB" altLang="ja-JP">
                <a:latin typeface="Times New Roman"/>
                <a:ea typeface="ＭＳ Ｐゴシック"/>
                <a:cs typeface="Times New Roman"/>
              </a:rPr>
              <a:t>A* algorithm</a:t>
            </a:r>
            <a:endParaRPr lang="ja-JP"/>
          </a:p>
          <a:p>
            <a:pPr lvl="1">
              <a:lnSpc>
                <a:spcPct val="150000"/>
              </a:lnSpc>
              <a:buFont typeface="Wingdings" panose="05000000000000000000" pitchFamily="2" charset="2"/>
              <a:buChar char="Ø"/>
            </a:pPr>
            <a:r>
              <a:rPr lang="ja-JP" altLang="en-GB" sz="2800">
                <a:latin typeface="Times New Roman"/>
                <a:ea typeface="ＭＳ Ｐゴシック"/>
                <a:cs typeface="Times New Roman"/>
              </a:rPr>
              <a:t>セルの配置</a:t>
            </a:r>
            <a:endParaRPr lang="en-GB" sz="2800">
              <a:latin typeface="Times New Roman"/>
              <a:ea typeface="ＭＳ Ｐゴシック"/>
              <a:cs typeface="Times New Roman"/>
            </a:endParaRPr>
          </a:p>
          <a:p>
            <a:pPr lvl="2">
              <a:lnSpc>
                <a:spcPct val="150000"/>
              </a:lnSpc>
              <a:buFont typeface="Wingdings" panose="020B0604020202020204" pitchFamily="34" charset="0"/>
              <a:buChar char="§"/>
            </a:pPr>
            <a:r>
              <a:rPr lang="ja-JP" altLang="en-US" sz="2400">
                <a:latin typeface="Times New Roman"/>
                <a:ea typeface="ＭＳ Ｐゴシック"/>
                <a:cs typeface="Times New Roman"/>
              </a:rPr>
              <a:t>強化学習</a:t>
            </a:r>
            <a:endParaRPr lang="en-GB" altLang="ja-JP" sz="2400">
              <a:latin typeface="Times New Roman"/>
              <a:ea typeface="ＭＳ Ｐゴシック"/>
              <a:cs typeface="Times New Roman"/>
            </a:endParaRPr>
          </a:p>
          <a:p>
            <a:pPr lvl="2">
              <a:lnSpc>
                <a:spcPct val="150000"/>
              </a:lnSpc>
              <a:buFont typeface="Wingdings" panose="020B0604020202020204" pitchFamily="34" charset="0"/>
              <a:buChar char="§"/>
            </a:pPr>
            <a:r>
              <a:rPr lang="en-GB" altLang="ja-JP" sz="2400">
                <a:latin typeface="Times New Roman"/>
                <a:ea typeface="ＭＳ Ｐゴシック"/>
                <a:cs typeface="Times New Roman"/>
              </a:rPr>
              <a:t>Sequence-Pair</a:t>
            </a:r>
            <a:r>
              <a:rPr lang="ja-JP" altLang="en-US" sz="2400">
                <a:latin typeface="Times New Roman"/>
                <a:ea typeface="ＭＳ Ｐゴシック"/>
                <a:cs typeface="Times New Roman"/>
              </a:rPr>
              <a:t>表現方式</a:t>
            </a:r>
            <a:r>
              <a:rPr lang="en-GB" altLang="ja-JP" sz="1600">
                <a:latin typeface="Times New Roman"/>
                <a:ea typeface="ＭＳ Ｐゴシック"/>
                <a:cs typeface="Times New Roman"/>
              </a:rPr>
              <a:t>[1]</a:t>
            </a:r>
            <a:r>
              <a:rPr lang="ja-JP" altLang="en-US" sz="2400">
                <a:latin typeface="Times New Roman"/>
                <a:ea typeface="ＭＳ Ｐゴシック"/>
                <a:cs typeface="Times New Roman"/>
              </a:rPr>
              <a:t>による</a:t>
            </a:r>
            <a:r>
              <a:rPr lang="ja-JP" altLang="en-GB" sz="2400">
                <a:latin typeface="Times New Roman"/>
                <a:ea typeface="ＭＳ Ｐゴシック"/>
                <a:cs typeface="Times New Roman"/>
              </a:rPr>
              <a:t>Simulated </a:t>
            </a:r>
            <a:r>
              <a:rPr lang="en-GB" altLang="ja-JP" sz="2400">
                <a:latin typeface="Times New Roman"/>
                <a:ea typeface="ＭＳ Ｐゴシック"/>
                <a:cs typeface="Times New Roman"/>
              </a:rPr>
              <a:t>A</a:t>
            </a:r>
            <a:r>
              <a:rPr lang="ja-JP" altLang="en-GB" sz="2400">
                <a:latin typeface="Times New Roman"/>
                <a:ea typeface="ＭＳ Ｐゴシック"/>
                <a:cs typeface="Times New Roman"/>
              </a:rPr>
              <a:t>nnealing</a:t>
            </a:r>
            <a:r>
              <a:rPr lang="ja-JP" altLang="en-US" sz="2400">
                <a:latin typeface="Times New Roman"/>
                <a:ea typeface="ＭＳ Ｐゴシック"/>
                <a:cs typeface="Times New Roman"/>
              </a:rPr>
              <a:t>アルゴリズム</a:t>
            </a:r>
            <a:endParaRPr lang="ja-JP" altLang="en-GB" sz="2400">
              <a:latin typeface="Times New Roman"/>
              <a:ea typeface="ＭＳ Ｐゴシック"/>
              <a:cs typeface="Times New Roman"/>
            </a:endParaRPr>
          </a:p>
          <a:p>
            <a:pPr marL="457200" lvl="1" indent="0">
              <a:lnSpc>
                <a:spcPct val="150000"/>
              </a:lnSpc>
              <a:buNone/>
            </a:pPr>
            <a:endParaRPr lang="ja-JP" altLang="en-GB" sz="2800">
              <a:solidFill>
                <a:srgbClr val="000000"/>
              </a:solidFill>
              <a:latin typeface="Times New Roman"/>
              <a:ea typeface="ＭＳ Ｐゴシック"/>
              <a:cs typeface="Times New Roman"/>
            </a:endParaRPr>
          </a:p>
          <a:p>
            <a:endParaRPr lang="en-GB">
              <a:latin typeface="Times New Roman"/>
              <a:cs typeface="Times New Roman"/>
            </a:endParaRPr>
          </a:p>
        </p:txBody>
      </p:sp>
      <p:sp>
        <p:nvSpPr>
          <p:cNvPr id="7" name="Title 1">
            <a:extLst>
              <a:ext uri="{FF2B5EF4-FFF2-40B4-BE49-F238E27FC236}">
                <a16:creationId xmlns:a16="http://schemas.microsoft.com/office/drawing/2014/main" id="{75B68A1F-525A-AB5D-2E42-FC7438C5F100}"/>
              </a:ext>
            </a:extLst>
          </p:cNvPr>
          <p:cNvSpPr txBox="1">
            <a:spLocks/>
          </p:cNvSpPr>
          <p:nvPr/>
        </p:nvSpPr>
        <p:spPr>
          <a:xfrm>
            <a:off x="-1291" y="3498"/>
            <a:ext cx="12194581" cy="6668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VLSI</a:t>
            </a:r>
            <a:r>
              <a:rPr lang="ja-JP" altLang="en-US"/>
              <a:t>における配置配線手法</a:t>
            </a:r>
            <a:endParaRPr lang="en-US"/>
          </a:p>
        </p:txBody>
      </p:sp>
      <p:sp>
        <p:nvSpPr>
          <p:cNvPr id="4" name="TextBox 3">
            <a:extLst>
              <a:ext uri="{FF2B5EF4-FFF2-40B4-BE49-F238E27FC236}">
                <a16:creationId xmlns:a16="http://schemas.microsoft.com/office/drawing/2014/main" id="{5E18E04C-0455-2A68-3E34-0E6AA31191A3}"/>
              </a:ext>
            </a:extLst>
          </p:cNvPr>
          <p:cNvSpPr txBox="1"/>
          <p:nvPr/>
        </p:nvSpPr>
        <p:spPr>
          <a:xfrm>
            <a:off x="120722" y="5513575"/>
            <a:ext cx="12040456" cy="646331"/>
          </a:xfrm>
          <a:prstGeom prst="rect">
            <a:avLst/>
          </a:prstGeom>
          <a:noFill/>
        </p:spPr>
        <p:txBody>
          <a:bodyPr wrap="square">
            <a:spAutoFit/>
          </a:bodyPr>
          <a:lstStyle/>
          <a:p>
            <a:r>
              <a:rPr lang="en-GB" b="0" i="0">
                <a:solidFill>
                  <a:srgbClr val="222222"/>
                </a:solidFill>
                <a:effectLst/>
                <a:latin typeface="Arial" panose="020B0604020202020204" pitchFamily="34" charset="0"/>
              </a:rPr>
              <a:t>[1] Murata, Hiroshi, et al. "</a:t>
            </a:r>
            <a:r>
              <a:rPr lang="en-GB" b="1" i="0">
                <a:solidFill>
                  <a:srgbClr val="222222"/>
                </a:solidFill>
                <a:effectLst/>
                <a:latin typeface="Arial" panose="020B0604020202020204" pitchFamily="34" charset="0"/>
              </a:rPr>
              <a:t>VLSI module placement based on rectangle-packing by the sequence-pair</a:t>
            </a:r>
            <a:r>
              <a:rPr lang="en-GB" b="0" i="0">
                <a:solidFill>
                  <a:srgbClr val="222222"/>
                </a:solidFill>
                <a:effectLst/>
                <a:latin typeface="Arial" panose="020B0604020202020204" pitchFamily="34" charset="0"/>
              </a:rPr>
              <a:t>." </a:t>
            </a:r>
            <a:r>
              <a:rPr lang="en-GB" b="0" i="1">
                <a:solidFill>
                  <a:srgbClr val="222222"/>
                </a:solidFill>
                <a:effectLst/>
                <a:latin typeface="Arial" panose="020B0604020202020204" pitchFamily="34" charset="0"/>
              </a:rPr>
              <a:t>IEEE </a:t>
            </a:r>
          </a:p>
          <a:p>
            <a:r>
              <a:rPr lang="en-GB" i="1">
                <a:solidFill>
                  <a:srgbClr val="222222"/>
                </a:solidFill>
                <a:latin typeface="Arial" panose="020B0604020202020204" pitchFamily="34" charset="0"/>
              </a:rPr>
              <a:t>     </a:t>
            </a:r>
            <a:r>
              <a:rPr lang="en-GB" b="0" i="1">
                <a:solidFill>
                  <a:srgbClr val="222222"/>
                </a:solidFill>
                <a:effectLst/>
                <a:latin typeface="Arial" panose="020B0604020202020204" pitchFamily="34" charset="0"/>
              </a:rPr>
              <a:t>Transactions on Computer-Aided Design of Integrated Circuits and Systems</a:t>
            </a:r>
            <a:r>
              <a:rPr lang="en-GB" b="0" i="0">
                <a:solidFill>
                  <a:srgbClr val="222222"/>
                </a:solidFill>
                <a:effectLst/>
                <a:latin typeface="Arial" panose="020B0604020202020204" pitchFamily="34" charset="0"/>
              </a:rPr>
              <a:t> 15.12 (1996): 1518-1524.</a:t>
            </a:r>
            <a:endParaRPr lang="en-GB"/>
          </a:p>
        </p:txBody>
      </p:sp>
    </p:spTree>
    <p:extLst>
      <p:ext uri="{BB962C8B-B14F-4D97-AF65-F5344CB8AC3E}">
        <p14:creationId xmlns:p14="http://schemas.microsoft.com/office/powerpoint/2010/main" val="797359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08D6D-8F96-B4ED-9E1A-47B37246336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D00C993-B096-B4A9-721F-82C05F7F7B0E}"/>
              </a:ext>
            </a:extLst>
          </p:cNvPr>
          <p:cNvSpPr txBox="1"/>
          <p:nvPr/>
        </p:nvSpPr>
        <p:spPr>
          <a:xfrm>
            <a:off x="140548" y="134703"/>
            <a:ext cx="4580626" cy="646331"/>
          </a:xfrm>
          <a:prstGeom prst="rect">
            <a:avLst/>
          </a:prstGeom>
          <a:noFill/>
        </p:spPr>
        <p:txBody>
          <a:bodyPr wrap="square" rtlCol="0">
            <a:spAutoFit/>
          </a:bodyPr>
          <a:lstStyle/>
          <a:p>
            <a:r>
              <a:rPr kumimoji="1" lang="en-US" altLang="ja-JP" sz="3600" b="1"/>
              <a:t>Actor-Critic</a:t>
            </a:r>
            <a:r>
              <a:rPr kumimoji="1" lang="ja-JP" altLang="en-US" sz="3600" b="1"/>
              <a:t>法</a:t>
            </a:r>
          </a:p>
        </p:txBody>
      </p:sp>
      <p:sp>
        <p:nvSpPr>
          <p:cNvPr id="19" name="スライド番号プレースホルダー 18">
            <a:extLst>
              <a:ext uri="{FF2B5EF4-FFF2-40B4-BE49-F238E27FC236}">
                <a16:creationId xmlns:a16="http://schemas.microsoft.com/office/drawing/2014/main" id="{35455C95-C8EA-B70B-309C-1C8989C54D51}"/>
              </a:ext>
            </a:extLst>
          </p:cNvPr>
          <p:cNvSpPr>
            <a:spLocks noGrp="1"/>
          </p:cNvSpPr>
          <p:nvPr>
            <p:ph type="sldNum" sz="quarter" idx="12"/>
          </p:nvPr>
        </p:nvSpPr>
        <p:spPr/>
        <p:txBody>
          <a:bodyPr/>
          <a:lstStyle/>
          <a:p>
            <a:fld id="{27B779E8-472C-4CF6-AB91-28759973D9AB}" type="slidenum">
              <a:rPr kumimoji="1" lang="ja-JP" altLang="en-US" smtClean="0"/>
              <a:t>50</a:t>
            </a:fld>
            <a:endParaRPr kumimoji="1" lang="ja-JP" altLang="en-US"/>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0E1BB604-B63F-7FFF-5908-1E7ADF573AB7}"/>
                  </a:ext>
                </a:extLst>
              </p:cNvPr>
              <p:cNvSpPr txBox="1"/>
              <p:nvPr/>
            </p:nvSpPr>
            <p:spPr>
              <a:xfrm>
                <a:off x="616295" y="3803100"/>
                <a:ext cx="10959410"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𝜏</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i="1">
                              <a:latin typeface="Cambria Math" panose="02040503050406030204" pitchFamily="18" charset="0"/>
                            </a:rPr>
                          </m:ctrlPr>
                        </m:naryPr>
                        <m:sub>
                          <m:r>
                            <m:rPr>
                              <m:brk m:alnAt="23"/>
                            </m:rPr>
                            <a:rPr lang="en-US" altLang="ja-JP" sz="3200" i="1">
                              <a:latin typeface="Cambria Math" panose="02040503050406030204" pitchFamily="18" charset="0"/>
                            </a:rPr>
                            <m:t>𝑡</m:t>
                          </m:r>
                          <m:r>
                            <a:rPr lang="en-US" altLang="ja-JP" sz="3200" i="1">
                              <a:latin typeface="Cambria Math" panose="02040503050406030204" pitchFamily="18" charset="0"/>
                            </a:rPr>
                            <m:t>=0</m:t>
                          </m:r>
                        </m:sub>
                        <m:sup>
                          <m:r>
                            <a:rPr lang="en-US" altLang="ja-JP" sz="3200" i="1">
                              <a:latin typeface="Cambria Math" panose="02040503050406030204" pitchFamily="18" charset="0"/>
                            </a:rPr>
                            <m:t>𝑇</m:t>
                          </m:r>
                        </m:sup>
                        <m:e>
                          <m:r>
                            <a:rPr lang="en-US" altLang="ja-JP" sz="3200" b="0" i="1" smtClean="0">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𝑅</m:t>
                              </m:r>
                            </m:e>
                            <m:sub>
                              <m:r>
                                <a:rPr lang="en-US" altLang="ja-JP" sz="3200" i="1">
                                  <a:solidFill>
                                    <a:srgbClr val="FF0000"/>
                                  </a:solidFill>
                                  <a:latin typeface="Cambria Math" panose="02040503050406030204" pitchFamily="18" charset="0"/>
                                </a:rPr>
                                <m:t>𝑡</m:t>
                              </m:r>
                              <m:r>
                                <a:rPr lang="en-US" altLang="ja-JP" sz="3200" i="1">
                                  <a:solidFill>
                                    <a:srgbClr val="FF0000"/>
                                  </a:solidFill>
                                  <a:latin typeface="Cambria Math" panose="02040503050406030204" pitchFamily="18" charset="0"/>
                                </a:rPr>
                                <m:t>+1</m:t>
                              </m:r>
                            </m:sub>
                          </m:sSub>
                          <m:r>
                            <a:rPr lang="en-US" altLang="ja-JP" sz="3200" i="1">
                              <a:solidFill>
                                <a:srgbClr val="FF0000"/>
                              </a:solidFill>
                              <a:latin typeface="Cambria Math" panose="02040503050406030204" pitchFamily="18" charset="0"/>
                            </a:rPr>
                            <m:t>+</m:t>
                          </m:r>
                          <m:r>
                            <a:rPr lang="ja-JP" altLang="en-US" sz="3200" i="1">
                              <a:solidFill>
                                <a:srgbClr val="FF0000"/>
                              </a:solidFill>
                              <a:latin typeface="Cambria Math" panose="02040503050406030204" pitchFamily="18" charset="0"/>
                            </a:rPr>
                            <m:t>𝛾</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𝑤</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r>
                                    <a:rPr lang="en-US" altLang="ja-JP" sz="3200" i="1">
                                      <a:solidFill>
                                        <a:srgbClr val="FF0000"/>
                                      </a:solidFill>
                                      <a:latin typeface="Cambria Math" panose="02040503050406030204" pitchFamily="18" charset="0"/>
                                    </a:rPr>
                                    <m:t>+1</m:t>
                                  </m:r>
                                </m:sub>
                              </m:sSub>
                            </m:e>
                          </m:d>
                          <m:r>
                            <a:rPr lang="en-US" altLang="ja-JP" sz="3200" i="1" smtClean="0">
                              <a:solidFill>
                                <a:srgbClr val="FF0000"/>
                              </a:solidFill>
                              <a:latin typeface="Cambria Math" panose="02040503050406030204" pitchFamily="18" charset="0"/>
                            </a:rPr>
                            <m:t>−</m:t>
                          </m:r>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𝑤</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num>
                            <m:den>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2" name="テキスト ボックス 1">
                <a:extLst>
                  <a:ext uri="{FF2B5EF4-FFF2-40B4-BE49-F238E27FC236}">
                    <a16:creationId xmlns:a16="http://schemas.microsoft.com/office/drawing/2014/main" id="{0E1BB604-B63F-7FFF-5908-1E7ADF573AB7}"/>
                  </a:ext>
                </a:extLst>
              </p:cNvPr>
              <p:cNvSpPr txBox="1">
                <a:spLocks noRot="1" noChangeAspect="1" noMove="1" noResize="1" noEditPoints="1" noAdjustHandles="1" noChangeArrowheads="1" noChangeShapeType="1" noTextEdit="1"/>
              </p:cNvSpPr>
              <p:nvPr/>
            </p:nvSpPr>
            <p:spPr>
              <a:xfrm>
                <a:off x="616295" y="3803100"/>
                <a:ext cx="10959410" cy="1385187"/>
              </a:xfrm>
              <a:prstGeom prst="rect">
                <a:avLst/>
              </a:prstGeom>
              <a:blipFill>
                <a:blip r:embed="rId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71E082F7-4DF9-5274-2F75-8D10D07178C6}"/>
              </a:ext>
            </a:extLst>
          </p:cNvPr>
          <p:cNvSpPr txBox="1"/>
          <p:nvPr/>
        </p:nvSpPr>
        <p:spPr>
          <a:xfrm>
            <a:off x="140548" y="946044"/>
            <a:ext cx="11450562" cy="584775"/>
          </a:xfrm>
          <a:prstGeom prst="rect">
            <a:avLst/>
          </a:prstGeom>
          <a:noFill/>
        </p:spPr>
        <p:txBody>
          <a:bodyPr wrap="square" rtlCol="0">
            <a:spAutoFit/>
          </a:bodyPr>
          <a:lstStyle/>
          <a:p>
            <a:r>
              <a:rPr kumimoji="1" lang="en-US" altLang="ja-JP" sz="3200" b="1"/>
              <a:t>REINFORCE </a:t>
            </a:r>
            <a:r>
              <a:rPr kumimoji="1" lang="ja-JP" altLang="en-US" sz="3200" b="1"/>
              <a:t>アルゴリズム</a:t>
            </a:r>
            <a:r>
              <a:rPr kumimoji="1" lang="en-US" altLang="ja-JP" sz="3200" b="1"/>
              <a:t>(</a:t>
            </a:r>
            <a:r>
              <a:rPr kumimoji="1" lang="ja-JP" altLang="en-US" sz="3200" b="1"/>
              <a:t>モンテカルロ方策勾配</a:t>
            </a:r>
            <a:r>
              <a:rPr kumimoji="1" lang="en-US" altLang="ja-JP" sz="3200" b="1"/>
              <a:t>)</a:t>
            </a:r>
            <a:r>
              <a:rPr kumimoji="1" lang="ja-JP" altLang="en-US" sz="3200" b="1"/>
              <a:t>の問題点</a:t>
            </a:r>
          </a:p>
        </p:txBody>
      </p:sp>
      <p:sp>
        <p:nvSpPr>
          <p:cNvPr id="5" name="テキスト ボックス 4">
            <a:extLst>
              <a:ext uri="{FF2B5EF4-FFF2-40B4-BE49-F238E27FC236}">
                <a16:creationId xmlns:a16="http://schemas.microsoft.com/office/drawing/2014/main" id="{51D060A4-3AC9-64A6-3431-FE8DCAEB2817}"/>
              </a:ext>
            </a:extLst>
          </p:cNvPr>
          <p:cNvSpPr txBox="1"/>
          <p:nvPr/>
        </p:nvSpPr>
        <p:spPr>
          <a:xfrm>
            <a:off x="0" y="1513488"/>
            <a:ext cx="7684104" cy="584775"/>
          </a:xfrm>
          <a:prstGeom prst="rect">
            <a:avLst/>
          </a:prstGeom>
          <a:noFill/>
        </p:spPr>
        <p:txBody>
          <a:bodyPr wrap="square" rtlCol="0">
            <a:spAutoFit/>
          </a:bodyPr>
          <a:lstStyle/>
          <a:p>
            <a:r>
              <a:rPr kumimoji="1" lang="ja-JP" altLang="en-US" sz="3200" b="1"/>
              <a:t>エピソードが終わらないと更新できない</a:t>
            </a:r>
          </a:p>
        </p:txBody>
      </p:sp>
      <p:sp>
        <p:nvSpPr>
          <p:cNvPr id="6" name="テキスト ボックス 5">
            <a:extLst>
              <a:ext uri="{FF2B5EF4-FFF2-40B4-BE49-F238E27FC236}">
                <a16:creationId xmlns:a16="http://schemas.microsoft.com/office/drawing/2014/main" id="{E3A5943E-A9DE-D63E-B347-1F607A8A817A}"/>
              </a:ext>
            </a:extLst>
          </p:cNvPr>
          <p:cNvSpPr txBox="1"/>
          <p:nvPr/>
        </p:nvSpPr>
        <p:spPr>
          <a:xfrm>
            <a:off x="7353422" y="1530819"/>
            <a:ext cx="4838578" cy="584775"/>
          </a:xfrm>
          <a:prstGeom prst="rect">
            <a:avLst/>
          </a:prstGeom>
          <a:noFill/>
        </p:spPr>
        <p:txBody>
          <a:bodyPr wrap="square" rtlCol="0">
            <a:spAutoFit/>
          </a:bodyPr>
          <a:lstStyle/>
          <a:p>
            <a:r>
              <a:rPr kumimoji="1" lang="ja-JP" altLang="en-US" sz="3200" b="1"/>
              <a:t>→</a:t>
            </a:r>
            <a:r>
              <a:rPr kumimoji="1" lang="en-US" altLang="ja-JP" sz="3200" b="1"/>
              <a:t>TD</a:t>
            </a:r>
            <a:r>
              <a:rPr kumimoji="1" lang="ja-JP" altLang="en-US" sz="3200" b="1"/>
              <a:t>法を用いて逐次更新</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0747712-A3F6-A2D4-8C3B-79261312BF77}"/>
                  </a:ext>
                </a:extLst>
              </p:cNvPr>
              <p:cNvSpPr txBox="1"/>
              <p:nvPr/>
            </p:nvSpPr>
            <p:spPr>
              <a:xfrm>
                <a:off x="2136454" y="2299589"/>
                <a:ext cx="7636257"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b="0" i="1" smtClean="0">
                              <a:latin typeface="Cambria Math" panose="02040503050406030204" pitchFamily="18" charset="0"/>
                            </a:rPr>
                          </m:ctrlPr>
                        </m:naryPr>
                        <m:sub>
                          <m:r>
                            <m:rPr>
                              <m:brk m:alnAt="23"/>
                            </m:rPr>
                            <a:rPr lang="en-US" altLang="ja-JP" sz="3200" b="0" i="1" smtClean="0">
                              <a:latin typeface="Cambria Math" panose="02040503050406030204" pitchFamily="18" charset="0"/>
                            </a:rPr>
                            <m:t>𝑡</m:t>
                          </m:r>
                          <m:r>
                            <a:rPr lang="en-US" altLang="ja-JP" sz="3200" b="0" i="1" smtClean="0">
                              <a:latin typeface="Cambria Math" panose="02040503050406030204" pitchFamily="18" charset="0"/>
                            </a:rPr>
                            <m:t>=0</m:t>
                          </m:r>
                        </m:sub>
                        <m:sup>
                          <m:r>
                            <a:rPr lang="en-US" altLang="ja-JP" sz="3200" b="0" i="1" smtClean="0">
                              <a:latin typeface="Cambria Math" panose="02040503050406030204" pitchFamily="18" charset="0"/>
                            </a:rPr>
                            <m:t>𝑇</m:t>
                          </m:r>
                        </m:sup>
                        <m:e>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m:t>
                              </m:r>
                              <m:r>
                                <a:rPr lang="en-US" altLang="ja-JP" sz="3200" b="0" i="1" smtClean="0">
                                  <a:solidFill>
                                    <a:srgbClr val="FF0000"/>
                                  </a:solidFill>
                                  <a:latin typeface="Cambria Math" panose="02040503050406030204" pitchFamily="18" charset="0"/>
                                </a:rPr>
                                <m:t>𝐺</m:t>
                              </m:r>
                            </m:e>
                            <m:sub>
                              <m:r>
                                <a:rPr lang="en-US" altLang="ja-JP" sz="3200" b="0" i="1" smtClean="0">
                                  <a:solidFill>
                                    <a:srgbClr val="FF0000"/>
                                  </a:solidFill>
                                  <a:latin typeface="Cambria Math" panose="02040503050406030204" pitchFamily="18" charset="0"/>
                                </a:rPr>
                                <m:t>𝑡</m:t>
                              </m:r>
                            </m:sub>
                          </m:sSub>
                          <m:r>
                            <a:rPr lang="en-US" altLang="ja-JP" sz="3200" b="0" i="1" smtClean="0">
                              <a:solidFill>
                                <a:srgbClr val="FF0000"/>
                              </a:solidFill>
                              <a:latin typeface="Cambria Math" panose="02040503050406030204" pitchFamily="18" charset="0"/>
                            </a:rPr>
                            <m:t>−</m:t>
                          </m:r>
                          <m:r>
                            <a:rPr lang="en-US" altLang="ja-JP" sz="3200" b="0" i="1" smtClean="0">
                              <a:solidFill>
                                <a:srgbClr val="FF0000"/>
                              </a:solidFill>
                              <a:latin typeface="Cambria Math" panose="02040503050406030204" pitchFamily="18" charset="0"/>
                            </a:rPr>
                            <m:t>𝑏</m:t>
                          </m:r>
                          <m:r>
                            <a:rPr lang="en-US" altLang="ja-JP" sz="3200" b="0" i="1" smtClean="0">
                              <a:solidFill>
                                <a:srgbClr val="FF0000"/>
                              </a:solidFill>
                              <a:latin typeface="Cambria Math" panose="02040503050406030204" pitchFamily="18" charset="0"/>
                            </a:rPr>
                            <m:t>(</m:t>
                          </m:r>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rgbClr val="FF0000"/>
                                  </a:solidFill>
                                  <a:latin typeface="Cambria Math" panose="02040503050406030204" pitchFamily="18" charset="0"/>
                                </a:rPr>
                                <m:t>𝑆</m:t>
                              </m:r>
                            </m:e>
                            <m:sub>
                              <m:r>
                                <a:rPr lang="en-US" altLang="ja-JP" sz="3200" b="0" i="1" smtClean="0">
                                  <a:solidFill>
                                    <a:srgbClr val="FF0000"/>
                                  </a:solidFill>
                                  <a:latin typeface="Cambria Math" panose="02040503050406030204" pitchFamily="18" charset="0"/>
                                </a:rPr>
                                <m:t>𝑡</m:t>
                              </m:r>
                            </m:sub>
                          </m:sSub>
                          <m:r>
                            <a:rPr lang="en-US" altLang="ja-JP" sz="3200" b="0" i="1" smtClean="0">
                              <a:solidFill>
                                <a:srgbClr val="FF0000"/>
                              </a:solidFill>
                              <a:latin typeface="Cambria Math" panose="02040503050406030204" pitchFamily="18" charset="0"/>
                            </a:rPr>
                            <m:t>)</m:t>
                          </m:r>
                          <m:r>
                            <a:rPr lang="en-US" altLang="ja-JP" sz="3200" b="0" i="1" smtClean="0">
                              <a:solidFill>
                                <a:schemeClr val="tx1"/>
                              </a:solidFill>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a:latin typeface="Cambria Math" panose="02040503050406030204" pitchFamily="18" charset="0"/>
                                    </a:rPr>
                                  </m:ctrlPr>
                                </m:sSubPr>
                                <m:e>
                                  <m:r>
                                    <m:rPr>
                                      <m:sty m:val="p"/>
                                    </m:rPr>
                                    <a:rPr lang="en-US" altLang="ja-JP" sz="3200" i="1">
                                      <a:latin typeface="Cambria Math" panose="02040503050406030204" pitchFamily="18" charset="0"/>
                                      <a:ea typeface="Cambria Math" panose="02040503050406030204" pitchFamily="18" charset="0"/>
                                    </a:rPr>
                                    <m:t>∇</m:t>
                                  </m:r>
                                </m:e>
                                <m:sub>
                                  <m:r>
                                    <a:rPr lang="ja-JP" altLang="en-US" sz="3200" i="1">
                                      <a:latin typeface="Cambria Math" panose="02040503050406030204" pitchFamily="18" charset="0"/>
                                    </a:rPr>
                                    <m:t>𝜃</m:t>
                                  </m:r>
                                </m:sub>
                              </m:sSub>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𝐴</m:t>
                                  </m:r>
                                </m:e>
                                <m:sub>
                                  <m:r>
                                    <a:rPr lang="en-US" altLang="ja-JP" sz="3200" i="1">
                                      <a:latin typeface="Cambria Math" panose="02040503050406030204" pitchFamily="18" charset="0"/>
                                    </a:rPr>
                                    <m:t>𝑡</m:t>
                                  </m:r>
                                </m:sub>
                              </m:sSub>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𝑆</m:t>
                                  </m:r>
                                </m:e>
                                <m:sub>
                                  <m:r>
                                    <a:rPr lang="en-US" altLang="ja-JP" sz="3200" i="1">
                                      <a:latin typeface="Cambria Math" panose="02040503050406030204" pitchFamily="18" charset="0"/>
                                    </a:rPr>
                                    <m:t>𝑡</m:t>
                                  </m:r>
                                </m:sub>
                              </m:sSub>
                              <m:r>
                                <a:rPr lang="en-US" altLang="ja-JP" sz="3200" b="0" i="1" smtClean="0">
                                  <a:latin typeface="Cambria Math" panose="02040503050406030204" pitchFamily="18" charset="0"/>
                                </a:rPr>
                                <m:t>)</m:t>
                              </m:r>
                            </m:num>
                            <m:den>
                              <m:sSub>
                                <m:sSubPr>
                                  <m:ctrlPr>
                                    <a:rPr lang="en-US" altLang="ja-JP" sz="3200" i="1" smtClean="0">
                                      <a:latin typeface="Cambria Math" panose="02040503050406030204" pitchFamily="18" charset="0"/>
                                    </a:rPr>
                                  </m:ctrlPr>
                                </m:sSubPr>
                                <m:e>
                                  <m:r>
                                    <a:rPr lang="ja-JP" altLang="en-US" sz="3200" i="1" smtClean="0">
                                      <a:latin typeface="Cambria Math" panose="02040503050406030204" pitchFamily="18" charset="0"/>
                                    </a:rPr>
                                    <m:t>𝜋</m:t>
                                  </m:r>
                                </m:e>
                                <m:sub>
                                  <m:r>
                                    <a:rPr lang="ja-JP" altLang="en-US" sz="3200" i="1" smtClean="0">
                                      <a:latin typeface="Cambria Math" panose="02040503050406030204" pitchFamily="18" charset="0"/>
                                    </a:rPr>
                                    <m:t>𝜃</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𝐴</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𝑆</m:t>
                                  </m:r>
                                </m:e>
                                <m:sub>
                                  <m:r>
                                    <a:rPr lang="en-US" altLang="ja-JP" sz="3200" b="0" i="1" smtClean="0">
                                      <a:latin typeface="Cambria Math" panose="02040503050406030204" pitchFamily="18" charset="0"/>
                                    </a:rPr>
                                    <m:t>𝑡</m:t>
                                  </m:r>
                                </m:sub>
                              </m:sSub>
                              <m:r>
                                <a:rPr lang="en-US" altLang="ja-JP" sz="3200" b="0" i="1" smtClean="0">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00747712-A3F6-A2D4-8C3B-79261312BF77}"/>
                  </a:ext>
                </a:extLst>
              </p:cNvPr>
              <p:cNvSpPr txBox="1">
                <a:spLocks noRot="1" noChangeAspect="1" noMove="1" noResize="1" noEditPoints="1" noAdjustHandles="1" noChangeArrowheads="1" noChangeShapeType="1" noTextEdit="1"/>
              </p:cNvSpPr>
              <p:nvPr/>
            </p:nvSpPr>
            <p:spPr>
              <a:xfrm>
                <a:off x="2136454" y="2299589"/>
                <a:ext cx="7636257" cy="13851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F69B6CB7-0A70-E404-895C-7F0C9E365B5E}"/>
                  </a:ext>
                </a:extLst>
              </p:cNvPr>
              <p:cNvSpPr txBox="1"/>
              <p:nvPr/>
            </p:nvSpPr>
            <p:spPr>
              <a:xfrm>
                <a:off x="125143" y="5619568"/>
                <a:ext cx="12066857" cy="584775"/>
              </a:xfrm>
              <a:prstGeom prst="rect">
                <a:avLst/>
              </a:prstGeom>
              <a:noFill/>
            </p:spPr>
            <p:txBody>
              <a:bodyPr wrap="square" rtlCol="0">
                <a:spAutoFit/>
              </a:bodyPr>
              <a:lstStyle/>
              <a:p>
                <a:r>
                  <a:rPr kumimoji="1" lang="ja-JP" altLang="en-US" sz="3200" b="1"/>
                  <a:t>方策だけでなく</a:t>
                </a:r>
                <a:r>
                  <a:rPr kumimoji="1" lang="en-US" altLang="ja-JP" sz="3200" b="1"/>
                  <a:t>,</a:t>
                </a:r>
                <a:r>
                  <a:rPr kumimoji="1" lang="ja-JP" altLang="en-US" sz="3200" b="1"/>
                  <a:t>価値関数</a:t>
                </a:r>
                <a14:m>
                  <m:oMath xmlns:m="http://schemas.openxmlformats.org/officeDocument/2006/math">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𝑉</m:t>
                        </m:r>
                      </m:e>
                      <m:sub>
                        <m:r>
                          <a:rPr lang="en-US" altLang="ja-JP" sz="3200" b="0" i="1" smtClean="0">
                            <a:solidFill>
                              <a:srgbClr val="FF0000"/>
                            </a:solidFill>
                            <a:latin typeface="Cambria Math" panose="02040503050406030204" pitchFamily="18" charset="0"/>
                          </a:rPr>
                          <m:t>𝑤</m:t>
                        </m:r>
                      </m:sub>
                    </m:sSub>
                    <m:d>
                      <m:dPr>
                        <m:ctrlPr>
                          <a:rPr lang="en-US" altLang="ja-JP" sz="3200" i="1">
                            <a:solidFill>
                              <a:srgbClr val="FF0000"/>
                            </a:solidFill>
                            <a:latin typeface="Cambria Math" panose="02040503050406030204" pitchFamily="18" charset="0"/>
                          </a:rPr>
                        </m:ctrlPr>
                      </m:dPr>
                      <m:e>
                        <m:sSub>
                          <m:sSubPr>
                            <m:ctrlPr>
                              <a:rPr lang="en-US" altLang="ja-JP" sz="3200" i="1">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𝑆</m:t>
                            </m:r>
                          </m:e>
                          <m:sub>
                            <m:r>
                              <a:rPr lang="en-US" altLang="ja-JP" sz="3200" i="1">
                                <a:solidFill>
                                  <a:srgbClr val="FF0000"/>
                                </a:solidFill>
                                <a:latin typeface="Cambria Math" panose="02040503050406030204" pitchFamily="18" charset="0"/>
                              </a:rPr>
                              <m:t>𝑡</m:t>
                            </m:r>
                          </m:sub>
                        </m:sSub>
                      </m:e>
                    </m:d>
                  </m:oMath>
                </a14:m>
                <a:r>
                  <a:rPr kumimoji="1" lang="ja-JP" altLang="en-US" sz="3200" b="1"/>
                  <a:t>もニューラルネットワークで近似</a:t>
                </a:r>
              </a:p>
            </p:txBody>
          </p:sp>
        </mc:Choice>
        <mc:Fallback>
          <p:sp>
            <p:nvSpPr>
              <p:cNvPr id="9" name="テキスト ボックス 8">
                <a:extLst>
                  <a:ext uri="{FF2B5EF4-FFF2-40B4-BE49-F238E27FC236}">
                    <a16:creationId xmlns:a16="http://schemas.microsoft.com/office/drawing/2014/main" id="{F69B6CB7-0A70-E404-895C-7F0C9E365B5E}"/>
                  </a:ext>
                </a:extLst>
              </p:cNvPr>
              <p:cNvSpPr txBox="1">
                <a:spLocks noRot="1" noChangeAspect="1" noMove="1" noResize="1" noEditPoints="1" noAdjustHandles="1" noChangeArrowheads="1" noChangeShapeType="1" noTextEdit="1"/>
              </p:cNvSpPr>
              <p:nvPr/>
            </p:nvSpPr>
            <p:spPr>
              <a:xfrm>
                <a:off x="125143" y="5619568"/>
                <a:ext cx="12066857" cy="584775"/>
              </a:xfrm>
              <a:prstGeom prst="rect">
                <a:avLst/>
              </a:prstGeom>
              <a:blipFill>
                <a:blip r:embed="rId5"/>
                <a:stretch>
                  <a:fillRect l="-1314" t="-19792" b="-354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1587070"/>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EB8CF-2E1B-E030-68D1-1AE7F4EEF6B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F778077-8FCC-7609-7272-FE2D0509E3FE}"/>
              </a:ext>
            </a:extLst>
          </p:cNvPr>
          <p:cNvSpPr txBox="1"/>
          <p:nvPr/>
        </p:nvSpPr>
        <p:spPr>
          <a:xfrm>
            <a:off x="140548" y="134703"/>
            <a:ext cx="4580626" cy="646331"/>
          </a:xfrm>
          <a:prstGeom prst="rect">
            <a:avLst/>
          </a:prstGeom>
          <a:noFill/>
        </p:spPr>
        <p:txBody>
          <a:bodyPr wrap="square" rtlCol="0">
            <a:spAutoFit/>
          </a:bodyPr>
          <a:lstStyle/>
          <a:p>
            <a:r>
              <a:rPr kumimoji="1" lang="en-US" altLang="ja-JP" sz="3600" b="1"/>
              <a:t>Actor-Critic</a:t>
            </a:r>
            <a:r>
              <a:rPr kumimoji="1" lang="ja-JP" altLang="en-US" sz="3600" b="1"/>
              <a:t>法</a:t>
            </a:r>
          </a:p>
        </p:txBody>
      </p:sp>
      <p:sp>
        <p:nvSpPr>
          <p:cNvPr id="19" name="スライド番号プレースホルダー 18">
            <a:extLst>
              <a:ext uri="{FF2B5EF4-FFF2-40B4-BE49-F238E27FC236}">
                <a16:creationId xmlns:a16="http://schemas.microsoft.com/office/drawing/2014/main" id="{D9E7C17D-F257-A402-4C27-CF316BBB31AE}"/>
              </a:ext>
            </a:extLst>
          </p:cNvPr>
          <p:cNvSpPr>
            <a:spLocks noGrp="1"/>
          </p:cNvSpPr>
          <p:nvPr>
            <p:ph type="sldNum" sz="quarter" idx="12"/>
          </p:nvPr>
        </p:nvSpPr>
        <p:spPr/>
        <p:txBody>
          <a:bodyPr/>
          <a:lstStyle/>
          <a:p>
            <a:fld id="{27B779E8-472C-4CF6-AB91-28759973D9AB}" type="slidenum">
              <a:rPr kumimoji="1" lang="ja-JP" altLang="en-US" smtClean="0"/>
              <a:t>51</a:t>
            </a:fld>
            <a:endParaRPr kumimoji="1" lang="ja-JP" altLang="en-US"/>
          </a:p>
        </p:txBody>
      </p:sp>
      <p:pic>
        <p:nvPicPr>
          <p:cNvPr id="1026" name="Picture 2" descr="ダイアグラム&#10;&#10;AI によって生成されたコンテンツは間違っている可能性があります。">
            <a:extLst>
              <a:ext uri="{FF2B5EF4-FFF2-40B4-BE49-F238E27FC236}">
                <a16:creationId xmlns:a16="http://schemas.microsoft.com/office/drawing/2014/main" id="{C26E7C1D-842B-5868-D689-3749D26AD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2162"/>
            <a:ext cx="7051765" cy="586177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88C4BF0-DC5D-54FC-F8F8-8832E5D8DA9A}"/>
              </a:ext>
            </a:extLst>
          </p:cNvPr>
          <p:cNvSpPr txBox="1"/>
          <p:nvPr/>
        </p:nvSpPr>
        <p:spPr>
          <a:xfrm>
            <a:off x="7408816" y="2136138"/>
            <a:ext cx="4352109" cy="584775"/>
          </a:xfrm>
          <a:prstGeom prst="rect">
            <a:avLst/>
          </a:prstGeom>
          <a:noFill/>
        </p:spPr>
        <p:txBody>
          <a:bodyPr wrap="square" rtlCol="0">
            <a:spAutoFit/>
          </a:bodyPr>
          <a:lstStyle/>
          <a:p>
            <a:r>
              <a:rPr kumimoji="1" lang="ja-JP" altLang="en-US" sz="3200" b="1"/>
              <a:t>方策を表す</a:t>
            </a:r>
            <a:r>
              <a:rPr kumimoji="1" lang="en-US" altLang="ja-JP" sz="3200" b="1"/>
              <a:t>NN</a:t>
            </a:r>
            <a:r>
              <a:rPr kumimoji="1" lang="ja-JP" altLang="en-US" sz="3200" b="1"/>
              <a:t>→</a:t>
            </a:r>
            <a:r>
              <a:rPr kumimoji="1" lang="en-US" altLang="ja-JP" sz="3200" b="1"/>
              <a:t>Actor</a:t>
            </a:r>
            <a:endParaRPr kumimoji="1" lang="ja-JP" altLang="en-US" sz="3200" b="1"/>
          </a:p>
        </p:txBody>
      </p:sp>
      <p:sp>
        <p:nvSpPr>
          <p:cNvPr id="9" name="テキスト ボックス 8">
            <a:extLst>
              <a:ext uri="{FF2B5EF4-FFF2-40B4-BE49-F238E27FC236}">
                <a16:creationId xmlns:a16="http://schemas.microsoft.com/office/drawing/2014/main" id="{5BC2556B-13E0-EC3D-63BD-F647AFA70894}"/>
              </a:ext>
            </a:extLst>
          </p:cNvPr>
          <p:cNvSpPr txBox="1"/>
          <p:nvPr/>
        </p:nvSpPr>
        <p:spPr>
          <a:xfrm>
            <a:off x="7051765" y="4831441"/>
            <a:ext cx="5296991" cy="584775"/>
          </a:xfrm>
          <a:prstGeom prst="rect">
            <a:avLst/>
          </a:prstGeom>
          <a:noFill/>
        </p:spPr>
        <p:txBody>
          <a:bodyPr wrap="square" rtlCol="0">
            <a:spAutoFit/>
          </a:bodyPr>
          <a:lstStyle/>
          <a:p>
            <a:r>
              <a:rPr lang="ja-JP" altLang="en-US" sz="3200" b="1"/>
              <a:t>価値関数</a:t>
            </a:r>
            <a:r>
              <a:rPr kumimoji="1" lang="ja-JP" altLang="en-US" sz="3200" b="1"/>
              <a:t>を表す</a:t>
            </a:r>
            <a:r>
              <a:rPr kumimoji="1" lang="en-US" altLang="ja-JP" sz="3200" b="1"/>
              <a:t>NN</a:t>
            </a:r>
            <a:r>
              <a:rPr kumimoji="1" lang="ja-JP" altLang="en-US" sz="3200" b="1"/>
              <a:t>→</a:t>
            </a:r>
            <a:r>
              <a:rPr kumimoji="1" lang="en-US" altLang="ja-JP" sz="3200" b="1"/>
              <a:t>Critic</a:t>
            </a:r>
            <a:endParaRPr kumimoji="1" lang="ja-JP" altLang="en-US" sz="3200" b="1"/>
          </a:p>
        </p:txBody>
      </p:sp>
    </p:spTree>
    <p:extLst>
      <p:ext uri="{BB962C8B-B14F-4D97-AF65-F5344CB8AC3E}">
        <p14:creationId xmlns:p14="http://schemas.microsoft.com/office/powerpoint/2010/main" val="2958812464"/>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0AFA-5A34-F633-B997-DAD4D1BCFF64}"/>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999E4FB-A920-444E-968C-03BE610577A7}"/>
                  </a:ext>
                </a:extLst>
              </p:cNvPr>
              <p:cNvSpPr txBox="1"/>
              <p:nvPr/>
            </p:nvSpPr>
            <p:spPr>
              <a:xfrm>
                <a:off x="140547" y="1184608"/>
                <a:ext cx="11592613" cy="584775"/>
              </a:xfrm>
              <a:prstGeom prst="rect">
                <a:avLst/>
              </a:prstGeom>
              <a:noFill/>
            </p:spPr>
            <p:txBody>
              <a:bodyPr wrap="square" rtlCol="0">
                <a:spAutoFit/>
              </a:bodyPr>
              <a:lstStyle/>
              <a:p>
                <a:r>
                  <a:rPr kumimoji="1" lang="en-US" altLang="ja-JP" sz="3200" b="1"/>
                  <a:t>(1)</a:t>
                </a:r>
                <a:r>
                  <a:rPr lang="en-US" altLang="ja-JP" sz="3200"/>
                  <a:t> </a:t>
                </a:r>
                <a14:m>
                  <m:oMath xmlns:m="http://schemas.openxmlformats.org/officeDocument/2006/math">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oMath>
                </a14:m>
                <a:r>
                  <a:rPr kumimoji="1" lang="ja-JP" altLang="en-US" sz="3200" b="1"/>
                  <a:t>に従って行動</a:t>
                </a:r>
                <a14:m>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𝑨</m:t>
                        </m:r>
                      </m:e>
                      <m:sub>
                        <m:r>
                          <a:rPr kumimoji="1" lang="en-US" altLang="ja-JP" sz="3200" b="1" i="1" smtClean="0">
                            <a:latin typeface="Cambria Math" panose="02040503050406030204" pitchFamily="18" charset="0"/>
                          </a:rPr>
                          <m:t>𝒕</m:t>
                        </m:r>
                      </m:sub>
                    </m:sSub>
                  </m:oMath>
                </a14:m>
                <a:r>
                  <a:rPr lang="ja-JP" altLang="en-US" sz="3200" b="1"/>
                  <a:t>を取り</a:t>
                </a:r>
                <a:r>
                  <a:rPr lang="en-US" altLang="ja-JP" sz="3200" b="1"/>
                  <a:t>, </a:t>
                </a:r>
                <a14:m>
                  <m:oMath xmlns:m="http://schemas.openxmlformats.org/officeDocument/2006/math">
                    <m:sSub>
                      <m:sSubPr>
                        <m:ctrlPr>
                          <a:rPr lang="en-US" altLang="ja-JP" sz="3200" b="1" i="1">
                            <a:latin typeface="Cambria Math" panose="02040503050406030204" pitchFamily="18" charset="0"/>
                          </a:rPr>
                        </m:ctrlPr>
                      </m:sSubPr>
                      <m:e>
                        <m:r>
                          <a:rPr lang="en-US" altLang="ja-JP" sz="3200" b="1" i="1" smtClean="0">
                            <a:latin typeface="Cambria Math" panose="02040503050406030204" pitchFamily="18" charset="0"/>
                          </a:rPr>
                          <m:t>𝑹</m:t>
                        </m:r>
                      </m:e>
                      <m:sub>
                        <m:r>
                          <a:rPr lang="en-US" altLang="ja-JP" sz="3200" b="1" i="1">
                            <a:latin typeface="Cambria Math" panose="02040503050406030204" pitchFamily="18" charset="0"/>
                          </a:rPr>
                          <m:t>𝒕</m:t>
                        </m:r>
                        <m:r>
                          <a:rPr lang="en-US" altLang="ja-JP" sz="3200" b="1" i="1">
                            <a:latin typeface="Cambria Math" panose="02040503050406030204" pitchFamily="18" charset="0"/>
                          </a:rPr>
                          <m:t>+</m:t>
                        </m:r>
                        <m:r>
                          <a:rPr lang="en-US" altLang="ja-JP" sz="3200" b="1" i="1">
                            <a:latin typeface="Cambria Math" panose="02040503050406030204" pitchFamily="18" charset="0"/>
                          </a:rPr>
                          <m:t>𝟏</m:t>
                        </m:r>
                      </m:sub>
                    </m:sSub>
                    <m:r>
                      <a:rPr lang="en-US" altLang="ja-JP" sz="3200" b="1" i="1" smtClean="0">
                        <a:latin typeface="Cambria Math" panose="02040503050406030204" pitchFamily="18" charset="0"/>
                      </a:rPr>
                      <m:t>,</m:t>
                    </m:r>
                    <m:sSub>
                      <m:sSubPr>
                        <m:ctrlPr>
                          <a:rPr lang="en-US" altLang="ja-JP" sz="3200" b="1" i="1">
                            <a:latin typeface="Cambria Math" panose="02040503050406030204" pitchFamily="18" charset="0"/>
                          </a:rPr>
                        </m:ctrlPr>
                      </m:sSubPr>
                      <m:e>
                        <m:r>
                          <a:rPr lang="en-US" altLang="ja-JP" sz="3200" b="1" i="1" smtClean="0">
                            <a:latin typeface="Cambria Math" panose="02040503050406030204" pitchFamily="18" charset="0"/>
                          </a:rPr>
                          <m:t>𝑺</m:t>
                        </m:r>
                      </m:e>
                      <m:sub>
                        <m:r>
                          <a:rPr lang="en-US" altLang="ja-JP" sz="3200" b="1" i="1">
                            <a:latin typeface="Cambria Math" panose="02040503050406030204" pitchFamily="18" charset="0"/>
                          </a:rPr>
                          <m:t>𝒕</m:t>
                        </m:r>
                        <m:r>
                          <a:rPr lang="en-US" altLang="ja-JP" sz="3200" b="1" i="1" smtClean="0">
                            <a:latin typeface="Cambria Math" panose="02040503050406030204" pitchFamily="18" charset="0"/>
                          </a:rPr>
                          <m:t>+</m:t>
                        </m:r>
                        <m:r>
                          <a:rPr lang="en-US" altLang="ja-JP" sz="3200" b="1" i="1" smtClean="0">
                            <a:latin typeface="Cambria Math" panose="02040503050406030204" pitchFamily="18" charset="0"/>
                          </a:rPr>
                          <m:t>𝟏</m:t>
                        </m:r>
                      </m:sub>
                    </m:sSub>
                  </m:oMath>
                </a14:m>
                <a:r>
                  <a:rPr kumimoji="1" lang="ja-JP" altLang="en-US" sz="3200" b="1"/>
                  <a:t>を得る</a:t>
                </a:r>
              </a:p>
            </p:txBody>
          </p:sp>
        </mc:Choice>
        <mc:Fallback>
          <p:sp>
            <p:nvSpPr>
              <p:cNvPr id="6" name="テキスト ボックス 5">
                <a:extLst>
                  <a:ext uri="{FF2B5EF4-FFF2-40B4-BE49-F238E27FC236}">
                    <a16:creationId xmlns:a16="http://schemas.microsoft.com/office/drawing/2014/main" id="{C999E4FB-A920-444E-968C-03BE610577A7}"/>
                  </a:ext>
                </a:extLst>
              </p:cNvPr>
              <p:cNvSpPr txBox="1">
                <a:spLocks noRot="1" noChangeAspect="1" noMove="1" noResize="1" noEditPoints="1" noAdjustHandles="1" noChangeArrowheads="1" noChangeShapeType="1" noTextEdit="1"/>
              </p:cNvSpPr>
              <p:nvPr/>
            </p:nvSpPr>
            <p:spPr>
              <a:xfrm>
                <a:off x="140547" y="1184608"/>
                <a:ext cx="11592613" cy="584775"/>
              </a:xfrm>
              <a:prstGeom prst="rect">
                <a:avLst/>
              </a:prstGeom>
              <a:blipFill>
                <a:blip r:embed="rId3"/>
                <a:stretch>
                  <a:fillRect l="-1314" t="-19792" b="-354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502BDA4-B1EE-D261-8507-7143F48E7BEE}"/>
                  </a:ext>
                </a:extLst>
              </p:cNvPr>
              <p:cNvSpPr txBox="1"/>
              <p:nvPr/>
            </p:nvSpPr>
            <p:spPr>
              <a:xfrm>
                <a:off x="140547" y="1859784"/>
                <a:ext cx="11592613" cy="584775"/>
              </a:xfrm>
              <a:prstGeom prst="rect">
                <a:avLst/>
              </a:prstGeom>
              <a:noFill/>
            </p:spPr>
            <p:txBody>
              <a:bodyPr wrap="square" rtlCol="0">
                <a:spAutoFit/>
              </a:bodyPr>
              <a:lstStyle/>
              <a:p>
                <a:r>
                  <a:rPr kumimoji="1" lang="en-US" altLang="ja-JP" sz="3200" b="1"/>
                  <a:t>(2)</a:t>
                </a:r>
                <a:r>
                  <a:rPr lang="ja-JP" altLang="en-US" sz="3200" b="1"/>
                  <a:t>時刻</a:t>
                </a:r>
                <a14:m>
                  <m:oMath xmlns:m="http://schemas.openxmlformats.org/officeDocument/2006/math">
                    <m:r>
                      <a:rPr lang="en-US" altLang="ja-JP" sz="3200" b="1" i="1" smtClean="0">
                        <a:latin typeface="Cambria Math" panose="02040503050406030204" pitchFamily="18" charset="0"/>
                      </a:rPr>
                      <m:t>𝒕</m:t>
                    </m:r>
                  </m:oMath>
                </a14:m>
                <a:r>
                  <a:rPr kumimoji="1" lang="ja-JP" altLang="en-US" sz="3200" b="1"/>
                  <a:t>における収益</a:t>
                </a:r>
                <a14:m>
                  <m:oMath xmlns:m="http://schemas.openxmlformats.org/officeDocument/2006/math">
                    <m:r>
                      <a:rPr lang="en-US" altLang="ja-JP" sz="3200" i="1">
                        <a:latin typeface="Cambria Math" panose="02040503050406030204" pitchFamily="18" charset="0"/>
                      </a:rPr>
                      <m:t>𝐺</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𝑡</m:t>
                        </m:r>
                      </m:e>
                    </m:d>
                  </m:oMath>
                </a14:m>
                <a:r>
                  <a:rPr kumimoji="1" lang="ja-JP" altLang="en-US" sz="3200" b="1"/>
                  <a:t>を算出</a:t>
                </a:r>
              </a:p>
            </p:txBody>
          </p:sp>
        </mc:Choice>
        <mc:Fallback>
          <p:sp>
            <p:nvSpPr>
              <p:cNvPr id="8" name="テキスト ボックス 7">
                <a:extLst>
                  <a:ext uri="{FF2B5EF4-FFF2-40B4-BE49-F238E27FC236}">
                    <a16:creationId xmlns:a16="http://schemas.microsoft.com/office/drawing/2014/main" id="{0502BDA4-B1EE-D261-8507-7143F48E7BEE}"/>
                  </a:ext>
                </a:extLst>
              </p:cNvPr>
              <p:cNvSpPr txBox="1">
                <a:spLocks noRot="1" noChangeAspect="1" noMove="1" noResize="1" noEditPoints="1" noAdjustHandles="1" noChangeArrowheads="1" noChangeShapeType="1" noTextEdit="1"/>
              </p:cNvSpPr>
              <p:nvPr/>
            </p:nvSpPr>
            <p:spPr>
              <a:xfrm>
                <a:off x="140547" y="1859784"/>
                <a:ext cx="11592613" cy="584775"/>
              </a:xfrm>
              <a:prstGeom prst="rect">
                <a:avLst/>
              </a:prstGeom>
              <a:blipFill>
                <a:blip r:embed="rId4"/>
                <a:stretch>
                  <a:fillRect l="-1314" t="-19792" b="-3541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E380FFF-155F-A8D4-B93B-AF1BC02616C0}"/>
              </a:ext>
            </a:extLst>
          </p:cNvPr>
          <p:cNvSpPr txBox="1"/>
          <p:nvPr/>
        </p:nvSpPr>
        <p:spPr>
          <a:xfrm>
            <a:off x="140547" y="2604367"/>
            <a:ext cx="11592613" cy="584775"/>
          </a:xfrm>
          <a:prstGeom prst="rect">
            <a:avLst/>
          </a:prstGeom>
          <a:noFill/>
        </p:spPr>
        <p:txBody>
          <a:bodyPr wrap="square" rtlCol="0">
            <a:spAutoFit/>
          </a:bodyPr>
          <a:lstStyle/>
          <a:p>
            <a:r>
              <a:rPr kumimoji="1" lang="en-US" altLang="ja-JP" sz="3200" b="1"/>
              <a:t>(3)</a:t>
            </a:r>
            <a:r>
              <a:rPr kumimoji="1" lang="ja-JP" altLang="en-US" sz="3200" b="1"/>
              <a:t>算出した収益などを用いて勾配上昇法でパラメータ更新</a:t>
            </a:r>
          </a:p>
        </p:txBody>
      </p:sp>
      <p:sp>
        <p:nvSpPr>
          <p:cNvPr id="13" name="テキスト ボックス 12">
            <a:extLst>
              <a:ext uri="{FF2B5EF4-FFF2-40B4-BE49-F238E27FC236}">
                <a16:creationId xmlns:a16="http://schemas.microsoft.com/office/drawing/2014/main" id="{ADB81286-CF67-C089-7743-5555737D84FA}"/>
              </a:ext>
            </a:extLst>
          </p:cNvPr>
          <p:cNvSpPr txBox="1"/>
          <p:nvPr/>
        </p:nvSpPr>
        <p:spPr>
          <a:xfrm>
            <a:off x="140548" y="3348950"/>
            <a:ext cx="8872824" cy="584775"/>
          </a:xfrm>
          <a:prstGeom prst="rect">
            <a:avLst/>
          </a:prstGeom>
          <a:noFill/>
        </p:spPr>
        <p:txBody>
          <a:bodyPr wrap="square" rtlCol="0">
            <a:spAutoFit/>
          </a:bodyPr>
          <a:lstStyle/>
          <a:p>
            <a:r>
              <a:rPr kumimoji="1" lang="en-US" altLang="ja-JP" sz="3200" b="1"/>
              <a:t>(4)</a:t>
            </a:r>
            <a:r>
              <a:rPr kumimoji="1" lang="ja-JP" altLang="en-US" sz="3200" b="1"/>
              <a:t>すべての時刻において</a:t>
            </a:r>
            <a:r>
              <a:rPr kumimoji="1" lang="en-US" altLang="ja-JP" sz="3200" b="1"/>
              <a:t>(2),(3)</a:t>
            </a:r>
            <a:r>
              <a:rPr kumimoji="1" lang="ja-JP" altLang="en-US" sz="3200" b="1"/>
              <a:t>を繰り返す</a:t>
            </a:r>
          </a:p>
        </p:txBody>
      </p:sp>
      <p:sp>
        <p:nvSpPr>
          <p:cNvPr id="22" name="テキスト ボックス 21">
            <a:extLst>
              <a:ext uri="{FF2B5EF4-FFF2-40B4-BE49-F238E27FC236}">
                <a16:creationId xmlns:a16="http://schemas.microsoft.com/office/drawing/2014/main" id="{A3D22D85-2323-C4C2-D394-426CA3864876}"/>
              </a:ext>
            </a:extLst>
          </p:cNvPr>
          <p:cNvSpPr txBox="1"/>
          <p:nvPr/>
        </p:nvSpPr>
        <p:spPr>
          <a:xfrm>
            <a:off x="66525" y="6027872"/>
            <a:ext cx="12125475" cy="584775"/>
          </a:xfrm>
          <a:prstGeom prst="rect">
            <a:avLst/>
          </a:prstGeom>
          <a:noFill/>
        </p:spPr>
        <p:txBody>
          <a:bodyPr wrap="square" rtlCol="0">
            <a:spAutoFit/>
          </a:bodyPr>
          <a:lstStyle/>
          <a:p>
            <a:r>
              <a:rPr kumimoji="1" lang="ja-JP" altLang="en-US" sz="3200" b="1"/>
              <a:t>モンテカルロ法と同じくエピソードが終わらないと更新できない</a:t>
            </a:r>
          </a:p>
        </p:txBody>
      </p:sp>
      <p:sp>
        <p:nvSpPr>
          <p:cNvPr id="2" name="テキスト ボックス 1">
            <a:extLst>
              <a:ext uri="{FF2B5EF4-FFF2-40B4-BE49-F238E27FC236}">
                <a16:creationId xmlns:a16="http://schemas.microsoft.com/office/drawing/2014/main" id="{C1AB2B20-9922-F1A1-6E34-41FB8639EFBC}"/>
              </a:ext>
            </a:extLst>
          </p:cNvPr>
          <p:cNvSpPr txBox="1"/>
          <p:nvPr/>
        </p:nvSpPr>
        <p:spPr>
          <a:xfrm>
            <a:off x="140548" y="134703"/>
            <a:ext cx="4580626" cy="646331"/>
          </a:xfrm>
          <a:prstGeom prst="rect">
            <a:avLst/>
          </a:prstGeom>
          <a:noFill/>
        </p:spPr>
        <p:txBody>
          <a:bodyPr wrap="square" rtlCol="0">
            <a:spAutoFit/>
          </a:bodyPr>
          <a:lstStyle/>
          <a:p>
            <a:r>
              <a:rPr kumimoji="1" lang="en-US" altLang="ja-JP" sz="3600" b="1"/>
              <a:t>Actor-Critic</a:t>
            </a:r>
            <a:r>
              <a:rPr kumimoji="1" lang="ja-JP" altLang="en-US" sz="3600" b="1"/>
              <a:t>法</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B50AE56-B273-0A17-5AE1-19D68AE18BBB}"/>
                  </a:ext>
                </a:extLst>
              </p:cNvPr>
              <p:cNvSpPr txBox="1"/>
              <p:nvPr/>
            </p:nvSpPr>
            <p:spPr>
              <a:xfrm>
                <a:off x="616295" y="4288205"/>
                <a:ext cx="10959410"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𝜏</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i="1" smtClean="0">
                              <a:solidFill>
                                <a:schemeClr val="tx1"/>
                              </a:solidFill>
                              <a:latin typeface="Cambria Math" panose="02040503050406030204" pitchFamily="18" charset="0"/>
                            </a:rPr>
                          </m:ctrlPr>
                        </m:naryPr>
                        <m:sub>
                          <m:r>
                            <m:rPr>
                              <m:brk m:alnAt="23"/>
                            </m:rPr>
                            <a:rPr lang="en-US" altLang="ja-JP" sz="3200" i="1">
                              <a:solidFill>
                                <a:schemeClr val="tx1"/>
                              </a:solidFill>
                              <a:latin typeface="Cambria Math" panose="02040503050406030204" pitchFamily="18" charset="0"/>
                            </a:rPr>
                            <m:t>𝑡</m:t>
                          </m:r>
                          <m:r>
                            <a:rPr lang="en-US" altLang="ja-JP" sz="3200" i="1">
                              <a:solidFill>
                                <a:schemeClr val="tx1"/>
                              </a:solidFill>
                              <a:latin typeface="Cambria Math" panose="02040503050406030204" pitchFamily="18" charset="0"/>
                            </a:rPr>
                            <m:t>=0</m:t>
                          </m:r>
                        </m:sub>
                        <m:sup>
                          <m:r>
                            <a:rPr lang="en-US" altLang="ja-JP" sz="3200" i="1">
                              <a:solidFill>
                                <a:schemeClr val="tx1"/>
                              </a:solidFill>
                              <a:latin typeface="Cambria Math" panose="02040503050406030204" pitchFamily="18" charset="0"/>
                            </a:rPr>
                            <m:t>𝑇</m:t>
                          </m:r>
                        </m:sup>
                        <m:e>
                          <m:r>
                            <a:rPr lang="en-US" altLang="ja-JP" sz="3200" b="0" i="1" smtClean="0">
                              <a:solidFill>
                                <a:schemeClr val="tx1"/>
                              </a:solidFill>
                              <a:latin typeface="Cambria Math" panose="02040503050406030204" pitchFamily="18" charset="0"/>
                            </a:rPr>
                            <m:t>(</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𝑅</m:t>
                              </m:r>
                            </m:e>
                            <m:sub>
                              <m:r>
                                <a:rPr lang="en-US" altLang="ja-JP" sz="3200" i="1">
                                  <a:solidFill>
                                    <a:schemeClr val="tx1"/>
                                  </a:solidFill>
                                  <a:latin typeface="Cambria Math" panose="02040503050406030204" pitchFamily="18" charset="0"/>
                                </a:rPr>
                                <m:t>𝑡</m:t>
                              </m:r>
                              <m:r>
                                <a:rPr lang="en-US" altLang="ja-JP" sz="3200" i="1">
                                  <a:solidFill>
                                    <a:schemeClr val="tx1"/>
                                  </a:solidFill>
                                  <a:latin typeface="Cambria Math" panose="02040503050406030204" pitchFamily="18" charset="0"/>
                                </a:rPr>
                                <m:t>+1</m:t>
                              </m:r>
                            </m:sub>
                          </m:sSub>
                          <m:r>
                            <a:rPr lang="en-US" altLang="ja-JP" sz="3200" i="1">
                              <a:solidFill>
                                <a:schemeClr val="tx1"/>
                              </a:solidFill>
                              <a:latin typeface="Cambria Math" panose="02040503050406030204" pitchFamily="18" charset="0"/>
                            </a:rPr>
                            <m:t>+</m:t>
                          </m:r>
                          <m:r>
                            <a:rPr lang="ja-JP" altLang="en-US" sz="3200" i="1">
                              <a:solidFill>
                                <a:schemeClr val="tx1"/>
                              </a:solidFill>
                              <a:latin typeface="Cambria Math" panose="02040503050406030204" pitchFamily="18" charset="0"/>
                            </a:rPr>
                            <m:t>𝛾</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𝑤</m:t>
                              </m:r>
                            </m:sub>
                          </m:sSub>
                          <m:d>
                            <m:dPr>
                              <m:ctrlPr>
                                <a:rPr lang="en-US" altLang="ja-JP" sz="3200" i="1">
                                  <a:solidFill>
                                    <a:schemeClr val="tx1"/>
                                  </a:solidFill>
                                  <a:latin typeface="Cambria Math" panose="02040503050406030204" pitchFamily="18" charset="0"/>
                                </a:rPr>
                              </m:ctrlPr>
                            </m:dPr>
                            <m:e>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r>
                                    <a:rPr lang="en-US" altLang="ja-JP" sz="3200" i="1">
                                      <a:solidFill>
                                        <a:schemeClr val="tx1"/>
                                      </a:solidFill>
                                      <a:latin typeface="Cambria Math" panose="02040503050406030204" pitchFamily="18" charset="0"/>
                                    </a:rPr>
                                    <m:t>+1</m:t>
                                  </m:r>
                                </m:sub>
                              </m:sSub>
                            </m:e>
                          </m:d>
                          <m:r>
                            <a:rPr lang="en-US" altLang="ja-JP" sz="3200" i="1" smtClean="0">
                              <a:solidFill>
                                <a:schemeClr val="tx1"/>
                              </a:solidFill>
                              <a:latin typeface="Cambria Math" panose="02040503050406030204" pitchFamily="18" charset="0"/>
                            </a:rPr>
                            <m:t>−</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𝑤</m:t>
                              </m:r>
                            </m:sub>
                          </m:sSub>
                          <m:d>
                            <m:dPr>
                              <m:ctrlPr>
                                <a:rPr lang="en-US" altLang="ja-JP" sz="3200" i="1">
                                  <a:solidFill>
                                    <a:schemeClr val="tx1"/>
                                  </a:solidFill>
                                  <a:latin typeface="Cambria Math" panose="02040503050406030204" pitchFamily="18" charset="0"/>
                                </a:rPr>
                              </m:ctrlPr>
                            </m:dPr>
                            <m:e>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e>
                          </m:d>
                          <m:r>
                            <a:rPr lang="en-US" altLang="ja-JP" sz="3200" b="0" i="1" smtClean="0">
                              <a:solidFill>
                                <a:schemeClr val="tx1"/>
                              </a:solidFill>
                              <a:latin typeface="Cambria Math" panose="02040503050406030204" pitchFamily="18" charset="0"/>
                            </a:rPr>
                            <m:t>)</m:t>
                          </m:r>
                          <m:f>
                            <m:fPr>
                              <m:ctrlPr>
                                <a:rPr lang="en-US" altLang="ja-JP" sz="3200" i="1">
                                  <a:solidFill>
                                    <a:schemeClr val="tx1"/>
                                  </a:solidFill>
                                  <a:latin typeface="Cambria Math" panose="02040503050406030204" pitchFamily="18" charset="0"/>
                                </a:rPr>
                              </m:ctrlPr>
                            </m:fPr>
                            <m:num>
                              <m:sSub>
                                <m:sSubPr>
                                  <m:ctrlPr>
                                    <a:rPr lang="en-US" altLang="ja-JP" sz="3200" i="1">
                                      <a:solidFill>
                                        <a:schemeClr val="tx1"/>
                                      </a:solidFill>
                                      <a:latin typeface="Cambria Math" panose="02040503050406030204" pitchFamily="18" charset="0"/>
                                    </a:rPr>
                                  </m:ctrlPr>
                                </m:sSubPr>
                                <m:e>
                                  <m:r>
                                    <m:rPr>
                                      <m:sty m:val="p"/>
                                    </m:rPr>
                                    <a:rPr lang="en-US" altLang="ja-JP" sz="3200" i="1">
                                      <a:solidFill>
                                        <a:schemeClr val="tx1"/>
                                      </a:solidFill>
                                      <a:latin typeface="Cambria Math" panose="02040503050406030204" pitchFamily="18" charset="0"/>
                                      <a:ea typeface="Cambria Math" panose="02040503050406030204" pitchFamily="18" charset="0"/>
                                    </a:rPr>
                                    <m:t>∇</m:t>
                                  </m:r>
                                </m:e>
                                <m:sub>
                                  <m:r>
                                    <a:rPr lang="ja-JP" altLang="en-US" sz="3200" i="1">
                                      <a:solidFill>
                                        <a:schemeClr val="tx1"/>
                                      </a:solidFill>
                                      <a:latin typeface="Cambria Math" panose="02040503050406030204" pitchFamily="18" charset="0"/>
                                    </a:rPr>
                                    <m:t>𝜃</m:t>
                                  </m:r>
                                </m:sub>
                              </m:sSub>
                              <m:sSub>
                                <m:sSubPr>
                                  <m:ctrlPr>
                                    <a:rPr lang="en-US" altLang="ja-JP" sz="3200" i="1">
                                      <a:solidFill>
                                        <a:schemeClr val="tx1"/>
                                      </a:solidFill>
                                      <a:latin typeface="Cambria Math" panose="02040503050406030204" pitchFamily="18" charset="0"/>
                                    </a:rPr>
                                  </m:ctrlPr>
                                </m:sSubPr>
                                <m:e>
                                  <m:r>
                                    <a:rPr lang="ja-JP" altLang="en-US" sz="3200" i="1">
                                      <a:solidFill>
                                        <a:schemeClr val="tx1"/>
                                      </a:solidFill>
                                      <a:latin typeface="Cambria Math" panose="02040503050406030204" pitchFamily="18" charset="0"/>
                                    </a:rPr>
                                    <m:t>𝜋</m:t>
                                  </m:r>
                                </m:e>
                                <m:sub>
                                  <m:r>
                                    <a:rPr lang="ja-JP" altLang="en-US" sz="3200" i="1">
                                      <a:solidFill>
                                        <a:schemeClr val="tx1"/>
                                      </a:solidFill>
                                      <a:latin typeface="Cambria Math" panose="02040503050406030204" pitchFamily="18" charset="0"/>
                                    </a:rPr>
                                    <m:t>𝜃</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𝐴</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num>
                            <m:den>
                              <m:sSub>
                                <m:sSubPr>
                                  <m:ctrlPr>
                                    <a:rPr lang="en-US" altLang="ja-JP" sz="3200" i="1">
                                      <a:solidFill>
                                        <a:schemeClr val="tx1"/>
                                      </a:solidFill>
                                      <a:latin typeface="Cambria Math" panose="02040503050406030204" pitchFamily="18" charset="0"/>
                                    </a:rPr>
                                  </m:ctrlPr>
                                </m:sSubPr>
                                <m:e>
                                  <m:r>
                                    <a:rPr lang="ja-JP" altLang="en-US" sz="3200" i="1">
                                      <a:solidFill>
                                        <a:schemeClr val="tx1"/>
                                      </a:solidFill>
                                      <a:latin typeface="Cambria Math" panose="02040503050406030204" pitchFamily="18" charset="0"/>
                                    </a:rPr>
                                    <m:t>𝜋</m:t>
                                  </m:r>
                                </m:e>
                                <m:sub>
                                  <m:r>
                                    <a:rPr lang="ja-JP" altLang="en-US" sz="3200" i="1">
                                      <a:solidFill>
                                        <a:schemeClr val="tx1"/>
                                      </a:solidFill>
                                      <a:latin typeface="Cambria Math" panose="02040503050406030204" pitchFamily="18" charset="0"/>
                                    </a:rPr>
                                    <m:t>𝜃</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𝐴</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6B50AE56-B273-0A17-5AE1-19D68AE18BBB}"/>
                  </a:ext>
                </a:extLst>
              </p:cNvPr>
              <p:cNvSpPr txBox="1">
                <a:spLocks noRot="1" noChangeAspect="1" noMove="1" noResize="1" noEditPoints="1" noAdjustHandles="1" noChangeArrowheads="1" noChangeShapeType="1" noTextEdit="1"/>
              </p:cNvSpPr>
              <p:nvPr/>
            </p:nvSpPr>
            <p:spPr>
              <a:xfrm>
                <a:off x="616295" y="4288205"/>
                <a:ext cx="10959410" cy="13851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4358202"/>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4055-EA4B-108A-22BC-4E391701E7EB}"/>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4ECD3F-A409-96DE-8098-9CE506405EB3}"/>
              </a:ext>
            </a:extLst>
          </p:cNvPr>
          <p:cNvSpPr txBox="1"/>
          <p:nvPr/>
        </p:nvSpPr>
        <p:spPr>
          <a:xfrm>
            <a:off x="140548" y="268757"/>
            <a:ext cx="5772572" cy="646331"/>
          </a:xfrm>
          <a:prstGeom prst="rect">
            <a:avLst/>
          </a:prstGeom>
          <a:noFill/>
        </p:spPr>
        <p:txBody>
          <a:bodyPr wrap="square" rtlCol="0">
            <a:spAutoFit/>
          </a:bodyPr>
          <a:lstStyle/>
          <a:p>
            <a:r>
              <a:rPr lang="ja-JP" altLang="en-US" sz="3600" b="1"/>
              <a:t>アクター・クリティック法</a:t>
            </a:r>
            <a:endParaRPr kumimoji="1" lang="ja-JP" altLang="en-US" sz="3600" b="1"/>
          </a:p>
        </p:txBody>
      </p:sp>
      <p:sp>
        <p:nvSpPr>
          <p:cNvPr id="19" name="スライド番号プレースホルダー 18">
            <a:extLst>
              <a:ext uri="{FF2B5EF4-FFF2-40B4-BE49-F238E27FC236}">
                <a16:creationId xmlns:a16="http://schemas.microsoft.com/office/drawing/2014/main" id="{AF4BCAF2-ACB6-7EF0-0EF7-FAFC94BE01E1}"/>
              </a:ext>
            </a:extLst>
          </p:cNvPr>
          <p:cNvSpPr>
            <a:spLocks noGrp="1"/>
          </p:cNvSpPr>
          <p:nvPr>
            <p:ph type="sldNum" sz="quarter" idx="12"/>
          </p:nvPr>
        </p:nvSpPr>
        <p:spPr/>
        <p:txBody>
          <a:bodyPr/>
          <a:lstStyle/>
          <a:p>
            <a:fld id="{27B779E8-472C-4CF6-AB91-28759973D9AB}" type="slidenum">
              <a:rPr kumimoji="1" lang="ja-JP" altLang="en-US" smtClean="0"/>
              <a:t>53</a:t>
            </a:fld>
            <a:endParaRPr kumimoji="1" lang="ja-JP" altLang="en-US"/>
          </a:p>
        </p:txBody>
      </p:sp>
      <p:grpSp>
        <p:nvGrpSpPr>
          <p:cNvPr id="28" name="グループ化 27">
            <a:extLst>
              <a:ext uri="{FF2B5EF4-FFF2-40B4-BE49-F238E27FC236}">
                <a16:creationId xmlns:a16="http://schemas.microsoft.com/office/drawing/2014/main" id="{3D947113-7779-7123-F2AC-F1B0B07EF3B6}"/>
              </a:ext>
            </a:extLst>
          </p:cNvPr>
          <p:cNvGrpSpPr/>
          <p:nvPr/>
        </p:nvGrpSpPr>
        <p:grpSpPr>
          <a:xfrm>
            <a:off x="140548" y="974206"/>
            <a:ext cx="12613624" cy="1031722"/>
            <a:chOff x="140548" y="1031416"/>
            <a:chExt cx="12613624" cy="1031722"/>
          </a:xfrm>
        </p:grpSpPr>
        <p:sp>
          <p:nvSpPr>
            <p:cNvPr id="8" name="テキスト ボックス 7">
              <a:extLst>
                <a:ext uri="{FF2B5EF4-FFF2-40B4-BE49-F238E27FC236}">
                  <a16:creationId xmlns:a16="http://schemas.microsoft.com/office/drawing/2014/main" id="{C03A2D79-3FF1-7E1D-7581-FFA37793A708}"/>
                </a:ext>
              </a:extLst>
            </p:cNvPr>
            <p:cNvSpPr txBox="1"/>
            <p:nvPr/>
          </p:nvSpPr>
          <p:spPr>
            <a:xfrm>
              <a:off x="140548" y="1031416"/>
              <a:ext cx="12613624" cy="523220"/>
            </a:xfrm>
            <a:prstGeom prst="rect">
              <a:avLst/>
            </a:prstGeom>
            <a:noFill/>
          </p:spPr>
          <p:txBody>
            <a:bodyPr wrap="square" rtlCol="0">
              <a:spAutoFit/>
            </a:bodyPr>
            <a:lstStyle/>
            <a:p>
              <a:r>
                <a:rPr kumimoji="1" lang="ja-JP" altLang="en-US" sz="2800" b="1"/>
                <a:t>・ニューラルネットワークの学習に価値関数を用いる</a:t>
              </a:r>
            </a:p>
          </p:txBody>
        </p:sp>
        <p:sp>
          <p:nvSpPr>
            <p:cNvPr id="18" name="テキスト ボックス 17">
              <a:extLst>
                <a:ext uri="{FF2B5EF4-FFF2-40B4-BE49-F238E27FC236}">
                  <a16:creationId xmlns:a16="http://schemas.microsoft.com/office/drawing/2014/main" id="{82083F83-A88E-EFC7-ECB4-EF3E47BCC7AC}"/>
                </a:ext>
              </a:extLst>
            </p:cNvPr>
            <p:cNvSpPr txBox="1"/>
            <p:nvPr/>
          </p:nvSpPr>
          <p:spPr>
            <a:xfrm>
              <a:off x="432663" y="1539918"/>
              <a:ext cx="6334275" cy="523220"/>
            </a:xfrm>
            <a:prstGeom prst="rect">
              <a:avLst/>
            </a:prstGeom>
            <a:noFill/>
          </p:spPr>
          <p:txBody>
            <a:bodyPr wrap="square" rtlCol="0">
              <a:spAutoFit/>
            </a:bodyPr>
            <a:lstStyle/>
            <a:p>
              <a:r>
                <a:rPr kumimoji="1" lang="ja-JP" altLang="en-US" sz="2800" b="1"/>
                <a:t>→方策ベースかつ価値ベースの手法</a:t>
              </a:r>
            </a:p>
          </p:txBody>
        </p:sp>
      </p:grpSp>
      <p:grpSp>
        <p:nvGrpSpPr>
          <p:cNvPr id="27" name="グループ化 26">
            <a:extLst>
              <a:ext uri="{FF2B5EF4-FFF2-40B4-BE49-F238E27FC236}">
                <a16:creationId xmlns:a16="http://schemas.microsoft.com/office/drawing/2014/main" id="{D6DD72AA-BA33-53D9-B45D-A3A9B79C499E}"/>
              </a:ext>
            </a:extLst>
          </p:cNvPr>
          <p:cNvGrpSpPr/>
          <p:nvPr/>
        </p:nvGrpSpPr>
        <p:grpSpPr>
          <a:xfrm>
            <a:off x="140548" y="2239908"/>
            <a:ext cx="12613624" cy="1027256"/>
            <a:chOff x="140548" y="2531450"/>
            <a:chExt cx="12613624" cy="1027256"/>
          </a:xfrm>
        </p:grpSpPr>
        <p:sp>
          <p:nvSpPr>
            <p:cNvPr id="9" name="テキスト ボックス 8">
              <a:extLst>
                <a:ext uri="{FF2B5EF4-FFF2-40B4-BE49-F238E27FC236}">
                  <a16:creationId xmlns:a16="http://schemas.microsoft.com/office/drawing/2014/main" id="{6E94FAEB-FA8E-D520-DB24-DDDE9AFA3044}"/>
                </a:ext>
              </a:extLst>
            </p:cNvPr>
            <p:cNvSpPr txBox="1"/>
            <p:nvPr/>
          </p:nvSpPr>
          <p:spPr>
            <a:xfrm>
              <a:off x="140548" y="2531450"/>
              <a:ext cx="12613624" cy="523220"/>
            </a:xfrm>
            <a:prstGeom prst="rect">
              <a:avLst/>
            </a:prstGeom>
            <a:noFill/>
          </p:spPr>
          <p:txBody>
            <a:bodyPr wrap="square" rtlCol="0">
              <a:spAutoFit/>
            </a:bodyPr>
            <a:lstStyle/>
            <a:p>
              <a:r>
                <a:rPr kumimoji="1" lang="ja-JP" altLang="en-US" sz="2800" b="1"/>
                <a:t>・価値関数と実際に得られた報酬の</a:t>
              </a:r>
              <a:r>
                <a:rPr kumimoji="1" lang="ja-JP" altLang="en-US" sz="2800" b="1">
                  <a:solidFill>
                    <a:srgbClr val="FF0000"/>
                  </a:solidFill>
                </a:rPr>
                <a:t>差分</a:t>
              </a:r>
              <a:r>
                <a:rPr kumimoji="1" lang="ja-JP" altLang="en-US" sz="2800" b="1"/>
                <a:t>に応じて</a:t>
              </a:r>
              <a:r>
                <a:rPr kumimoji="1" lang="en-US" altLang="ja-JP" sz="2800" b="1"/>
                <a:t>,</a:t>
              </a:r>
              <a:r>
                <a:rPr kumimoji="1" lang="ja-JP" altLang="en-US" sz="2800" b="1"/>
                <a:t>重みを更新</a:t>
              </a:r>
            </a:p>
          </p:txBody>
        </p:sp>
        <p:sp>
          <p:nvSpPr>
            <p:cNvPr id="22" name="テキスト ボックス 21">
              <a:extLst>
                <a:ext uri="{FF2B5EF4-FFF2-40B4-BE49-F238E27FC236}">
                  <a16:creationId xmlns:a16="http://schemas.microsoft.com/office/drawing/2014/main" id="{B30E130F-4E07-F6A5-6A70-BC690659899C}"/>
                </a:ext>
              </a:extLst>
            </p:cNvPr>
            <p:cNvSpPr txBox="1"/>
            <p:nvPr/>
          </p:nvSpPr>
          <p:spPr>
            <a:xfrm>
              <a:off x="542713" y="3035486"/>
              <a:ext cx="10740814" cy="523220"/>
            </a:xfrm>
            <a:prstGeom prst="rect">
              <a:avLst/>
            </a:prstGeom>
            <a:noFill/>
          </p:spPr>
          <p:txBody>
            <a:bodyPr wrap="square" rtlCol="0">
              <a:spAutoFit/>
            </a:bodyPr>
            <a:lstStyle/>
            <a:p>
              <a:r>
                <a:rPr kumimoji="1" lang="ja-JP" altLang="en-US" sz="2800" b="1"/>
                <a:t>→脳の活動と似ている（ドーパミンによる</a:t>
              </a:r>
              <a:r>
                <a:rPr kumimoji="1" lang="ja-JP" altLang="en-US" sz="2800" b="1">
                  <a:solidFill>
                    <a:srgbClr val="FF0000"/>
                  </a:solidFill>
                </a:rPr>
                <a:t>報酬予測誤差仮説</a:t>
              </a:r>
              <a:r>
                <a:rPr kumimoji="1" lang="ja-JP" altLang="en-US" sz="2800" b="1"/>
                <a:t>）</a:t>
              </a:r>
            </a:p>
          </p:txBody>
        </p:sp>
      </p:grpSp>
      <p:sp>
        <p:nvSpPr>
          <p:cNvPr id="23" name="テキスト ボックス 22">
            <a:extLst>
              <a:ext uri="{FF2B5EF4-FFF2-40B4-BE49-F238E27FC236}">
                <a16:creationId xmlns:a16="http://schemas.microsoft.com/office/drawing/2014/main" id="{6AD72C91-46D6-A540-4CD5-17BE9C0EC1DD}"/>
              </a:ext>
            </a:extLst>
          </p:cNvPr>
          <p:cNvSpPr txBox="1"/>
          <p:nvPr/>
        </p:nvSpPr>
        <p:spPr>
          <a:xfrm>
            <a:off x="1040141" y="6202492"/>
            <a:ext cx="10518348" cy="341632"/>
          </a:xfrm>
          <a:prstGeom prst="rect">
            <a:avLst/>
          </a:prstGeom>
          <a:noFill/>
        </p:spPr>
        <p:txBody>
          <a:bodyPr wrap="square">
            <a:spAutoFit/>
          </a:bodyPr>
          <a:lstStyle/>
          <a:p>
            <a:pPr marL="0" indent="0" algn="just">
              <a:lnSpc>
                <a:spcPct val="90000"/>
              </a:lnSpc>
              <a:buNone/>
            </a:pPr>
            <a:r>
              <a:rPr lang="en-CA" altLang="ja-JP" sz="1800" b="0">
                <a:ea typeface="Arial Unicode MS" pitchFamily="50" charset="-127"/>
                <a:cs typeface="Arial Unicode MS" pitchFamily="50" charset="-127"/>
              </a:rPr>
              <a:t> </a:t>
            </a:r>
            <a:r>
              <a:rPr lang="en-CA" altLang="ja-JP" sz="1800" b="0">
                <a:latin typeface="Arial" panose="020B0604020202020204" pitchFamily="34" charset="0"/>
                <a:ea typeface="Arial Unicode MS" pitchFamily="50" charset="-127"/>
                <a:cs typeface="Arial" panose="020B0604020202020204" pitchFamily="34" charset="0"/>
              </a:rPr>
              <a:t>[</a:t>
            </a:r>
            <a:r>
              <a:rPr lang="en-CA" altLang="ja-JP">
                <a:latin typeface="Arial" panose="020B0604020202020204" pitchFamily="34" charset="0"/>
                <a:ea typeface="Arial Unicode MS" pitchFamily="50" charset="-127"/>
                <a:cs typeface="Arial" panose="020B0604020202020204" pitchFamily="34" charset="0"/>
              </a:rPr>
              <a:t>Schultz. W</a:t>
            </a:r>
            <a:r>
              <a:rPr lang="en-CA" altLang="ja-JP" sz="1800" b="0">
                <a:latin typeface="Arial" panose="020B0604020202020204" pitchFamily="34" charset="0"/>
                <a:ea typeface="Arial Unicode MS" pitchFamily="50" charset="-127"/>
                <a:cs typeface="Arial" panose="020B0604020202020204" pitchFamily="34" charset="0"/>
              </a:rPr>
              <a:t>, “Predictive reward signal of dopamine neurons”, journal of Neurophysiology., </a:t>
            </a:r>
            <a:r>
              <a:rPr lang="en-CA" altLang="ja-JP">
                <a:latin typeface="Arial" panose="020B0604020202020204" pitchFamily="34" charset="0"/>
                <a:ea typeface="Arial Unicode MS" pitchFamily="50" charset="-127"/>
                <a:cs typeface="Arial" panose="020B0604020202020204" pitchFamily="34" charset="0"/>
              </a:rPr>
              <a:t>1998</a:t>
            </a:r>
            <a:r>
              <a:rPr lang="en-CA" altLang="ja-JP" sz="1800" b="0">
                <a:latin typeface="Arial" panose="020B0604020202020204" pitchFamily="34" charset="0"/>
                <a:ea typeface="Arial Unicode MS" pitchFamily="50" charset="-127"/>
                <a:cs typeface="Arial" panose="020B0604020202020204" pitchFamily="34" charset="0"/>
              </a:rPr>
              <a:t>]</a:t>
            </a:r>
            <a:endParaRPr lang="ja-JP" altLang="en-US"/>
          </a:p>
        </p:txBody>
      </p:sp>
      <p:pic>
        <p:nvPicPr>
          <p:cNvPr id="34" name="図 33">
            <a:extLst>
              <a:ext uri="{FF2B5EF4-FFF2-40B4-BE49-F238E27FC236}">
                <a16:creationId xmlns:a16="http://schemas.microsoft.com/office/drawing/2014/main" id="{4A986059-6B4A-E7D3-ECEC-2B8E203E2A61}"/>
              </a:ext>
            </a:extLst>
          </p:cNvPr>
          <p:cNvPicPr>
            <a:picLocks noChangeAspect="1"/>
          </p:cNvPicPr>
          <p:nvPr/>
        </p:nvPicPr>
        <p:blipFill>
          <a:blip r:embed="rId3"/>
          <a:stretch>
            <a:fillRect/>
          </a:stretch>
        </p:blipFill>
        <p:spPr>
          <a:xfrm>
            <a:off x="8399206" y="4319511"/>
            <a:ext cx="1582994" cy="1603878"/>
          </a:xfrm>
          <a:prstGeom prst="rect">
            <a:avLst/>
          </a:prstGeom>
        </p:spPr>
      </p:pic>
      <p:pic>
        <p:nvPicPr>
          <p:cNvPr id="36" name="図 35">
            <a:extLst>
              <a:ext uri="{FF2B5EF4-FFF2-40B4-BE49-F238E27FC236}">
                <a16:creationId xmlns:a16="http://schemas.microsoft.com/office/drawing/2014/main" id="{DA441708-D685-6674-19B9-B0BA8207CCE7}"/>
              </a:ext>
            </a:extLst>
          </p:cNvPr>
          <p:cNvPicPr>
            <a:picLocks noChangeAspect="1"/>
          </p:cNvPicPr>
          <p:nvPr/>
        </p:nvPicPr>
        <p:blipFill>
          <a:blip r:embed="rId4"/>
          <a:stretch>
            <a:fillRect/>
          </a:stretch>
        </p:blipFill>
        <p:spPr>
          <a:xfrm>
            <a:off x="3117670" y="4285302"/>
            <a:ext cx="1666078" cy="1603877"/>
          </a:xfrm>
          <a:prstGeom prst="rect">
            <a:avLst/>
          </a:prstGeom>
        </p:spPr>
      </p:pic>
      <p:sp>
        <p:nvSpPr>
          <p:cNvPr id="38" name="テキスト ボックス 37">
            <a:extLst>
              <a:ext uri="{FF2B5EF4-FFF2-40B4-BE49-F238E27FC236}">
                <a16:creationId xmlns:a16="http://schemas.microsoft.com/office/drawing/2014/main" id="{A04209FD-516E-8B54-5BFB-AF61F436929B}"/>
              </a:ext>
            </a:extLst>
          </p:cNvPr>
          <p:cNvSpPr txBox="1"/>
          <p:nvPr/>
        </p:nvSpPr>
        <p:spPr>
          <a:xfrm>
            <a:off x="2723075" y="3624348"/>
            <a:ext cx="3081800" cy="523220"/>
          </a:xfrm>
          <a:prstGeom prst="rect">
            <a:avLst/>
          </a:prstGeom>
          <a:noFill/>
        </p:spPr>
        <p:txBody>
          <a:bodyPr wrap="square" rtlCol="0">
            <a:spAutoFit/>
          </a:bodyPr>
          <a:lstStyle/>
          <a:p>
            <a:r>
              <a:rPr kumimoji="1" lang="ja-JP" altLang="en-US" sz="2800" b="1"/>
              <a:t>初当たりのとき</a:t>
            </a:r>
          </a:p>
        </p:txBody>
      </p:sp>
      <p:sp>
        <p:nvSpPr>
          <p:cNvPr id="41" name="テキスト ボックス 40">
            <a:extLst>
              <a:ext uri="{FF2B5EF4-FFF2-40B4-BE49-F238E27FC236}">
                <a16:creationId xmlns:a16="http://schemas.microsoft.com/office/drawing/2014/main" id="{DE8C365F-0678-AAC4-13E8-57CB35ED75B8}"/>
              </a:ext>
            </a:extLst>
          </p:cNvPr>
          <p:cNvSpPr txBox="1"/>
          <p:nvPr/>
        </p:nvSpPr>
        <p:spPr>
          <a:xfrm>
            <a:off x="7298559" y="3651463"/>
            <a:ext cx="3930711" cy="523220"/>
          </a:xfrm>
          <a:prstGeom prst="rect">
            <a:avLst/>
          </a:prstGeom>
          <a:noFill/>
        </p:spPr>
        <p:txBody>
          <a:bodyPr wrap="square" rtlCol="0">
            <a:spAutoFit/>
          </a:bodyPr>
          <a:lstStyle/>
          <a:p>
            <a:r>
              <a:rPr lang="ja-JP" altLang="en-US" sz="2800" b="1"/>
              <a:t>確変中に当たったとき</a:t>
            </a:r>
            <a:endParaRPr kumimoji="1" lang="ja-JP" altLang="en-US" sz="2800" b="1"/>
          </a:p>
        </p:txBody>
      </p:sp>
      <p:sp>
        <p:nvSpPr>
          <p:cNvPr id="42" name="テキスト ボックス 41">
            <a:extLst>
              <a:ext uri="{FF2B5EF4-FFF2-40B4-BE49-F238E27FC236}">
                <a16:creationId xmlns:a16="http://schemas.microsoft.com/office/drawing/2014/main" id="{4AC487D5-B631-EF27-DCE1-2D1E7F7BA40F}"/>
              </a:ext>
            </a:extLst>
          </p:cNvPr>
          <p:cNvSpPr txBox="1"/>
          <p:nvPr/>
        </p:nvSpPr>
        <p:spPr>
          <a:xfrm>
            <a:off x="1018461" y="4090840"/>
            <a:ext cx="2220498" cy="523220"/>
          </a:xfrm>
          <a:prstGeom prst="rect">
            <a:avLst/>
          </a:prstGeom>
          <a:noFill/>
        </p:spPr>
        <p:txBody>
          <a:bodyPr wrap="square" rtlCol="0">
            <a:spAutoFit/>
          </a:bodyPr>
          <a:lstStyle/>
          <a:p>
            <a:r>
              <a:rPr kumimoji="1" lang="ja-JP" altLang="en-US" sz="2800" b="1"/>
              <a:t>価値関数 </a:t>
            </a:r>
            <a:r>
              <a:rPr lang="ja-JP" altLang="en-US" sz="2800" b="1"/>
              <a:t>小</a:t>
            </a:r>
            <a:endParaRPr kumimoji="1" lang="ja-JP" altLang="en-US" sz="2800" b="1"/>
          </a:p>
        </p:txBody>
      </p:sp>
      <p:sp>
        <p:nvSpPr>
          <p:cNvPr id="43" name="テキスト ボックス 42">
            <a:extLst>
              <a:ext uri="{FF2B5EF4-FFF2-40B4-BE49-F238E27FC236}">
                <a16:creationId xmlns:a16="http://schemas.microsoft.com/office/drawing/2014/main" id="{27A6081A-A05C-0C39-700C-3AECFC982F44}"/>
              </a:ext>
            </a:extLst>
          </p:cNvPr>
          <p:cNvSpPr txBox="1"/>
          <p:nvPr/>
        </p:nvSpPr>
        <p:spPr>
          <a:xfrm>
            <a:off x="1392134" y="5477346"/>
            <a:ext cx="2220498" cy="523220"/>
          </a:xfrm>
          <a:prstGeom prst="rect">
            <a:avLst/>
          </a:prstGeom>
          <a:noFill/>
        </p:spPr>
        <p:txBody>
          <a:bodyPr wrap="square" rtlCol="0">
            <a:spAutoFit/>
          </a:bodyPr>
          <a:lstStyle/>
          <a:p>
            <a:r>
              <a:rPr kumimoji="1" lang="ja-JP" altLang="en-US" sz="2800" b="1"/>
              <a:t>報酬 大</a:t>
            </a:r>
          </a:p>
        </p:txBody>
      </p:sp>
      <p:sp>
        <p:nvSpPr>
          <p:cNvPr id="48" name="テキスト ボックス 47">
            <a:extLst>
              <a:ext uri="{FF2B5EF4-FFF2-40B4-BE49-F238E27FC236}">
                <a16:creationId xmlns:a16="http://schemas.microsoft.com/office/drawing/2014/main" id="{4330938B-7CF1-6D1A-5E4A-8400FBD56841}"/>
              </a:ext>
            </a:extLst>
          </p:cNvPr>
          <p:cNvSpPr txBox="1"/>
          <p:nvPr/>
        </p:nvSpPr>
        <p:spPr>
          <a:xfrm>
            <a:off x="1971012" y="4751794"/>
            <a:ext cx="665677" cy="523220"/>
          </a:xfrm>
          <a:prstGeom prst="rect">
            <a:avLst/>
          </a:prstGeom>
          <a:noFill/>
        </p:spPr>
        <p:txBody>
          <a:bodyPr wrap="square" rtlCol="0">
            <a:spAutoFit/>
          </a:bodyPr>
          <a:lstStyle/>
          <a:p>
            <a:r>
              <a:rPr kumimoji="1" lang="ja-JP" altLang="en-US" sz="2800" b="1">
                <a:solidFill>
                  <a:srgbClr val="FF0000"/>
                </a:solidFill>
              </a:rPr>
              <a:t>大</a:t>
            </a:r>
          </a:p>
        </p:txBody>
      </p:sp>
      <p:sp>
        <p:nvSpPr>
          <p:cNvPr id="50" name="テキスト ボックス 49">
            <a:extLst>
              <a:ext uri="{FF2B5EF4-FFF2-40B4-BE49-F238E27FC236}">
                <a16:creationId xmlns:a16="http://schemas.microsoft.com/office/drawing/2014/main" id="{3593D2D8-4828-DBE9-1E9F-D10A31E0A14D}"/>
              </a:ext>
            </a:extLst>
          </p:cNvPr>
          <p:cNvSpPr txBox="1"/>
          <p:nvPr/>
        </p:nvSpPr>
        <p:spPr>
          <a:xfrm>
            <a:off x="6297159" y="4413570"/>
            <a:ext cx="2220498" cy="523220"/>
          </a:xfrm>
          <a:prstGeom prst="rect">
            <a:avLst/>
          </a:prstGeom>
          <a:noFill/>
        </p:spPr>
        <p:txBody>
          <a:bodyPr wrap="square" rtlCol="0">
            <a:spAutoFit/>
          </a:bodyPr>
          <a:lstStyle/>
          <a:p>
            <a:r>
              <a:rPr kumimoji="1" lang="ja-JP" altLang="en-US" sz="2800" b="1"/>
              <a:t>価値関数 </a:t>
            </a:r>
            <a:r>
              <a:rPr lang="ja-JP" altLang="en-US" sz="2800" b="1"/>
              <a:t>大</a:t>
            </a:r>
            <a:endParaRPr kumimoji="1" lang="ja-JP" altLang="en-US" sz="2800" b="1"/>
          </a:p>
        </p:txBody>
      </p:sp>
      <p:sp>
        <p:nvSpPr>
          <p:cNvPr id="51" name="テキスト ボックス 50">
            <a:extLst>
              <a:ext uri="{FF2B5EF4-FFF2-40B4-BE49-F238E27FC236}">
                <a16:creationId xmlns:a16="http://schemas.microsoft.com/office/drawing/2014/main" id="{73D08642-48A8-7850-5DF8-42EFB2F8205B}"/>
              </a:ext>
            </a:extLst>
          </p:cNvPr>
          <p:cNvSpPr txBox="1"/>
          <p:nvPr/>
        </p:nvSpPr>
        <p:spPr>
          <a:xfrm>
            <a:off x="6620550" y="5345698"/>
            <a:ext cx="2220498" cy="523220"/>
          </a:xfrm>
          <a:prstGeom prst="rect">
            <a:avLst/>
          </a:prstGeom>
          <a:noFill/>
        </p:spPr>
        <p:txBody>
          <a:bodyPr wrap="square" rtlCol="0">
            <a:spAutoFit/>
          </a:bodyPr>
          <a:lstStyle/>
          <a:p>
            <a:r>
              <a:rPr kumimoji="1" lang="ja-JP" altLang="en-US" sz="2800" b="1"/>
              <a:t>報酬 大</a:t>
            </a:r>
          </a:p>
        </p:txBody>
      </p:sp>
      <p:cxnSp>
        <p:nvCxnSpPr>
          <p:cNvPr id="52" name="直線矢印コネクタ 51">
            <a:extLst>
              <a:ext uri="{FF2B5EF4-FFF2-40B4-BE49-F238E27FC236}">
                <a16:creationId xmlns:a16="http://schemas.microsoft.com/office/drawing/2014/main" id="{3F6FC2CD-925F-C5E2-C90C-1F4AED44FFE4}"/>
              </a:ext>
            </a:extLst>
          </p:cNvPr>
          <p:cNvCxnSpPr>
            <a:cxnSpLocks/>
          </p:cNvCxnSpPr>
          <p:nvPr/>
        </p:nvCxnSpPr>
        <p:spPr>
          <a:xfrm>
            <a:off x="7205616" y="4913224"/>
            <a:ext cx="0" cy="38932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テキスト ボックス 52">
            <a:extLst>
              <a:ext uri="{FF2B5EF4-FFF2-40B4-BE49-F238E27FC236}">
                <a16:creationId xmlns:a16="http://schemas.microsoft.com/office/drawing/2014/main" id="{254B82C5-51E0-A6C6-4DDE-EC50182D93A3}"/>
              </a:ext>
            </a:extLst>
          </p:cNvPr>
          <p:cNvSpPr txBox="1"/>
          <p:nvPr/>
        </p:nvSpPr>
        <p:spPr>
          <a:xfrm>
            <a:off x="7236864" y="4859840"/>
            <a:ext cx="665677" cy="523220"/>
          </a:xfrm>
          <a:prstGeom prst="rect">
            <a:avLst/>
          </a:prstGeom>
          <a:noFill/>
        </p:spPr>
        <p:txBody>
          <a:bodyPr wrap="square" rtlCol="0">
            <a:spAutoFit/>
          </a:bodyPr>
          <a:lstStyle/>
          <a:p>
            <a:r>
              <a:rPr lang="ja-JP" altLang="en-US" sz="2800" b="1">
                <a:solidFill>
                  <a:srgbClr val="002060"/>
                </a:solidFill>
              </a:rPr>
              <a:t>小</a:t>
            </a:r>
            <a:endParaRPr kumimoji="1" lang="ja-JP" altLang="en-US" sz="2800" b="1">
              <a:solidFill>
                <a:srgbClr val="002060"/>
              </a:solidFill>
            </a:endParaRPr>
          </a:p>
        </p:txBody>
      </p:sp>
      <p:sp>
        <p:nvSpPr>
          <p:cNvPr id="56" name="矢印: 上下 55">
            <a:extLst>
              <a:ext uri="{FF2B5EF4-FFF2-40B4-BE49-F238E27FC236}">
                <a16:creationId xmlns:a16="http://schemas.microsoft.com/office/drawing/2014/main" id="{2D493F44-6BB4-CACF-F25B-1CD4113BD1D6}"/>
              </a:ext>
            </a:extLst>
          </p:cNvPr>
          <p:cNvSpPr/>
          <p:nvPr/>
        </p:nvSpPr>
        <p:spPr>
          <a:xfrm>
            <a:off x="1707940" y="4576132"/>
            <a:ext cx="209103" cy="874545"/>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1221058"/>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A62CB-0A2D-3D97-3D6F-1A619D4021BA}"/>
            </a:ext>
          </a:extLst>
        </p:cNvPr>
        <p:cNvGrpSpPr/>
        <p:nvPr/>
      </p:nvGrpSpPr>
      <p:grpSpPr>
        <a:xfrm>
          <a:off x="0" y="0"/>
          <a:ext cx="0" cy="0"/>
          <a:chOff x="0" y="0"/>
          <a:chExt cx="0" cy="0"/>
        </a:xfrm>
      </p:grpSpPr>
      <p:sp>
        <p:nvSpPr>
          <p:cNvPr id="19" name="スライド番号プレースホルダー 18">
            <a:extLst>
              <a:ext uri="{FF2B5EF4-FFF2-40B4-BE49-F238E27FC236}">
                <a16:creationId xmlns:a16="http://schemas.microsoft.com/office/drawing/2014/main" id="{932F21FB-82B4-3AC1-E2BE-486951543A66}"/>
              </a:ext>
            </a:extLst>
          </p:cNvPr>
          <p:cNvSpPr>
            <a:spLocks noGrp="1"/>
          </p:cNvSpPr>
          <p:nvPr>
            <p:ph type="sldNum" sz="quarter" idx="12"/>
          </p:nvPr>
        </p:nvSpPr>
        <p:spPr/>
        <p:txBody>
          <a:bodyPr/>
          <a:lstStyle/>
          <a:p>
            <a:fld id="{27B779E8-472C-4CF6-AB91-28759973D9AB}" type="slidenum">
              <a:rPr kumimoji="1" lang="ja-JP" altLang="en-US" smtClean="0"/>
              <a:t>54</a:t>
            </a:fld>
            <a:endParaRPr kumimoji="1" lang="ja-JP" altLang="en-US"/>
          </a:p>
        </p:txBody>
      </p:sp>
      <p:sp>
        <p:nvSpPr>
          <p:cNvPr id="14" name="テキスト ボックス 13">
            <a:extLst>
              <a:ext uri="{FF2B5EF4-FFF2-40B4-BE49-F238E27FC236}">
                <a16:creationId xmlns:a16="http://schemas.microsoft.com/office/drawing/2014/main" id="{2A5D4946-CAA7-1180-F42C-5AA990BB87D1}"/>
              </a:ext>
            </a:extLst>
          </p:cNvPr>
          <p:cNvSpPr txBox="1"/>
          <p:nvPr/>
        </p:nvSpPr>
        <p:spPr>
          <a:xfrm>
            <a:off x="359902" y="150635"/>
            <a:ext cx="6075732" cy="584775"/>
          </a:xfrm>
          <a:prstGeom prst="rect">
            <a:avLst/>
          </a:prstGeom>
          <a:noFill/>
        </p:spPr>
        <p:txBody>
          <a:bodyPr wrap="square" rtlCol="0">
            <a:spAutoFit/>
          </a:bodyPr>
          <a:lstStyle/>
          <a:p>
            <a:r>
              <a:rPr kumimoji="1" lang="ja-JP" altLang="en-US" sz="3200" b="1"/>
              <a:t>方策勾配法の学習改善：</a:t>
            </a:r>
            <a:r>
              <a:rPr kumimoji="1" lang="en-US" altLang="ja-JP" sz="3200" b="1"/>
              <a:t>TRPO</a:t>
            </a:r>
            <a:endParaRPr kumimoji="1" lang="ja-JP" altLang="en-US" sz="3200" b="1"/>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5B0D2BA3-C36F-15F1-3928-F7D58031930B}"/>
                  </a:ext>
                </a:extLst>
              </p:cNvPr>
              <p:cNvSpPr txBox="1"/>
              <p:nvPr/>
            </p:nvSpPr>
            <p:spPr>
              <a:xfrm>
                <a:off x="4119154" y="1129097"/>
                <a:ext cx="31313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200" b="0" i="1" smtClean="0">
                          <a:latin typeface="Cambria Math" panose="02040503050406030204" pitchFamily="18" charset="0"/>
                        </a:rPr>
                        <m:t>𝜃</m:t>
                      </m:r>
                      <m:r>
                        <a:rPr lang="en-US" altLang="ja-JP" sz="3200" i="1">
                          <a:latin typeface="Cambria Math" panose="02040503050406030204" pitchFamily="18" charset="0"/>
                          <a:ea typeface="Cambria Math" panose="02040503050406030204" pitchFamily="18" charset="0"/>
                        </a:rPr>
                        <m:t>←</m:t>
                      </m:r>
                      <m:r>
                        <a:rPr lang="ja-JP" altLang="en-US" sz="3200" i="1">
                          <a:latin typeface="Cambria Math" panose="02040503050406030204" pitchFamily="18" charset="0"/>
                        </a:rPr>
                        <m:t>𝜃</m:t>
                      </m:r>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𝛼</m:t>
                      </m:r>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𝜃</m:t>
                      </m:r>
                      <m:r>
                        <a:rPr lang="en-US" altLang="ja-JP" sz="3200" b="0" i="1" smtClean="0">
                          <a:latin typeface="Cambria Math" panose="02040503050406030204" pitchFamily="18" charset="0"/>
                        </a:rPr>
                        <m:t>)</m:t>
                      </m:r>
                    </m:oMath>
                  </m:oMathPara>
                </a14:m>
                <a:endParaRPr kumimoji="1" lang="ja-JP" altLang="en-US" sz="3200"/>
              </a:p>
            </p:txBody>
          </p:sp>
        </mc:Choice>
        <mc:Fallback>
          <p:sp>
            <p:nvSpPr>
              <p:cNvPr id="2" name="テキスト ボックス 1">
                <a:extLst>
                  <a:ext uri="{FF2B5EF4-FFF2-40B4-BE49-F238E27FC236}">
                    <a16:creationId xmlns:a16="http://schemas.microsoft.com/office/drawing/2014/main" id="{5B0D2BA3-C36F-15F1-3928-F7D58031930B}"/>
                  </a:ext>
                </a:extLst>
              </p:cNvPr>
              <p:cNvSpPr txBox="1">
                <a:spLocks noRot="1" noChangeAspect="1" noMove="1" noResize="1" noEditPoints="1" noAdjustHandles="1" noChangeArrowheads="1" noChangeShapeType="1" noTextEdit="1"/>
              </p:cNvSpPr>
              <p:nvPr/>
            </p:nvSpPr>
            <p:spPr>
              <a:xfrm>
                <a:off x="4119154" y="1129097"/>
                <a:ext cx="3131370" cy="492443"/>
              </a:xfrm>
              <a:prstGeom prst="rect">
                <a:avLst/>
              </a:prstGeom>
              <a:blipFill>
                <a:blip r:embed="rId3"/>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B8421DA-3EA2-982C-3B6C-EB5F60122099}"/>
              </a:ext>
            </a:extLst>
          </p:cNvPr>
          <p:cNvSpPr txBox="1"/>
          <p:nvPr/>
        </p:nvSpPr>
        <p:spPr>
          <a:xfrm>
            <a:off x="468249" y="1067918"/>
            <a:ext cx="3650905" cy="584775"/>
          </a:xfrm>
          <a:prstGeom prst="rect">
            <a:avLst/>
          </a:prstGeom>
          <a:noFill/>
        </p:spPr>
        <p:txBody>
          <a:bodyPr wrap="square" rtlCol="0">
            <a:spAutoFit/>
          </a:bodyPr>
          <a:lstStyle/>
          <a:p>
            <a:r>
              <a:rPr kumimoji="1" lang="ja-JP" altLang="en-US" sz="3200" b="1"/>
              <a:t>方策勾配法の学習</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0768BF0-B05A-5E60-545D-97EA7178A465}"/>
                  </a:ext>
                </a:extLst>
              </p:cNvPr>
              <p:cNvSpPr txBox="1"/>
              <p:nvPr/>
            </p:nvSpPr>
            <p:spPr>
              <a:xfrm>
                <a:off x="468249" y="2627287"/>
                <a:ext cx="10959410" cy="1385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r>
                        <a:rPr lang="en-US" altLang="ja-JP" sz="3200" b="0" i="1" smtClean="0">
                          <a:latin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𝔼</m:t>
                          </m:r>
                        </m:e>
                        <m:sub>
                          <m:r>
                            <a:rPr lang="ja-JP" altLang="en-US" sz="3200" i="1">
                              <a:latin typeface="Cambria Math" panose="02040503050406030204" pitchFamily="18" charset="0"/>
                            </a:rPr>
                            <m:t>𝜏</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r>
                                <a:rPr lang="ja-JP" altLang="en-US" sz="3200" i="1">
                                  <a:latin typeface="Cambria Math" panose="02040503050406030204" pitchFamily="18" charset="0"/>
                                </a:rPr>
                                <m:t>𝜋</m:t>
                              </m:r>
                            </m:e>
                            <m:sub>
                              <m:r>
                                <a:rPr lang="ja-JP" altLang="en-US" sz="3200" i="1">
                                  <a:latin typeface="Cambria Math" panose="02040503050406030204" pitchFamily="18" charset="0"/>
                                </a:rPr>
                                <m:t>𝜃</m:t>
                              </m:r>
                            </m:sub>
                          </m:sSub>
                        </m:sub>
                      </m:sSub>
                      <m:r>
                        <a:rPr lang="en-US" altLang="ja-JP" sz="3200" b="0" i="1" smtClean="0">
                          <a:latin typeface="Cambria Math" panose="02040503050406030204" pitchFamily="18" charset="0"/>
                        </a:rPr>
                        <m:t>[</m:t>
                      </m:r>
                      <m:nary>
                        <m:naryPr>
                          <m:chr m:val="∑"/>
                          <m:ctrlPr>
                            <a:rPr lang="en-US" altLang="ja-JP" sz="3200" i="1">
                              <a:latin typeface="Cambria Math" panose="02040503050406030204" pitchFamily="18" charset="0"/>
                            </a:rPr>
                          </m:ctrlPr>
                        </m:naryPr>
                        <m:sub>
                          <m:r>
                            <m:rPr>
                              <m:brk m:alnAt="23"/>
                            </m:rPr>
                            <a:rPr lang="en-US" altLang="ja-JP" sz="3200" i="1">
                              <a:latin typeface="Cambria Math" panose="02040503050406030204" pitchFamily="18" charset="0"/>
                            </a:rPr>
                            <m:t>𝑡</m:t>
                          </m:r>
                          <m:r>
                            <a:rPr lang="en-US" altLang="ja-JP" sz="3200" i="1">
                              <a:latin typeface="Cambria Math" panose="02040503050406030204" pitchFamily="18" charset="0"/>
                            </a:rPr>
                            <m:t>=0</m:t>
                          </m:r>
                        </m:sub>
                        <m:sup>
                          <m:r>
                            <a:rPr lang="en-US" altLang="ja-JP" sz="3200" i="1">
                              <a:latin typeface="Cambria Math" panose="02040503050406030204" pitchFamily="18" charset="0"/>
                            </a:rPr>
                            <m:t>𝑇</m:t>
                          </m:r>
                        </m:sup>
                        <m:e>
                          <m:r>
                            <a:rPr lang="en-US" altLang="ja-JP" sz="3200" b="0" i="1" smtClean="0">
                              <a:solidFill>
                                <a:schemeClr val="tx1"/>
                              </a:solidFill>
                              <a:latin typeface="Cambria Math" panose="02040503050406030204" pitchFamily="18" charset="0"/>
                            </a:rPr>
                            <m:t>(</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𝑅</m:t>
                              </m:r>
                            </m:e>
                            <m:sub>
                              <m:r>
                                <a:rPr lang="en-US" altLang="ja-JP" sz="3200" i="1">
                                  <a:solidFill>
                                    <a:schemeClr val="tx1"/>
                                  </a:solidFill>
                                  <a:latin typeface="Cambria Math" panose="02040503050406030204" pitchFamily="18" charset="0"/>
                                </a:rPr>
                                <m:t>𝑡</m:t>
                              </m:r>
                              <m:r>
                                <a:rPr lang="en-US" altLang="ja-JP" sz="3200" i="1">
                                  <a:solidFill>
                                    <a:schemeClr val="tx1"/>
                                  </a:solidFill>
                                  <a:latin typeface="Cambria Math" panose="02040503050406030204" pitchFamily="18" charset="0"/>
                                </a:rPr>
                                <m:t>+1</m:t>
                              </m:r>
                            </m:sub>
                          </m:sSub>
                          <m:r>
                            <a:rPr lang="en-US" altLang="ja-JP" sz="3200" i="1">
                              <a:solidFill>
                                <a:schemeClr val="tx1"/>
                              </a:solidFill>
                              <a:latin typeface="Cambria Math" panose="02040503050406030204" pitchFamily="18" charset="0"/>
                            </a:rPr>
                            <m:t>+</m:t>
                          </m:r>
                          <m:r>
                            <a:rPr lang="ja-JP" altLang="en-US" sz="3200" i="1">
                              <a:solidFill>
                                <a:schemeClr val="tx1"/>
                              </a:solidFill>
                              <a:latin typeface="Cambria Math" panose="02040503050406030204" pitchFamily="18" charset="0"/>
                            </a:rPr>
                            <m:t>𝛾</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𝑤</m:t>
                              </m:r>
                            </m:sub>
                          </m:sSub>
                          <m:d>
                            <m:dPr>
                              <m:ctrlPr>
                                <a:rPr lang="en-US" altLang="ja-JP" sz="3200" i="1">
                                  <a:solidFill>
                                    <a:schemeClr val="tx1"/>
                                  </a:solidFill>
                                  <a:latin typeface="Cambria Math" panose="02040503050406030204" pitchFamily="18" charset="0"/>
                                </a:rPr>
                              </m:ctrlPr>
                            </m:dPr>
                            <m:e>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r>
                                    <a:rPr lang="en-US" altLang="ja-JP" sz="3200" i="1">
                                      <a:solidFill>
                                        <a:schemeClr val="tx1"/>
                                      </a:solidFill>
                                      <a:latin typeface="Cambria Math" panose="02040503050406030204" pitchFamily="18" charset="0"/>
                                    </a:rPr>
                                    <m:t>+1</m:t>
                                  </m:r>
                                </m:sub>
                              </m:sSub>
                            </m:e>
                          </m:d>
                          <m:r>
                            <a:rPr lang="en-US" altLang="ja-JP" sz="3200" i="1" smtClean="0">
                              <a:solidFill>
                                <a:schemeClr val="tx1"/>
                              </a:solidFill>
                              <a:latin typeface="Cambria Math" panose="02040503050406030204" pitchFamily="18" charset="0"/>
                            </a:rPr>
                            <m:t>−</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𝑉</m:t>
                              </m:r>
                            </m:e>
                            <m:sub>
                              <m:r>
                                <a:rPr lang="en-US" altLang="ja-JP" sz="3200" b="0" i="1" smtClean="0">
                                  <a:solidFill>
                                    <a:schemeClr val="tx1"/>
                                  </a:solidFill>
                                  <a:latin typeface="Cambria Math" panose="02040503050406030204" pitchFamily="18" charset="0"/>
                                </a:rPr>
                                <m:t>𝑤</m:t>
                              </m:r>
                            </m:sub>
                          </m:sSub>
                          <m:d>
                            <m:dPr>
                              <m:ctrlPr>
                                <a:rPr lang="en-US" altLang="ja-JP" sz="3200" i="1">
                                  <a:solidFill>
                                    <a:schemeClr val="tx1"/>
                                  </a:solidFill>
                                  <a:latin typeface="Cambria Math" panose="02040503050406030204" pitchFamily="18" charset="0"/>
                                </a:rPr>
                              </m:ctrlPr>
                            </m:dPr>
                            <m:e>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e>
                          </m:d>
                          <m:r>
                            <a:rPr lang="en-US" altLang="ja-JP" sz="3200" b="0" i="1" smtClean="0">
                              <a:solidFill>
                                <a:schemeClr val="tx1"/>
                              </a:solidFill>
                              <a:latin typeface="Cambria Math" panose="02040503050406030204" pitchFamily="18" charset="0"/>
                            </a:rPr>
                            <m:t>)</m:t>
                          </m:r>
                          <m:f>
                            <m:fPr>
                              <m:ctrlPr>
                                <a:rPr lang="en-US" altLang="ja-JP" sz="3200" i="1">
                                  <a:solidFill>
                                    <a:schemeClr val="tx1"/>
                                  </a:solidFill>
                                  <a:latin typeface="Cambria Math" panose="02040503050406030204" pitchFamily="18" charset="0"/>
                                </a:rPr>
                              </m:ctrlPr>
                            </m:fPr>
                            <m:num>
                              <m:sSub>
                                <m:sSubPr>
                                  <m:ctrlPr>
                                    <a:rPr lang="en-US" altLang="ja-JP" sz="3200" i="1">
                                      <a:solidFill>
                                        <a:schemeClr val="tx1"/>
                                      </a:solidFill>
                                      <a:latin typeface="Cambria Math" panose="02040503050406030204" pitchFamily="18" charset="0"/>
                                    </a:rPr>
                                  </m:ctrlPr>
                                </m:sSubPr>
                                <m:e>
                                  <m:r>
                                    <m:rPr>
                                      <m:sty m:val="p"/>
                                    </m:rPr>
                                    <a:rPr lang="en-US" altLang="ja-JP" sz="3200" i="1">
                                      <a:solidFill>
                                        <a:schemeClr val="tx1"/>
                                      </a:solidFill>
                                      <a:latin typeface="Cambria Math" panose="02040503050406030204" pitchFamily="18" charset="0"/>
                                      <a:ea typeface="Cambria Math" panose="02040503050406030204" pitchFamily="18" charset="0"/>
                                    </a:rPr>
                                    <m:t>∇</m:t>
                                  </m:r>
                                </m:e>
                                <m:sub>
                                  <m:r>
                                    <a:rPr lang="ja-JP" altLang="en-US" sz="3200" i="1">
                                      <a:solidFill>
                                        <a:schemeClr val="tx1"/>
                                      </a:solidFill>
                                      <a:latin typeface="Cambria Math" panose="02040503050406030204" pitchFamily="18" charset="0"/>
                                    </a:rPr>
                                    <m:t>𝜃</m:t>
                                  </m:r>
                                </m:sub>
                              </m:sSub>
                              <m:sSub>
                                <m:sSubPr>
                                  <m:ctrlPr>
                                    <a:rPr lang="en-US" altLang="ja-JP" sz="3200" i="1">
                                      <a:solidFill>
                                        <a:schemeClr val="tx1"/>
                                      </a:solidFill>
                                      <a:latin typeface="Cambria Math" panose="02040503050406030204" pitchFamily="18" charset="0"/>
                                    </a:rPr>
                                  </m:ctrlPr>
                                </m:sSubPr>
                                <m:e>
                                  <m:r>
                                    <a:rPr lang="ja-JP" altLang="en-US" sz="3200" i="1">
                                      <a:solidFill>
                                        <a:schemeClr val="tx1"/>
                                      </a:solidFill>
                                      <a:latin typeface="Cambria Math" panose="02040503050406030204" pitchFamily="18" charset="0"/>
                                    </a:rPr>
                                    <m:t>𝜋</m:t>
                                  </m:r>
                                </m:e>
                                <m:sub>
                                  <m:r>
                                    <a:rPr lang="ja-JP" altLang="en-US" sz="3200" i="1">
                                      <a:solidFill>
                                        <a:schemeClr val="tx1"/>
                                      </a:solidFill>
                                      <a:latin typeface="Cambria Math" panose="02040503050406030204" pitchFamily="18" charset="0"/>
                                    </a:rPr>
                                    <m:t>𝜃</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𝐴</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num>
                            <m:den>
                              <m:sSub>
                                <m:sSubPr>
                                  <m:ctrlPr>
                                    <a:rPr lang="en-US" altLang="ja-JP" sz="3200" i="1">
                                      <a:solidFill>
                                        <a:schemeClr val="tx1"/>
                                      </a:solidFill>
                                      <a:latin typeface="Cambria Math" panose="02040503050406030204" pitchFamily="18" charset="0"/>
                                    </a:rPr>
                                  </m:ctrlPr>
                                </m:sSubPr>
                                <m:e>
                                  <m:r>
                                    <a:rPr lang="ja-JP" altLang="en-US" sz="3200" i="1">
                                      <a:solidFill>
                                        <a:schemeClr val="tx1"/>
                                      </a:solidFill>
                                      <a:latin typeface="Cambria Math" panose="02040503050406030204" pitchFamily="18" charset="0"/>
                                    </a:rPr>
                                    <m:t>𝜋</m:t>
                                  </m:r>
                                </m:e>
                                <m:sub>
                                  <m:r>
                                    <a:rPr lang="ja-JP" altLang="en-US" sz="3200" i="1">
                                      <a:solidFill>
                                        <a:schemeClr val="tx1"/>
                                      </a:solidFill>
                                      <a:latin typeface="Cambria Math" panose="02040503050406030204" pitchFamily="18" charset="0"/>
                                    </a:rPr>
                                    <m:t>𝜃</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𝐴</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𝑆</m:t>
                                  </m:r>
                                </m:e>
                                <m:sub>
                                  <m:r>
                                    <a:rPr lang="en-US" altLang="ja-JP" sz="3200" i="1">
                                      <a:solidFill>
                                        <a:schemeClr val="tx1"/>
                                      </a:solidFill>
                                      <a:latin typeface="Cambria Math" panose="02040503050406030204" pitchFamily="18" charset="0"/>
                                    </a:rPr>
                                    <m:t>𝑡</m:t>
                                  </m:r>
                                </m:sub>
                              </m:sSub>
                              <m:r>
                                <a:rPr lang="en-US" altLang="ja-JP" sz="3200" i="1">
                                  <a:solidFill>
                                    <a:schemeClr val="tx1"/>
                                  </a:solidFill>
                                  <a:latin typeface="Cambria Math" panose="02040503050406030204" pitchFamily="18" charset="0"/>
                                </a:rPr>
                                <m:t>)</m:t>
                              </m:r>
                            </m:den>
                          </m:f>
                        </m:e>
                      </m:nary>
                      <m:r>
                        <a:rPr lang="en-US" altLang="ja-JP" sz="3200" b="0" i="1" smtClean="0">
                          <a:latin typeface="Cambria Math" panose="02040503050406030204" pitchFamily="18" charset="0"/>
                        </a:rPr>
                        <m:t>]</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F0768BF0-B05A-5E60-545D-97EA7178A465}"/>
                  </a:ext>
                </a:extLst>
              </p:cNvPr>
              <p:cNvSpPr txBox="1">
                <a:spLocks noRot="1" noChangeAspect="1" noMove="1" noResize="1" noEditPoints="1" noAdjustHandles="1" noChangeArrowheads="1" noChangeShapeType="1" noTextEdit="1"/>
              </p:cNvSpPr>
              <p:nvPr/>
            </p:nvSpPr>
            <p:spPr>
              <a:xfrm>
                <a:off x="468249" y="2627287"/>
                <a:ext cx="10959410" cy="1385187"/>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96511F-0C3C-2178-4475-EC7FD4B1C614}"/>
              </a:ext>
            </a:extLst>
          </p:cNvPr>
          <p:cNvSpPr txBox="1"/>
          <p:nvPr/>
        </p:nvSpPr>
        <p:spPr>
          <a:xfrm>
            <a:off x="468249" y="2108592"/>
            <a:ext cx="3650905" cy="584775"/>
          </a:xfrm>
          <a:prstGeom prst="rect">
            <a:avLst/>
          </a:prstGeom>
          <a:noFill/>
        </p:spPr>
        <p:txBody>
          <a:bodyPr wrap="square" rtlCol="0">
            <a:spAutoFit/>
          </a:bodyPr>
          <a:lstStyle/>
          <a:p>
            <a:r>
              <a:rPr lang="en-US" altLang="ja-JP" sz="3200" b="1"/>
              <a:t>Actor-Critic</a:t>
            </a:r>
            <a:endParaRPr kumimoji="1" lang="ja-JP" altLang="en-US" sz="3200" b="1"/>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8451724-9179-D08A-4B4A-6921A3B109A6}"/>
                  </a:ext>
                </a:extLst>
              </p:cNvPr>
              <p:cNvSpPr txBox="1"/>
              <p:nvPr/>
            </p:nvSpPr>
            <p:spPr>
              <a:xfrm>
                <a:off x="607586" y="4498634"/>
                <a:ext cx="10680736" cy="1077218"/>
              </a:xfrm>
              <a:prstGeom prst="rect">
                <a:avLst/>
              </a:prstGeom>
              <a:noFill/>
            </p:spPr>
            <p:txBody>
              <a:bodyPr wrap="square" rtlCol="0">
                <a:spAutoFit/>
              </a:bodyPr>
              <a:lstStyle/>
              <a:p>
                <a:r>
                  <a:rPr kumimoji="1" lang="ja-JP" altLang="en-US" sz="3200" b="1"/>
                  <a:t>更新すべきベクトル</a:t>
                </a:r>
                <a14:m>
                  <m:oMath xmlns:m="http://schemas.openxmlformats.org/officeDocument/2006/math">
                    <m:sSub>
                      <m:sSubPr>
                        <m:ctrlPr>
                          <a:rPr lang="en-US" altLang="ja-JP" sz="3200" b="0" i="1" smtClean="0">
                            <a:latin typeface="Cambria Math" panose="02040503050406030204" pitchFamily="18" charset="0"/>
                          </a:rPr>
                        </m:ctrlPr>
                      </m:sSubPr>
                      <m:e>
                        <m:r>
                          <m:rPr>
                            <m:sty m:val="p"/>
                          </m:rPr>
                          <a:rPr lang="en-US" altLang="ja-JP" sz="3200" b="0" i="1" smtClean="0">
                            <a:latin typeface="Cambria Math" panose="02040503050406030204" pitchFamily="18" charset="0"/>
                            <a:ea typeface="Cambria Math" panose="02040503050406030204" pitchFamily="18" charset="0"/>
                          </a:rPr>
                          <m:t>∇</m:t>
                        </m:r>
                      </m:e>
                      <m:sub>
                        <m:r>
                          <a:rPr lang="ja-JP" altLang="en-US" sz="3200" b="0" i="1" smtClean="0">
                            <a:latin typeface="Cambria Math" panose="02040503050406030204" pitchFamily="18" charset="0"/>
                          </a:rPr>
                          <m:t>𝜃</m:t>
                        </m:r>
                      </m:sub>
                    </m:sSub>
                    <m:r>
                      <a:rPr lang="en-US" altLang="ja-JP" sz="3200" b="0" i="1" smtClean="0">
                        <a:latin typeface="Cambria Math" panose="02040503050406030204" pitchFamily="18" charset="0"/>
                      </a:rPr>
                      <m:t>𝐽</m:t>
                    </m:r>
                    <m:d>
                      <m:dPr>
                        <m:ctrlPr>
                          <a:rPr lang="en-US" altLang="ja-JP" sz="3200" b="0" i="1" smtClean="0">
                            <a:latin typeface="Cambria Math" panose="02040503050406030204" pitchFamily="18" charset="0"/>
                          </a:rPr>
                        </m:ctrlPr>
                      </m:dPr>
                      <m:e>
                        <m:r>
                          <a:rPr lang="ja-JP" altLang="en-US" sz="3200" b="0" i="1" smtClean="0">
                            <a:latin typeface="Cambria Math" panose="02040503050406030204" pitchFamily="18" charset="0"/>
                          </a:rPr>
                          <m:t>𝜃</m:t>
                        </m:r>
                      </m:e>
                    </m:d>
                  </m:oMath>
                </a14:m>
                <a:r>
                  <a:rPr kumimoji="1" lang="ja-JP" altLang="en-US" sz="3200" b="1"/>
                  <a:t>によって適切な更新幅</a:t>
                </a:r>
                <a14:m>
                  <m:oMath xmlns:m="http://schemas.openxmlformats.org/officeDocument/2006/math">
                    <m:r>
                      <a:rPr lang="ja-JP" altLang="en-US" sz="3200" i="1">
                        <a:latin typeface="Cambria Math" panose="02040503050406030204" pitchFamily="18" charset="0"/>
                      </a:rPr>
                      <m:t>𝛼</m:t>
                    </m:r>
                  </m:oMath>
                </a14:m>
                <a:r>
                  <a:rPr kumimoji="1" lang="ja-JP" altLang="en-US" sz="3200" b="1"/>
                  <a:t>は変わるがどう設定して良いかわからない</a:t>
                </a:r>
              </a:p>
            </p:txBody>
          </p:sp>
        </mc:Choice>
        <mc:Fallback>
          <p:sp>
            <p:nvSpPr>
              <p:cNvPr id="7" name="テキスト ボックス 6">
                <a:extLst>
                  <a:ext uri="{FF2B5EF4-FFF2-40B4-BE49-F238E27FC236}">
                    <a16:creationId xmlns:a16="http://schemas.microsoft.com/office/drawing/2014/main" id="{28451724-9179-D08A-4B4A-6921A3B109A6}"/>
                  </a:ext>
                </a:extLst>
              </p:cNvPr>
              <p:cNvSpPr txBox="1">
                <a:spLocks noRot="1" noChangeAspect="1" noMove="1" noResize="1" noEditPoints="1" noAdjustHandles="1" noChangeArrowheads="1" noChangeShapeType="1" noTextEdit="1"/>
              </p:cNvSpPr>
              <p:nvPr/>
            </p:nvSpPr>
            <p:spPr>
              <a:xfrm>
                <a:off x="607586" y="4498634"/>
                <a:ext cx="10680736" cy="1077218"/>
              </a:xfrm>
              <a:prstGeom prst="rect">
                <a:avLst/>
              </a:prstGeom>
              <a:blipFill>
                <a:blip r:embed="rId5"/>
                <a:stretch>
                  <a:fillRect l="-1484" t="-9040" r="-1142" b="-141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97555184"/>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723A4-4F41-022A-E37C-1ADD5317AED7}"/>
            </a:ext>
          </a:extLst>
        </p:cNvPr>
        <p:cNvGrpSpPr/>
        <p:nvPr/>
      </p:nvGrpSpPr>
      <p:grpSpPr>
        <a:xfrm>
          <a:off x="0" y="0"/>
          <a:ext cx="0" cy="0"/>
          <a:chOff x="0" y="0"/>
          <a:chExt cx="0" cy="0"/>
        </a:xfrm>
      </p:grpSpPr>
      <p:sp>
        <p:nvSpPr>
          <p:cNvPr id="19" name="スライド番号プレースホルダー 18">
            <a:extLst>
              <a:ext uri="{FF2B5EF4-FFF2-40B4-BE49-F238E27FC236}">
                <a16:creationId xmlns:a16="http://schemas.microsoft.com/office/drawing/2014/main" id="{935AD347-02E7-1C7E-F3B4-F3DE34036A05}"/>
              </a:ext>
            </a:extLst>
          </p:cNvPr>
          <p:cNvSpPr>
            <a:spLocks noGrp="1"/>
          </p:cNvSpPr>
          <p:nvPr>
            <p:ph type="sldNum" sz="quarter" idx="12"/>
          </p:nvPr>
        </p:nvSpPr>
        <p:spPr/>
        <p:txBody>
          <a:bodyPr/>
          <a:lstStyle/>
          <a:p>
            <a:fld id="{27B779E8-472C-4CF6-AB91-28759973D9AB}" type="slidenum">
              <a:rPr kumimoji="1" lang="ja-JP" altLang="en-US" smtClean="0"/>
              <a:t>55</a:t>
            </a:fld>
            <a:endParaRPr kumimoji="1" lang="ja-JP" altLang="en-US"/>
          </a:p>
        </p:txBody>
      </p:sp>
      <p:sp>
        <p:nvSpPr>
          <p:cNvPr id="14" name="テキスト ボックス 13">
            <a:extLst>
              <a:ext uri="{FF2B5EF4-FFF2-40B4-BE49-F238E27FC236}">
                <a16:creationId xmlns:a16="http://schemas.microsoft.com/office/drawing/2014/main" id="{866D430D-3A56-8AA3-E09E-5EA0D9A4FEB4}"/>
              </a:ext>
            </a:extLst>
          </p:cNvPr>
          <p:cNvSpPr txBox="1"/>
          <p:nvPr/>
        </p:nvSpPr>
        <p:spPr>
          <a:xfrm>
            <a:off x="359902" y="150635"/>
            <a:ext cx="6075732" cy="584775"/>
          </a:xfrm>
          <a:prstGeom prst="rect">
            <a:avLst/>
          </a:prstGeom>
          <a:noFill/>
        </p:spPr>
        <p:txBody>
          <a:bodyPr wrap="square" rtlCol="0">
            <a:spAutoFit/>
          </a:bodyPr>
          <a:lstStyle/>
          <a:p>
            <a:r>
              <a:rPr kumimoji="1" lang="ja-JP" altLang="en-US" sz="3200" b="1"/>
              <a:t>方策勾配法の学習改善：</a:t>
            </a:r>
            <a:r>
              <a:rPr kumimoji="1" lang="en-US" altLang="ja-JP" sz="3200" b="1"/>
              <a:t>TRPO</a:t>
            </a:r>
            <a:endParaRPr kumimoji="1" lang="ja-JP" altLang="en-US" sz="3200" b="1"/>
          </a:p>
        </p:txBody>
      </p:sp>
      <p:sp>
        <p:nvSpPr>
          <p:cNvPr id="7" name="テキスト ボックス 6">
            <a:extLst>
              <a:ext uri="{FF2B5EF4-FFF2-40B4-BE49-F238E27FC236}">
                <a16:creationId xmlns:a16="http://schemas.microsoft.com/office/drawing/2014/main" id="{4E83A27B-58D3-72CF-829A-C673BA7FFE4F}"/>
              </a:ext>
            </a:extLst>
          </p:cNvPr>
          <p:cNvSpPr txBox="1"/>
          <p:nvPr/>
        </p:nvSpPr>
        <p:spPr>
          <a:xfrm>
            <a:off x="468249" y="1117661"/>
            <a:ext cx="7630723" cy="584775"/>
          </a:xfrm>
          <a:prstGeom prst="rect">
            <a:avLst/>
          </a:prstGeom>
          <a:noFill/>
        </p:spPr>
        <p:txBody>
          <a:bodyPr wrap="square" rtlCol="0">
            <a:spAutoFit/>
          </a:bodyPr>
          <a:lstStyle/>
          <a:p>
            <a:r>
              <a:rPr kumimoji="1" lang="ja-JP" altLang="en-US" sz="3200" b="1"/>
              <a:t>更新幅に制約をつけ</a:t>
            </a:r>
            <a:r>
              <a:rPr kumimoji="1" lang="en-US" altLang="ja-JP" sz="3200" b="1"/>
              <a:t>,</a:t>
            </a:r>
            <a:r>
              <a:rPr kumimoji="1" lang="ja-JP" altLang="en-US" sz="3200" b="1"/>
              <a:t>学習を安定化させる</a:t>
            </a:r>
          </a:p>
        </p:txBody>
      </p:sp>
      <p:sp>
        <p:nvSpPr>
          <p:cNvPr id="4" name="テキスト ボックス 3">
            <a:extLst>
              <a:ext uri="{FF2B5EF4-FFF2-40B4-BE49-F238E27FC236}">
                <a16:creationId xmlns:a16="http://schemas.microsoft.com/office/drawing/2014/main" id="{7DA53A2D-4DCE-B244-83AC-4F9840D80069}"/>
              </a:ext>
            </a:extLst>
          </p:cNvPr>
          <p:cNvSpPr txBox="1"/>
          <p:nvPr/>
        </p:nvSpPr>
        <p:spPr>
          <a:xfrm>
            <a:off x="812237" y="1879385"/>
            <a:ext cx="9855763" cy="584775"/>
          </a:xfrm>
          <a:prstGeom prst="rect">
            <a:avLst/>
          </a:prstGeom>
          <a:noFill/>
        </p:spPr>
        <p:txBody>
          <a:bodyPr wrap="square" rtlCol="0">
            <a:spAutoFit/>
          </a:bodyPr>
          <a:lstStyle/>
          <a:p>
            <a:r>
              <a:rPr kumimoji="1" lang="ja-JP" altLang="en-US" sz="3200" b="1"/>
              <a:t>→</a:t>
            </a:r>
            <a:r>
              <a:rPr kumimoji="1" lang="en-US" altLang="ja-JP" sz="3200" b="1"/>
              <a:t>TRPO(Trust Region Policy Optimization)</a:t>
            </a:r>
            <a:endParaRPr kumimoji="1" lang="ja-JP" altLang="en-US" sz="3200" b="1"/>
          </a:p>
        </p:txBody>
      </p:sp>
      <p:sp>
        <p:nvSpPr>
          <p:cNvPr id="9" name="テキスト ボックス 8">
            <a:extLst>
              <a:ext uri="{FF2B5EF4-FFF2-40B4-BE49-F238E27FC236}">
                <a16:creationId xmlns:a16="http://schemas.microsoft.com/office/drawing/2014/main" id="{AF571E54-9C49-9F0A-6A2D-6BB49A7187C2}"/>
              </a:ext>
            </a:extLst>
          </p:cNvPr>
          <p:cNvSpPr txBox="1"/>
          <p:nvPr/>
        </p:nvSpPr>
        <p:spPr>
          <a:xfrm>
            <a:off x="174171" y="2818586"/>
            <a:ext cx="11434355" cy="1077218"/>
          </a:xfrm>
          <a:prstGeom prst="rect">
            <a:avLst/>
          </a:prstGeom>
          <a:noFill/>
        </p:spPr>
        <p:txBody>
          <a:bodyPr wrap="square" rtlCol="0">
            <a:spAutoFit/>
          </a:bodyPr>
          <a:lstStyle/>
          <a:p>
            <a:r>
              <a:rPr kumimoji="1" lang="ja-JP" altLang="en-US" sz="3200" b="1"/>
              <a:t>更新前と更新後の行動の確率分布の差</a:t>
            </a:r>
            <a:r>
              <a:rPr lang="en-US" altLang="ja-JP" sz="3200" b="1"/>
              <a:t>(</a:t>
            </a:r>
            <a:r>
              <a:rPr kumimoji="1" lang="en-US" altLang="ja-JP" sz="3200" b="1"/>
              <a:t>KL</a:t>
            </a:r>
            <a:r>
              <a:rPr kumimoji="1" lang="ja-JP" altLang="en-US" sz="3200" b="1"/>
              <a:t>距離</a:t>
            </a:r>
            <a:r>
              <a:rPr lang="en-US" altLang="ja-JP" sz="3200" b="1"/>
              <a:t>)</a:t>
            </a:r>
            <a:r>
              <a:rPr kumimoji="1" lang="ja-JP" altLang="en-US" sz="3200" b="1"/>
              <a:t>が適度になるような更新幅を設定する</a:t>
            </a:r>
          </a:p>
        </p:txBody>
      </p:sp>
      <p:sp>
        <p:nvSpPr>
          <p:cNvPr id="11" name="テキスト ボックス 10">
            <a:extLst>
              <a:ext uri="{FF2B5EF4-FFF2-40B4-BE49-F238E27FC236}">
                <a16:creationId xmlns:a16="http://schemas.microsoft.com/office/drawing/2014/main" id="{6B157113-6532-C65D-BEB6-5545B0DCE9C8}"/>
              </a:ext>
            </a:extLst>
          </p:cNvPr>
          <p:cNvSpPr txBox="1"/>
          <p:nvPr/>
        </p:nvSpPr>
        <p:spPr>
          <a:xfrm>
            <a:off x="243840" y="5011955"/>
            <a:ext cx="11434355" cy="1077218"/>
          </a:xfrm>
          <a:prstGeom prst="rect">
            <a:avLst/>
          </a:prstGeom>
          <a:noFill/>
        </p:spPr>
        <p:txBody>
          <a:bodyPr wrap="square" rtlCol="0">
            <a:spAutoFit/>
          </a:bodyPr>
          <a:lstStyle/>
          <a:p>
            <a:r>
              <a:rPr kumimoji="1" lang="ja-JP" altLang="en-US" sz="3200" b="1"/>
              <a:t>毎回の更新毎に</a:t>
            </a:r>
            <a:r>
              <a:rPr kumimoji="1" lang="en-US" altLang="ja-JP" sz="3200" b="1"/>
              <a:t>KL</a:t>
            </a:r>
            <a:r>
              <a:rPr kumimoji="1" lang="ja-JP" altLang="en-US" sz="3200" b="1"/>
              <a:t>距離が一定値以下という制約のもとで目的関数を最大化するパラメータを求める</a:t>
            </a:r>
            <a:r>
              <a:rPr kumimoji="1" lang="en-US" altLang="ja-JP" sz="3200" b="1"/>
              <a:t>(</a:t>
            </a:r>
            <a:r>
              <a:rPr kumimoji="1" lang="ja-JP" altLang="en-US" sz="3200" b="1"/>
              <a:t>制約付き最大化問題</a:t>
            </a:r>
            <a:r>
              <a:rPr kumimoji="1" lang="en-US" altLang="ja-JP" sz="3200" b="1"/>
              <a:t>)</a:t>
            </a:r>
            <a:endParaRPr kumimoji="1" lang="ja-JP" altLang="en-US" sz="3200" b="1"/>
          </a:p>
        </p:txBody>
      </p:sp>
      <p:sp>
        <p:nvSpPr>
          <p:cNvPr id="12" name="矢印: 下 11">
            <a:extLst>
              <a:ext uri="{FF2B5EF4-FFF2-40B4-BE49-F238E27FC236}">
                <a16:creationId xmlns:a16="http://schemas.microsoft.com/office/drawing/2014/main" id="{8AE74EDD-716C-BDF5-B51F-43D46695B09A}"/>
              </a:ext>
            </a:extLst>
          </p:cNvPr>
          <p:cNvSpPr/>
          <p:nvPr/>
        </p:nvSpPr>
        <p:spPr>
          <a:xfrm>
            <a:off x="5216434" y="4014651"/>
            <a:ext cx="583475" cy="53268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3205080985"/>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67FB4-AB7D-3F24-3E3C-0921B0B0F19D}"/>
            </a:ext>
          </a:extLst>
        </p:cNvPr>
        <p:cNvGrpSpPr/>
        <p:nvPr/>
      </p:nvGrpSpPr>
      <p:grpSpPr>
        <a:xfrm>
          <a:off x="0" y="0"/>
          <a:ext cx="0" cy="0"/>
          <a:chOff x="0" y="0"/>
          <a:chExt cx="0" cy="0"/>
        </a:xfrm>
      </p:grpSpPr>
      <p:sp>
        <p:nvSpPr>
          <p:cNvPr id="19" name="スライド番号プレースホルダー 18">
            <a:extLst>
              <a:ext uri="{FF2B5EF4-FFF2-40B4-BE49-F238E27FC236}">
                <a16:creationId xmlns:a16="http://schemas.microsoft.com/office/drawing/2014/main" id="{7D8909DE-5B86-5E5E-4707-7163B3E47762}"/>
              </a:ext>
            </a:extLst>
          </p:cNvPr>
          <p:cNvSpPr>
            <a:spLocks noGrp="1"/>
          </p:cNvSpPr>
          <p:nvPr>
            <p:ph type="sldNum" sz="quarter" idx="12"/>
          </p:nvPr>
        </p:nvSpPr>
        <p:spPr/>
        <p:txBody>
          <a:bodyPr/>
          <a:lstStyle/>
          <a:p>
            <a:fld id="{27B779E8-472C-4CF6-AB91-28759973D9AB}" type="slidenum">
              <a:rPr kumimoji="1" lang="ja-JP" altLang="en-US" smtClean="0"/>
              <a:t>56</a:t>
            </a:fld>
            <a:endParaRPr kumimoji="1" lang="ja-JP" altLang="en-US"/>
          </a:p>
        </p:txBody>
      </p:sp>
      <p:sp>
        <p:nvSpPr>
          <p:cNvPr id="2" name="テキスト ボックス 1">
            <a:extLst>
              <a:ext uri="{FF2B5EF4-FFF2-40B4-BE49-F238E27FC236}">
                <a16:creationId xmlns:a16="http://schemas.microsoft.com/office/drawing/2014/main" id="{6BF4B078-57C5-8479-3392-50ED2CC05EDC}"/>
              </a:ext>
            </a:extLst>
          </p:cNvPr>
          <p:cNvSpPr txBox="1"/>
          <p:nvPr/>
        </p:nvSpPr>
        <p:spPr>
          <a:xfrm>
            <a:off x="359902" y="150635"/>
            <a:ext cx="6075732" cy="584775"/>
          </a:xfrm>
          <a:prstGeom prst="rect">
            <a:avLst/>
          </a:prstGeom>
          <a:noFill/>
        </p:spPr>
        <p:txBody>
          <a:bodyPr wrap="square" rtlCol="0">
            <a:spAutoFit/>
          </a:bodyPr>
          <a:lstStyle/>
          <a:p>
            <a:r>
              <a:rPr kumimoji="1" lang="ja-JP" altLang="en-US" sz="3200" b="1"/>
              <a:t>方策勾配法の学習改善：</a:t>
            </a:r>
            <a:r>
              <a:rPr kumimoji="1" lang="en-US" altLang="ja-JP" sz="3200" b="1"/>
              <a:t>PPO</a:t>
            </a:r>
            <a:endParaRPr kumimoji="1" lang="ja-JP" altLang="en-US" sz="3200" b="1"/>
          </a:p>
        </p:txBody>
      </p:sp>
      <p:sp>
        <p:nvSpPr>
          <p:cNvPr id="3" name="テキスト ボックス 2">
            <a:extLst>
              <a:ext uri="{FF2B5EF4-FFF2-40B4-BE49-F238E27FC236}">
                <a16:creationId xmlns:a16="http://schemas.microsoft.com/office/drawing/2014/main" id="{B9E3D468-59C4-CD38-F714-AF91BB7BF8DE}"/>
              </a:ext>
            </a:extLst>
          </p:cNvPr>
          <p:cNvSpPr txBox="1"/>
          <p:nvPr/>
        </p:nvSpPr>
        <p:spPr>
          <a:xfrm>
            <a:off x="246691" y="918290"/>
            <a:ext cx="6075732" cy="584775"/>
          </a:xfrm>
          <a:prstGeom prst="rect">
            <a:avLst/>
          </a:prstGeom>
          <a:noFill/>
        </p:spPr>
        <p:txBody>
          <a:bodyPr wrap="square" rtlCol="0">
            <a:spAutoFit/>
          </a:bodyPr>
          <a:lstStyle/>
          <a:p>
            <a:r>
              <a:rPr kumimoji="1" lang="en-US" altLang="ja-JP" sz="3200" b="1"/>
              <a:t>TRPO</a:t>
            </a:r>
            <a:r>
              <a:rPr kumimoji="1" lang="ja-JP" altLang="en-US" sz="3200" b="1"/>
              <a:t>の問題点</a:t>
            </a:r>
          </a:p>
        </p:txBody>
      </p:sp>
      <p:sp>
        <p:nvSpPr>
          <p:cNvPr id="5" name="テキスト ボックス 4">
            <a:extLst>
              <a:ext uri="{FF2B5EF4-FFF2-40B4-BE49-F238E27FC236}">
                <a16:creationId xmlns:a16="http://schemas.microsoft.com/office/drawing/2014/main" id="{9A93EB2E-6140-CBF7-188C-A849106DC7DF}"/>
              </a:ext>
            </a:extLst>
          </p:cNvPr>
          <p:cNvSpPr txBox="1"/>
          <p:nvPr/>
        </p:nvSpPr>
        <p:spPr>
          <a:xfrm>
            <a:off x="605248" y="1685945"/>
            <a:ext cx="10445930" cy="1077218"/>
          </a:xfrm>
          <a:prstGeom prst="rect">
            <a:avLst/>
          </a:prstGeom>
          <a:noFill/>
        </p:spPr>
        <p:txBody>
          <a:bodyPr wrap="square" rtlCol="0">
            <a:spAutoFit/>
          </a:bodyPr>
          <a:lstStyle/>
          <a:p>
            <a:r>
              <a:rPr lang="ja-JP" altLang="en-US" sz="3200" b="1"/>
              <a:t>目的関数を最大化するパラメータを毎回求める計算量がとても多く</a:t>
            </a:r>
            <a:r>
              <a:rPr lang="en-US" altLang="ja-JP" sz="3200" b="1"/>
              <a:t>,</a:t>
            </a:r>
            <a:r>
              <a:rPr kumimoji="1" lang="ja-JP" altLang="en-US" sz="3200" b="1"/>
              <a:t>実装</a:t>
            </a:r>
            <a:r>
              <a:rPr lang="ja-JP" altLang="en-US" sz="3200" b="1"/>
              <a:t>も</a:t>
            </a:r>
            <a:r>
              <a:rPr kumimoji="1" lang="ja-JP" altLang="en-US" sz="3200" b="1"/>
              <a:t>複雑になりすぎる</a:t>
            </a:r>
          </a:p>
        </p:txBody>
      </p:sp>
    </p:spTree>
    <p:extLst>
      <p:ext uri="{BB962C8B-B14F-4D97-AF65-F5344CB8AC3E}">
        <p14:creationId xmlns:p14="http://schemas.microsoft.com/office/powerpoint/2010/main" val="3282144804"/>
      </p:ext>
    </p:extLst>
  </p:cSld>
  <p:clrMapOvr>
    <a:masterClrMapping/>
  </p:clrMapOvr>
  <mc:AlternateContent xmlns:mc="http://schemas.openxmlformats.org/markup-compatibility/2006">
    <mc:Choice xmlns:p14="http://schemas.microsoft.com/office/powerpoint/2010/main" Requires="p14">
      <p:transition spd="slow" p14:dur="2000" advTm="13234"/>
    </mc:Choice>
    <mc:Fallback>
      <p:transition spd="slow" advTm="1323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74AAB-D7B3-A965-B8A7-4E5237782DF2}"/>
              </a:ext>
            </a:extLst>
          </p:cNvPr>
          <p:cNvSpPr>
            <a:spLocks noGrp="1"/>
          </p:cNvSpPr>
          <p:nvPr>
            <p:ph type="title"/>
          </p:nvPr>
        </p:nvSpPr>
        <p:spPr/>
        <p:txBody>
          <a:bodyPr/>
          <a:lstStyle/>
          <a:p>
            <a:r>
              <a:rPr lang="ja-JP" altLang="en-US">
                <a:solidFill>
                  <a:srgbClr val="FF0000"/>
                </a:solidFill>
                <a:ea typeface="ＭＳ Ｐゴシック"/>
              </a:rPr>
              <a:t>***From Code to ChipでのMDPの対応</a:t>
            </a:r>
          </a:p>
        </p:txBody>
      </p:sp>
      <p:sp>
        <p:nvSpPr>
          <p:cNvPr id="3" name="コンテンツ プレースホルダー 2">
            <a:extLst>
              <a:ext uri="{FF2B5EF4-FFF2-40B4-BE49-F238E27FC236}">
                <a16:creationId xmlns:a16="http://schemas.microsoft.com/office/drawing/2014/main" id="{1CD88EC5-B960-044D-7602-379DDE26EEF7}"/>
              </a:ext>
            </a:extLst>
          </p:cNvPr>
          <p:cNvSpPr>
            <a:spLocks noGrp="1"/>
          </p:cNvSpPr>
          <p:nvPr>
            <p:ph idx="1"/>
          </p:nvPr>
        </p:nvSpPr>
        <p:spPr/>
        <p:txBody>
          <a:bodyPr vert="horz" lIns="91440" tIns="45720" rIns="91440" bIns="45720" rtlCol="0" anchor="t">
            <a:normAutofit/>
          </a:bodyPr>
          <a:lstStyle/>
          <a:p>
            <a:r>
              <a:rPr lang="ja-JP" altLang="en-US">
                <a:ea typeface="ＭＳ Ｐゴシック"/>
              </a:rPr>
              <a:t>Problem=packing</a:t>
            </a:r>
          </a:p>
          <a:p>
            <a:r>
              <a:rPr lang="ja-JP" altLang="en-US">
                <a:ea typeface="ＭＳ Ｐゴシック"/>
              </a:rPr>
              <a:t>State=セルのパラメータのベクトルとセル間の接続情報（グラフ）</a:t>
            </a:r>
            <a:endParaRPr lang="ja-JP"/>
          </a:p>
          <a:p>
            <a:r>
              <a:rPr lang="ja-JP" altLang="en-US">
                <a:ea typeface="ＭＳ Ｐゴシック"/>
              </a:rPr>
              <a:t>Reward=-(HPWL+\sqrt(congestion))</a:t>
            </a:r>
          </a:p>
          <a:p>
            <a:r>
              <a:rPr lang="ja-JP" altLang="en-US">
                <a:ea typeface="ＭＳ Ｐゴシック"/>
              </a:rPr>
              <a:t>Action=グリッド上の座標（x,y）とセルの配置の向き（90度、180度, e.t.c）</a:t>
            </a:r>
          </a:p>
        </p:txBody>
      </p:sp>
    </p:spTree>
    <p:extLst>
      <p:ext uri="{BB962C8B-B14F-4D97-AF65-F5344CB8AC3E}">
        <p14:creationId xmlns:p14="http://schemas.microsoft.com/office/powerpoint/2010/main" val="323920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E4496-DE7A-2D6F-C23C-CD129A033E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A41893-DF3A-7F28-DEC5-A400FC19F12B}"/>
              </a:ext>
            </a:extLst>
          </p:cNvPr>
          <p:cNvSpPr>
            <a:spLocks noGrp="1"/>
          </p:cNvSpPr>
          <p:nvPr>
            <p:ph type="title"/>
          </p:nvPr>
        </p:nvSpPr>
        <p:spPr/>
        <p:txBody>
          <a:bodyPr/>
          <a:lstStyle/>
          <a:p>
            <a:r>
              <a:rPr lang="ja-JP" altLang="en-US">
                <a:ea typeface="ＭＳ Ｐゴシック"/>
              </a:rPr>
              <a:t>Simulated Annealing, placement</a:t>
            </a:r>
          </a:p>
        </p:txBody>
      </p:sp>
      <p:pic>
        <p:nvPicPr>
          <p:cNvPr id="4" name="コンテンツ プレースホルダー 3" descr="テキスト&#10;&#10;AI 生成コンテンツは間違っている可能性があります。">
            <a:extLst>
              <a:ext uri="{FF2B5EF4-FFF2-40B4-BE49-F238E27FC236}">
                <a16:creationId xmlns:a16="http://schemas.microsoft.com/office/drawing/2014/main" id="{5F8692B0-D1B1-9F95-C217-6AAFD4BC6766}"/>
              </a:ext>
            </a:extLst>
          </p:cNvPr>
          <p:cNvPicPr>
            <a:picLocks noGrp="1" noChangeAspect="1"/>
          </p:cNvPicPr>
          <p:nvPr>
            <p:ph idx="1"/>
          </p:nvPr>
        </p:nvPicPr>
        <p:blipFill>
          <a:blip r:embed="rId2"/>
          <a:stretch>
            <a:fillRect/>
          </a:stretch>
        </p:blipFill>
        <p:spPr>
          <a:xfrm>
            <a:off x="1813443" y="1825625"/>
            <a:ext cx="8565113" cy="4351338"/>
          </a:xfrm>
        </p:spPr>
      </p:pic>
    </p:spTree>
    <p:extLst>
      <p:ext uri="{BB962C8B-B14F-4D97-AF65-F5344CB8AC3E}">
        <p14:creationId xmlns:p14="http://schemas.microsoft.com/office/powerpoint/2010/main" val="284026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4E70-1AAB-7F52-0818-2F208B4C1D07}"/>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C6EBA52-4EAE-5334-0A12-2E06A1027D36}"/>
              </a:ext>
            </a:extLst>
          </p:cNvPr>
          <p:cNvSpPr>
            <a:spLocks noGrp="1"/>
          </p:cNvSpPr>
          <p:nvPr>
            <p:ph idx="1"/>
          </p:nvPr>
        </p:nvSpPr>
        <p:spPr>
          <a:xfrm>
            <a:off x="174812" y="671809"/>
            <a:ext cx="6918960" cy="2181468"/>
          </a:xfrm>
        </p:spPr>
        <p:txBody>
          <a:bodyPr vert="horz" lIns="91440" tIns="45720" rIns="91440" bIns="45720" rtlCol="0" anchor="t">
            <a:normAutofit/>
          </a:bodyPr>
          <a:lstStyle/>
          <a:p>
            <a:r>
              <a:rPr lang="ja-JP" altLang="en-US" sz="1800">
                <a:ea typeface="ＭＳ Ｐゴシック"/>
              </a:rPr>
              <a:t>配置（placement）とは：セル/ブロックの形状と座標を決定すること</a:t>
            </a:r>
          </a:p>
          <a:p>
            <a:pPr lvl="1">
              <a:buFont typeface="Wingdings" panose="020B0604020202020204" pitchFamily="34" charset="0"/>
              <a:buChar char="Ø"/>
            </a:pPr>
            <a:r>
              <a:rPr lang="ja-JP" altLang="en-US" sz="1400">
                <a:ea typeface="ＭＳ Ｐゴシック"/>
              </a:rPr>
              <a:t>フロープラン（floorplan）とは：</a:t>
            </a:r>
          </a:p>
          <a:p>
            <a:pPr lvl="2">
              <a:buFont typeface="Wingdings" panose="020B0604020202020204" pitchFamily="34" charset="0"/>
              <a:buChar char="§"/>
            </a:pPr>
            <a:r>
              <a:rPr lang="ja-JP" altLang="en-US" sz="1400">
                <a:ea typeface="ＭＳ Ｐゴシック"/>
              </a:rPr>
              <a:t>大まかな配置を決定</a:t>
            </a:r>
          </a:p>
          <a:p>
            <a:pPr lvl="2">
              <a:buFont typeface="Wingdings" panose="020B0604020202020204" pitchFamily="34" charset="0"/>
              <a:buChar char="§"/>
            </a:pPr>
            <a:r>
              <a:rPr lang="ja-JP" altLang="en-US" sz="1400">
                <a:ea typeface="ＭＳ Ｐゴシック"/>
              </a:rPr>
              <a:t>部分回路の領域を見積もり、チップ内に割り当てること</a:t>
            </a:r>
          </a:p>
          <a:p>
            <a:pPr lvl="1">
              <a:buFont typeface="Wingdings" panose="020B0604020202020204" pitchFamily="34" charset="0"/>
              <a:buChar char="Ø"/>
            </a:pPr>
            <a:r>
              <a:rPr lang="ja-JP" altLang="en-US" sz="1400">
                <a:ea typeface="ＭＳ Ｐゴシック"/>
              </a:rPr>
              <a:t>配置の表現方法：</a:t>
            </a:r>
          </a:p>
          <a:p>
            <a:pPr lvl="2">
              <a:buFont typeface="Wingdings" panose="020B0604020202020204" pitchFamily="34" charset="0"/>
              <a:buChar char="§"/>
            </a:pPr>
            <a:r>
              <a:rPr lang="ja-JP" altLang="en-US" sz="1400">
                <a:ea typeface="ＭＳ Ｐゴシック"/>
              </a:rPr>
              <a:t>絶対座標による方法</a:t>
            </a:r>
            <a:endParaRPr lang="en-GB" altLang="ja-JP" sz="1400">
              <a:ea typeface="ＭＳ Ｐゴシック"/>
            </a:endParaRPr>
          </a:p>
          <a:p>
            <a:pPr lvl="2">
              <a:buFont typeface="Wingdings" panose="020B0604020202020204" pitchFamily="34" charset="0"/>
              <a:buChar char="§"/>
            </a:pPr>
            <a:r>
              <a:rPr lang="ja-JP" altLang="en-US" sz="1400">
                <a:ea typeface="ＭＳ Ｐゴシック"/>
              </a:rPr>
              <a:t>相対位置関係による方法：</a:t>
            </a:r>
            <a:r>
              <a:rPr lang="en-GB" altLang="ja-JP" sz="1400">
                <a:ea typeface="ＭＳ Ｐゴシック"/>
              </a:rPr>
              <a:t>sequence-pair</a:t>
            </a:r>
            <a:r>
              <a:rPr lang="en-GB" altLang="ja-JP" sz="1400">
                <a:solidFill>
                  <a:srgbClr val="000000"/>
                </a:solidFill>
                <a:ea typeface="ＭＳ Ｐゴシック"/>
              </a:rPr>
              <a:t> </a:t>
            </a:r>
            <a:r>
              <a:rPr lang="en-US" altLang="ja-JP" sz="800" b="1">
                <a:solidFill>
                  <a:srgbClr val="0070C0"/>
                </a:solidFill>
                <a:ea typeface="ＭＳ Ｐゴシック"/>
              </a:rPr>
              <a:t>[2]</a:t>
            </a:r>
            <a:endParaRPr lang="ja-JP" altLang="en-US" sz="800" b="1">
              <a:solidFill>
                <a:srgbClr val="0070C0"/>
              </a:solidFill>
              <a:ea typeface="ＭＳ Ｐゴシック"/>
            </a:endParaRPr>
          </a:p>
          <a:p>
            <a:pPr lvl="2">
              <a:buFont typeface="Wingdings" panose="020B0604020202020204" pitchFamily="34" charset="0"/>
              <a:buChar char="§"/>
            </a:pPr>
            <a:r>
              <a:rPr lang="ja-JP" altLang="en-US" sz="1400">
                <a:ea typeface="ＭＳ Ｐゴシック"/>
              </a:rPr>
              <a:t>チップ全体の分割方法</a:t>
            </a:r>
          </a:p>
        </p:txBody>
      </p:sp>
      <p:sp>
        <p:nvSpPr>
          <p:cNvPr id="4" name="Title 1">
            <a:extLst>
              <a:ext uri="{FF2B5EF4-FFF2-40B4-BE49-F238E27FC236}">
                <a16:creationId xmlns:a16="http://schemas.microsoft.com/office/drawing/2014/main" id="{9670E8A8-FBFE-70E1-4E05-4A20A720BD11}"/>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US" sz="3200">
                <a:ea typeface="ＭＳ Ｐゴシック"/>
              </a:rPr>
              <a:t>セル配置のアプローチ - sequence pair</a:t>
            </a:r>
            <a:endParaRPr lang="en-US"/>
          </a:p>
        </p:txBody>
      </p:sp>
      <p:pic>
        <p:nvPicPr>
          <p:cNvPr id="2" name="Picture 1" descr="Image showing a chip floor plan where the size of macros (in red) largely dominates that of the standard cells (in gray).">
            <a:extLst>
              <a:ext uri="{FF2B5EF4-FFF2-40B4-BE49-F238E27FC236}">
                <a16:creationId xmlns:a16="http://schemas.microsoft.com/office/drawing/2014/main" id="{75410C66-C47E-6D9C-D6A7-ADCA614CFC06}"/>
              </a:ext>
            </a:extLst>
          </p:cNvPr>
          <p:cNvPicPr>
            <a:picLocks noChangeAspect="1"/>
          </p:cNvPicPr>
          <p:nvPr/>
        </p:nvPicPr>
        <p:blipFill>
          <a:blip r:embed="rId3"/>
          <a:stretch>
            <a:fillRect/>
          </a:stretch>
        </p:blipFill>
        <p:spPr>
          <a:xfrm>
            <a:off x="170985" y="3365969"/>
            <a:ext cx="3410662" cy="2918450"/>
          </a:xfrm>
          <a:prstGeom prst="rect">
            <a:avLst/>
          </a:prstGeom>
        </p:spPr>
      </p:pic>
      <p:sp>
        <p:nvSpPr>
          <p:cNvPr id="5" name="TextBox 4">
            <a:extLst>
              <a:ext uri="{FF2B5EF4-FFF2-40B4-BE49-F238E27FC236}">
                <a16:creationId xmlns:a16="http://schemas.microsoft.com/office/drawing/2014/main" id="{9DC3AC7F-D58A-9E44-8BF6-003B625F6FA3}"/>
              </a:ext>
            </a:extLst>
          </p:cNvPr>
          <p:cNvSpPr txBox="1"/>
          <p:nvPr/>
        </p:nvSpPr>
        <p:spPr>
          <a:xfrm>
            <a:off x="544180" y="30031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ea typeface="ＭＳ Ｐゴシック"/>
              </a:rPr>
              <a:t>フロープランの例 </a:t>
            </a:r>
            <a:r>
              <a:rPr lang="ja-JP" altLang="en-US" sz="1200" b="1">
                <a:solidFill>
                  <a:srgbClr val="0070C0"/>
                </a:solidFill>
                <a:ea typeface="ＭＳ Ｐゴシック"/>
              </a:rPr>
              <a:t>[1]</a:t>
            </a:r>
            <a:r>
              <a:rPr lang="ja-JP" altLang="en-US" b="1">
                <a:ea typeface="ＭＳ Ｐゴシック"/>
              </a:rPr>
              <a:t>：</a:t>
            </a:r>
            <a:endParaRPr lang="en-US" b="1"/>
          </a:p>
        </p:txBody>
      </p:sp>
      <p:sp>
        <p:nvSpPr>
          <p:cNvPr id="6" name="TextBox 5">
            <a:extLst>
              <a:ext uri="{FF2B5EF4-FFF2-40B4-BE49-F238E27FC236}">
                <a16:creationId xmlns:a16="http://schemas.microsoft.com/office/drawing/2014/main" id="{4027AE4A-4686-31DC-77BF-CA1DAC0859F1}"/>
              </a:ext>
            </a:extLst>
          </p:cNvPr>
          <p:cNvSpPr txBox="1"/>
          <p:nvPr/>
        </p:nvSpPr>
        <p:spPr>
          <a:xfrm>
            <a:off x="3717" y="6304776"/>
            <a:ext cx="121845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222222"/>
                </a:solidFill>
                <a:highlight>
                  <a:srgbClr val="FFFFFF"/>
                </a:highlight>
                <a:latin typeface="Arial"/>
                <a:cs typeface="Arial"/>
              </a:rPr>
              <a:t>[1] Agnesina, Anthony, et al. "</a:t>
            </a:r>
            <a:r>
              <a:rPr lang="en-US" sz="1100" b="1" err="1">
                <a:solidFill>
                  <a:srgbClr val="222222"/>
                </a:solidFill>
                <a:highlight>
                  <a:srgbClr val="FFFFFF"/>
                </a:highlight>
                <a:ea typeface="+mn-lt"/>
                <a:cs typeface="+mn-lt"/>
              </a:rPr>
              <a:t>AutoDMP</a:t>
            </a:r>
            <a:r>
              <a:rPr lang="en-US" sz="1100" b="1">
                <a:solidFill>
                  <a:srgbClr val="222222"/>
                </a:solidFill>
                <a:highlight>
                  <a:srgbClr val="FFFFFF"/>
                </a:highlight>
                <a:ea typeface="+mn-lt"/>
                <a:cs typeface="+mn-lt"/>
              </a:rPr>
              <a:t>: Automated </a:t>
            </a:r>
            <a:r>
              <a:rPr lang="en-US" sz="1100" b="1" err="1">
                <a:solidFill>
                  <a:srgbClr val="222222"/>
                </a:solidFill>
                <a:highlight>
                  <a:srgbClr val="FFFFFF"/>
                </a:highlight>
                <a:ea typeface="+mn-lt"/>
                <a:cs typeface="+mn-lt"/>
              </a:rPr>
              <a:t>DREAMPlace</a:t>
            </a:r>
            <a:r>
              <a:rPr lang="en-US" sz="1100" b="1">
                <a:solidFill>
                  <a:srgbClr val="222222"/>
                </a:solidFill>
                <a:highlight>
                  <a:srgbClr val="FFFFFF"/>
                </a:highlight>
                <a:ea typeface="+mn-lt"/>
                <a:cs typeface="+mn-lt"/>
              </a:rPr>
              <a:t>-based Macro Placement</a:t>
            </a:r>
            <a:r>
              <a:rPr lang="en-US" sz="1100">
                <a:solidFill>
                  <a:srgbClr val="222222"/>
                </a:solidFill>
                <a:highlight>
                  <a:srgbClr val="FFFFFF"/>
                </a:highlight>
                <a:latin typeface="Arial"/>
                <a:cs typeface="Arial"/>
              </a:rPr>
              <a:t>." </a:t>
            </a:r>
            <a:r>
              <a:rPr lang="en-US" sz="1100" i="1">
                <a:solidFill>
                  <a:srgbClr val="222222"/>
                </a:solidFill>
                <a:highlight>
                  <a:srgbClr val="FFFFFF"/>
                </a:highlight>
                <a:latin typeface="Arial"/>
                <a:cs typeface="Arial"/>
              </a:rPr>
              <a:t>Proceedings of the 2023 International Symposium on Physical Design</a:t>
            </a:r>
            <a:r>
              <a:rPr lang="en-US" sz="1100">
                <a:solidFill>
                  <a:srgbClr val="222222"/>
                </a:solidFill>
                <a:highlight>
                  <a:srgbClr val="FFFFFF"/>
                </a:highlight>
                <a:latin typeface="Arial"/>
                <a:cs typeface="Arial"/>
              </a:rPr>
              <a:t>. 2023.</a:t>
            </a:r>
          </a:p>
          <a:p>
            <a:r>
              <a:rPr lang="en-US" sz="1100">
                <a:solidFill>
                  <a:srgbClr val="222222"/>
                </a:solidFill>
                <a:highlight>
                  <a:srgbClr val="FFFFFF"/>
                </a:highlight>
                <a:latin typeface="Arial"/>
                <a:cs typeface="Arial"/>
              </a:rPr>
              <a:t>[2] </a:t>
            </a:r>
            <a:r>
              <a:rPr lang="en-US" sz="1000">
                <a:solidFill>
                  <a:srgbClr val="222222"/>
                </a:solidFill>
                <a:highlight>
                  <a:srgbClr val="FFFFFF"/>
                </a:highlight>
                <a:latin typeface="Arial"/>
                <a:cs typeface="Arial"/>
              </a:rPr>
              <a:t>Murata, Hiroshi, et al. "</a:t>
            </a:r>
            <a:r>
              <a:rPr lang="en-US" sz="1000" b="1">
                <a:solidFill>
                  <a:srgbClr val="222222"/>
                </a:solidFill>
                <a:highlight>
                  <a:srgbClr val="FFFFFF"/>
                </a:highlight>
                <a:latin typeface="Arial"/>
                <a:cs typeface="Arial"/>
              </a:rPr>
              <a:t>VLSI module placement based on rectangle-packing by the sequence-pair</a:t>
            </a:r>
            <a:r>
              <a:rPr lang="en-US" sz="1000">
                <a:solidFill>
                  <a:srgbClr val="222222"/>
                </a:solidFill>
                <a:highlight>
                  <a:srgbClr val="FFFFFF"/>
                </a:highlight>
                <a:latin typeface="Arial"/>
                <a:cs typeface="Arial"/>
              </a:rPr>
              <a:t>." </a:t>
            </a:r>
            <a:r>
              <a:rPr lang="en-US" sz="1000" i="1">
                <a:solidFill>
                  <a:srgbClr val="222222"/>
                </a:solidFill>
                <a:highlight>
                  <a:srgbClr val="FFFFFF"/>
                </a:highlight>
                <a:latin typeface="Arial"/>
                <a:cs typeface="Arial"/>
              </a:rPr>
              <a:t>IEEE Transactions on Computer-Aided Design of Integrated Circuits and Systems</a:t>
            </a:r>
            <a:r>
              <a:rPr lang="en-US" sz="1000">
                <a:solidFill>
                  <a:srgbClr val="222222"/>
                </a:solidFill>
                <a:highlight>
                  <a:srgbClr val="FFFFFF"/>
                </a:highlight>
                <a:latin typeface="Arial"/>
                <a:cs typeface="Arial"/>
              </a:rPr>
              <a:t> 15.12 (1996).</a:t>
            </a:r>
          </a:p>
          <a:p>
            <a:r>
              <a:rPr lang="en-US" sz="1000">
                <a:solidFill>
                  <a:srgbClr val="222222"/>
                </a:solidFill>
                <a:highlight>
                  <a:srgbClr val="FFFFFF"/>
                </a:highlight>
                <a:latin typeface="Arial"/>
                <a:cs typeface="Arial"/>
              </a:rPr>
              <a:t>[3]  Nakaya, Shingo, et al. "</a:t>
            </a:r>
            <a:r>
              <a:rPr lang="en-US" sz="1000" b="1">
                <a:solidFill>
                  <a:srgbClr val="222222"/>
                </a:solidFill>
                <a:highlight>
                  <a:srgbClr val="FFFFFF"/>
                </a:highlight>
                <a:latin typeface="Arial"/>
                <a:cs typeface="Arial"/>
              </a:rPr>
              <a:t>An adaptive genetic algorithm for VLSI </a:t>
            </a:r>
            <a:r>
              <a:rPr lang="en-US" sz="1000" b="1" err="1">
                <a:solidFill>
                  <a:srgbClr val="222222"/>
                </a:solidFill>
                <a:highlight>
                  <a:srgbClr val="FFFFFF"/>
                </a:highlight>
                <a:latin typeface="Arial"/>
                <a:cs typeface="Arial"/>
              </a:rPr>
              <a:t>floorplanning</a:t>
            </a:r>
            <a:r>
              <a:rPr lang="en-US" sz="1000" b="1">
                <a:solidFill>
                  <a:srgbClr val="222222"/>
                </a:solidFill>
                <a:highlight>
                  <a:srgbClr val="FFFFFF"/>
                </a:highlight>
                <a:latin typeface="Arial"/>
                <a:cs typeface="Arial"/>
              </a:rPr>
              <a:t> based on sequence-pair</a:t>
            </a:r>
            <a:r>
              <a:rPr lang="en-US" sz="1000">
                <a:solidFill>
                  <a:srgbClr val="222222"/>
                </a:solidFill>
                <a:highlight>
                  <a:srgbClr val="FFFFFF"/>
                </a:highlight>
                <a:latin typeface="Arial"/>
                <a:cs typeface="Arial"/>
              </a:rPr>
              <a:t>." </a:t>
            </a:r>
            <a:r>
              <a:rPr lang="en-US" sz="1000" i="1">
                <a:solidFill>
                  <a:srgbClr val="222222"/>
                </a:solidFill>
                <a:highlight>
                  <a:srgbClr val="FFFFFF"/>
                </a:highlight>
                <a:latin typeface="Arial"/>
                <a:cs typeface="Arial"/>
              </a:rPr>
              <a:t>2000 IEEE International Symposium on Circuits and Systems (ISCAS)</a:t>
            </a:r>
            <a:r>
              <a:rPr lang="en-US" sz="1000">
                <a:solidFill>
                  <a:srgbClr val="222222"/>
                </a:solidFill>
                <a:highlight>
                  <a:srgbClr val="FFFFFF"/>
                </a:highlight>
                <a:latin typeface="Arial"/>
                <a:cs typeface="Arial"/>
              </a:rPr>
              <a:t>. Vol. 3. IEEE, 2000.</a:t>
            </a:r>
          </a:p>
        </p:txBody>
      </p:sp>
      <p:pic>
        <p:nvPicPr>
          <p:cNvPr id="8" name="Picture 7" descr="A diagram of a square with a square and a square with a square with a square with a square with a square with a square with a square with a square with a square with a square with&#10;&#10;AI-generated content may be incorrect.">
            <a:extLst>
              <a:ext uri="{FF2B5EF4-FFF2-40B4-BE49-F238E27FC236}">
                <a16:creationId xmlns:a16="http://schemas.microsoft.com/office/drawing/2014/main" id="{97AD5086-A8B1-9476-0EB9-C5FA70F2731B}"/>
              </a:ext>
            </a:extLst>
          </p:cNvPr>
          <p:cNvPicPr>
            <a:picLocks noChangeAspect="1"/>
          </p:cNvPicPr>
          <p:nvPr/>
        </p:nvPicPr>
        <p:blipFill>
          <a:blip r:embed="rId4"/>
          <a:stretch>
            <a:fillRect/>
          </a:stretch>
        </p:blipFill>
        <p:spPr>
          <a:xfrm>
            <a:off x="6664007" y="2582862"/>
            <a:ext cx="4523105" cy="3703955"/>
          </a:xfrm>
          <a:prstGeom prst="rect">
            <a:avLst/>
          </a:prstGeom>
        </p:spPr>
      </p:pic>
      <p:sp>
        <p:nvSpPr>
          <p:cNvPr id="9" name="TextBox 8">
            <a:extLst>
              <a:ext uri="{FF2B5EF4-FFF2-40B4-BE49-F238E27FC236}">
                <a16:creationId xmlns:a16="http://schemas.microsoft.com/office/drawing/2014/main" id="{5A9D0669-9E32-A8CA-0D7E-3CF1D42F202E}"/>
              </a:ext>
            </a:extLst>
          </p:cNvPr>
          <p:cNvSpPr txBox="1"/>
          <p:nvPr/>
        </p:nvSpPr>
        <p:spPr>
          <a:xfrm>
            <a:off x="6660499" y="2220827"/>
            <a:ext cx="55270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ea typeface="ＭＳ Ｐゴシック"/>
              </a:rPr>
              <a:t>六つのセル配置はsequence-pairによる表現の例 </a:t>
            </a:r>
            <a:r>
              <a:rPr lang="ja-JP" altLang="en-US" sz="1200" b="1">
                <a:solidFill>
                  <a:srgbClr val="0070C0"/>
                </a:solidFill>
                <a:ea typeface="ＭＳ Ｐゴシック"/>
              </a:rPr>
              <a:t>[3]</a:t>
            </a:r>
            <a:r>
              <a:rPr lang="ja-JP" altLang="en-US" b="1">
                <a:ea typeface="ＭＳ Ｐゴシック"/>
              </a:rPr>
              <a:t>：</a:t>
            </a:r>
            <a:endParaRPr lang="en-US" b="1"/>
          </a:p>
        </p:txBody>
      </p:sp>
    </p:spTree>
    <p:extLst>
      <p:ext uri="{BB962C8B-B14F-4D97-AF65-F5344CB8AC3E}">
        <p14:creationId xmlns:p14="http://schemas.microsoft.com/office/powerpoint/2010/main" val="333361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3900B-E9EA-7204-06FB-5CF19845315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1950F9B-F685-166F-96E9-8D2B630A8B77}"/>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US" sz="3200">
                <a:ea typeface="ＭＳ Ｐゴシック"/>
              </a:rPr>
              <a:t>セル配置のアプローチ - Sequence-Pair</a:t>
            </a:r>
            <a:endParaRPr lang="en-US"/>
          </a:p>
        </p:txBody>
      </p:sp>
      <p:sp>
        <p:nvSpPr>
          <p:cNvPr id="6" name="TextBox 5">
            <a:extLst>
              <a:ext uri="{FF2B5EF4-FFF2-40B4-BE49-F238E27FC236}">
                <a16:creationId xmlns:a16="http://schemas.microsoft.com/office/drawing/2014/main" id="{C0AF7195-6037-09D3-FEB2-A0E6C73B1A94}"/>
              </a:ext>
            </a:extLst>
          </p:cNvPr>
          <p:cNvSpPr txBox="1"/>
          <p:nvPr/>
        </p:nvSpPr>
        <p:spPr>
          <a:xfrm>
            <a:off x="322729" y="831844"/>
            <a:ext cx="6239272" cy="646331"/>
          </a:xfrm>
          <a:prstGeom prst="rect">
            <a:avLst/>
          </a:prstGeom>
          <a:noFill/>
        </p:spPr>
        <p:txBody>
          <a:bodyPr wrap="none" lIns="91440" tIns="45720" rIns="91440" bIns="45720" rtlCol="0" anchor="t">
            <a:spAutoFit/>
          </a:bodyPr>
          <a:lstStyle/>
          <a:p>
            <a:r>
              <a:rPr lang="ja-JP" altLang="en-US">
                <a:ea typeface="ＭＳ Ｐゴシック"/>
              </a:rPr>
              <a:t>任意の二つのセル</a:t>
            </a:r>
            <a:r>
              <a:rPr lang="ja-JP" altLang="en-US">
                <a:solidFill>
                  <a:srgbClr val="0070C0"/>
                </a:solidFill>
                <a:ea typeface="ＭＳ Ｐゴシック"/>
              </a:rPr>
              <a:t>X</a:t>
            </a:r>
            <a:r>
              <a:rPr lang="ja-JP" altLang="en-US">
                <a:ea typeface="ＭＳ Ｐゴシック"/>
              </a:rPr>
              <a:t>と</a:t>
            </a:r>
            <a:r>
              <a:rPr lang="ja-JP" altLang="en-US">
                <a:solidFill>
                  <a:srgbClr val="FF0000"/>
                </a:solidFill>
                <a:ea typeface="ＭＳ Ｐゴシック"/>
              </a:rPr>
              <a:t>Y</a:t>
            </a:r>
            <a:r>
              <a:rPr lang="ja-JP" altLang="en-US">
                <a:ea typeface="ＭＳ Ｐゴシック"/>
              </a:rPr>
              <a:t>が配置後の上下左右の相対位置を</a:t>
            </a:r>
            <a:endParaRPr lang="en-US" altLang="ja-JP"/>
          </a:p>
          <a:p>
            <a:r>
              <a:rPr lang="ja-JP" altLang="en-US" b="1" i="1">
                <a:ea typeface="ＭＳ Ｐゴシック"/>
              </a:rPr>
              <a:t>sequence-pair</a:t>
            </a:r>
            <a:r>
              <a:rPr lang="ja-JP" altLang="en-US">
                <a:ea typeface="ＭＳ Ｐゴシック"/>
              </a:rPr>
              <a:t>によって表現 (credit to: </a:t>
            </a:r>
            <a:r>
              <a:rPr lang="ja-JP" altLang="en-US">
                <a:ea typeface="ＭＳ Ｐゴシック"/>
                <a:hlinkClick r:id="rId3"/>
              </a:rPr>
              <a:t>Shingo Nakaya, et al.</a:t>
            </a:r>
            <a:r>
              <a:rPr lang="ja-JP" altLang="en-US">
                <a:ea typeface="ＭＳ Ｐゴシック"/>
              </a:rPr>
              <a:t>):</a:t>
            </a:r>
            <a:endParaRPr lang="ja-JP"/>
          </a:p>
        </p:txBody>
      </p:sp>
      <p:pic>
        <p:nvPicPr>
          <p:cNvPr id="2" name="Picture 1" descr="A diagram of mathematical equations&#10;&#10;AI-generated content may be incorrect.">
            <a:extLst>
              <a:ext uri="{FF2B5EF4-FFF2-40B4-BE49-F238E27FC236}">
                <a16:creationId xmlns:a16="http://schemas.microsoft.com/office/drawing/2014/main" id="{D4718921-8630-BC22-1A13-CCDD6EF1B6D5}"/>
              </a:ext>
            </a:extLst>
          </p:cNvPr>
          <p:cNvPicPr>
            <a:picLocks noChangeAspect="1"/>
          </p:cNvPicPr>
          <p:nvPr/>
        </p:nvPicPr>
        <p:blipFill>
          <a:blip r:embed="rId4"/>
          <a:stretch>
            <a:fillRect/>
          </a:stretch>
        </p:blipFill>
        <p:spPr>
          <a:xfrm>
            <a:off x="499249" y="1714616"/>
            <a:ext cx="5106793" cy="2434450"/>
          </a:xfrm>
          <a:prstGeom prst="rect">
            <a:avLst/>
          </a:prstGeom>
        </p:spPr>
      </p:pic>
    </p:spTree>
    <p:extLst>
      <p:ext uri="{BB962C8B-B14F-4D97-AF65-F5344CB8AC3E}">
        <p14:creationId xmlns:p14="http://schemas.microsoft.com/office/powerpoint/2010/main" val="3059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F8282-F709-E792-0D34-279FCC1D9E3D}"/>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867ADC2-D07B-4815-A937-6FF420C22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64" y="1496704"/>
            <a:ext cx="5737071" cy="359973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64B4679-5021-6EA2-9215-38E369B931C2}"/>
              </a:ext>
            </a:extLst>
          </p:cNvPr>
          <p:cNvSpPr txBox="1">
            <a:spLocks/>
          </p:cNvSpPr>
          <p:nvPr/>
        </p:nvSpPr>
        <p:spPr>
          <a:xfrm>
            <a:off x="-1291" y="3498"/>
            <a:ext cx="12194581" cy="666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ja-JP" altLang="en-US" sz="3200">
                <a:ea typeface="ＭＳ Ｐゴシック"/>
              </a:rPr>
              <a:t>セル配置のアプローチ - Sequence-Pair</a:t>
            </a:r>
            <a:endParaRPr lang="en-US"/>
          </a:p>
        </p:txBody>
      </p:sp>
      <p:pic>
        <p:nvPicPr>
          <p:cNvPr id="1028" name="Picture 4">
            <a:extLst>
              <a:ext uri="{FF2B5EF4-FFF2-40B4-BE49-F238E27FC236}">
                <a16:creationId xmlns:a16="http://schemas.microsoft.com/office/drawing/2014/main" id="{63B35A5C-DEA6-0C9B-BE0A-723B8127A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325" y="1362636"/>
            <a:ext cx="5114925"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009793-2679-6C59-5814-118047997C95}"/>
              </a:ext>
            </a:extLst>
          </p:cNvPr>
          <p:cNvSpPr txBox="1"/>
          <p:nvPr/>
        </p:nvSpPr>
        <p:spPr>
          <a:xfrm>
            <a:off x="322729" y="831844"/>
            <a:ext cx="4382931" cy="369332"/>
          </a:xfrm>
          <a:prstGeom prst="rect">
            <a:avLst/>
          </a:prstGeom>
          <a:noFill/>
        </p:spPr>
        <p:txBody>
          <a:bodyPr wrap="none" rtlCol="0">
            <a:spAutoFit/>
          </a:bodyPr>
          <a:lstStyle/>
          <a:p>
            <a:r>
              <a:rPr lang="en-GB" b="1" u="sng"/>
              <a:t>Sequence-pair</a:t>
            </a:r>
            <a:r>
              <a:rPr lang="ja-JP" altLang="en-US" b="1" u="sng"/>
              <a:t>を用いるブロック配置方法：</a:t>
            </a:r>
            <a:endParaRPr lang="en-GB" b="1" u="sng"/>
          </a:p>
        </p:txBody>
      </p:sp>
      <p:sp>
        <p:nvSpPr>
          <p:cNvPr id="7" name="TextBox 6">
            <a:extLst>
              <a:ext uri="{FF2B5EF4-FFF2-40B4-BE49-F238E27FC236}">
                <a16:creationId xmlns:a16="http://schemas.microsoft.com/office/drawing/2014/main" id="{C069F3EE-3664-5648-1C45-204921A5ABA1}"/>
              </a:ext>
            </a:extLst>
          </p:cNvPr>
          <p:cNvSpPr txBox="1"/>
          <p:nvPr/>
        </p:nvSpPr>
        <p:spPr>
          <a:xfrm>
            <a:off x="6768352" y="830802"/>
            <a:ext cx="4615366" cy="369332"/>
          </a:xfrm>
          <a:prstGeom prst="rect">
            <a:avLst/>
          </a:prstGeom>
          <a:noFill/>
        </p:spPr>
        <p:txBody>
          <a:bodyPr wrap="none" rtlCol="0">
            <a:spAutoFit/>
          </a:bodyPr>
          <a:lstStyle/>
          <a:p>
            <a:r>
              <a:rPr lang="en-GB" b="1" u="sng"/>
              <a:t>Sequence-pair</a:t>
            </a:r>
            <a:r>
              <a:rPr lang="ja-JP" altLang="en-US" b="1" u="sng"/>
              <a:t>を用いるブロック最適化の例：</a:t>
            </a:r>
            <a:endParaRPr lang="en-GB" b="1" u="sng"/>
          </a:p>
        </p:txBody>
      </p:sp>
      <p:sp>
        <p:nvSpPr>
          <p:cNvPr id="8" name="TextBox 7">
            <a:extLst>
              <a:ext uri="{FF2B5EF4-FFF2-40B4-BE49-F238E27FC236}">
                <a16:creationId xmlns:a16="http://schemas.microsoft.com/office/drawing/2014/main" id="{0F24DD08-97EC-5E71-B182-752AFD325199}"/>
              </a:ext>
            </a:extLst>
          </p:cNvPr>
          <p:cNvSpPr txBox="1"/>
          <p:nvPr/>
        </p:nvSpPr>
        <p:spPr>
          <a:xfrm>
            <a:off x="4005932" y="5361296"/>
            <a:ext cx="2434064" cy="369332"/>
          </a:xfrm>
          <a:prstGeom prst="rect">
            <a:avLst/>
          </a:prstGeom>
          <a:noFill/>
        </p:spPr>
        <p:txBody>
          <a:bodyPr wrap="none" rtlCol="0">
            <a:spAutoFit/>
          </a:bodyPr>
          <a:lstStyle/>
          <a:p>
            <a:r>
              <a:rPr lang="en-GB" b="1"/>
              <a:t>Credit to: </a:t>
            </a:r>
            <a:r>
              <a:rPr lang="en-GB" b="1">
                <a:hlinkClick r:id="rId5"/>
              </a:rPr>
              <a:t>Kajitani Yoji</a:t>
            </a:r>
            <a:endParaRPr lang="en-GB" b="1"/>
          </a:p>
        </p:txBody>
      </p:sp>
      <p:pic>
        <p:nvPicPr>
          <p:cNvPr id="2" name="Picture 1" descr="A diagram of mathematical equations&#10;&#10;AI-generated content may be incorrect.">
            <a:extLst>
              <a:ext uri="{FF2B5EF4-FFF2-40B4-BE49-F238E27FC236}">
                <a16:creationId xmlns:a16="http://schemas.microsoft.com/office/drawing/2014/main" id="{64C3CBBE-3234-F955-8E83-2867FA83D3ED}"/>
              </a:ext>
            </a:extLst>
          </p:cNvPr>
          <p:cNvPicPr>
            <a:picLocks noChangeAspect="1"/>
          </p:cNvPicPr>
          <p:nvPr/>
        </p:nvPicPr>
        <p:blipFill>
          <a:blip r:embed="rId6"/>
          <a:stretch>
            <a:fillRect/>
          </a:stretch>
        </p:blipFill>
        <p:spPr>
          <a:xfrm>
            <a:off x="3705225" y="2290763"/>
            <a:ext cx="4781550" cy="2276475"/>
          </a:xfrm>
          <a:prstGeom prst="rect">
            <a:avLst/>
          </a:prstGeom>
        </p:spPr>
      </p:pic>
    </p:spTree>
    <p:extLst>
      <p:ext uri="{BB962C8B-B14F-4D97-AF65-F5344CB8AC3E}">
        <p14:creationId xmlns:p14="http://schemas.microsoft.com/office/powerpoint/2010/main" val="202383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j02.potx" id="{F2A7D63D-CDA1-435A-A219-0542E61F2C48}" vid="{FE30EDDC-9A15-4E8B-8077-B7B885F5B4BF}"/>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ワイド画面</PresentationFormat>
  <Slides>57</Slides>
  <Notes>38</Notes>
  <HiddenSlides>1</HiddenSlides>
  <ScaleCrop>false</ScaleCrop>
  <HeadingPairs>
    <vt:vector size="4" baseType="variant">
      <vt:variant>
        <vt:lpstr>テーマ</vt:lpstr>
      </vt:variant>
      <vt:variant>
        <vt:i4>2</vt:i4>
      </vt:variant>
      <vt:variant>
        <vt:lpstr>スライド タイトル</vt:lpstr>
      </vt:variant>
      <vt:variant>
        <vt:i4>57</vt:i4>
      </vt:variant>
    </vt:vector>
  </HeadingPairs>
  <TitlesOfParts>
    <vt:vector size="59" baseType="lpstr">
      <vt:lpstr>office theme</vt:lpstr>
      <vt:lpstr>デザインの設定</vt:lpstr>
      <vt:lpstr>From Code to Chip  Open-Source Automated Analog Layout Design</vt:lpstr>
      <vt:lpstr>Agenda</vt:lpstr>
      <vt:lpstr>目次</vt:lpstr>
      <vt:lpstr>強化学習のおすすめ参考書</vt:lpstr>
      <vt:lpstr>PowerPoint プレゼンテーション</vt:lpstr>
      <vt:lpstr>Simulated Annealing, placement</vt:lpstr>
      <vt:lpstr>PowerPoint プレゼンテーション</vt:lpstr>
      <vt:lpstr>PowerPoint プレゼンテーション</vt:lpstr>
      <vt:lpstr>PowerPoint プレゼンテーション</vt:lpstr>
      <vt:lpstr>Reinforcement Learning – Outline</vt:lpstr>
      <vt:lpstr>Reinforcement Learning – Outline</vt:lpstr>
      <vt:lpstr>Reinforcement Learning – Environment (CONT'D)</vt:lpstr>
      <vt:lpstr>Reinforcement Learning – Environment (CONT'D)</vt:lpstr>
      <vt:lpstr>Reinforcement Learning – Environment (CONT'D)</vt:lpstr>
      <vt:lpstr>Reinforcement Learning – Environment</vt:lpstr>
      <vt:lpstr>Reinforcement Learning – Agent (CONT'D)</vt:lpstr>
      <vt:lpstr>Reinforcement Learning – Agent (CONT'D)</vt:lpstr>
      <vt:lpstr>Reinforcement Learning – Agent (CONT'D)</vt:lpstr>
      <vt:lpstr>強化学習の基礎 - パラメータ・用語のまとめ</vt:lpstr>
      <vt:lpstr>強化学習の基礎 – マルコフ決定過程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強化学習 –　価値関数と方策</vt:lpstr>
      <vt:lpstr>強化学習 –　価値関数と方策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***From Code to ChipでのMDPの対応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Code to Chip  Open-Source Automated Analog Layout Design</dc:title>
  <dc:creator/>
  <cp:revision>17</cp:revision>
  <dcterms:created xsi:type="dcterms:W3CDTF">2025-03-28T02:30:42Z</dcterms:created>
  <dcterms:modified xsi:type="dcterms:W3CDTF">2025-04-27T13:16:23Z</dcterms:modified>
</cp:coreProperties>
</file>