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10.png" ContentType="image/png"/>
  <Override PartName="/ppt/media/image5.png" ContentType="image/png"/>
  <Override PartName="/ppt/media/image11.png" ContentType="image/png"/>
  <Override PartName="/ppt/media/image6.png" ContentType="image/png"/>
  <Override PartName="/ppt/media/image7.png" ContentType="image/png"/>
  <Override PartName="/ppt/media/image8.png" ContentType="image/png"/>
  <Override PartName="/ppt/media/image9.png" ContentType="image/png"/>
  <Override PartName="/ppt/media/image12.wmf" ContentType="image/x-wmf"/>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A06B367-7606-4DC2-9CB5-22A3FDFFA31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DC97CB8-274C-4C39-8CE6-4B7F52F1146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231635E-E840-4502-959D-C3EC6D17D062}"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2960936-742F-4A42-B218-92D99247979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95E762F-8B5E-4E77-906B-48B7AC02CEAB}"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D29608C-70DA-4399-A6F1-8A2F1D35CAB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93F1C85-ACA7-4AF5-A969-2EAF1676873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275BC27-7046-46C6-AE65-B22F85958C1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94DEECA-250A-46E5-A061-C37977B51F4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26A4654-315C-471B-B445-C5DC050E569C}"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FFD0253-6C2C-4217-8100-3CFA668F600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0202E46-9B72-4FE9-83D0-95701EB0366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365C0EF-1BBD-4571-B3F4-D5D1B22E48BB}"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81E116B-B78C-4CA4-BC8E-35B4EA1E0F8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408716A-95CC-41D1-A32A-30ECF72D9B3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41D8CA8-5095-4FA9-BAF7-1FD4A9731CF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162EFC3-DA9B-4E50-A174-F2D4D269BE0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CB5439A-AE63-4B72-BA73-E688EF7E4BC6}"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88"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3DF7450-38C6-4566-8734-F8227E784FC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9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D72EC5A-BE62-4BAB-A91A-C9AFE506DB0C}"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92"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8462E7F-CF30-4B58-A5BE-32E8A025F1C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83577C2-1852-46E4-B863-6F857EB9996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83BB53-B278-4BD6-A4DB-5891B3118DB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8B6E2B6-ECF4-40DD-8CE0-C4F0B148B99C}"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9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172387C6-9E37-491A-9333-9570FE92BE0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0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0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03"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EAE4959-2829-4871-9612-AA52AE9493EF}"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0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0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07"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930F539-78C9-4892-9471-F515E01DB46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09"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10"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D3F5B1A-B3A9-4DC3-BCCD-DC6A6B0454A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1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13"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1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15"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A17EDB5-5AAF-46F9-8B34-EC113E7EF9B3}"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17"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18"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19"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20"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21"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22"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EB911CFA-E737-4788-9877-28871246AA77}"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E824610-D8A8-4A78-9209-72D173FC0EF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E213E38-E952-4559-86F0-9E183F21835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5C8EDE9-E28B-4FD6-AA72-1BB394C7CB2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A1E7E32-A7C9-4436-8437-EAC2278479C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006B6F5-8507-43C4-A507-EE1C5FD7061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20B5BFE-08BE-4199-908D-2CAD6775AFB5}"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Aptos Display"/>
              </a:rPr>
              <a:t>Click to edit Master title style</a:t>
            </a:r>
            <a:endParaRPr b="0" lang="en-US" sz="6000" spc="-1" strike="noStrike">
              <a:solidFill>
                <a:srgbClr val="000000"/>
              </a:solidFill>
              <a:latin typeface="Aptos"/>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787878"/>
                </a:solidFill>
                <a:latin typeface="Aptos"/>
              </a:defRPr>
            </a:lvl1pPr>
          </a:lstStyle>
          <a:p>
            <a:pPr indent="0">
              <a:lnSpc>
                <a:spcPct val="100000"/>
              </a:lnSpc>
              <a:buNone/>
            </a:pPr>
            <a:r>
              <a:rPr b="0" lang="en-US" sz="1200" spc="-1" strike="noStrike">
                <a:solidFill>
                  <a:srgbClr val="787878"/>
                </a:solidFill>
                <a:latin typeface="Aptos"/>
              </a:rPr>
              <a:t>&lt;日付/時刻&gt;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&lt;フッター&gt;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787878"/>
                </a:solidFill>
                <a:latin typeface="Aptos"/>
              </a:defRPr>
            </a:lvl1pPr>
          </a:lstStyle>
          <a:p>
            <a:pPr indent="0" algn="r">
              <a:lnSpc>
                <a:spcPct val="100000"/>
              </a:lnSpc>
              <a:buNone/>
            </a:pPr>
            <a:fld id="{B276047D-748C-4C59-ADDB-1CE0D18A199B}" type="slidenum">
              <a:rPr b="0" lang="en-US" sz="1200" spc="-1" strike="noStrike">
                <a:solidFill>
                  <a:srgbClr val="787878"/>
                </a:solidFill>
                <a:latin typeface="Aptos"/>
              </a:rPr>
              <a:t>&lt;番号&gt;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ja-JP" sz="2800" spc="-1" strike="noStrike">
                <a:solidFill>
                  <a:srgbClr val="000000"/>
                </a:solidFill>
                <a:latin typeface="Aptos"/>
              </a:rPr>
              <a:t>クリックしてアウトラインのテキストを編集</a:t>
            </a:r>
            <a:endParaRPr b="0" lang="en-US" sz="2800" spc="-1" strike="noStrike">
              <a:solidFill>
                <a:srgbClr val="000000"/>
              </a:solidFill>
              <a:latin typeface="Aptos"/>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ptos"/>
              </a:rPr>
              <a:t>2</a:t>
            </a:r>
            <a:r>
              <a:rPr b="0" lang="ja-JP" sz="2000" spc="-1" strike="noStrike">
                <a:solidFill>
                  <a:srgbClr val="000000"/>
                </a:solidFill>
                <a:latin typeface="Aptos"/>
              </a:rPr>
              <a:t>レベル目のアウトライン</a:t>
            </a:r>
            <a:endParaRPr b="0" lang="en-US" sz="2000" spc="-1" strike="noStrike">
              <a:solidFill>
                <a:srgbClr val="000000"/>
              </a:solidFill>
              <a:latin typeface="Aptos"/>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ptos"/>
              </a:rPr>
              <a:t>3</a:t>
            </a:r>
            <a:r>
              <a:rPr b="0" lang="ja-JP" sz="1800" spc="-1" strike="noStrike">
                <a:solidFill>
                  <a:srgbClr val="000000"/>
                </a:solidFill>
                <a:latin typeface="Aptos"/>
              </a:rPr>
              <a:t>レベル目のアウトライン</a:t>
            </a:r>
            <a:endParaRPr b="0" lang="en-US" sz="1800" spc="-1" strike="noStrike">
              <a:solidFill>
                <a:srgbClr val="000000"/>
              </a:solidFill>
              <a:latin typeface="Aptos"/>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ptos"/>
              </a:rPr>
              <a:t>4</a:t>
            </a:r>
            <a:r>
              <a:rPr b="0" lang="ja-JP" sz="1800" spc="-1" strike="noStrike">
                <a:solidFill>
                  <a:srgbClr val="000000"/>
                </a:solidFill>
                <a:latin typeface="Aptos"/>
              </a:rPr>
              <a:t>レベル目のアウトライン</a:t>
            </a:r>
            <a:endParaRPr b="0" lang="en-US" sz="1800" spc="-1" strike="noStrike">
              <a:solidFill>
                <a:srgbClr val="000000"/>
              </a:solidFill>
              <a:latin typeface="Aptos"/>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5</a:t>
            </a:r>
            <a:r>
              <a:rPr b="0" lang="ja-JP" sz="2000" spc="-1" strike="noStrike">
                <a:solidFill>
                  <a:srgbClr val="000000"/>
                </a:solidFill>
                <a:latin typeface="Aptos"/>
              </a:rPr>
              <a:t>レベル目のアウトライン</a:t>
            </a:r>
            <a:endParaRPr b="0" lang="en-US" sz="2000" spc="-1" strike="noStrike">
              <a:solidFill>
                <a:srgbClr val="000000"/>
              </a:solidFill>
              <a:latin typeface="Aptos"/>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6</a:t>
            </a:r>
            <a:r>
              <a:rPr b="0" lang="ja-JP" sz="2000" spc="-1" strike="noStrike">
                <a:solidFill>
                  <a:srgbClr val="000000"/>
                </a:solidFill>
                <a:latin typeface="Aptos"/>
              </a:rPr>
              <a:t>レベル目のアウトライン</a:t>
            </a:r>
            <a:endParaRPr b="0" lang="en-US" sz="2000" spc="-1" strike="noStrike">
              <a:solidFill>
                <a:srgbClr val="000000"/>
              </a:solidFill>
              <a:latin typeface="Aptos"/>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7</a:t>
            </a:r>
            <a:r>
              <a:rPr b="0" lang="ja-JP" sz="2000" spc="-1" strike="noStrike">
                <a:solidFill>
                  <a:srgbClr val="000000"/>
                </a:solidFill>
                <a:latin typeface="Aptos"/>
              </a:rPr>
              <a:t>レベル目のアウトライン</a:t>
            </a:r>
            <a:endParaRPr b="0" lang="en-US" sz="2000" spc="-1" strike="noStrike">
              <a:solidFill>
                <a:srgbClr val="000000"/>
              </a:solidFill>
              <a:latin typeface="Apto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Aptos Display"/>
              </a:rPr>
              <a:t>Click to edit Master title style</a:t>
            </a:r>
            <a:endParaRPr b="0" lang="en-US" sz="4400" spc="-1" strike="noStrike">
              <a:solidFill>
                <a:srgbClr val="000000"/>
              </a:solidFill>
              <a:latin typeface="Aptos"/>
            </a:endParaRPr>
          </a:p>
        </p:txBody>
      </p:sp>
      <p:sp>
        <p:nvSpPr>
          <p:cNvPr id="42" name="PlaceHolder 2"/>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787878"/>
                </a:solidFill>
                <a:latin typeface="Aptos"/>
              </a:defRPr>
            </a:lvl1pPr>
          </a:lstStyle>
          <a:p>
            <a:pPr indent="0">
              <a:lnSpc>
                <a:spcPct val="100000"/>
              </a:lnSpc>
              <a:buNone/>
            </a:pPr>
            <a:r>
              <a:rPr b="0" lang="en-US" sz="1200" spc="-1" strike="noStrike">
                <a:solidFill>
                  <a:srgbClr val="787878"/>
                </a:solidFill>
                <a:latin typeface="Aptos"/>
              </a:rPr>
              <a:t>&lt;日付/時刻&gt;</a:t>
            </a:r>
            <a:endParaRPr b="0" lang="en-US" sz="1200" spc="-1" strike="noStrike">
              <a:solidFill>
                <a:srgbClr val="000000"/>
              </a:solidFill>
              <a:latin typeface="Times New Roman"/>
            </a:endParaRPr>
          </a:p>
        </p:txBody>
      </p:sp>
      <p:sp>
        <p:nvSpPr>
          <p:cNvPr id="43" name="PlaceHolder 3"/>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&lt;フッター&gt;</a:t>
            </a:r>
            <a:endParaRPr b="0" lang="en-US" sz="1400" spc="-1" strike="noStrike">
              <a:solidFill>
                <a:srgbClr val="000000"/>
              </a:solidFill>
              <a:latin typeface="Times New Roman"/>
            </a:endParaRPr>
          </a:p>
        </p:txBody>
      </p:sp>
      <p:sp>
        <p:nvSpPr>
          <p:cNvPr id="44" name="PlaceHolder 4"/>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787878"/>
                </a:solidFill>
                <a:latin typeface="Aptos"/>
              </a:defRPr>
            </a:lvl1pPr>
          </a:lstStyle>
          <a:p>
            <a:pPr indent="0" algn="r">
              <a:lnSpc>
                <a:spcPct val="100000"/>
              </a:lnSpc>
              <a:buNone/>
            </a:pPr>
            <a:fld id="{9F2FDCC4-EC8F-4F41-9959-B6CDCE71C7AD}" type="slidenum">
              <a:rPr b="0" lang="en-US" sz="1200" spc="-1" strike="noStrike">
                <a:solidFill>
                  <a:srgbClr val="787878"/>
                </a:solidFill>
                <a:latin typeface="Aptos"/>
              </a:rPr>
              <a:t>&lt;番号&gt;</a:t>
            </a:fld>
            <a:endParaRPr b="0" lang="en-US" sz="1200" spc="-1" strike="noStrike">
              <a:solidFill>
                <a:srgbClr val="000000"/>
              </a:solidFill>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ja-JP" sz="2800" spc="-1" strike="noStrike">
                <a:solidFill>
                  <a:srgbClr val="000000"/>
                </a:solidFill>
                <a:latin typeface="Aptos"/>
              </a:rPr>
              <a:t>クリックしてアウトラインのテキストを編集</a:t>
            </a:r>
            <a:endParaRPr b="0" lang="en-US" sz="2800" spc="-1" strike="noStrike">
              <a:solidFill>
                <a:srgbClr val="000000"/>
              </a:solidFill>
              <a:latin typeface="Aptos"/>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ptos"/>
              </a:rPr>
              <a:t>2</a:t>
            </a:r>
            <a:r>
              <a:rPr b="0" lang="ja-JP" sz="2000" spc="-1" strike="noStrike">
                <a:solidFill>
                  <a:srgbClr val="000000"/>
                </a:solidFill>
                <a:latin typeface="Aptos"/>
              </a:rPr>
              <a:t>レベル目のアウトライン</a:t>
            </a:r>
            <a:endParaRPr b="0" lang="en-US" sz="2000" spc="-1" strike="noStrike">
              <a:solidFill>
                <a:srgbClr val="000000"/>
              </a:solidFill>
              <a:latin typeface="Aptos"/>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ptos"/>
              </a:rPr>
              <a:t>3</a:t>
            </a:r>
            <a:r>
              <a:rPr b="0" lang="ja-JP" sz="1800" spc="-1" strike="noStrike">
                <a:solidFill>
                  <a:srgbClr val="000000"/>
                </a:solidFill>
                <a:latin typeface="Aptos"/>
              </a:rPr>
              <a:t>レベル目のアウトライン</a:t>
            </a:r>
            <a:endParaRPr b="0" lang="en-US" sz="1800" spc="-1" strike="noStrike">
              <a:solidFill>
                <a:srgbClr val="000000"/>
              </a:solidFill>
              <a:latin typeface="Aptos"/>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ptos"/>
              </a:rPr>
              <a:t>4</a:t>
            </a:r>
            <a:r>
              <a:rPr b="0" lang="ja-JP" sz="1800" spc="-1" strike="noStrike">
                <a:solidFill>
                  <a:srgbClr val="000000"/>
                </a:solidFill>
                <a:latin typeface="Aptos"/>
              </a:rPr>
              <a:t>レベル目のアウトライン</a:t>
            </a:r>
            <a:endParaRPr b="0" lang="en-US" sz="1800" spc="-1" strike="noStrike">
              <a:solidFill>
                <a:srgbClr val="000000"/>
              </a:solidFill>
              <a:latin typeface="Aptos"/>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5</a:t>
            </a:r>
            <a:r>
              <a:rPr b="0" lang="ja-JP" sz="2000" spc="-1" strike="noStrike">
                <a:solidFill>
                  <a:srgbClr val="000000"/>
                </a:solidFill>
                <a:latin typeface="Aptos"/>
              </a:rPr>
              <a:t>レベル目のアウトライン</a:t>
            </a:r>
            <a:endParaRPr b="0" lang="en-US" sz="2000" spc="-1" strike="noStrike">
              <a:solidFill>
                <a:srgbClr val="000000"/>
              </a:solidFill>
              <a:latin typeface="Aptos"/>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6</a:t>
            </a:r>
            <a:r>
              <a:rPr b="0" lang="ja-JP" sz="2000" spc="-1" strike="noStrike">
                <a:solidFill>
                  <a:srgbClr val="000000"/>
                </a:solidFill>
                <a:latin typeface="Aptos"/>
              </a:rPr>
              <a:t>レベル目のアウトライン</a:t>
            </a:r>
            <a:endParaRPr b="0" lang="en-US" sz="2000" spc="-1" strike="noStrike">
              <a:solidFill>
                <a:srgbClr val="000000"/>
              </a:solidFill>
              <a:latin typeface="Aptos"/>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7</a:t>
            </a:r>
            <a:r>
              <a:rPr b="0" lang="ja-JP" sz="2000" spc="-1" strike="noStrike">
                <a:solidFill>
                  <a:srgbClr val="000000"/>
                </a:solidFill>
                <a:latin typeface="Aptos"/>
              </a:rPr>
              <a:t>レベル目のアウトライン</a:t>
            </a:r>
            <a:endParaRPr b="0" lang="en-US" sz="2000" spc="-1" strike="noStrike">
              <a:solidFill>
                <a:srgbClr val="000000"/>
              </a:solidFill>
              <a:latin typeface="Apto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Aptos Display"/>
              </a:rPr>
              <a:t>Click to edit Master title style</a:t>
            </a:r>
            <a:endParaRPr b="0" lang="en-US" sz="4400" spc="-1" strike="noStrike">
              <a:solidFill>
                <a:srgbClr val="000000"/>
              </a:solidFill>
              <a:latin typeface="Aptos"/>
            </a:endParaRPr>
          </a:p>
        </p:txBody>
      </p:sp>
      <p:sp>
        <p:nvSpPr>
          <p:cNvPr id="83"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ptos"/>
              </a:rPr>
              <a:t>Click to edit Master text styles</a:t>
            </a:r>
            <a:endParaRPr b="0" lang="en-US" sz="2800" spc="-1" strike="noStrike">
              <a:solidFill>
                <a:srgbClr val="000000"/>
              </a:solidFill>
              <a:latin typeface="Aptos"/>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Aptos"/>
              </a:rPr>
              <a:t>Second level</a:t>
            </a:r>
            <a:endParaRPr b="0" lang="en-US" sz="2400" spc="-1" strike="noStrike">
              <a:solidFill>
                <a:srgbClr val="000000"/>
              </a:solidFill>
              <a:latin typeface="Aptos"/>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Aptos"/>
              </a:rPr>
              <a:t>Third level</a:t>
            </a:r>
            <a:endParaRPr b="0" lang="en-US" sz="2000" spc="-1" strike="noStrike">
              <a:solidFill>
                <a:srgbClr val="000000"/>
              </a:solidFill>
              <a:latin typeface="Aptos"/>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Aptos"/>
              </a:rPr>
              <a:t>Fourth level</a:t>
            </a:r>
            <a:endParaRPr b="0" lang="en-US" sz="1800" spc="-1" strike="noStrike">
              <a:solidFill>
                <a:srgbClr val="000000"/>
              </a:solidFill>
              <a:latin typeface="Aptos"/>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Aptos"/>
              </a:rPr>
              <a:t>Fifth level</a:t>
            </a:r>
            <a:endParaRPr b="0" lang="en-US" sz="1800" spc="-1" strike="noStrike">
              <a:solidFill>
                <a:srgbClr val="000000"/>
              </a:solidFill>
              <a:latin typeface="Aptos"/>
            </a:endParaRPr>
          </a:p>
        </p:txBody>
      </p:sp>
      <p:sp>
        <p:nvSpPr>
          <p:cNvPr id="84" name="PlaceHolder 3"/>
          <p:cNvSpPr>
            <a:spLocks noGrp="1"/>
          </p:cNvSpPr>
          <p:nvPr>
            <p:ph type="dt" idx="7"/>
          </p:nvPr>
        </p:nvSpPr>
        <p:spPr>
          <a:xfrm>
            <a:off x="838080" y="6356520"/>
            <a:ext cx="2742840" cy="364680"/>
          </a:xfrm>
          <a:prstGeom prst="rect">
            <a:avLst/>
          </a:prstGeom>
          <a:noFill/>
          <a:ln w="0">
            <a:noFill/>
          </a:ln>
        </p:spPr>
        <p:txBody>
          <a:bodyPr anchor="ctr">
            <a:noAutofit/>
          </a:bodyPr>
          <a:lstStyle>
            <a:lvl1pPr indent="0">
              <a:lnSpc>
                <a:spcPct val="100000"/>
              </a:lnSpc>
              <a:buNone/>
              <a:defRPr b="0" lang="en-US" sz="1200" spc="-1" strike="noStrike">
                <a:solidFill>
                  <a:srgbClr val="787878"/>
                </a:solidFill>
                <a:latin typeface="Aptos"/>
              </a:defRPr>
            </a:lvl1pPr>
          </a:lstStyle>
          <a:p>
            <a:pPr indent="0">
              <a:lnSpc>
                <a:spcPct val="100000"/>
              </a:lnSpc>
              <a:buNone/>
            </a:pPr>
            <a:r>
              <a:rPr b="0" lang="en-US" sz="1200" spc="-1" strike="noStrike">
                <a:solidFill>
                  <a:srgbClr val="787878"/>
                </a:solidFill>
                <a:latin typeface="Aptos"/>
              </a:rPr>
              <a:t>&lt;日付/時刻&gt;</a:t>
            </a:r>
            <a:endParaRPr b="0" lang="en-US" sz="1200" spc="-1" strike="noStrike">
              <a:solidFill>
                <a:srgbClr val="000000"/>
              </a:solidFill>
              <a:latin typeface="Times New Roman"/>
            </a:endParaRPr>
          </a:p>
        </p:txBody>
      </p:sp>
      <p:sp>
        <p:nvSpPr>
          <p:cNvPr id="85" name="PlaceHolder 4"/>
          <p:cNvSpPr>
            <a:spLocks noGrp="1"/>
          </p:cNvSpPr>
          <p:nvPr>
            <p:ph type="ftr" idx="8"/>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&lt;フッター&gt;</a:t>
            </a:r>
            <a:endParaRPr b="0" lang="en-US" sz="1400" spc="-1" strike="noStrike">
              <a:solidFill>
                <a:srgbClr val="000000"/>
              </a:solidFill>
              <a:latin typeface="Times New Roman"/>
            </a:endParaRPr>
          </a:p>
        </p:txBody>
      </p:sp>
      <p:sp>
        <p:nvSpPr>
          <p:cNvPr id="86" name="PlaceHolder 5"/>
          <p:cNvSpPr>
            <a:spLocks noGrp="1"/>
          </p:cNvSpPr>
          <p:nvPr>
            <p:ph type="sldNum" idx="9"/>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787878"/>
                </a:solidFill>
                <a:latin typeface="Aptos"/>
              </a:defRPr>
            </a:lvl1pPr>
          </a:lstStyle>
          <a:p>
            <a:pPr indent="0" algn="r">
              <a:lnSpc>
                <a:spcPct val="100000"/>
              </a:lnSpc>
              <a:buNone/>
            </a:pPr>
            <a:fld id="{5E43A09A-C745-48EC-8ADA-9F683577F2A9}" type="slidenum">
              <a:rPr b="0" lang="en-US" sz="1200" spc="-1" strike="noStrike">
                <a:solidFill>
                  <a:srgbClr val="787878"/>
                </a:solidFill>
                <a:latin typeface="Aptos"/>
              </a:rPr>
              <a:t>&lt;番号&gt;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Aptos Display"/>
              </a:rPr>
              <a:t>From Code to Chip</a:t>
            </a:r>
            <a:br>
              <a:rPr sz="6000"/>
            </a:br>
            <a:r>
              <a:rPr b="0" lang="ja-JP" sz="6000" spc="-1" strike="noStrike">
                <a:solidFill>
                  <a:srgbClr val="000000"/>
                </a:solidFill>
                <a:latin typeface="Aptos Display"/>
              </a:rPr>
              <a:t>第</a:t>
            </a:r>
            <a:r>
              <a:rPr b="0" lang="en-US" sz="6000" spc="-1" strike="noStrike">
                <a:solidFill>
                  <a:srgbClr val="000000"/>
                </a:solidFill>
                <a:latin typeface="Aptos Display"/>
              </a:rPr>
              <a:t>3</a:t>
            </a:r>
            <a:r>
              <a:rPr b="0" lang="ja-JP" sz="6000" spc="-1" strike="noStrike">
                <a:solidFill>
                  <a:srgbClr val="000000"/>
                </a:solidFill>
                <a:latin typeface="Aptos Display"/>
              </a:rPr>
              <a:t>章 回路図入力</a:t>
            </a:r>
            <a:endParaRPr b="0" lang="en-US" sz="6000" spc="-1" strike="noStrike">
              <a:solidFill>
                <a:srgbClr val="000000"/>
              </a:solidFill>
              <a:latin typeface="Aptos"/>
            </a:endParaRPr>
          </a:p>
        </p:txBody>
      </p:sp>
      <p:sp>
        <p:nvSpPr>
          <p:cNvPr id="124" name="PlaceHolder 2"/>
          <p:cNvSpPr>
            <a:spLocks noGrp="1"/>
          </p:cNvSpPr>
          <p:nvPr>
            <p:ph type="subTitle"/>
          </p:nvPr>
        </p:nvSpPr>
        <p:spPr>
          <a:xfrm>
            <a:off x="1523880" y="3602160"/>
            <a:ext cx="9143640" cy="1655280"/>
          </a:xfrm>
          <a:prstGeom prst="rect">
            <a:avLst/>
          </a:prstGeom>
          <a:noFill/>
          <a:ln w="0">
            <a:noFill/>
          </a:ln>
        </p:spPr>
        <p:txBody>
          <a:bodyPr anchor="t">
            <a:normAutofit fontScale="92000"/>
          </a:bodyPr>
          <a:p>
            <a:pPr indent="0" algn="ctr">
              <a:lnSpc>
                <a:spcPct val="90000"/>
              </a:lnSpc>
              <a:spcBef>
                <a:spcPts val="1001"/>
              </a:spcBef>
              <a:buNone/>
              <a:tabLst>
                <a:tab algn="l" pos="0"/>
              </a:tabLst>
            </a:pPr>
            <a:r>
              <a:rPr b="0" lang="en-US" sz="2400" spc="-1" strike="noStrike">
                <a:solidFill>
                  <a:srgbClr val="000000"/>
                </a:solidFill>
                <a:latin typeface="Aptos"/>
              </a:rPr>
              <a:t>2025</a:t>
            </a:r>
            <a:r>
              <a:rPr b="0" lang="ja-JP" sz="2400" spc="-1" strike="noStrike">
                <a:solidFill>
                  <a:srgbClr val="000000"/>
                </a:solidFill>
                <a:latin typeface="Aptos"/>
              </a:rPr>
              <a:t>年</a:t>
            </a:r>
            <a:r>
              <a:rPr b="0" lang="en-US" sz="2400" spc="-1" strike="noStrike">
                <a:solidFill>
                  <a:srgbClr val="000000"/>
                </a:solidFill>
                <a:latin typeface="Aptos"/>
              </a:rPr>
              <a:t>5</a:t>
            </a:r>
            <a:r>
              <a:rPr b="0" lang="ja-JP" sz="2400" spc="-1" strike="noStrike">
                <a:solidFill>
                  <a:srgbClr val="000000"/>
                </a:solidFill>
                <a:latin typeface="Aptos"/>
              </a:rPr>
              <a:t>月イベント</a:t>
            </a:r>
            <a:endParaRPr b="0" lang="en-US" sz="2400" spc="-1" strike="noStrike">
              <a:solidFill>
                <a:srgbClr val="000000"/>
              </a:solidFill>
              <a:latin typeface="Arial"/>
            </a:endParaRPr>
          </a:p>
          <a:p>
            <a:pPr indent="0" algn="ctr">
              <a:lnSpc>
                <a:spcPct val="90000"/>
              </a:lnSpc>
              <a:spcBef>
                <a:spcPts val="1001"/>
              </a:spcBef>
              <a:buNone/>
              <a:tabLst>
                <a:tab algn="l" pos="0"/>
              </a:tabLst>
            </a:pPr>
            <a:r>
              <a:rPr b="0" lang="ja-JP" sz="2400" spc="-1" strike="noStrike">
                <a:solidFill>
                  <a:srgbClr val="000000"/>
                </a:solidFill>
                <a:latin typeface="Aptos"/>
              </a:rPr>
              <a:t>「</a:t>
            </a:r>
            <a:r>
              <a:rPr b="0" lang="en-US" sz="2400" spc="-1" strike="noStrike">
                <a:solidFill>
                  <a:srgbClr val="000000"/>
                </a:solidFill>
                <a:latin typeface="Aptos"/>
              </a:rPr>
              <a:t>ISHI</a:t>
            </a:r>
            <a:r>
              <a:rPr b="0" lang="ja-JP" sz="2400" spc="-1" strike="noStrike">
                <a:solidFill>
                  <a:srgbClr val="000000"/>
                </a:solidFill>
                <a:latin typeface="Aptos"/>
              </a:rPr>
              <a:t>会二周年記念イベント～</a:t>
            </a:r>
            <a:r>
              <a:rPr b="0" lang="en-US" sz="2400" spc="-1" strike="noStrike">
                <a:solidFill>
                  <a:srgbClr val="000000"/>
                </a:solidFill>
                <a:latin typeface="Aptos"/>
              </a:rPr>
              <a:t>AI</a:t>
            </a:r>
            <a:r>
              <a:rPr b="0" lang="ja-JP" sz="2400" spc="-1" strike="noStrike">
                <a:solidFill>
                  <a:srgbClr val="000000"/>
                </a:solidFill>
                <a:latin typeface="Aptos"/>
              </a:rPr>
              <a:t>で半導体を設計してみよう！～」</a:t>
            </a:r>
            <a:endParaRPr b="0" lang="en-US" sz="2400" spc="-1" strike="noStrike">
              <a:solidFill>
                <a:srgbClr val="000000"/>
              </a:solidFill>
              <a:latin typeface="Arial"/>
            </a:endParaRPr>
          </a:p>
          <a:p>
            <a:pPr indent="0" algn="ctr">
              <a:lnSpc>
                <a:spcPct val="90000"/>
              </a:lnSpc>
              <a:spcBef>
                <a:spcPts val="1001"/>
              </a:spcBef>
              <a:buNone/>
              <a:tabLst>
                <a:tab algn="l" pos="0"/>
              </a:tabLst>
            </a:pPr>
            <a:r>
              <a:rPr b="0" lang="ja-JP" sz="2400" spc="-1" strike="noStrike">
                <a:solidFill>
                  <a:srgbClr val="000000"/>
                </a:solidFill>
                <a:latin typeface="Aptos"/>
              </a:rPr>
              <a:t>発表向け資料 </a:t>
            </a:r>
            <a:endParaRPr b="0" lang="en-US" sz="2400" spc="-1" strike="noStrike">
              <a:solidFill>
                <a:srgbClr val="000000"/>
              </a:solidFill>
              <a:latin typeface="Arial"/>
            </a:endParaRPr>
          </a:p>
          <a:p>
            <a:pPr indent="0" algn="ctr">
              <a:lnSpc>
                <a:spcPct val="90000"/>
              </a:lnSpc>
              <a:spcBef>
                <a:spcPts val="1001"/>
              </a:spcBef>
              <a:buNone/>
              <a:tabLst>
                <a:tab algn="l" pos="0"/>
              </a:tabLst>
            </a:pPr>
            <a:r>
              <a:rPr b="0" lang="en-US" sz="2400" spc="-1" strike="noStrike">
                <a:solidFill>
                  <a:srgbClr val="000000"/>
                </a:solidFill>
                <a:latin typeface="Aptos"/>
              </a:rPr>
              <a:t>Satoshi Sasaki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セル生成</a:t>
            </a:r>
            <a:endParaRPr b="0" lang="en-US" sz="4400" spc="-1" strike="noStrike">
              <a:solidFill>
                <a:srgbClr val="000000"/>
              </a:solidFill>
              <a:latin typeface="Aptos"/>
            </a:endParaRPr>
          </a:p>
        </p:txBody>
      </p:sp>
      <p:sp>
        <p:nvSpPr>
          <p:cNvPr id="175"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オープンソースレイアウトツール </a:t>
            </a:r>
            <a:r>
              <a:rPr b="0" lang="en-US" sz="2800" spc="-1" strike="noStrike">
                <a:solidFill>
                  <a:srgbClr val="000000"/>
                </a:solidFill>
                <a:latin typeface="Aptos"/>
              </a:rPr>
              <a:t>Magic </a:t>
            </a:r>
            <a:r>
              <a:rPr b="0" lang="ja-JP" sz="2800" spc="-1" strike="noStrike">
                <a:solidFill>
                  <a:srgbClr val="000000"/>
                </a:solidFill>
                <a:latin typeface="Aptos"/>
              </a:rPr>
              <a:t>のパラメタライズドセルジェネレータでセル生成する</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セルビュー自動生成</a:t>
            </a: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Input: (</a:t>
            </a:r>
            <a:r>
              <a:rPr b="0" lang="ja-JP" sz="2800" spc="-1" strike="noStrike">
                <a:solidFill>
                  <a:srgbClr val="000000"/>
                </a:solidFill>
                <a:latin typeface="Aptos"/>
              </a:rPr>
              <a:t>回路図の</a:t>
            </a:r>
            <a:r>
              <a:rPr b="0" lang="en-US" sz="2800" spc="-1" strike="noStrike">
                <a:solidFill>
                  <a:srgbClr val="000000"/>
                </a:solidFill>
                <a:latin typeface="Aptos"/>
              </a:rPr>
              <a:t>)</a:t>
            </a:r>
            <a:r>
              <a:rPr b="0" lang="ja-JP" sz="2800" spc="-1" strike="noStrike">
                <a:solidFill>
                  <a:srgbClr val="000000"/>
                </a:solidFill>
                <a:latin typeface="Aptos"/>
              </a:rPr>
              <a:t>デバイスオブジェクト</a:t>
            </a: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Output: (Magic </a:t>
            </a:r>
            <a:r>
              <a:rPr b="0" lang="ja-JP" sz="2800" spc="-1" strike="noStrike">
                <a:solidFill>
                  <a:srgbClr val="000000"/>
                </a:solidFill>
                <a:latin typeface="Aptos"/>
              </a:rPr>
              <a:t>の</a:t>
            </a:r>
            <a:r>
              <a:rPr b="0" lang="en-US" sz="2800" spc="-1" strike="noStrike">
                <a:solidFill>
                  <a:srgbClr val="000000"/>
                </a:solidFill>
                <a:latin typeface="Aptos"/>
              </a:rPr>
              <a:t>) </a:t>
            </a:r>
            <a:r>
              <a:rPr b="0" lang="ja-JP" sz="2800" spc="-1" strike="noStrike">
                <a:solidFill>
                  <a:srgbClr val="000000"/>
                </a:solidFill>
                <a:latin typeface="Aptos"/>
              </a:rPr>
              <a:t>描画コマンド </a:t>
            </a:r>
            <a:r>
              <a:rPr b="0" lang="en-US" sz="2800" spc="-1" strike="noStrike">
                <a:solidFill>
                  <a:srgbClr val="000000"/>
                </a:solidFill>
                <a:latin typeface="Aptos"/>
              </a:rPr>
              <a:t>(tcl)</a:t>
            </a:r>
            <a:endParaRPr b="0" lang="en-US" sz="2800" spc="-1" strike="noStrike">
              <a:solidFill>
                <a:srgbClr val="000000"/>
              </a:solidFill>
              <a:latin typeface="Apto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セル生成</a:t>
            </a:r>
            <a:endParaRPr b="0" lang="en-US" sz="4400" spc="-1" strike="noStrike">
              <a:solidFill>
                <a:srgbClr val="000000"/>
              </a:solidFill>
              <a:latin typeface="Aptos"/>
            </a:endParaRPr>
          </a:p>
        </p:txBody>
      </p:sp>
      <p:sp>
        <p:nvSpPr>
          <p:cNvPr id="177"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セル保存のためのメカニズムとして以下を実装</a:t>
            </a: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Cell class</a:t>
            </a:r>
            <a:endParaRPr b="0" lang="en-US" sz="2800" spc="-1" strike="noStrike">
              <a:solidFill>
                <a:srgbClr val="000000"/>
              </a:solidFill>
              <a:latin typeface="Aptos"/>
            </a:endParaRPr>
          </a:p>
          <a:p>
            <a:pPr marL="457200" indent="0">
              <a:lnSpc>
                <a:spcPct val="90000"/>
              </a:lnSpc>
              <a:spcBef>
                <a:spcPts val="499"/>
              </a:spcBef>
              <a:buNone/>
              <a:tabLst>
                <a:tab algn="l" pos="0"/>
              </a:tabLst>
            </a:pPr>
            <a:r>
              <a:rPr b="0" lang="en-US" sz="2400" spc="-1" strike="noStrike">
                <a:solidFill>
                  <a:srgbClr val="000000"/>
                </a:solidFill>
                <a:latin typeface="Aptos"/>
              </a:rPr>
              <a:t>Cell name</a:t>
            </a:r>
            <a:endParaRPr b="0" lang="en-US" sz="2400" spc="-1" strike="noStrike">
              <a:solidFill>
                <a:srgbClr val="000000"/>
              </a:solidFill>
              <a:latin typeface="Aptos"/>
            </a:endParaRPr>
          </a:p>
          <a:p>
            <a:pPr marL="457200" indent="0">
              <a:lnSpc>
                <a:spcPct val="90000"/>
              </a:lnSpc>
              <a:spcBef>
                <a:spcPts val="499"/>
              </a:spcBef>
              <a:buNone/>
              <a:tabLst>
                <a:tab algn="l" pos="0"/>
              </a:tabLst>
            </a:pPr>
            <a:r>
              <a:rPr b="0" lang="en-US" sz="2400" spc="-1" strike="noStrike">
                <a:solidFill>
                  <a:srgbClr val="000000"/>
                </a:solidFill>
                <a:latin typeface="Aptos"/>
              </a:rPr>
              <a:t>Layer stack</a:t>
            </a:r>
            <a:endParaRPr b="0" lang="en-US" sz="2400" spc="-1" strike="noStrike">
              <a:solidFill>
                <a:srgbClr val="000000"/>
              </a:solidFill>
              <a:latin typeface="Aptos"/>
            </a:endParaRPr>
          </a:p>
          <a:p>
            <a:pPr marL="457200" indent="0">
              <a:lnSpc>
                <a:spcPct val="90000"/>
              </a:lnSpc>
              <a:spcBef>
                <a:spcPts val="499"/>
              </a:spcBef>
              <a:buNone/>
              <a:tabLst>
                <a:tab algn="l" pos="0"/>
              </a:tabLst>
            </a:pPr>
            <a:r>
              <a:rPr b="0" lang="en-US" sz="2400" spc="-1" strike="noStrike">
                <a:solidFill>
                  <a:srgbClr val="000000"/>
                </a:solidFill>
                <a:latin typeface="Aptos"/>
              </a:rPr>
              <a:t>Cells-device</a:t>
            </a:r>
            <a:endParaRPr b="0" lang="en-US" sz="24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MagicLayer: </a:t>
            </a:r>
            <a:r>
              <a:rPr b="0" lang="ja-JP" sz="2800" spc="-1" strike="noStrike">
                <a:solidFill>
                  <a:srgbClr val="000000"/>
                </a:solidFill>
                <a:latin typeface="Aptos"/>
              </a:rPr>
              <a:t>同じ層での長方形のセットと回転角</a:t>
            </a: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MagicPin: </a:t>
            </a:r>
            <a:r>
              <a:rPr b="0" lang="ja-JP" sz="2800" spc="-1" strike="noStrike">
                <a:solidFill>
                  <a:srgbClr val="000000"/>
                </a:solidFill>
                <a:latin typeface="Aptos"/>
              </a:rPr>
              <a:t>デバイス端末への物理的なアクセス ポイント</a:t>
            </a: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MagicTerminal</a:t>
            </a:r>
            <a:endParaRPr b="0" lang="en-US" sz="2800" spc="-1" strike="noStrike">
              <a:solidFill>
                <a:srgbClr val="000000"/>
              </a:solidFill>
              <a:latin typeface="Aptos"/>
            </a:endParaRPr>
          </a:p>
          <a:p>
            <a:pPr marL="457200" indent="0">
              <a:lnSpc>
                <a:spcPct val="90000"/>
              </a:lnSpc>
              <a:spcBef>
                <a:spcPts val="499"/>
              </a:spcBef>
              <a:buNone/>
              <a:tabLst>
                <a:tab algn="l" pos="0"/>
              </a:tabLst>
            </a:pPr>
            <a:endParaRPr b="0" lang="en-US" sz="2400" spc="-1" strike="noStrike">
              <a:solidFill>
                <a:srgbClr val="000000"/>
              </a:solidFill>
              <a:latin typeface="Apto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セル生成</a:t>
            </a:r>
            <a:endParaRPr b="0" lang="en-US" sz="4400" spc="-1" strike="noStrike">
              <a:solidFill>
                <a:srgbClr val="000000"/>
              </a:solidFill>
              <a:latin typeface="Aptos"/>
            </a:endParaRPr>
          </a:p>
        </p:txBody>
      </p:sp>
      <p:sp>
        <p:nvSpPr>
          <p:cNvPr id="179" name="PlaceHolder 2"/>
          <p:cNvSpPr>
            <a:spLocks noGrp="1"/>
          </p:cNvSpPr>
          <p:nvPr>
            <p:ph/>
          </p:nvPr>
        </p:nvSpPr>
        <p:spPr>
          <a:xfrm>
            <a:off x="838080" y="1825560"/>
            <a:ext cx="6166080" cy="43509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セル操作</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移動</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ptos"/>
              </a:rPr>
              <a:t>(</a:t>
            </a:r>
            <a:r>
              <a:rPr b="0" lang="ja-JP" sz="2800" spc="-1" strike="noStrike">
                <a:solidFill>
                  <a:srgbClr val="000000"/>
                </a:solidFill>
                <a:latin typeface="Aptos"/>
              </a:rPr>
              <a:t>任意の点を中心とした</a:t>
            </a:r>
            <a:r>
              <a:rPr b="0" lang="en-US" sz="2800" spc="-1" strike="noStrike">
                <a:solidFill>
                  <a:srgbClr val="000000"/>
                </a:solidFill>
                <a:latin typeface="Aptos"/>
              </a:rPr>
              <a:t>)</a:t>
            </a:r>
            <a:r>
              <a:rPr b="0" lang="ja-JP" sz="2800" spc="-1" strike="noStrike">
                <a:solidFill>
                  <a:srgbClr val="000000"/>
                </a:solidFill>
                <a:latin typeface="Aptos"/>
              </a:rPr>
              <a:t>回転</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中心座標での回転</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セル位置固定</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セル配置</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セル座標リセット</a:t>
            </a:r>
            <a:endParaRPr b="0" lang="en-US" sz="2800" spc="-1" strike="noStrike">
              <a:solidFill>
                <a:srgbClr val="000000"/>
              </a:solidFill>
              <a:latin typeface="Aptos"/>
            </a:endParaRPr>
          </a:p>
        </p:txBody>
      </p:sp>
      <p:pic>
        <p:nvPicPr>
          <p:cNvPr id="180" name="Picture 4" descr=""/>
          <p:cNvPicPr/>
          <p:nvPr/>
        </p:nvPicPr>
        <p:blipFill>
          <a:blip r:embed="rId1"/>
          <a:stretch/>
        </p:blipFill>
        <p:spPr>
          <a:xfrm>
            <a:off x="8078040" y="1988640"/>
            <a:ext cx="2377440" cy="2880360"/>
          </a:xfrm>
          <a:prstGeom prst="rect">
            <a:avLst/>
          </a:prstGeom>
          <a:ln w="0">
            <a:noFill/>
          </a:ln>
        </p:spPr>
      </p:pic>
      <p:sp>
        <p:nvSpPr>
          <p:cNvPr id="181" name="TextBox 5"/>
          <p:cNvSpPr/>
          <p:nvPr/>
        </p:nvSpPr>
        <p:spPr>
          <a:xfrm>
            <a:off x="8078040" y="5032440"/>
            <a:ext cx="237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Aptos"/>
              </a:rPr>
              <a:t>(</a:t>
            </a:r>
            <a:r>
              <a:rPr b="0" lang="ja-JP" sz="1800" spc="-1" strike="noStrike">
                <a:solidFill>
                  <a:srgbClr val="000000"/>
                </a:solidFill>
                <a:latin typeface="Aptos"/>
              </a:rPr>
              <a:t>例</a:t>
            </a:r>
            <a:r>
              <a:rPr b="0" lang="en-US" sz="1800" spc="-1" strike="noStrike">
                <a:solidFill>
                  <a:srgbClr val="000000"/>
                </a:solidFill>
                <a:latin typeface="Aptos"/>
              </a:rPr>
              <a:t>)  </a:t>
            </a:r>
            <a:r>
              <a:rPr b="0" lang="ja-JP" sz="1800" spc="-1" strike="noStrike">
                <a:solidFill>
                  <a:srgbClr val="000000"/>
                </a:solidFill>
                <a:latin typeface="Aptos"/>
              </a:rPr>
              <a:t>回転操作</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Aptos Display"/>
              </a:rPr>
              <a:t>[</a:t>
            </a:r>
            <a:r>
              <a:rPr b="0" lang="ja-JP" sz="4400" spc="-1" strike="noStrike">
                <a:solidFill>
                  <a:srgbClr val="000000"/>
                </a:solidFill>
                <a:latin typeface="Aptos Display"/>
              </a:rPr>
              <a:t>余談</a:t>
            </a:r>
            <a:r>
              <a:rPr b="0" lang="en-US" sz="4400" spc="-1" strike="noStrike">
                <a:solidFill>
                  <a:srgbClr val="000000"/>
                </a:solidFill>
                <a:latin typeface="Aptos Display"/>
              </a:rPr>
              <a:t>] </a:t>
            </a:r>
            <a:r>
              <a:rPr b="0" lang="ja-JP" sz="4400" spc="-1" strike="noStrike">
                <a:solidFill>
                  <a:srgbClr val="000000"/>
                </a:solidFill>
                <a:latin typeface="Aptos Display"/>
              </a:rPr>
              <a:t>素子を回転させることの意味</a:t>
            </a:r>
            <a:endParaRPr b="0" lang="en-US" sz="4400" spc="-1" strike="noStrike">
              <a:solidFill>
                <a:srgbClr val="000000"/>
              </a:solidFill>
              <a:latin typeface="Aptos"/>
            </a:endParaRPr>
          </a:p>
        </p:txBody>
      </p:sp>
      <p:sp>
        <p:nvSpPr>
          <p:cNvPr id="183" name="PlaceHolder 2"/>
          <p:cNvSpPr>
            <a:spLocks noGrp="1"/>
          </p:cNvSpPr>
          <p:nvPr>
            <p:ph/>
          </p:nvPr>
        </p:nvSpPr>
        <p:spPr>
          <a:xfrm>
            <a:off x="838080" y="1825560"/>
            <a:ext cx="5427360" cy="4350960"/>
          </a:xfrm>
          <a:prstGeom prst="rect">
            <a:avLst/>
          </a:prstGeom>
          <a:noFill/>
          <a:ln w="0">
            <a:noFill/>
          </a:ln>
        </p:spPr>
        <p:txBody>
          <a:bodyPr anchor="t">
            <a:normAutofit fontScale="76000"/>
          </a:bodyPr>
          <a:p>
            <a:pPr indent="0">
              <a:lnSpc>
                <a:spcPct val="90000"/>
              </a:lnSpc>
              <a:spcBef>
                <a:spcPts val="1001"/>
              </a:spcBef>
              <a:buNone/>
              <a:tabLst>
                <a:tab algn="l" pos="0"/>
              </a:tabLst>
            </a:pPr>
            <a:r>
              <a:rPr b="0" lang="ja-JP" sz="2800" spc="-1" strike="noStrike">
                <a:solidFill>
                  <a:srgbClr val="000000"/>
                </a:solidFill>
                <a:latin typeface="Aptos"/>
              </a:rPr>
              <a:t>一般的に、シリコンのような結晶では、移動度のような特性は面方位により異なる値を示します。</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面方位を変更することで特性向上を実現した発表もあります。</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デザインルールで能動デバイスの方向に制約を与えている</a:t>
            </a:r>
            <a:r>
              <a:rPr b="0" lang="en-US" sz="2800" spc="-1" strike="noStrike">
                <a:solidFill>
                  <a:srgbClr val="000000"/>
                </a:solidFill>
                <a:latin typeface="Aptos"/>
              </a:rPr>
              <a:t>PDK</a:t>
            </a:r>
            <a:r>
              <a:rPr b="0" lang="ja-JP" sz="2800" spc="-1" strike="noStrike">
                <a:solidFill>
                  <a:srgbClr val="000000"/>
                </a:solidFill>
                <a:latin typeface="Aptos"/>
              </a:rPr>
              <a:t>もあります。回転が </a:t>
            </a:r>
            <a:r>
              <a:rPr b="0" lang="en-US" sz="2800" spc="-1" strike="noStrike">
                <a:solidFill>
                  <a:srgbClr val="000000"/>
                </a:solidFill>
                <a:latin typeface="Aptos"/>
              </a:rPr>
              <a:t>90 deg </a:t>
            </a:r>
            <a:r>
              <a:rPr b="0" lang="ja-JP" sz="2800" spc="-1" strike="noStrike">
                <a:solidFill>
                  <a:srgbClr val="000000"/>
                </a:solidFill>
                <a:latin typeface="Aptos"/>
              </a:rPr>
              <a:t>単位のものが多いと思います。</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シリコンウエハでは、オリフラやノッチで結晶面を判別しています。</a:t>
            </a:r>
            <a:endParaRPr b="0" lang="en-US" sz="2800" spc="-1" strike="noStrike">
              <a:solidFill>
                <a:srgbClr val="000000"/>
              </a:solidFill>
              <a:latin typeface="Aptos"/>
            </a:endParaRPr>
          </a:p>
        </p:txBody>
      </p:sp>
      <p:pic>
        <p:nvPicPr>
          <p:cNvPr id="184" name="Picture 4" descr=""/>
          <p:cNvPicPr/>
          <p:nvPr/>
        </p:nvPicPr>
        <p:blipFill>
          <a:blip r:embed="rId1"/>
          <a:stretch/>
        </p:blipFill>
        <p:spPr>
          <a:xfrm>
            <a:off x="6602760" y="1609200"/>
            <a:ext cx="1934640" cy="2519640"/>
          </a:xfrm>
          <a:prstGeom prst="rect">
            <a:avLst/>
          </a:prstGeom>
          <a:ln w="0">
            <a:noFill/>
          </a:ln>
        </p:spPr>
      </p:pic>
      <p:pic>
        <p:nvPicPr>
          <p:cNvPr id="185" name="Picture 6" descr=""/>
          <p:cNvPicPr/>
          <p:nvPr/>
        </p:nvPicPr>
        <p:blipFill>
          <a:blip r:embed="rId2"/>
          <a:stretch/>
        </p:blipFill>
        <p:spPr>
          <a:xfrm>
            <a:off x="9108360" y="1589760"/>
            <a:ext cx="2626920" cy="2316960"/>
          </a:xfrm>
          <a:prstGeom prst="rect">
            <a:avLst/>
          </a:prstGeom>
          <a:ln w="0">
            <a:noFill/>
          </a:ln>
        </p:spPr>
      </p:pic>
      <p:sp>
        <p:nvSpPr>
          <p:cNvPr id="186" name="TextBox 8"/>
          <p:cNvSpPr/>
          <p:nvPr/>
        </p:nvSpPr>
        <p:spPr>
          <a:xfrm>
            <a:off x="6315840" y="4273560"/>
            <a:ext cx="2881080" cy="45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000000"/>
                </a:solidFill>
                <a:latin typeface="Aptos"/>
              </a:rPr>
              <a:t>[1] https://tinystones.net/cr/cr10.html</a:t>
            </a:r>
            <a:endParaRPr b="0" lang="en-US" sz="1200" spc="-1" strike="noStrike">
              <a:solidFill>
                <a:srgbClr val="000000"/>
              </a:solidFill>
              <a:latin typeface="Arial"/>
            </a:endParaRPr>
          </a:p>
        </p:txBody>
      </p:sp>
      <p:sp>
        <p:nvSpPr>
          <p:cNvPr id="187" name="TextBox 10"/>
          <p:cNvSpPr/>
          <p:nvPr/>
        </p:nvSpPr>
        <p:spPr>
          <a:xfrm>
            <a:off x="9061560" y="3709080"/>
            <a:ext cx="2803680" cy="1002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000000"/>
                </a:solidFill>
                <a:latin typeface="Aptos"/>
              </a:rPr>
              <a:t>[2] https://www.global.toshiba/content/dam/toshiba/migration/corp/techReviewAssets/tech/review/2008/09/63_09pdf/f06.pdf</a:t>
            </a:r>
            <a:endParaRPr b="0" lang="en-US" sz="1200" spc="-1" strike="noStrike">
              <a:solidFill>
                <a:srgbClr val="000000"/>
              </a:solidFill>
              <a:latin typeface="Arial"/>
            </a:endParaRPr>
          </a:p>
        </p:txBody>
      </p:sp>
      <p:pic>
        <p:nvPicPr>
          <p:cNvPr id="188" name="Picture 5" descr=""/>
          <p:cNvPicPr/>
          <p:nvPr/>
        </p:nvPicPr>
        <p:blipFill>
          <a:blip r:embed="rId3"/>
          <a:stretch/>
        </p:blipFill>
        <p:spPr>
          <a:xfrm>
            <a:off x="7785360" y="4869000"/>
            <a:ext cx="2343240" cy="1542960"/>
          </a:xfrm>
          <a:prstGeom prst="rect">
            <a:avLst/>
          </a:prstGeom>
          <a:ln w="0">
            <a:noFill/>
          </a:ln>
        </p:spPr>
      </p:pic>
      <p:sp>
        <p:nvSpPr>
          <p:cNvPr id="189" name="TextBox 7"/>
          <p:cNvSpPr/>
          <p:nvPr/>
        </p:nvSpPr>
        <p:spPr>
          <a:xfrm>
            <a:off x="7756560" y="6325560"/>
            <a:ext cx="2881080" cy="45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000000"/>
                </a:solidFill>
                <a:latin typeface="Aptos"/>
              </a:rPr>
              <a:t>[3] https://semiconductor-job.com/manufacturing-method/</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セル生成</a:t>
            </a:r>
            <a:endParaRPr b="0" lang="en-US" sz="4400" spc="-1" strike="noStrike">
              <a:solidFill>
                <a:srgbClr val="000000"/>
              </a:solidFill>
              <a:latin typeface="Aptos"/>
            </a:endParaRPr>
          </a:p>
        </p:txBody>
      </p:sp>
      <p:sp>
        <p:nvSpPr>
          <p:cNvPr id="191"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マクロセル</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セルのコレクションをカプセル化</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サブサーキットデバイスの配置を表す</a:t>
            </a:r>
            <a:endParaRPr b="0" lang="en-US" sz="2800" spc="-1" strike="noStrike">
              <a:solidFill>
                <a:srgbClr val="000000"/>
              </a:solidFill>
              <a:latin typeface="Aptos"/>
            </a:endParaRPr>
          </a:p>
        </p:txBody>
      </p:sp>
      <p:pic>
        <p:nvPicPr>
          <p:cNvPr id="192" name="Picture 3" descr=""/>
          <p:cNvPicPr/>
          <p:nvPr/>
        </p:nvPicPr>
        <p:blipFill>
          <a:blip r:embed="rId1"/>
          <a:stretch/>
        </p:blipFill>
        <p:spPr>
          <a:xfrm>
            <a:off x="7615440" y="2765160"/>
            <a:ext cx="4276800" cy="1952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セル生成</a:t>
            </a:r>
            <a:endParaRPr b="0" lang="en-US" sz="4400" spc="-1" strike="noStrike">
              <a:solidFill>
                <a:srgbClr val="000000"/>
              </a:solidFill>
              <a:latin typeface="Aptos"/>
            </a:endParaRPr>
          </a:p>
        </p:txBody>
      </p:sp>
      <p:sp>
        <p:nvSpPr>
          <p:cNvPr id="194" name="PlaceHolder 2"/>
          <p:cNvSpPr>
            <a:spLocks noGrp="1"/>
          </p:cNvSpPr>
          <p:nvPr>
            <p:ph/>
          </p:nvPr>
        </p:nvSpPr>
        <p:spPr>
          <a:xfrm>
            <a:off x="838080" y="1825560"/>
            <a:ext cx="6147000" cy="43509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ピンアクセス</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ネットの接続先を認識</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ゲート</a:t>
            </a:r>
            <a:r>
              <a:rPr b="0" lang="en-US" sz="2800" spc="-1" strike="noStrike">
                <a:solidFill>
                  <a:srgbClr val="000000"/>
                </a:solidFill>
                <a:latin typeface="Aptos"/>
              </a:rPr>
              <a:t>: polycont </a:t>
            </a:r>
            <a:r>
              <a:rPr b="0" lang="ja-JP" sz="2800" spc="-1" strike="noStrike">
                <a:solidFill>
                  <a:srgbClr val="000000"/>
                </a:solidFill>
                <a:latin typeface="Aptos"/>
              </a:rPr>
              <a:t>層と </a:t>
            </a:r>
            <a:r>
              <a:rPr b="0" lang="en-US" sz="2800" spc="-1" strike="noStrike">
                <a:solidFill>
                  <a:srgbClr val="000000"/>
                </a:solidFill>
                <a:latin typeface="Aptos"/>
              </a:rPr>
              <a:t>poly </a:t>
            </a:r>
            <a:r>
              <a:rPr b="0" lang="ja-JP" sz="2800" spc="-1" strike="noStrike">
                <a:solidFill>
                  <a:srgbClr val="000000"/>
                </a:solidFill>
                <a:latin typeface="Aptos"/>
              </a:rPr>
              <a:t>層の重なり</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バルク</a:t>
            </a:r>
            <a:r>
              <a:rPr b="0" lang="en-US" sz="2800" spc="-1" strike="noStrike">
                <a:solidFill>
                  <a:srgbClr val="000000"/>
                </a:solidFill>
                <a:latin typeface="Aptos"/>
              </a:rPr>
              <a:t>: psubdiffcont </a:t>
            </a:r>
            <a:r>
              <a:rPr b="0" lang="ja-JP" sz="2800" spc="-1" strike="noStrike">
                <a:solidFill>
                  <a:srgbClr val="000000"/>
                </a:solidFill>
                <a:latin typeface="Aptos"/>
              </a:rPr>
              <a:t>層と </a:t>
            </a:r>
            <a:r>
              <a:rPr b="0" lang="en-US" sz="2800" spc="-1" strike="noStrike">
                <a:solidFill>
                  <a:srgbClr val="000000"/>
                </a:solidFill>
                <a:latin typeface="Aptos"/>
              </a:rPr>
              <a:t>locali </a:t>
            </a:r>
            <a:r>
              <a:rPr b="0" lang="ja-JP" sz="2800" spc="-1" strike="noStrike">
                <a:solidFill>
                  <a:srgbClr val="000000"/>
                </a:solidFill>
                <a:latin typeface="Aptos"/>
              </a:rPr>
              <a:t>層</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ドレイン、ソース</a:t>
            </a:r>
            <a:r>
              <a:rPr b="0" lang="en-US" sz="2800" spc="-1" strike="noStrike">
                <a:solidFill>
                  <a:srgbClr val="000000"/>
                </a:solidFill>
                <a:latin typeface="Aptos"/>
              </a:rPr>
              <a:t>: ndiffc </a:t>
            </a:r>
            <a:r>
              <a:rPr b="0" lang="ja-JP" sz="2800" spc="-1" strike="noStrike">
                <a:solidFill>
                  <a:srgbClr val="000000"/>
                </a:solidFill>
                <a:latin typeface="Aptos"/>
              </a:rPr>
              <a:t>層と </a:t>
            </a:r>
            <a:r>
              <a:rPr b="0" lang="en-US" sz="2800" spc="-1" strike="noStrike">
                <a:solidFill>
                  <a:srgbClr val="000000"/>
                </a:solidFill>
                <a:latin typeface="Aptos"/>
              </a:rPr>
              <a:t>ndiff </a:t>
            </a:r>
            <a:r>
              <a:rPr b="0" lang="ja-JP" sz="2800" spc="-1" strike="noStrike">
                <a:solidFill>
                  <a:srgbClr val="000000"/>
                </a:solidFill>
                <a:latin typeface="Aptos"/>
              </a:rPr>
              <a:t>層の重なり</a:t>
            </a:r>
            <a:endParaRPr b="0" lang="en-US" sz="2800" spc="-1" strike="noStrike">
              <a:solidFill>
                <a:srgbClr val="000000"/>
              </a:solidFill>
              <a:latin typeface="Aptos"/>
            </a:endParaRPr>
          </a:p>
        </p:txBody>
      </p:sp>
      <p:pic>
        <p:nvPicPr>
          <p:cNvPr id="195" name="Picture 4" descr=""/>
          <p:cNvPicPr/>
          <p:nvPr/>
        </p:nvPicPr>
        <p:blipFill>
          <a:blip r:embed="rId1"/>
          <a:stretch/>
        </p:blipFill>
        <p:spPr>
          <a:xfrm>
            <a:off x="7615440" y="2765160"/>
            <a:ext cx="4276800" cy="1952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まとめ</a:t>
            </a:r>
            <a:endParaRPr b="0" lang="en-US" sz="4400" spc="-1" strike="noStrike">
              <a:solidFill>
                <a:srgbClr val="000000"/>
              </a:solidFill>
              <a:latin typeface="Aptos"/>
            </a:endParaRPr>
          </a:p>
        </p:txBody>
      </p:sp>
      <p:sp>
        <p:nvSpPr>
          <p:cNvPr id="197" name="PlaceHolder 2"/>
          <p:cNvSpPr>
            <a:spLocks noGrp="1"/>
          </p:cNvSpPr>
          <p:nvPr>
            <p:ph/>
          </p:nvPr>
        </p:nvSpPr>
        <p:spPr>
          <a:xfrm>
            <a:off x="838080" y="1825560"/>
            <a:ext cx="10515240" cy="25671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元となる回路図から、自動配置配線に必要な情報を準備</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回路図からプリミティブな素子、配線を抽出</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特徴的な回路構造をアノテート</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レイアウトツールのセル描画コマンドを生成</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p:txBody>
      </p:sp>
      <p:pic>
        <p:nvPicPr>
          <p:cNvPr id="198" name="Picture 3" descr=""/>
          <p:cNvPicPr/>
          <p:nvPr/>
        </p:nvPicPr>
        <p:blipFill>
          <a:blip r:embed="rId1"/>
          <a:stretch/>
        </p:blipFill>
        <p:spPr>
          <a:xfrm>
            <a:off x="4224240" y="4682160"/>
            <a:ext cx="4431960" cy="1810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全体の流れと本資料の範囲</a:t>
            </a:r>
            <a:endParaRPr b="0" lang="en-US" sz="4400" spc="-1" strike="noStrike">
              <a:solidFill>
                <a:srgbClr val="000000"/>
              </a:solidFill>
              <a:latin typeface="Aptos"/>
            </a:endParaRPr>
          </a:p>
        </p:txBody>
      </p:sp>
      <p:pic>
        <p:nvPicPr>
          <p:cNvPr id="126" name="Picture 3" descr=""/>
          <p:cNvPicPr/>
          <p:nvPr/>
        </p:nvPicPr>
        <p:blipFill>
          <a:blip r:embed="rId1"/>
          <a:stretch/>
        </p:blipFill>
        <p:spPr>
          <a:xfrm>
            <a:off x="2761920" y="2094480"/>
            <a:ext cx="6667920" cy="2619360"/>
          </a:xfrm>
          <a:prstGeom prst="rect">
            <a:avLst/>
          </a:prstGeom>
          <a:ln w="0">
            <a:noFill/>
          </a:ln>
        </p:spPr>
      </p:pic>
      <p:sp>
        <p:nvSpPr>
          <p:cNvPr id="127" name="Rectangle: Rounded Corners 4"/>
          <p:cNvSpPr/>
          <p:nvPr/>
        </p:nvSpPr>
        <p:spPr>
          <a:xfrm>
            <a:off x="4789080" y="2187000"/>
            <a:ext cx="1388880" cy="2619360"/>
          </a:xfrm>
          <a:prstGeom prst="roundRect">
            <a:avLst>
              <a:gd name="adj"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28" name="TextBox 5"/>
          <p:cNvSpPr/>
          <p:nvPr/>
        </p:nvSpPr>
        <p:spPr>
          <a:xfrm>
            <a:off x="1753200" y="5238000"/>
            <a:ext cx="9030960" cy="638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ja-JP" sz="1800" spc="-1" strike="noStrike">
                <a:solidFill>
                  <a:srgbClr val="000000"/>
                </a:solidFill>
                <a:latin typeface="Aptos"/>
              </a:rPr>
              <a:t>強化学習支援自動化アナログレイアウト設計フロー</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ptos"/>
              </a:rPr>
              <a:t>RALF: Reinforcement learning assisted Automated analog Layout design Flow</a:t>
            </a:r>
            <a:endParaRPr b="0" lang="en-US" sz="1800" spc="-1" strike="noStrike">
              <a:solidFill>
                <a:srgbClr val="000000"/>
              </a:solidFill>
              <a:latin typeface="Arial"/>
            </a:endParaRPr>
          </a:p>
        </p:txBody>
      </p:sp>
      <p:sp>
        <p:nvSpPr>
          <p:cNvPr id="129" name="TextBox 6"/>
          <p:cNvSpPr/>
          <p:nvPr/>
        </p:nvSpPr>
        <p:spPr>
          <a:xfrm>
            <a:off x="4707360" y="1845000"/>
            <a:ext cx="15526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ja-JP" sz="1800" spc="-1" strike="noStrike">
                <a:solidFill>
                  <a:srgbClr val="000000"/>
                </a:solidFill>
                <a:latin typeface="Aptos"/>
              </a:rPr>
              <a:t>本資料の範囲</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回路図入力</a:t>
            </a:r>
            <a:endParaRPr b="0" lang="en-US" sz="4400" spc="-1" strike="noStrike">
              <a:solidFill>
                <a:srgbClr val="000000"/>
              </a:solidFill>
              <a:latin typeface="Aptos"/>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インプット</a:t>
            </a:r>
            <a:r>
              <a:rPr b="0" lang="en-US" sz="2800" spc="-1" strike="noStrike">
                <a:solidFill>
                  <a:srgbClr val="000000"/>
                </a:solidFill>
                <a:latin typeface="Aptos"/>
              </a:rPr>
              <a:t>: SPICE </a:t>
            </a:r>
            <a:r>
              <a:rPr b="0" lang="ja-JP" sz="2800" spc="-1" strike="noStrike">
                <a:solidFill>
                  <a:srgbClr val="000000"/>
                </a:solidFill>
                <a:latin typeface="Aptos"/>
              </a:rPr>
              <a:t>ネットリスト</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回路のインスタンス化</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基本的なデバイスコンポジションとアノテーション</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セル生成のためのデータ構造とメカニズム</a:t>
            </a:r>
            <a:endParaRPr b="0" lang="en-US" sz="2800" spc="-1" strike="noStrike">
              <a:solidFill>
                <a:srgbClr val="000000"/>
              </a:solidFill>
              <a:latin typeface="Apto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回路のインスタンス化</a:t>
            </a:r>
            <a:endParaRPr b="0" lang="en-US" sz="4400" spc="-1" strike="noStrike">
              <a:solidFill>
                <a:srgbClr val="000000"/>
              </a:solidFill>
              <a:latin typeface="Aptos"/>
            </a:endParaRPr>
          </a:p>
        </p:txBody>
      </p:sp>
      <p:sp>
        <p:nvSpPr>
          <p:cNvPr id="133" name="PlaceHolder 2"/>
          <p:cNvSpPr>
            <a:spLocks noGrp="1"/>
          </p:cNvSpPr>
          <p:nvPr>
            <p:ph/>
          </p:nvPr>
        </p:nvSpPr>
        <p:spPr>
          <a:xfrm>
            <a:off x="838080" y="1825560"/>
            <a:ext cx="5655960" cy="4350960"/>
          </a:xfrm>
          <a:prstGeom prst="rect">
            <a:avLst/>
          </a:prstGeom>
          <a:noFill/>
          <a:ln w="0">
            <a:noFill/>
          </a:ln>
        </p:spPr>
        <p:txBody>
          <a:bodyPr anchor="t">
            <a:normAutofit fontScale="85000"/>
          </a:bodyPr>
          <a:p>
            <a:pPr indent="0">
              <a:lnSpc>
                <a:spcPct val="90000"/>
              </a:lnSpc>
              <a:spcBef>
                <a:spcPts val="1001"/>
              </a:spcBef>
              <a:buNone/>
              <a:tabLst>
                <a:tab algn="l" pos="0"/>
              </a:tabLst>
            </a:pPr>
            <a:r>
              <a:rPr b="0" lang="ja-JP" sz="2800" spc="-1" strike="noStrike">
                <a:solidFill>
                  <a:srgbClr val="000000"/>
                </a:solidFill>
                <a:latin typeface="Aptos"/>
              </a:rPr>
              <a:t>回路図から、用意されたセルを抽出するためのデータ構造を抽出する。</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デバイス</a:t>
            </a:r>
            <a:endParaRPr b="0" lang="en-US" sz="2800" spc="-1" strike="noStrike">
              <a:solidFill>
                <a:srgbClr val="000000"/>
              </a:solidFill>
              <a:latin typeface="Aptos"/>
            </a:endParaRPr>
          </a:p>
          <a:p>
            <a:pPr marL="419760" indent="0">
              <a:lnSpc>
                <a:spcPct val="90000"/>
              </a:lnSpc>
              <a:spcBef>
                <a:spcPts val="499"/>
              </a:spcBef>
              <a:buNone/>
              <a:tabLst>
                <a:tab algn="l" pos="0"/>
              </a:tabLst>
            </a:pPr>
            <a:r>
              <a:rPr b="0" lang="ja-JP" sz="2400" spc="-1" strike="noStrike">
                <a:solidFill>
                  <a:srgbClr val="000000"/>
                </a:solidFill>
                <a:latin typeface="Aptos"/>
              </a:rPr>
              <a:t>プリミティブデバイス</a:t>
            </a:r>
            <a:endParaRPr b="0" lang="en-US" sz="2400" spc="-1" strike="noStrike">
              <a:solidFill>
                <a:srgbClr val="000000"/>
              </a:solidFill>
              <a:latin typeface="Aptos"/>
            </a:endParaRPr>
          </a:p>
          <a:p>
            <a:pPr marL="419760" indent="0">
              <a:lnSpc>
                <a:spcPct val="90000"/>
              </a:lnSpc>
              <a:spcBef>
                <a:spcPts val="499"/>
              </a:spcBef>
              <a:buNone/>
              <a:tabLst>
                <a:tab algn="l" pos="0"/>
              </a:tabLst>
            </a:pPr>
            <a:r>
              <a:rPr b="0" lang="ja-JP" sz="2400" spc="-1" strike="noStrike">
                <a:solidFill>
                  <a:srgbClr val="000000"/>
                </a:solidFill>
                <a:latin typeface="Aptos"/>
              </a:rPr>
              <a:t>サブサーキットデバイス</a:t>
            </a:r>
            <a:endParaRPr b="0" lang="en-US" sz="24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端子</a:t>
            </a:r>
            <a:endParaRPr b="0" lang="en-US" sz="2800" spc="-1" strike="noStrike">
              <a:solidFill>
                <a:srgbClr val="000000"/>
              </a:solidFill>
              <a:latin typeface="Aptos"/>
            </a:endParaRPr>
          </a:p>
          <a:p>
            <a:pPr marL="419760" indent="0">
              <a:lnSpc>
                <a:spcPct val="90000"/>
              </a:lnSpc>
              <a:spcBef>
                <a:spcPts val="499"/>
              </a:spcBef>
              <a:buNone/>
              <a:tabLst>
                <a:tab algn="l" pos="0"/>
              </a:tabLst>
            </a:pPr>
            <a:r>
              <a:rPr b="0" lang="ja-JP" sz="2400" spc="-1" strike="noStrike">
                <a:solidFill>
                  <a:srgbClr val="000000"/>
                </a:solidFill>
                <a:latin typeface="Aptos"/>
              </a:rPr>
              <a:t>プリミティブ端子</a:t>
            </a:r>
            <a:endParaRPr b="0" lang="en-US" sz="2400" spc="-1" strike="noStrike">
              <a:solidFill>
                <a:srgbClr val="000000"/>
              </a:solidFill>
              <a:latin typeface="Aptos"/>
            </a:endParaRPr>
          </a:p>
          <a:p>
            <a:pPr marL="419760" indent="0">
              <a:lnSpc>
                <a:spcPct val="90000"/>
              </a:lnSpc>
              <a:spcBef>
                <a:spcPts val="499"/>
              </a:spcBef>
              <a:buNone/>
              <a:tabLst>
                <a:tab algn="l" pos="0"/>
              </a:tabLst>
            </a:pPr>
            <a:r>
              <a:rPr b="0" lang="ja-JP" sz="2400" spc="-1" strike="noStrike">
                <a:solidFill>
                  <a:srgbClr val="000000"/>
                </a:solidFill>
                <a:latin typeface="Aptos"/>
              </a:rPr>
              <a:t>サブサーキット端子</a:t>
            </a:r>
            <a:endParaRPr b="0" lang="en-US" sz="24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ネット</a:t>
            </a:r>
            <a:endParaRPr b="0" lang="en-US" sz="2800" spc="-1" strike="noStrike">
              <a:solidFill>
                <a:srgbClr val="000000"/>
              </a:solidFill>
              <a:latin typeface="Aptos"/>
            </a:endParaRPr>
          </a:p>
          <a:p>
            <a:pPr marL="419760" indent="0">
              <a:lnSpc>
                <a:spcPct val="90000"/>
              </a:lnSpc>
              <a:spcBef>
                <a:spcPts val="499"/>
              </a:spcBef>
              <a:buNone/>
              <a:tabLst>
                <a:tab algn="l" pos="0"/>
              </a:tabLst>
            </a:pPr>
            <a:r>
              <a:rPr b="0" lang="ja-JP" sz="2400" spc="-1" strike="noStrike">
                <a:solidFill>
                  <a:srgbClr val="000000"/>
                </a:solidFill>
                <a:latin typeface="Aptos"/>
              </a:rPr>
              <a:t>ネット</a:t>
            </a:r>
            <a:endParaRPr b="0" lang="en-US" sz="2400" spc="-1" strike="noStrike">
              <a:solidFill>
                <a:srgbClr val="000000"/>
              </a:solidFill>
              <a:latin typeface="Aptos"/>
            </a:endParaRPr>
          </a:p>
          <a:p>
            <a:pPr marL="419760" indent="0">
              <a:lnSpc>
                <a:spcPct val="90000"/>
              </a:lnSpc>
              <a:spcBef>
                <a:spcPts val="499"/>
              </a:spcBef>
              <a:buNone/>
              <a:tabLst>
                <a:tab algn="l" pos="0"/>
              </a:tabLst>
            </a:pPr>
            <a:r>
              <a:rPr b="0" lang="ja-JP" sz="2400" spc="-1" strike="noStrike">
                <a:solidFill>
                  <a:srgbClr val="000000"/>
                </a:solidFill>
                <a:latin typeface="Aptos"/>
              </a:rPr>
              <a:t>サブサーキットネット</a:t>
            </a:r>
            <a:endParaRPr b="0" lang="en-US" sz="2400" spc="-1" strike="noStrike">
              <a:solidFill>
                <a:srgbClr val="000000"/>
              </a:solidFill>
              <a:latin typeface="Aptos"/>
            </a:endParaRPr>
          </a:p>
        </p:txBody>
      </p:sp>
      <p:pic>
        <p:nvPicPr>
          <p:cNvPr id="134" name="Picture 4" descr=""/>
          <p:cNvPicPr/>
          <p:nvPr/>
        </p:nvPicPr>
        <p:blipFill>
          <a:blip r:embed="rId1"/>
          <a:stretch/>
        </p:blipFill>
        <p:spPr>
          <a:xfrm>
            <a:off x="6572880" y="2392200"/>
            <a:ext cx="2676600" cy="2857680"/>
          </a:xfrm>
          <a:prstGeom prst="rect">
            <a:avLst/>
          </a:prstGeom>
          <a:ln w="0">
            <a:noFill/>
          </a:ln>
        </p:spPr>
      </p:pic>
      <p:pic>
        <p:nvPicPr>
          <p:cNvPr id="135" name="Picture 6" descr=""/>
          <p:cNvPicPr/>
          <p:nvPr/>
        </p:nvPicPr>
        <p:blipFill>
          <a:blip r:embed="rId2"/>
          <a:stretch/>
        </p:blipFill>
        <p:spPr>
          <a:xfrm>
            <a:off x="9911160" y="3313080"/>
            <a:ext cx="1870200" cy="1185840"/>
          </a:xfrm>
          <a:prstGeom prst="rect">
            <a:avLst/>
          </a:prstGeom>
          <a:ln w="0">
            <a:noFill/>
          </a:ln>
        </p:spPr>
      </p:pic>
      <p:sp>
        <p:nvSpPr>
          <p:cNvPr id="136" name="TextBox 7"/>
          <p:cNvSpPr/>
          <p:nvPr/>
        </p:nvSpPr>
        <p:spPr>
          <a:xfrm>
            <a:off x="9824760" y="4550040"/>
            <a:ext cx="2043000" cy="45468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ja-JP" sz="1200" spc="-1" strike="noStrike">
                <a:solidFill>
                  <a:srgbClr val="000000"/>
                </a:solidFill>
                <a:latin typeface="Aptos"/>
              </a:rPr>
              <a:t>差動対</a:t>
            </a:r>
            <a:endParaRPr b="0" lang="en-US" sz="1200" spc="-1" strike="noStrike">
              <a:solidFill>
                <a:srgbClr val="000000"/>
              </a:solidFill>
              <a:latin typeface="Arial"/>
            </a:endParaRPr>
          </a:p>
          <a:p>
            <a:pPr algn="ctr">
              <a:lnSpc>
                <a:spcPct val="100000"/>
              </a:lnSpc>
            </a:pPr>
            <a:r>
              <a:rPr b="0" lang="en-US" sz="1200" spc="-1" strike="noStrike">
                <a:solidFill>
                  <a:srgbClr val="000000"/>
                </a:solidFill>
                <a:latin typeface="Aptos"/>
              </a:rPr>
              <a:t>(</a:t>
            </a:r>
            <a:r>
              <a:rPr b="0" lang="ja-JP" sz="1200" spc="-1" strike="noStrike">
                <a:solidFill>
                  <a:srgbClr val="000000"/>
                </a:solidFill>
                <a:latin typeface="Aptos"/>
              </a:rPr>
              <a:t>デバイスコンポジション</a:t>
            </a:r>
            <a:r>
              <a:rPr b="0" lang="en-US" sz="1200" spc="-1" strike="noStrike">
                <a:solidFill>
                  <a:srgbClr val="000000"/>
                </a:solidFill>
                <a:latin typeface="Aptos"/>
              </a:rPr>
              <a:t>)</a:t>
            </a:r>
            <a:endParaRPr b="0" lang="en-US" sz="1200" spc="-1" strike="noStrike">
              <a:solidFill>
                <a:srgbClr val="000000"/>
              </a:solidFill>
              <a:latin typeface="Arial"/>
            </a:endParaRPr>
          </a:p>
        </p:txBody>
      </p:sp>
      <p:sp>
        <p:nvSpPr>
          <p:cNvPr id="137" name="TextBox 8"/>
          <p:cNvSpPr/>
          <p:nvPr/>
        </p:nvSpPr>
        <p:spPr>
          <a:xfrm>
            <a:off x="7477920" y="5627160"/>
            <a:ext cx="866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ja-JP" sz="1800" spc="-1" strike="noStrike">
                <a:solidFill>
                  <a:srgbClr val="000000"/>
                </a:solidFill>
                <a:latin typeface="Aptos"/>
              </a:rPr>
              <a:t>回路図</a:t>
            </a:r>
            <a:endParaRPr b="0" lang="en-US" sz="1800" spc="-1" strike="noStrike">
              <a:solidFill>
                <a:srgbClr val="000000"/>
              </a:solidFill>
              <a:latin typeface="Arial"/>
            </a:endParaRPr>
          </a:p>
        </p:txBody>
      </p:sp>
      <p:sp>
        <p:nvSpPr>
          <p:cNvPr id="138" name="Rectangle 9"/>
          <p:cNvSpPr/>
          <p:nvPr/>
        </p:nvSpPr>
        <p:spPr>
          <a:xfrm>
            <a:off x="6678720" y="3821400"/>
            <a:ext cx="2526480" cy="614520"/>
          </a:xfrm>
          <a:prstGeom prst="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39" name="Rectangle 10"/>
          <p:cNvSpPr/>
          <p:nvPr/>
        </p:nvSpPr>
        <p:spPr>
          <a:xfrm>
            <a:off x="7183440" y="4627080"/>
            <a:ext cx="1317600" cy="424440"/>
          </a:xfrm>
          <a:prstGeom prst="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40" name="TextBox 11"/>
          <p:cNvSpPr/>
          <p:nvPr/>
        </p:nvSpPr>
        <p:spPr>
          <a:xfrm>
            <a:off x="5850000" y="3642840"/>
            <a:ext cx="157716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ja-JP" sz="900" spc="-1" strike="noStrike">
                <a:solidFill>
                  <a:srgbClr val="0070c0"/>
                </a:solidFill>
                <a:latin typeface="Aptos"/>
              </a:rPr>
              <a:t>デバイスコンポジション</a:t>
            </a:r>
            <a:endParaRPr b="0" lang="en-US" sz="900" spc="-1" strike="noStrike">
              <a:solidFill>
                <a:srgbClr val="000000"/>
              </a:solidFill>
              <a:latin typeface="Arial"/>
            </a:endParaRPr>
          </a:p>
          <a:p>
            <a:pPr algn="ctr">
              <a:lnSpc>
                <a:spcPct val="100000"/>
              </a:lnSpc>
            </a:pPr>
            <a:r>
              <a:rPr b="0" lang="en-US" sz="900" spc="-1" strike="noStrike">
                <a:solidFill>
                  <a:srgbClr val="0070c0"/>
                </a:solidFill>
                <a:latin typeface="Aptos"/>
              </a:rPr>
              <a:t>(</a:t>
            </a:r>
            <a:r>
              <a:rPr b="0" lang="ja-JP" sz="900" spc="-1" strike="noStrike">
                <a:solidFill>
                  <a:srgbClr val="0070c0"/>
                </a:solidFill>
                <a:latin typeface="Aptos"/>
              </a:rPr>
              <a:t>サブサーキットデバイス</a:t>
            </a:r>
            <a:r>
              <a:rPr b="0" lang="en-US" sz="900" spc="-1" strike="noStrike">
                <a:solidFill>
                  <a:srgbClr val="0070c0"/>
                </a:solidFill>
                <a:latin typeface="Aptos"/>
              </a:rPr>
              <a:t>)</a:t>
            </a:r>
            <a:endParaRPr b="0" lang="en-US" sz="900" spc="-1" strike="noStrike">
              <a:solidFill>
                <a:srgbClr val="000000"/>
              </a:solidFill>
              <a:latin typeface="Arial"/>
            </a:endParaRPr>
          </a:p>
        </p:txBody>
      </p:sp>
      <p:sp>
        <p:nvSpPr>
          <p:cNvPr id="141" name="TextBox 12"/>
          <p:cNvSpPr/>
          <p:nvPr/>
        </p:nvSpPr>
        <p:spPr>
          <a:xfrm>
            <a:off x="6273360" y="5050800"/>
            <a:ext cx="1315080" cy="2268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ja-JP" sz="900" spc="-1" strike="noStrike">
                <a:solidFill>
                  <a:srgbClr val="0070c0"/>
                </a:solidFill>
                <a:latin typeface="Aptos"/>
              </a:rPr>
              <a:t>プリミティブデバイス</a:t>
            </a:r>
            <a:endParaRPr b="0" lang="en-US" sz="900" spc="-1" strike="noStrike">
              <a:solidFill>
                <a:srgbClr val="000000"/>
              </a:solidFill>
              <a:latin typeface="Arial"/>
            </a:endParaRPr>
          </a:p>
        </p:txBody>
      </p:sp>
      <p:sp>
        <p:nvSpPr>
          <p:cNvPr id="142" name="Rectangle 13"/>
          <p:cNvSpPr/>
          <p:nvPr/>
        </p:nvSpPr>
        <p:spPr>
          <a:xfrm>
            <a:off x="8798040" y="3906000"/>
            <a:ext cx="301680" cy="299160"/>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43" name="Rectangle 14"/>
          <p:cNvSpPr/>
          <p:nvPr/>
        </p:nvSpPr>
        <p:spPr>
          <a:xfrm>
            <a:off x="7298280" y="4673880"/>
            <a:ext cx="301680" cy="299160"/>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44" name="TextBox 15"/>
          <p:cNvSpPr/>
          <p:nvPr/>
        </p:nvSpPr>
        <p:spPr>
          <a:xfrm>
            <a:off x="6278400" y="4742640"/>
            <a:ext cx="1089360" cy="2268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ja-JP" sz="900" spc="-1" strike="noStrike">
                <a:solidFill>
                  <a:srgbClr val="00b050"/>
                </a:solidFill>
                <a:latin typeface="Aptos"/>
              </a:rPr>
              <a:t>プリミティブ端子</a:t>
            </a:r>
            <a:endParaRPr b="0" lang="en-US" sz="900" spc="-1" strike="noStrike">
              <a:solidFill>
                <a:srgbClr val="000000"/>
              </a:solidFill>
              <a:latin typeface="Arial"/>
            </a:endParaRPr>
          </a:p>
        </p:txBody>
      </p:sp>
      <p:sp>
        <p:nvSpPr>
          <p:cNvPr id="145" name="TextBox 16"/>
          <p:cNvSpPr/>
          <p:nvPr/>
        </p:nvSpPr>
        <p:spPr>
          <a:xfrm>
            <a:off x="8666640" y="4207320"/>
            <a:ext cx="1209960" cy="2268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ja-JP" sz="900" spc="-1" strike="noStrike">
                <a:solidFill>
                  <a:srgbClr val="00b050"/>
                </a:solidFill>
                <a:latin typeface="Aptos"/>
              </a:rPr>
              <a:t>サブサーキット端子</a:t>
            </a:r>
            <a:endParaRPr b="0" lang="en-US" sz="900" spc="-1" strike="noStrike">
              <a:solidFill>
                <a:srgbClr val="000000"/>
              </a:solidFill>
              <a:latin typeface="Arial"/>
            </a:endParaRPr>
          </a:p>
        </p:txBody>
      </p:sp>
      <p:sp>
        <p:nvSpPr>
          <p:cNvPr id="146" name="Rectangle 17"/>
          <p:cNvSpPr/>
          <p:nvPr/>
        </p:nvSpPr>
        <p:spPr>
          <a:xfrm>
            <a:off x="7356600" y="4318560"/>
            <a:ext cx="1170360" cy="70200"/>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p:style>
        <p:txBody>
          <a:bodyPr lIns="90000" rIns="90000" tIns="25560" bIns="25560" anchor="ctr">
            <a:noAutofit/>
          </a:bodyPr>
          <a:p>
            <a:pPr algn="ctr">
              <a:lnSpc>
                <a:spcPct val="100000"/>
              </a:lnSpc>
            </a:pPr>
            <a:endParaRPr b="0" lang="en-US" sz="1800" spc="-1" strike="noStrike">
              <a:solidFill>
                <a:schemeClr val="lt1"/>
              </a:solidFill>
              <a:latin typeface="Aptos"/>
            </a:endParaRPr>
          </a:p>
        </p:txBody>
      </p:sp>
      <p:sp>
        <p:nvSpPr>
          <p:cNvPr id="147" name="TextBox 18"/>
          <p:cNvSpPr/>
          <p:nvPr/>
        </p:nvSpPr>
        <p:spPr>
          <a:xfrm>
            <a:off x="6138720" y="4205160"/>
            <a:ext cx="1324080" cy="2268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ja-JP" sz="900" spc="-1" strike="noStrike">
                <a:solidFill>
                  <a:srgbClr val="ffc000"/>
                </a:solidFill>
                <a:latin typeface="Aptos"/>
              </a:rPr>
              <a:t>サブサーキットネット</a:t>
            </a:r>
            <a:endParaRPr b="0" lang="en-US" sz="900" spc="-1" strike="noStrike">
              <a:solidFill>
                <a:srgbClr val="000000"/>
              </a:solidFill>
              <a:latin typeface="Arial"/>
            </a:endParaRPr>
          </a:p>
        </p:txBody>
      </p:sp>
      <p:sp>
        <p:nvSpPr>
          <p:cNvPr id="148" name="Rectangle 19"/>
          <p:cNvSpPr/>
          <p:nvPr/>
        </p:nvSpPr>
        <p:spPr>
          <a:xfrm>
            <a:off x="7878960" y="4422960"/>
            <a:ext cx="119520" cy="230400"/>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49" name="TextBox 20"/>
          <p:cNvSpPr/>
          <p:nvPr/>
        </p:nvSpPr>
        <p:spPr>
          <a:xfrm>
            <a:off x="7444080" y="4441680"/>
            <a:ext cx="524160" cy="2268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ja-JP" sz="900" spc="-1" strike="noStrike">
                <a:solidFill>
                  <a:srgbClr val="ffc000"/>
                </a:solidFill>
                <a:latin typeface="Aptos"/>
              </a:rPr>
              <a:t>ネット</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回路のインスタンス化</a:t>
            </a:r>
            <a:endParaRPr b="0" lang="en-US" sz="4400" spc="-1" strike="noStrike">
              <a:solidFill>
                <a:srgbClr val="000000"/>
              </a:solidFill>
              <a:latin typeface="Aptos"/>
            </a:endParaRPr>
          </a:p>
        </p:txBody>
      </p:sp>
      <p:sp>
        <p:nvSpPr>
          <p:cNvPr id="151"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tabLst>
                <a:tab algn="l" pos="0"/>
              </a:tabLst>
            </a:pPr>
            <a:r>
              <a:rPr b="0" lang="en-US" sz="2800" spc="-1" strike="noStrike">
                <a:solidFill>
                  <a:srgbClr val="000000"/>
                </a:solidFill>
                <a:latin typeface="Aptos"/>
              </a:rPr>
              <a:t>RALF </a:t>
            </a:r>
            <a:r>
              <a:rPr b="0" lang="ja-JP" sz="2800" spc="-1" strike="noStrike">
                <a:solidFill>
                  <a:srgbClr val="000000"/>
                </a:solidFill>
                <a:latin typeface="Aptos"/>
              </a:rPr>
              <a:t>の対応デバイス</a:t>
            </a: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XR: 3</a:t>
            </a:r>
            <a:r>
              <a:rPr b="0" lang="ja-JP" sz="2800" spc="-1" strike="noStrike">
                <a:solidFill>
                  <a:srgbClr val="000000"/>
                </a:solidFill>
                <a:latin typeface="Aptos"/>
              </a:rPr>
              <a:t>端子抵抗器</a:t>
            </a: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XC: </a:t>
            </a:r>
            <a:r>
              <a:rPr b="0" lang="ja-JP" sz="2800" spc="-1" strike="noStrike">
                <a:solidFill>
                  <a:srgbClr val="000000"/>
                </a:solidFill>
                <a:latin typeface="Aptos"/>
              </a:rPr>
              <a:t>コンデンサ </a:t>
            </a:r>
            <a:r>
              <a:rPr b="0" lang="en-US" sz="2800" spc="-1" strike="noStrike">
                <a:solidFill>
                  <a:srgbClr val="000000"/>
                </a:solidFill>
                <a:latin typeface="Aptos"/>
              </a:rPr>
              <a:t>(2</a:t>
            </a:r>
            <a:r>
              <a:rPr b="0" lang="ja-JP" sz="2800" spc="-1" strike="noStrike">
                <a:solidFill>
                  <a:srgbClr val="000000"/>
                </a:solidFill>
                <a:latin typeface="Aptos"/>
              </a:rPr>
              <a:t>端子</a:t>
            </a:r>
            <a:r>
              <a:rPr b="0" lang="en-US" sz="2800" spc="-1" strike="noStrike">
                <a:solidFill>
                  <a:srgbClr val="000000"/>
                </a:solidFill>
                <a:latin typeface="Aptos"/>
              </a:rPr>
              <a:t>)</a:t>
            </a: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XM: MOS FET (4</a:t>
            </a:r>
            <a:r>
              <a:rPr b="0" lang="ja-JP" sz="2800" spc="-1" strike="noStrike">
                <a:solidFill>
                  <a:srgbClr val="000000"/>
                </a:solidFill>
                <a:latin typeface="Aptos"/>
              </a:rPr>
              <a:t>端子デバイス</a:t>
            </a:r>
            <a:r>
              <a:rPr b="0" lang="en-US" sz="2800" spc="-1" strike="noStrike">
                <a:solidFill>
                  <a:srgbClr val="000000"/>
                </a:solidFill>
                <a:latin typeface="Aptos"/>
              </a:rPr>
              <a:t>)</a:t>
            </a:r>
            <a:endParaRPr b="0" lang="en-US" sz="2800" spc="-1" strike="noStrike">
              <a:solidFill>
                <a:srgbClr val="000000"/>
              </a:solidFill>
              <a:latin typeface="Apto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回路のインスタンス化</a:t>
            </a:r>
            <a:endParaRPr b="0" lang="en-US" sz="4400" spc="-1" strike="noStrike">
              <a:solidFill>
                <a:srgbClr val="000000"/>
              </a:solidFill>
              <a:latin typeface="Aptos"/>
            </a:endParaRPr>
          </a:p>
        </p:txBody>
      </p:sp>
      <p:sp>
        <p:nvSpPr>
          <p:cNvPr id="153" name="PlaceHolder 2"/>
          <p:cNvSpPr>
            <a:spLocks noGrp="1"/>
          </p:cNvSpPr>
          <p:nvPr>
            <p:ph/>
          </p:nvPr>
        </p:nvSpPr>
        <p:spPr>
          <a:xfrm>
            <a:off x="838080" y="1825560"/>
            <a:ext cx="5061960" cy="43509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サブサーキットを含む </a:t>
            </a:r>
            <a:r>
              <a:rPr b="0" lang="en-US" sz="2800" spc="-1" strike="noStrike">
                <a:solidFill>
                  <a:srgbClr val="000000"/>
                </a:solidFill>
                <a:latin typeface="Aptos"/>
              </a:rPr>
              <a:t>(</a:t>
            </a:r>
            <a:r>
              <a:rPr b="0" lang="ja-JP" sz="2800" spc="-1" strike="noStrike">
                <a:solidFill>
                  <a:srgbClr val="000000"/>
                </a:solidFill>
                <a:latin typeface="Aptos"/>
              </a:rPr>
              <a:t>階層化された</a:t>
            </a:r>
            <a:r>
              <a:rPr b="0" lang="en-US" sz="2800" spc="-1" strike="noStrike">
                <a:solidFill>
                  <a:srgbClr val="000000"/>
                </a:solidFill>
                <a:latin typeface="Aptos"/>
              </a:rPr>
              <a:t>) </a:t>
            </a:r>
            <a:r>
              <a:rPr b="0" lang="ja-JP" sz="2800" spc="-1" strike="noStrike">
                <a:solidFill>
                  <a:srgbClr val="000000"/>
                </a:solidFill>
                <a:latin typeface="Aptos"/>
              </a:rPr>
              <a:t>回路から、すべてのデバイスがインスタンス化されるまでプリミティブデバイスとネットを辞書に登録する。</a:t>
            </a:r>
            <a:endParaRPr b="0" lang="en-US" sz="2800" spc="-1" strike="noStrike">
              <a:solidFill>
                <a:srgbClr val="000000"/>
              </a:solidFill>
              <a:latin typeface="Aptos"/>
            </a:endParaRPr>
          </a:p>
        </p:txBody>
      </p:sp>
      <p:pic>
        <p:nvPicPr>
          <p:cNvPr id="154" name="Picture 4" descr=""/>
          <p:cNvPicPr/>
          <p:nvPr/>
        </p:nvPicPr>
        <p:blipFill>
          <a:blip r:embed="rId1"/>
          <a:stretch/>
        </p:blipFill>
        <p:spPr>
          <a:xfrm>
            <a:off x="6970680" y="1825560"/>
            <a:ext cx="4016880" cy="4424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アノテーション</a:t>
            </a:r>
            <a:endParaRPr b="0" lang="en-US" sz="4400" spc="-1" strike="noStrike">
              <a:solidFill>
                <a:srgbClr val="000000"/>
              </a:solidFill>
              <a:latin typeface="Aptos"/>
            </a:endParaRPr>
          </a:p>
        </p:txBody>
      </p:sp>
      <p:sp>
        <p:nvSpPr>
          <p:cNvPr id="156" name="PlaceHolder 2"/>
          <p:cNvSpPr>
            <a:spLocks noGrp="1"/>
          </p:cNvSpPr>
          <p:nvPr>
            <p:ph/>
          </p:nvPr>
        </p:nvSpPr>
        <p:spPr>
          <a:xfrm>
            <a:off x="838080" y="1825560"/>
            <a:ext cx="7013520" cy="4350960"/>
          </a:xfrm>
          <a:prstGeom prst="rect">
            <a:avLst/>
          </a:prstGeom>
          <a:noFill/>
          <a:ln w="0">
            <a:noFill/>
          </a:ln>
        </p:spPr>
        <p:txBody>
          <a:bodyPr anchor="t">
            <a:normAutofit fontScale="92000"/>
          </a:bodyPr>
          <a:p>
            <a:pPr indent="0">
              <a:lnSpc>
                <a:spcPct val="90000"/>
              </a:lnSpc>
              <a:spcBef>
                <a:spcPts val="1001"/>
              </a:spcBef>
              <a:buNone/>
              <a:tabLst>
                <a:tab algn="l" pos="0"/>
              </a:tabLst>
            </a:pPr>
            <a:r>
              <a:rPr b="0" lang="ja-JP" sz="2800" spc="-1" strike="noStrike">
                <a:solidFill>
                  <a:srgbClr val="000000"/>
                </a:solidFill>
                <a:latin typeface="Aptos"/>
              </a:rPr>
              <a:t>プリミティブデバイスコンポジション</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複数のプリミティブデバイスを結合して新しいデバイスを形成する</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r>
              <a:rPr b="0" lang="en-US" sz="2800" spc="-1" strike="noStrike">
                <a:solidFill>
                  <a:srgbClr val="000000"/>
                </a:solidFill>
                <a:latin typeface="Aptos"/>
              </a:rPr>
              <a:t>RALF </a:t>
            </a:r>
            <a:r>
              <a:rPr b="0" lang="ja-JP" sz="2800" spc="-1" strike="noStrike">
                <a:solidFill>
                  <a:srgbClr val="000000"/>
                </a:solidFill>
                <a:latin typeface="Aptos"/>
              </a:rPr>
              <a:t>がサポートするデバイスコンポジション</a:t>
            </a:r>
            <a:endParaRPr b="0" lang="en-US" sz="2800" spc="-1" strike="noStrike">
              <a:solidFill>
                <a:srgbClr val="000000"/>
              </a:solidFill>
              <a:latin typeface="Aptos"/>
            </a:endParaRPr>
          </a:p>
          <a:p>
            <a:pPr marL="227160" indent="-22716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差動対</a:t>
            </a:r>
            <a:endParaRPr b="0" lang="en-US" sz="2800" spc="-1" strike="noStrike">
              <a:solidFill>
                <a:srgbClr val="000000"/>
              </a:solidFill>
              <a:latin typeface="Aptos"/>
            </a:endParaRPr>
          </a:p>
          <a:p>
            <a:pPr marL="227160" indent="-22716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クロスカップルドペア</a:t>
            </a:r>
            <a:endParaRPr b="0" lang="en-US" sz="2800" spc="-1" strike="noStrike">
              <a:solidFill>
                <a:srgbClr val="000000"/>
              </a:solidFill>
              <a:latin typeface="Aptos"/>
            </a:endParaRPr>
          </a:p>
          <a:p>
            <a:pPr marL="227160" indent="-22716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差動負荷</a:t>
            </a:r>
            <a:endParaRPr b="0" lang="en-US" sz="2800" spc="-1" strike="noStrike">
              <a:solidFill>
                <a:srgbClr val="000000"/>
              </a:solidFill>
              <a:latin typeface="Aptos"/>
            </a:endParaRPr>
          </a:p>
          <a:p>
            <a:pPr marL="227160" indent="-227160">
              <a:lnSpc>
                <a:spcPct val="90000"/>
              </a:lnSpc>
              <a:spcBef>
                <a:spcPts val="1001"/>
              </a:spcBef>
              <a:buClr>
                <a:srgbClr val="000000"/>
              </a:buClr>
              <a:buFont typeface="Arial"/>
              <a:buChar char="•"/>
              <a:tabLst>
                <a:tab algn="l" pos="0"/>
              </a:tabLst>
            </a:pPr>
            <a:r>
              <a:rPr b="0" lang="en-US" sz="2800" spc="-1" strike="noStrike">
                <a:solidFill>
                  <a:srgbClr val="000000"/>
                </a:solidFill>
                <a:latin typeface="Aptos"/>
              </a:rPr>
              <a:t>R</a:t>
            </a:r>
            <a:r>
              <a:rPr b="0" lang="ja-JP" sz="2800" spc="-1" strike="noStrike">
                <a:solidFill>
                  <a:srgbClr val="000000"/>
                </a:solidFill>
                <a:latin typeface="Aptos"/>
              </a:rPr>
              <a:t>ストリング</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p:txBody>
      </p:sp>
      <p:pic>
        <p:nvPicPr>
          <p:cNvPr id="157" name="Picture 3" descr=""/>
          <p:cNvPicPr/>
          <p:nvPr/>
        </p:nvPicPr>
        <p:blipFill>
          <a:blip r:embed="rId1"/>
          <a:stretch/>
        </p:blipFill>
        <p:spPr>
          <a:xfrm>
            <a:off x="8168760" y="2595240"/>
            <a:ext cx="3070080" cy="1946520"/>
          </a:xfrm>
          <a:prstGeom prst="rect">
            <a:avLst/>
          </a:prstGeom>
          <a:ln w="0">
            <a:noFill/>
          </a:ln>
        </p:spPr>
      </p:pic>
      <p:sp>
        <p:nvSpPr>
          <p:cNvPr id="158" name="Rectangle 4"/>
          <p:cNvSpPr/>
          <p:nvPr/>
        </p:nvSpPr>
        <p:spPr>
          <a:xfrm>
            <a:off x="8582400" y="3254400"/>
            <a:ext cx="856440" cy="662040"/>
          </a:xfrm>
          <a:prstGeom prst="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59" name="Rectangle 5"/>
          <p:cNvSpPr/>
          <p:nvPr/>
        </p:nvSpPr>
        <p:spPr>
          <a:xfrm>
            <a:off x="9910800" y="3254400"/>
            <a:ext cx="856440" cy="662040"/>
          </a:xfrm>
          <a:prstGeom prst="rect">
            <a:avLst/>
          </a:prstGeom>
          <a:noFill/>
          <a:ln>
            <a:solidFill>
              <a:srgbClr val="0070c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Aptos Display"/>
              </a:rPr>
              <a:t>[</a:t>
            </a:r>
            <a:r>
              <a:rPr b="0" lang="ja-JP" sz="4400" spc="-1" strike="noStrike">
                <a:solidFill>
                  <a:srgbClr val="000000"/>
                </a:solidFill>
                <a:latin typeface="Aptos Display"/>
              </a:rPr>
              <a:t>余談</a:t>
            </a:r>
            <a:r>
              <a:rPr b="0" lang="en-US" sz="4400" spc="-1" strike="noStrike">
                <a:solidFill>
                  <a:srgbClr val="000000"/>
                </a:solidFill>
                <a:latin typeface="Aptos Display"/>
              </a:rPr>
              <a:t>] </a:t>
            </a:r>
            <a:r>
              <a:rPr b="0" lang="ja-JP" sz="4400" spc="-1" strike="noStrike">
                <a:solidFill>
                  <a:srgbClr val="000000"/>
                </a:solidFill>
                <a:latin typeface="Aptos Display"/>
              </a:rPr>
              <a:t>特性ばらつきとその対策</a:t>
            </a:r>
            <a:endParaRPr b="0" lang="en-US" sz="4400" spc="-1" strike="noStrike">
              <a:solidFill>
                <a:srgbClr val="000000"/>
              </a:solidFill>
              <a:latin typeface="Aptos"/>
            </a:endParaRPr>
          </a:p>
        </p:txBody>
      </p:sp>
      <p:sp>
        <p:nvSpPr>
          <p:cNvPr id="161" name="PlaceHolder 2"/>
          <p:cNvSpPr>
            <a:spLocks noGrp="1"/>
          </p:cNvSpPr>
          <p:nvPr>
            <p:ph/>
          </p:nvPr>
        </p:nvSpPr>
        <p:spPr>
          <a:xfrm>
            <a:off x="838080" y="1825560"/>
            <a:ext cx="6116760" cy="4350960"/>
          </a:xfrm>
          <a:prstGeom prst="rect">
            <a:avLst/>
          </a:prstGeom>
          <a:noFill/>
          <a:ln w="0">
            <a:noFill/>
          </a:ln>
        </p:spPr>
        <p:txBody>
          <a:bodyPr anchor="t">
            <a:normAutofit fontScale="67000"/>
          </a:bodyPr>
          <a:p>
            <a:pPr indent="0">
              <a:lnSpc>
                <a:spcPct val="90000"/>
              </a:lnSpc>
              <a:spcBef>
                <a:spcPts val="1001"/>
              </a:spcBef>
              <a:buNone/>
              <a:tabLst>
                <a:tab algn="l" pos="0"/>
              </a:tabLst>
            </a:pPr>
            <a:r>
              <a:rPr b="0" lang="ja-JP" sz="2800" spc="-1" strike="noStrike">
                <a:solidFill>
                  <a:srgbClr val="000000"/>
                </a:solidFill>
                <a:latin typeface="Aptos"/>
              </a:rPr>
              <a:t>一般的に、集積回路や固体ディスプレイのような薄膜デバイスでは、ウエハ上に大量のデバイスを作成する。</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それぞれのデバイスの特性は、さまざまな要因により特性ばらつきが生じる。</a:t>
            </a:r>
            <a:endParaRPr b="0" lang="en-US" sz="2800" spc="-1" strike="noStrike">
              <a:solidFill>
                <a:srgbClr val="000000"/>
              </a:solidFill>
              <a:latin typeface="Aptos"/>
            </a:endParaRPr>
          </a:p>
          <a:p>
            <a:pPr marL="244800" indent="-2448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不純物拡散、不純物注入</a:t>
            </a:r>
            <a:endParaRPr b="0" lang="en-US" sz="2800" spc="-1" strike="noStrike">
              <a:solidFill>
                <a:srgbClr val="000000"/>
              </a:solidFill>
              <a:latin typeface="Aptos"/>
            </a:endParaRPr>
          </a:p>
          <a:p>
            <a:pPr marL="244800" indent="-2448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薄膜形成</a:t>
            </a:r>
            <a:endParaRPr b="0" lang="en-US" sz="2800" spc="-1" strike="noStrike">
              <a:solidFill>
                <a:srgbClr val="000000"/>
              </a:solidFill>
              <a:latin typeface="Aptos"/>
            </a:endParaRPr>
          </a:p>
          <a:p>
            <a:pPr marL="244800" indent="-2448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薄膜加工</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同じ素子をペアで使うことで、単独で使う場合よりも、ばらつきに対する耐性が向上する。</a:t>
            </a:r>
            <a:endParaRPr b="0" lang="en-US" sz="2800" spc="-1" strike="noStrike">
              <a:solidFill>
                <a:srgbClr val="000000"/>
              </a:solidFill>
              <a:latin typeface="Aptos"/>
            </a:endParaRPr>
          </a:p>
          <a:p>
            <a:pPr marL="244800" indent="-2448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差動対</a:t>
            </a:r>
            <a:endParaRPr b="0" lang="en-US" sz="2800" spc="-1" strike="noStrike">
              <a:solidFill>
                <a:srgbClr val="000000"/>
              </a:solidFill>
              <a:latin typeface="Aptos"/>
            </a:endParaRPr>
          </a:p>
          <a:p>
            <a:pPr marL="244800" indent="-2448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カレントミラー</a:t>
            </a:r>
            <a:endParaRPr b="0" lang="en-US" sz="2800" spc="-1" strike="noStrike">
              <a:solidFill>
                <a:srgbClr val="000000"/>
              </a:solidFill>
              <a:latin typeface="Aptos"/>
            </a:endParaRPr>
          </a:p>
          <a:p>
            <a:pPr marL="244800" indent="-2448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能動負荷</a:t>
            </a:r>
            <a:endParaRPr b="0" lang="en-US" sz="2800" spc="-1" strike="noStrike">
              <a:solidFill>
                <a:srgbClr val="000000"/>
              </a:solidFill>
              <a:latin typeface="Aptos"/>
            </a:endParaRPr>
          </a:p>
          <a:p>
            <a:pPr indent="0">
              <a:lnSpc>
                <a:spcPct val="90000"/>
              </a:lnSpc>
              <a:spcBef>
                <a:spcPts val="1001"/>
              </a:spcBef>
              <a:buNone/>
              <a:tabLst>
                <a:tab algn="l" pos="0"/>
              </a:tabLst>
            </a:pPr>
            <a:r>
              <a:rPr b="0" lang="ja-JP" sz="2800" spc="-1" strike="noStrike">
                <a:solidFill>
                  <a:srgbClr val="000000"/>
                </a:solidFill>
                <a:latin typeface="Aptos"/>
              </a:rPr>
              <a:t>ペアのトランジスタは、可能な限り近くに並べる方が、ばらつきに対する耐性が向上する。</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p:txBody>
      </p:sp>
      <p:pic>
        <p:nvPicPr>
          <p:cNvPr id="162" name="Picture 4" descr="A blue and white circle&#10;&#10;AI-generated content may be incorrect."/>
          <p:cNvPicPr/>
          <p:nvPr/>
        </p:nvPicPr>
        <p:blipFill>
          <a:blip r:embed="rId1"/>
          <a:stretch/>
        </p:blipFill>
        <p:spPr>
          <a:xfrm>
            <a:off x="8825040" y="1470600"/>
            <a:ext cx="2002320" cy="2019600"/>
          </a:xfrm>
          <a:prstGeom prst="rect">
            <a:avLst/>
          </a:prstGeom>
          <a:ln w="0">
            <a:noFill/>
          </a:ln>
        </p:spPr>
      </p:pic>
      <p:sp>
        <p:nvSpPr>
          <p:cNvPr id="163" name="TextBox 5"/>
          <p:cNvSpPr/>
          <p:nvPr/>
        </p:nvSpPr>
        <p:spPr>
          <a:xfrm>
            <a:off x="8321400" y="3611160"/>
            <a:ext cx="2881080" cy="637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200" spc="-1" strike="noStrike">
                <a:solidFill>
                  <a:srgbClr val="000000"/>
                </a:solidFill>
                <a:latin typeface="Aptos"/>
              </a:rPr>
              <a:t>[1] https://blog.minitab.com/ja/enhance-circuit-yields-wafer-map</a:t>
            </a:r>
            <a:endParaRPr b="0" lang="en-US" sz="1200" spc="-1" strike="noStrike">
              <a:solidFill>
                <a:srgbClr val="000000"/>
              </a:solidFill>
              <a:latin typeface="Arial"/>
            </a:endParaRPr>
          </a:p>
        </p:txBody>
      </p:sp>
      <p:pic>
        <p:nvPicPr>
          <p:cNvPr id="164" name="Picture 3" descr=""/>
          <p:cNvPicPr/>
          <p:nvPr/>
        </p:nvPicPr>
        <p:blipFill>
          <a:blip r:embed="rId2"/>
          <a:stretch/>
        </p:blipFill>
        <p:spPr>
          <a:xfrm>
            <a:off x="8924040" y="4479120"/>
            <a:ext cx="1870200" cy="1185840"/>
          </a:xfrm>
          <a:prstGeom prst="rect">
            <a:avLst/>
          </a:prstGeom>
          <a:ln w="0">
            <a:noFill/>
          </a:ln>
        </p:spPr>
      </p:pic>
      <p:sp>
        <p:nvSpPr>
          <p:cNvPr id="165" name="TextBox 6"/>
          <p:cNvSpPr/>
          <p:nvPr/>
        </p:nvSpPr>
        <p:spPr>
          <a:xfrm>
            <a:off x="9539640" y="5716080"/>
            <a:ext cx="638280" cy="2721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ja-JP" sz="1200" spc="-1" strike="noStrike">
                <a:solidFill>
                  <a:srgbClr val="000000"/>
                </a:solidFill>
                <a:latin typeface="Aptos"/>
              </a:rPr>
              <a:t>差動対</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ja-JP" sz="4400" spc="-1" strike="noStrike">
                <a:solidFill>
                  <a:srgbClr val="000000"/>
                </a:solidFill>
                <a:latin typeface="Aptos Display"/>
              </a:rPr>
              <a:t>アノテーション</a:t>
            </a:r>
            <a:endParaRPr b="0" lang="en-US" sz="4400" spc="-1" strike="noStrike">
              <a:solidFill>
                <a:srgbClr val="000000"/>
              </a:solidFill>
              <a:latin typeface="Aptos"/>
            </a:endParaRPr>
          </a:p>
        </p:txBody>
      </p:sp>
      <p:sp>
        <p:nvSpPr>
          <p:cNvPr id="167" name="PlaceHolder 2"/>
          <p:cNvSpPr>
            <a:spLocks noGrp="1"/>
          </p:cNvSpPr>
          <p:nvPr>
            <p:ph/>
          </p:nvPr>
        </p:nvSpPr>
        <p:spPr>
          <a:xfrm>
            <a:off x="838080" y="1825560"/>
            <a:ext cx="5135760" cy="4350960"/>
          </a:xfrm>
          <a:prstGeom prst="rect">
            <a:avLst/>
          </a:prstGeom>
          <a:noFill/>
          <a:ln w="0">
            <a:noFill/>
          </a:ln>
        </p:spPr>
        <p:txBody>
          <a:bodyPr anchor="t">
            <a:noAutofit/>
          </a:bodyPr>
          <a:p>
            <a:pPr indent="0">
              <a:lnSpc>
                <a:spcPct val="90000"/>
              </a:lnSpc>
              <a:spcBef>
                <a:spcPts val="1001"/>
              </a:spcBef>
              <a:buNone/>
              <a:tabLst>
                <a:tab algn="l" pos="0"/>
              </a:tabLst>
            </a:pPr>
            <a:r>
              <a:rPr b="0" lang="ja-JP" sz="2800" spc="-1" strike="noStrike">
                <a:solidFill>
                  <a:srgbClr val="000000"/>
                </a:solidFill>
                <a:latin typeface="Aptos"/>
              </a:rPr>
              <a:t>アノテーションメカニズム</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ネットリストから、デバイスとネットを抽出し、二部グラフを作成する</a:t>
            </a:r>
            <a:endParaRPr b="0" lang="en-US" sz="2800" spc="-1" strike="noStrike">
              <a:solidFill>
                <a:srgbClr val="000000"/>
              </a:solidFill>
              <a:latin typeface="Aptos"/>
            </a:endParaRPr>
          </a:p>
          <a:p>
            <a:pPr marL="228600" indent="-228600">
              <a:lnSpc>
                <a:spcPct val="90000"/>
              </a:lnSpc>
              <a:spcBef>
                <a:spcPts val="1001"/>
              </a:spcBef>
              <a:buClr>
                <a:srgbClr val="000000"/>
              </a:buClr>
              <a:buFont typeface="Arial"/>
              <a:buChar char="•"/>
              <a:tabLst>
                <a:tab algn="l" pos="0"/>
              </a:tabLst>
            </a:pPr>
            <a:r>
              <a:rPr b="0" lang="ja-JP" sz="2800" spc="-1" strike="noStrike">
                <a:solidFill>
                  <a:srgbClr val="000000"/>
                </a:solidFill>
                <a:latin typeface="Aptos"/>
              </a:rPr>
              <a:t>作成した二部クラフから、対応するデバイスコンポジションに相当するグラフを見つける</a:t>
            </a: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a:p>
            <a:pPr indent="0">
              <a:lnSpc>
                <a:spcPct val="90000"/>
              </a:lnSpc>
              <a:spcBef>
                <a:spcPts val="1001"/>
              </a:spcBef>
              <a:buNone/>
              <a:tabLst>
                <a:tab algn="l" pos="0"/>
              </a:tabLst>
            </a:pPr>
            <a:endParaRPr b="0" lang="en-US" sz="2800" spc="-1" strike="noStrike">
              <a:solidFill>
                <a:srgbClr val="000000"/>
              </a:solidFill>
              <a:latin typeface="Aptos"/>
            </a:endParaRPr>
          </a:p>
        </p:txBody>
      </p:sp>
      <p:pic>
        <p:nvPicPr>
          <p:cNvPr id="168" name="Picture 11" descr=""/>
          <p:cNvPicPr/>
          <p:nvPr/>
        </p:nvPicPr>
        <p:blipFill>
          <a:blip r:embed="rId1"/>
          <a:stretch/>
        </p:blipFill>
        <p:spPr>
          <a:xfrm>
            <a:off x="6523200" y="2347920"/>
            <a:ext cx="4830480" cy="2485800"/>
          </a:xfrm>
          <a:prstGeom prst="rect">
            <a:avLst/>
          </a:prstGeom>
          <a:ln w="0">
            <a:noFill/>
          </a:ln>
        </p:spPr>
      </p:pic>
      <p:sp>
        <p:nvSpPr>
          <p:cNvPr id="169" name="Rectangle 12"/>
          <p:cNvSpPr/>
          <p:nvPr/>
        </p:nvSpPr>
        <p:spPr>
          <a:xfrm>
            <a:off x="9515160" y="2347920"/>
            <a:ext cx="616680" cy="43200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70" name="Rectangle 13"/>
          <p:cNvSpPr/>
          <p:nvPr/>
        </p:nvSpPr>
        <p:spPr>
          <a:xfrm>
            <a:off x="9019080" y="2975760"/>
            <a:ext cx="1589040" cy="43200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71" name="Rectangle 14"/>
          <p:cNvSpPr/>
          <p:nvPr/>
        </p:nvSpPr>
        <p:spPr>
          <a:xfrm>
            <a:off x="9813600" y="3647160"/>
            <a:ext cx="285840" cy="43200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72" name="Rectangle 15"/>
          <p:cNvSpPr/>
          <p:nvPr/>
        </p:nvSpPr>
        <p:spPr>
          <a:xfrm>
            <a:off x="9019080" y="4212000"/>
            <a:ext cx="1589040" cy="43200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
        <p:nvSpPr>
          <p:cNvPr id="173" name="Rectangle 16"/>
          <p:cNvSpPr/>
          <p:nvPr/>
        </p:nvSpPr>
        <p:spPr>
          <a:xfrm>
            <a:off x="6634440" y="3356280"/>
            <a:ext cx="1712160" cy="62496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pto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475</TotalTime>
  <Application>LibreOffice/7.5.4.2$Windows_X86_64 LibreOffice_project/36ccfdc35048b057fd9854c757a8b67ec53977b6</Application>
  <AppVersion>15.0000</AppVersion>
  <Words>711</Words>
  <Paragraphs>121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2025-03-15T22:33:40Z</dcterms:created>
  <dc:creator>Satoshi Sasaki</dc:creator>
  <dc:description/>
  <dc:language>en-US</dc:language>
  <cp:lastModifiedBy>Satoshi Sasaki</cp:lastModifiedBy>
  <dcterms:modified xsi:type="dcterms:W3CDTF">2025-04-13T00:03:17Z</dcterms:modified>
  <cp:revision>23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16</vt:i4>
  </property>
</Properties>
</file>