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0" r:id="rId4"/>
    <p:sldId id="261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48"/>
  </p:normalViewPr>
  <p:slideViewPr>
    <p:cSldViewPr snapToGrid="0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ritsuna Imamura" userId="5b2da16fa1785921" providerId="LiveId" clId="{EFD54F92-7991-A14E-907E-7CB20985FCFD}"/>
    <pc:docChg chg="undo custSel addSld">
      <pc:chgData name="Noritsuna Imamura" userId="5b2da16fa1785921" providerId="LiveId" clId="{EFD54F92-7991-A14E-907E-7CB20985FCFD}" dt="2024-10-12T07:45:29.156" v="0" actId="2696"/>
      <pc:docMkLst>
        <pc:docMk/>
      </pc:docMkLst>
      <pc:sldChg chg="add">
        <pc:chgData name="Noritsuna Imamura" userId="5b2da16fa1785921" providerId="LiveId" clId="{EFD54F92-7991-A14E-907E-7CB20985FCFD}" dt="2024-10-12T07:45:29.156" v="0" actId="2696"/>
        <pc:sldMkLst>
          <pc:docMk/>
          <pc:sldMk cId="4155956670" sldId="2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9A8B1-22E7-4A98-AA6A-8AE9234ED070}" type="datetimeFigureOut">
              <a:rPr kumimoji="1" lang="ja-JP" altLang="en-US" smtClean="0"/>
              <a:t>2024/10/12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324F1-0AFF-4DFE-8E05-F49435F389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0883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1324F1-0AFF-4DFE-8E05-F49435F3894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9397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1324F1-0AFF-4DFE-8E05-F49435F3894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653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1324F1-0AFF-4DFE-8E05-F49435F3894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2679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C4D5B-DA0C-9260-3D80-F8B2092E0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81B5B8C7-C67D-8E67-C4E0-318C320907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F131BFC2-DD62-5785-4F59-7CE863AEE5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7079EC6-7B78-29FE-9809-3EE12444AF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1324F1-0AFF-4DFE-8E05-F49435F3894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0015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3DDF4-F748-83CD-FF3D-AFD4A7050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5B254D31-30CC-097E-9BB6-166508AA70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A4492530-D8AF-957A-813B-2DE6C2E2E3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14A1C5F-A14F-C8DC-9CCA-29E8F762A8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1324F1-0AFF-4DFE-8E05-F49435F3894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3353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C6DDD1-5151-42C2-452F-D7F0CCC56B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AC06B731-BD58-35BA-9524-50A8F0BA2F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F1AB8E8B-F605-659A-BBA0-AC0D120237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BB2462A-3CFF-54B7-D478-26F210A9B5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1324F1-0AFF-4DFE-8E05-F49435F3894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6227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D5A837-16E3-FB27-3B89-8D3635FAC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E198E53-F8E4-6BF8-D730-051101724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4EB7AC-0361-F5E3-470C-E18BF76C7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7670-4FE7-4B34-B017-04600277EC7C}" type="datetimeFigureOut">
              <a:rPr kumimoji="1" lang="ja-JP" altLang="en-US" smtClean="0"/>
              <a:t>2024/10/12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DCE974-2D9C-D1E1-7D52-4B9B2EE94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EA5DA7-BDCF-5086-9A3E-DF1561412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A080-4BE2-4ED2-92EE-B70D4EC149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2138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F7D6AC-D07E-A352-D97A-046D93152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61F3ACD-CDEE-BCE9-92D0-5C824BD1F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004D8A-F261-5DAB-6D94-A01F2CF57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7670-4FE7-4B34-B017-04600277EC7C}" type="datetimeFigureOut">
              <a:rPr kumimoji="1" lang="ja-JP" altLang="en-US" smtClean="0"/>
              <a:t>2024/10/12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6AA6E0-1E4A-0F82-C44C-D6C554375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171F4A-48EF-B330-B398-90F0E9792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A080-4BE2-4ED2-92EE-B70D4EC149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765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231CFF5-18FC-3AFC-522D-47675E21EF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93FCC4C-8AAA-98E2-5933-5CCDCA3B2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6CBBCF-03CC-037C-7C73-3AD2A3E08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7670-4FE7-4B34-B017-04600277EC7C}" type="datetimeFigureOut">
              <a:rPr kumimoji="1" lang="ja-JP" altLang="en-US" smtClean="0"/>
              <a:t>2024/10/12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4879A1-4768-84AA-7687-9CC5B0BBB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B9E9DE-CEA7-E18E-747D-CE876998D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A080-4BE2-4ED2-92EE-B70D4EC149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2624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CB4B1E-5139-C898-5126-7C8166843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63D842-7035-1603-908D-358451E4C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2D13C0-B899-90CA-CED8-F430237A3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7670-4FE7-4B34-B017-04600277EC7C}" type="datetimeFigureOut">
              <a:rPr kumimoji="1" lang="ja-JP" altLang="en-US" smtClean="0"/>
              <a:t>2024/10/12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DC9DAD-AEC4-E500-7D86-D952AA90C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3EE5F8-D4B9-B962-68C8-771DC6159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A080-4BE2-4ED2-92EE-B70D4EC149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3466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A6C3B8-4BC0-CDCE-2245-3B74EE54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AA3B01-BDD7-BD17-7B0F-3725CE277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31F03E-9E62-BCA6-A506-573CEF5C5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7670-4FE7-4B34-B017-04600277EC7C}" type="datetimeFigureOut">
              <a:rPr kumimoji="1" lang="ja-JP" altLang="en-US" smtClean="0"/>
              <a:t>2024/10/12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A321F7-60DE-BE66-9931-0469AE881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3A44F3-6109-F8DB-F841-53148DA9A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A080-4BE2-4ED2-92EE-B70D4EC149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0564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711244-C20E-85CA-90FC-30BDFF724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E1A51A-A913-1EAA-0D5D-FBBFEFD2FC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28AF2CF-D7D8-16D7-ACBD-F77AAB10D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DA11DD-18A2-6426-7B50-CC76CAD7E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7670-4FE7-4B34-B017-04600277EC7C}" type="datetimeFigureOut">
              <a:rPr kumimoji="1" lang="ja-JP" altLang="en-US" smtClean="0"/>
              <a:t>2024/10/12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0070C2-CD9C-DEFD-17AF-F7465D794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13976E3-AA54-CF99-50DA-AE7380414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A080-4BE2-4ED2-92EE-B70D4EC149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8544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00B891-F308-0E1D-D214-48571BD12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7035060-3520-6B84-168D-1305447D5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E8F22B1-EE95-ACA7-1982-40B63A998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CD02B3A-59D5-9513-09EB-A3B9F9A511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FE3B0FC-D90C-0A0B-34AA-B29EDB8C4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4896340-6753-7A28-55C1-DBC5190B5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7670-4FE7-4B34-B017-04600277EC7C}" type="datetimeFigureOut">
              <a:rPr kumimoji="1" lang="ja-JP" altLang="en-US" smtClean="0"/>
              <a:t>2024/10/12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4894FE4-99EA-45CD-2CC6-55CFE7A8A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5BA3F34-31EF-30FA-E42D-7D730E05F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A080-4BE2-4ED2-92EE-B70D4EC149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033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B4DCDA-484E-E577-C276-7041165AB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1B104C8-2C85-C4D3-0856-E84104E16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7670-4FE7-4B34-B017-04600277EC7C}" type="datetimeFigureOut">
              <a:rPr kumimoji="1" lang="ja-JP" altLang="en-US" smtClean="0"/>
              <a:t>2024/10/12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7F04C97-B675-70AE-AC13-6A39C7FCC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FDCE740-2BCC-4672-A258-15272A4BB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A080-4BE2-4ED2-92EE-B70D4EC149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53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E7AE949-23FB-B267-4D67-AD0A8271C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7670-4FE7-4B34-B017-04600277EC7C}" type="datetimeFigureOut">
              <a:rPr kumimoji="1" lang="ja-JP" altLang="en-US" smtClean="0"/>
              <a:t>2024/10/12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A161375-7FCC-58EB-4412-CB20F1558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C6CDEBC-BF8E-F1CC-0CC8-BA27F4709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A080-4BE2-4ED2-92EE-B70D4EC149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485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83C60A-4CB2-D992-133D-191F0DBA4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30E124-A68E-28A6-4457-F6C3E1C87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616FBDD-01B5-B79D-A65F-967890D35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02B1D44-6FCC-F04A-07C5-41B39CA7C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7670-4FE7-4B34-B017-04600277EC7C}" type="datetimeFigureOut">
              <a:rPr kumimoji="1" lang="ja-JP" altLang="en-US" smtClean="0"/>
              <a:t>2024/10/12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F50BFB9-A5C6-D2AA-B3E1-E35A52F2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536613C-C391-C4B0-8F12-DAF6B9364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A080-4BE2-4ED2-92EE-B70D4EC149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6353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937E7F-2B22-D0D4-5486-6E723B8B6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F4B0453-E356-66A9-2DDC-594E9E6EDD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E67F37-92E0-E96C-F961-5F8A9D1D6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195424-EE32-318A-C8F3-A30517778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7670-4FE7-4B34-B017-04600277EC7C}" type="datetimeFigureOut">
              <a:rPr kumimoji="1" lang="ja-JP" altLang="en-US" smtClean="0"/>
              <a:t>2024/10/12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6F6D46-4619-FCA6-B18E-F1E4B8BAB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2932185-2FC3-E3AA-6A18-E1D2C5A4E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6A080-4BE2-4ED2-92EE-B70D4EC149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5048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14F0791-0567-2B57-01D3-DB85B84E8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9E4264B-A541-D0E2-1013-26C0B39CA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D0383E-670F-104C-8B66-C3F75CB28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437670-4FE7-4B34-B017-04600277EC7C}" type="datetimeFigureOut">
              <a:rPr kumimoji="1" lang="ja-JP" altLang="en-US" smtClean="0"/>
              <a:t>2024/10/12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7D66A9-687E-B4E6-F9DA-4F05AAE447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730695-BA80-543E-5338-26F463CEC3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36A080-4BE2-4ED2-92EE-B70D4EC149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897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shi-kai/OpenRule1umPDK_setupED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stfieldsolvers.com/fasthenry2.ht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github.com/noritsuna/tt08-analog-Vctrl_LC_oscillator/tree/main/generato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383AB94-8FC1-6CED-EC22-46B757E1C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ja-JP" altLang="en-US" sz="6300" dirty="0"/>
              <a:t>東海理化シャトル</a:t>
            </a:r>
            <a:br>
              <a:rPr kumimoji="1" lang="en-US" altLang="ja-JP" sz="6300" dirty="0"/>
            </a:br>
            <a:r>
              <a:rPr kumimoji="1" lang="ja-JP" altLang="en-US" sz="6300" dirty="0"/>
              <a:t>～</a:t>
            </a:r>
            <a:r>
              <a:rPr kumimoji="1" lang="en-US" altLang="ja-JP" sz="6300" dirty="0"/>
              <a:t>DCDC</a:t>
            </a:r>
            <a:r>
              <a:rPr kumimoji="1" lang="ja-JP" altLang="en-US" sz="6300" dirty="0"/>
              <a:t>コンバータ～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454E8E6-88B6-1C73-BBB7-B6B96BBD5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kumimoji="1" lang="en-US" altLang="ja-JP" dirty="0"/>
              <a:t>Noritsuna Imamura</a:t>
            </a:r>
          </a:p>
          <a:p>
            <a:pPr algn="l"/>
            <a:r>
              <a:rPr lang="en-US" altLang="ja-JP" dirty="0"/>
              <a:t>noritsuna@ishi-kai.org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5728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BC69766-D1A0-23A8-F7AF-018E4E4C0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kumimoji="1" lang="ja-JP" altLang="en-US" sz="7200" dirty="0"/>
              <a:t>なぜやるのか？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36A78A-B189-2E78-BB3D-1E6DE386C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359152"/>
            <a:ext cx="10117328" cy="3953157"/>
          </a:xfrm>
        </p:spPr>
        <p:txBody>
          <a:bodyPr anchor="t">
            <a:normAutofit fontScale="92500"/>
          </a:bodyPr>
          <a:lstStyle/>
          <a:p>
            <a:r>
              <a:rPr lang="en-US" altLang="ja-JP" sz="2400" dirty="0"/>
              <a:t>DCDC</a:t>
            </a:r>
            <a:r>
              <a:rPr lang="ja-JP" altLang="en-US" sz="2400" dirty="0"/>
              <a:t>である理由</a:t>
            </a:r>
            <a:endParaRPr lang="en-US" altLang="ja-JP" sz="2400" dirty="0"/>
          </a:p>
          <a:p>
            <a:pPr lvl="1"/>
            <a:r>
              <a:rPr lang="ja-JP" altLang="en-US" dirty="0"/>
              <a:t>東海理化シャトルが高圧対応であるため、それを生かした回路として選択</a:t>
            </a:r>
            <a:endParaRPr lang="en-US" altLang="ja-JP" dirty="0"/>
          </a:p>
          <a:p>
            <a:r>
              <a:rPr lang="ja-JP" altLang="en-US" sz="2400" dirty="0"/>
              <a:t>チーム制である理由（と２チームに絞っている理由）</a:t>
            </a:r>
            <a:endParaRPr lang="en-US" altLang="ja-JP" sz="2400" dirty="0"/>
          </a:p>
          <a:p>
            <a:pPr lvl="1"/>
            <a:r>
              <a:rPr lang="ja-JP" altLang="en-US" dirty="0"/>
              <a:t>ソロは中級者以上じゃないと難しいが、本会は初級者がメイン層である</a:t>
            </a:r>
            <a:endParaRPr lang="en-US" altLang="ja-JP" dirty="0"/>
          </a:p>
          <a:p>
            <a:pPr lvl="2"/>
            <a:r>
              <a:rPr kumimoji="1" lang="ja-JP" altLang="en-US" sz="2200" dirty="0"/>
              <a:t>極力、多くの人に参加してもらいたい</a:t>
            </a:r>
            <a:endParaRPr kumimoji="1" lang="en-US" altLang="ja-JP" sz="2200" dirty="0"/>
          </a:p>
          <a:p>
            <a:pPr lvl="3"/>
            <a:r>
              <a:rPr kumimoji="1" lang="ja-JP" altLang="en-US" sz="2000" dirty="0"/>
              <a:t>今までソロで募ってもほぼ募集が無かった</a:t>
            </a:r>
            <a:endParaRPr kumimoji="1" lang="en-US" altLang="ja-JP" sz="2000" dirty="0"/>
          </a:p>
          <a:p>
            <a:pPr lvl="4"/>
            <a:r>
              <a:rPr lang="ja-JP" altLang="en-US" sz="2000" dirty="0"/>
              <a:t>なので、いろいろ模索中のうちの試しの一手</a:t>
            </a:r>
            <a:endParaRPr kumimoji="1" lang="en-US" altLang="ja-JP" sz="2000" dirty="0"/>
          </a:p>
          <a:p>
            <a:pPr lvl="1"/>
            <a:r>
              <a:rPr kumimoji="1" lang="en-US" altLang="ja-JP" dirty="0"/>
              <a:t>OR1</a:t>
            </a:r>
            <a:r>
              <a:rPr kumimoji="1" lang="ja-JP" altLang="en-US" dirty="0"/>
              <a:t>→東海理化</a:t>
            </a:r>
            <a:r>
              <a:rPr kumimoji="1" lang="en-US" altLang="ja-JP" dirty="0"/>
              <a:t>PDK</a:t>
            </a:r>
            <a:r>
              <a:rPr kumimoji="1" lang="ja-JP" altLang="en-US" dirty="0"/>
              <a:t>変換が必要であるが未知であるため、複雑すぎる回路や多数の応募は捌けない可能性があるため</a:t>
            </a:r>
            <a:endParaRPr kumimoji="1" lang="en-US" altLang="ja-JP" dirty="0"/>
          </a:p>
          <a:p>
            <a:pPr lvl="2"/>
            <a:r>
              <a:rPr lang="ja-JP" altLang="en-US" sz="2200" dirty="0"/>
              <a:t>東海理化さん自体、初の試みでありサポートなどが期待できないことも理由の一つ</a:t>
            </a:r>
            <a:endParaRPr lang="en-US" altLang="ja-JP" sz="2200" dirty="0"/>
          </a:p>
        </p:txBody>
      </p:sp>
    </p:spTree>
    <p:extLst>
      <p:ext uri="{BB962C8B-B14F-4D97-AF65-F5344CB8AC3E}">
        <p14:creationId xmlns:p14="http://schemas.microsoft.com/office/powerpoint/2010/main" val="4155956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BC69766-D1A0-23A8-F7AF-018E4E4C0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ja-JP" altLang="en-US" sz="7200" dirty="0"/>
              <a:t>どうやる？</a:t>
            </a:r>
            <a:endParaRPr kumimoji="1" lang="ja-JP" altLang="en-US" sz="72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36A78A-B189-2E78-BB3D-1E6DE386C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359152"/>
            <a:ext cx="9621520" cy="3953157"/>
          </a:xfrm>
        </p:spPr>
        <p:txBody>
          <a:bodyPr anchor="t">
            <a:normAutofit fontScale="92500" lnSpcReduction="10000"/>
          </a:bodyPr>
          <a:lstStyle/>
          <a:p>
            <a:r>
              <a:rPr kumimoji="1" lang="ja-JP" altLang="en-US" sz="2400" dirty="0"/>
              <a:t>実施内容</a:t>
            </a:r>
            <a:endParaRPr kumimoji="1" lang="en-US" altLang="ja-JP" sz="2400" dirty="0"/>
          </a:p>
          <a:p>
            <a:pPr lvl="1"/>
            <a:r>
              <a:rPr kumimoji="1" lang="ja-JP" altLang="en-US" sz="2000" dirty="0"/>
              <a:t>昇圧型と降圧型の２種類を「２チーム」で作成する</a:t>
            </a:r>
            <a:endParaRPr kumimoji="1" lang="en-US" altLang="ja-JP" sz="2000" dirty="0"/>
          </a:p>
          <a:p>
            <a:pPr lvl="2"/>
            <a:r>
              <a:rPr kumimoji="1" lang="en-US" altLang="ja-JP" dirty="0"/>
              <a:t>5V-&gt;12V, 12V-&gt;5V</a:t>
            </a:r>
            <a:r>
              <a:rPr kumimoji="1" lang="ja-JP" altLang="en-US" dirty="0"/>
              <a:t>とする</a:t>
            </a:r>
            <a:endParaRPr kumimoji="1" lang="en-US" altLang="ja-JP" dirty="0"/>
          </a:p>
          <a:p>
            <a:pPr lvl="2"/>
            <a:r>
              <a:rPr lang="en-US" altLang="ja-JP" dirty="0"/>
              <a:t>Chipathon2024</a:t>
            </a:r>
            <a:r>
              <a:rPr lang="ja-JP" altLang="en-US" dirty="0"/>
              <a:t>の変形パターン</a:t>
            </a:r>
            <a:endParaRPr lang="en-US" altLang="ja-JP" dirty="0"/>
          </a:p>
          <a:p>
            <a:r>
              <a:rPr lang="ja-JP" altLang="en-US" sz="2400" dirty="0"/>
              <a:t>決まっているルール</a:t>
            </a:r>
            <a:endParaRPr lang="en-US" altLang="ja-JP" sz="2000" dirty="0"/>
          </a:p>
          <a:p>
            <a:pPr lvl="1"/>
            <a:r>
              <a:rPr lang="en-US" altLang="ja-JP" sz="2000" dirty="0"/>
              <a:t>OpenRule1um</a:t>
            </a:r>
            <a:r>
              <a:rPr lang="ja-JP" altLang="en-US" sz="2000" dirty="0"/>
              <a:t>を利用する</a:t>
            </a:r>
            <a:endParaRPr lang="en-US" altLang="ja-JP" sz="2000" dirty="0"/>
          </a:p>
          <a:p>
            <a:pPr lvl="2"/>
            <a:r>
              <a:rPr lang="en-US" altLang="ja-JP" sz="1600" dirty="0">
                <a:hlinkClick r:id="rId3"/>
              </a:rPr>
              <a:t>https://github.com/ishi-kai/OpenRule1umPDK_setupEDA</a:t>
            </a:r>
            <a:endParaRPr lang="en-US" altLang="ja-JP" sz="1600" dirty="0"/>
          </a:p>
          <a:p>
            <a:pPr lvl="1"/>
            <a:r>
              <a:rPr lang="ja-JP" altLang="en-US" sz="2000" dirty="0"/>
              <a:t>テープアウトは「</a:t>
            </a:r>
            <a:r>
              <a:rPr lang="en-US" altLang="ja-JP" sz="2000" dirty="0"/>
              <a:t>11</a:t>
            </a:r>
            <a:r>
              <a:rPr lang="ja-JP" altLang="en-US" sz="2000" dirty="0"/>
              <a:t>月</a:t>
            </a:r>
            <a:r>
              <a:rPr lang="en-US" altLang="ja-JP" sz="2000" dirty="0"/>
              <a:t>17</a:t>
            </a:r>
            <a:r>
              <a:rPr lang="ja-JP" altLang="en-US" sz="2000" dirty="0"/>
              <a:t>日」</a:t>
            </a:r>
            <a:endParaRPr lang="en-US" altLang="ja-JP" sz="2000" dirty="0"/>
          </a:p>
          <a:p>
            <a:pPr lvl="1"/>
            <a:r>
              <a:rPr lang="en-US" altLang="ja-JP" sz="2000" dirty="0"/>
              <a:t>Max</a:t>
            </a:r>
            <a:r>
              <a:rPr lang="ja-JP" altLang="en-US" sz="2000" dirty="0"/>
              <a:t>サイズは「</a:t>
            </a:r>
            <a:r>
              <a:rPr lang="en-US" altLang="ja-JP" sz="2000" dirty="0"/>
              <a:t>1000um(1mm) x 1000um(1mm)</a:t>
            </a:r>
            <a:r>
              <a:rPr lang="ja-JP" altLang="en-US" sz="2000" dirty="0"/>
              <a:t>」</a:t>
            </a:r>
            <a:endParaRPr lang="en-US" altLang="ja-JP" sz="2000" dirty="0"/>
          </a:p>
          <a:p>
            <a:pPr lvl="1"/>
            <a:r>
              <a:rPr lang="ja-JP" altLang="en-US" sz="2000" dirty="0"/>
              <a:t>ピン数は「</a:t>
            </a:r>
            <a:r>
              <a:rPr lang="en-US" altLang="ja-JP" sz="2000" dirty="0"/>
              <a:t>7</a:t>
            </a:r>
            <a:r>
              <a:rPr lang="ja-JP" altLang="en-US" sz="2000" dirty="0"/>
              <a:t>ピン」</a:t>
            </a:r>
            <a:endParaRPr lang="en-US" altLang="ja-JP" sz="2000" dirty="0"/>
          </a:p>
          <a:p>
            <a:pPr lvl="2"/>
            <a:r>
              <a:rPr lang="en-US" altLang="ja-JP" sz="1600" dirty="0"/>
              <a:t>VDD,</a:t>
            </a:r>
            <a:r>
              <a:rPr lang="ja-JP" altLang="en-US" sz="1600" dirty="0"/>
              <a:t> 入力電圧用ピン</a:t>
            </a:r>
            <a:r>
              <a:rPr lang="en-US" altLang="ja-JP" sz="1600" dirty="0"/>
              <a:t>, </a:t>
            </a:r>
            <a:r>
              <a:rPr lang="ja-JP" altLang="en-US" sz="1600" dirty="0"/>
              <a:t>出力電圧用ピン の </a:t>
            </a:r>
            <a:r>
              <a:rPr lang="en-US" altLang="ja-JP" sz="1600" dirty="0"/>
              <a:t>3</a:t>
            </a:r>
            <a:r>
              <a:rPr lang="ja-JP" altLang="en-US" sz="1600" dirty="0"/>
              <a:t>ピンは必須</a:t>
            </a:r>
            <a:endParaRPr lang="en-US" altLang="ja-JP" sz="1600" dirty="0"/>
          </a:p>
          <a:p>
            <a:pPr lvl="3"/>
            <a:r>
              <a:rPr lang="ja-JP" altLang="en-US" sz="1400" dirty="0"/>
              <a:t>後の</a:t>
            </a:r>
            <a:r>
              <a:rPr lang="en-US" altLang="ja-JP" sz="1400" dirty="0"/>
              <a:t>4</a:t>
            </a:r>
            <a:r>
              <a:rPr lang="ja-JP" altLang="en-US" sz="1400" dirty="0"/>
              <a:t>ピンをどう使うかは自由</a:t>
            </a:r>
            <a:endParaRPr lang="en-US" altLang="ja-JP" sz="1400" dirty="0"/>
          </a:p>
          <a:p>
            <a:pPr lvl="3"/>
            <a:r>
              <a:rPr lang="en-US" altLang="ja-JP" sz="1400" dirty="0"/>
              <a:t>VSS</a:t>
            </a:r>
            <a:r>
              <a:rPr lang="ja-JP" altLang="en-US" sz="1400" dirty="0"/>
              <a:t>は共通のものを利用してもよいため、数に入れなくてもよい</a:t>
            </a:r>
          </a:p>
        </p:txBody>
      </p:sp>
    </p:spTree>
    <p:extLst>
      <p:ext uri="{BB962C8B-B14F-4D97-AF65-F5344CB8AC3E}">
        <p14:creationId xmlns:p14="http://schemas.microsoft.com/office/powerpoint/2010/main" val="342297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BC69766-D1A0-23A8-F7AF-018E4E4C0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altLang="ja-JP" sz="7200" dirty="0"/>
              <a:t>4</a:t>
            </a:r>
            <a:r>
              <a:rPr lang="ja-JP" altLang="en-US" sz="7200" dirty="0"/>
              <a:t>ピン？</a:t>
            </a:r>
            <a:endParaRPr kumimoji="1" lang="ja-JP" altLang="en-US" sz="72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36A78A-B189-2E78-BB3D-1E6DE386C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359152"/>
            <a:ext cx="9621520" cy="3953157"/>
          </a:xfrm>
        </p:spPr>
        <p:txBody>
          <a:bodyPr anchor="t">
            <a:normAutofit fontScale="92500" lnSpcReduction="10000"/>
          </a:bodyPr>
          <a:lstStyle/>
          <a:p>
            <a:r>
              <a:rPr lang="en-US" altLang="ja-JP" sz="2400" dirty="0"/>
              <a:t>DCDC</a:t>
            </a:r>
            <a:r>
              <a:rPr lang="ja-JP" altLang="en-US" sz="2400" dirty="0"/>
              <a:t>回路のポイント</a:t>
            </a:r>
            <a:endParaRPr kumimoji="1" lang="en-US" altLang="ja-JP" sz="2400" dirty="0"/>
          </a:p>
          <a:p>
            <a:pPr lvl="1"/>
            <a:r>
              <a:rPr lang="ja-JP" altLang="en-US" sz="2000" dirty="0"/>
              <a:t>スイッチング用の周波数</a:t>
            </a:r>
            <a:endParaRPr lang="en-US" altLang="ja-JP" sz="2000" dirty="0"/>
          </a:p>
          <a:p>
            <a:pPr lvl="1"/>
            <a:r>
              <a:rPr kumimoji="1" lang="ja-JP" altLang="en-US" sz="2000" dirty="0"/>
              <a:t>時定数用</a:t>
            </a:r>
            <a:endParaRPr kumimoji="1" lang="en-US" altLang="ja-JP" sz="2000" dirty="0"/>
          </a:p>
          <a:p>
            <a:pPr lvl="2"/>
            <a:r>
              <a:rPr kumimoji="1" lang="en-US" altLang="ja-JP" sz="1600" dirty="0"/>
              <a:t>L</a:t>
            </a:r>
            <a:r>
              <a:rPr kumimoji="1" lang="ja-JP" altLang="en-US" sz="1600" dirty="0"/>
              <a:t>（</a:t>
            </a:r>
            <a:r>
              <a:rPr kumimoji="1" lang="en-US" altLang="ja-JP" sz="1600" dirty="0"/>
              <a:t>inductor</a:t>
            </a:r>
            <a:r>
              <a:rPr kumimoji="1" lang="ja-JP" altLang="en-US" sz="1600" dirty="0"/>
              <a:t>）と</a:t>
            </a:r>
            <a:r>
              <a:rPr lang="en-US" altLang="ja-JP" sz="1600" dirty="0"/>
              <a:t>C</a:t>
            </a:r>
            <a:r>
              <a:rPr lang="ja-JP" altLang="en-US" sz="1600" dirty="0"/>
              <a:t>（</a:t>
            </a:r>
            <a:r>
              <a:rPr lang="en-US" altLang="ja-JP" sz="1600" dirty="0"/>
              <a:t>capacitor</a:t>
            </a:r>
            <a:r>
              <a:rPr lang="ja-JP" altLang="en-US" sz="1600" dirty="0"/>
              <a:t>）</a:t>
            </a:r>
            <a:endParaRPr kumimoji="1" lang="en-US" altLang="ja-JP" sz="1600" dirty="0"/>
          </a:p>
          <a:p>
            <a:endParaRPr lang="en-US" altLang="ja-JP" sz="2400" dirty="0"/>
          </a:p>
          <a:p>
            <a:r>
              <a:rPr lang="ja-JP" altLang="en-US" sz="2400" dirty="0"/>
              <a:t>周波数＝リングオシレータや</a:t>
            </a:r>
            <a:r>
              <a:rPr lang="en-US" altLang="ja-JP" sz="2400" dirty="0"/>
              <a:t>VCO</a:t>
            </a:r>
            <a:r>
              <a:rPr lang="ja-JP" altLang="en-US" sz="2400" dirty="0"/>
              <a:t>で作成</a:t>
            </a:r>
            <a:endParaRPr lang="en-US" altLang="ja-JP" sz="2000" dirty="0"/>
          </a:p>
          <a:p>
            <a:pPr lvl="1"/>
            <a:r>
              <a:rPr lang="ja-JP" altLang="en-US" sz="2000" dirty="0"/>
              <a:t>外付けにしてしまう</a:t>
            </a:r>
            <a:endParaRPr lang="en-US" altLang="ja-JP" sz="2000" dirty="0"/>
          </a:p>
          <a:p>
            <a:pPr lvl="1"/>
            <a:r>
              <a:rPr lang="en-US" altLang="ja-JP" sz="2000" dirty="0"/>
              <a:t>V</a:t>
            </a:r>
            <a:r>
              <a:rPr lang="ja-JP" altLang="en-US" sz="2000" dirty="0"/>
              <a:t>（電圧）で何とかコントロールする</a:t>
            </a:r>
            <a:endParaRPr lang="en-US" altLang="ja-JP" sz="2000" dirty="0"/>
          </a:p>
          <a:p>
            <a:r>
              <a:rPr lang="en-US" altLang="ja-JP" sz="2400" dirty="0"/>
              <a:t>L</a:t>
            </a:r>
            <a:r>
              <a:rPr lang="ja-JP" altLang="en-US" sz="2400" dirty="0"/>
              <a:t>と</a:t>
            </a:r>
            <a:r>
              <a:rPr lang="en-US" altLang="ja-JP" sz="2400" dirty="0"/>
              <a:t>C</a:t>
            </a:r>
          </a:p>
          <a:p>
            <a:pPr lvl="1"/>
            <a:r>
              <a:rPr lang="ja-JP" altLang="en-US" sz="2000" dirty="0"/>
              <a:t>サイズが非常にデカくなる</a:t>
            </a:r>
            <a:endParaRPr lang="en-US" altLang="ja-JP" sz="2000" dirty="0"/>
          </a:p>
          <a:p>
            <a:pPr lvl="2"/>
            <a:r>
              <a:rPr lang="en-US" altLang="ja-JP" sz="1600" dirty="0"/>
              <a:t>1000um x 1000um</a:t>
            </a:r>
            <a:r>
              <a:rPr lang="ja-JP" altLang="en-US" sz="1600" dirty="0"/>
              <a:t>に収められるか？がポイント</a:t>
            </a:r>
            <a:endParaRPr lang="en-US" altLang="ja-JP" sz="1600" dirty="0"/>
          </a:p>
          <a:p>
            <a:pPr lvl="1"/>
            <a:r>
              <a:rPr lang="en-US" altLang="ja-JP" sz="2000" dirty="0"/>
              <a:t>L</a:t>
            </a:r>
            <a:r>
              <a:rPr lang="ja-JP" altLang="en-US" sz="2000" dirty="0"/>
              <a:t>は特に設計とのずれが激しい</a:t>
            </a:r>
            <a:endParaRPr lang="en-US" altLang="ja-JP" sz="2000" dirty="0"/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0A6DF46C-4FFB-7817-3898-49126975E793}"/>
              </a:ext>
            </a:extLst>
          </p:cNvPr>
          <p:cNvSpPr/>
          <p:nvPr/>
        </p:nvSpPr>
        <p:spPr>
          <a:xfrm>
            <a:off x="7114199" y="4097060"/>
            <a:ext cx="3953427" cy="1206459"/>
          </a:xfrm>
          <a:prstGeom prst="wedgeRoundRectCallout">
            <a:avLst>
              <a:gd name="adj1" fmla="val -73815"/>
              <a:gd name="adj2" fmla="val 9819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2</a:t>
            </a:r>
            <a:r>
              <a:rPr kumimoji="1" lang="ja-JP" altLang="en-US" sz="2400" dirty="0"/>
              <a:t>つまで外付けにできる！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34E89F9-EDFF-27E9-51EA-B0DCA1945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494" y="-17775"/>
            <a:ext cx="6682330" cy="376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352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593384-48F4-4B7C-EB27-26BA47C97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D11A805-4AEA-1DA5-A3C5-6FF54DD2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83549678-CE53-62FF-9DF5-A0CBCCE61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590E22-9B3F-7E84-BE30-A1E898156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5CCD3E2-D736-4D14-E805-CF68662B4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kumimoji="1" lang="ja-JP" altLang="en-US" sz="7200"/>
              <a:t>周波数の注意点</a:t>
            </a:r>
            <a:endParaRPr kumimoji="1" lang="ja-JP" altLang="en-US" sz="72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6E821B-63C9-630C-94E2-67C537B48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359152"/>
            <a:ext cx="9621520" cy="3953157"/>
          </a:xfrm>
        </p:spPr>
        <p:txBody>
          <a:bodyPr anchor="t">
            <a:normAutofit/>
          </a:bodyPr>
          <a:lstStyle/>
          <a:p>
            <a:r>
              <a:rPr lang="ja-JP" altLang="en-US" sz="2400"/>
              <a:t>ピンの接続方法</a:t>
            </a:r>
            <a:endParaRPr lang="en-US" altLang="ja-JP" sz="2400" dirty="0"/>
          </a:p>
          <a:p>
            <a:pPr lvl="1"/>
            <a:r>
              <a:rPr lang="en-US" altLang="ja-JP" sz="2000" dirty="0"/>
              <a:t>VCO</a:t>
            </a:r>
            <a:r>
              <a:rPr lang="ja-JP" altLang="en-US" sz="2000"/>
              <a:t>にして</a:t>
            </a:r>
            <a:r>
              <a:rPr lang="en-US" altLang="ja-JP" sz="2000" dirty="0"/>
              <a:t>V</a:t>
            </a:r>
            <a:r>
              <a:rPr lang="ja-JP" altLang="en-US" sz="2000"/>
              <a:t>を引き出す</a:t>
            </a:r>
            <a:endParaRPr lang="en-US" altLang="ja-JP" sz="2000" dirty="0"/>
          </a:p>
          <a:p>
            <a:pPr lvl="1"/>
            <a:r>
              <a:rPr lang="ja-JP" altLang="en-US" sz="2000"/>
              <a:t>直列にして、入れ替えられるようにする</a:t>
            </a:r>
            <a:endParaRPr lang="en-US" altLang="ja-JP" sz="2000" dirty="0"/>
          </a:p>
          <a:p>
            <a:r>
              <a:rPr lang="ja-JP" altLang="en-US" sz="2400"/>
              <a:t>レイアウト</a:t>
            </a:r>
            <a:endParaRPr lang="en-US" altLang="ja-JP" sz="2400" dirty="0"/>
          </a:p>
          <a:p>
            <a:pPr lvl="1"/>
            <a:r>
              <a:rPr lang="ja-JP" altLang="en-US" sz="2000"/>
              <a:t>設計の</a:t>
            </a:r>
            <a:r>
              <a:rPr lang="en-US" altLang="ja-JP" sz="2000" dirty="0"/>
              <a:t>2〜3</a:t>
            </a:r>
            <a:r>
              <a:rPr lang="ja-JP" altLang="en-US" sz="2000"/>
              <a:t>倍くらいズレる（遅くなる）</a:t>
            </a:r>
            <a:endParaRPr lang="en-US" altLang="ja-JP" sz="2000" dirty="0"/>
          </a:p>
          <a:p>
            <a:pPr lvl="1"/>
            <a:endParaRPr lang="en-US" altLang="ja-JP" sz="2400" dirty="0"/>
          </a:p>
        </p:txBody>
      </p:sp>
      <p:pic>
        <p:nvPicPr>
          <p:cNvPr id="7" name="図 6" descr="テレビゲームの画面&#10;&#10;中程度の精度で自動的に生成された説明">
            <a:extLst>
              <a:ext uri="{FF2B5EF4-FFF2-40B4-BE49-F238E27FC236}">
                <a16:creationId xmlns:a16="http://schemas.microsoft.com/office/drawing/2014/main" id="{49C831A8-464C-6440-F858-92AAD4D6DC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872" y="3565848"/>
            <a:ext cx="5332365" cy="333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795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F5CF9B-708A-3117-CAD6-5E536E4DF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41F48B9-3CFA-8D6D-86C3-1CC3D6EBC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E5D8FA9F-805B-7F85-3349-065B81227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0D49C4-45AA-60F0-3039-1D376A6C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F2469BD-F8C5-133D-3BC7-E3A4EDD9C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kumimoji="1" lang="en-US" altLang="ja-JP" sz="7200" dirty="0"/>
              <a:t>C</a:t>
            </a:r>
            <a:r>
              <a:rPr kumimoji="1" lang="ja-JP" altLang="en-US" sz="7200"/>
              <a:t>の注意点</a:t>
            </a:r>
            <a:endParaRPr kumimoji="1" lang="ja-JP" altLang="en-US" sz="72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5B4183-DF0E-83FB-6658-AD12E2C5F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359152"/>
            <a:ext cx="9621520" cy="395315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altLang="ja-JP" sz="2400" dirty="0"/>
          </a:p>
          <a:p>
            <a:r>
              <a:rPr lang="ja-JP" altLang="en-US" sz="2400"/>
              <a:t>ピンの接続方法</a:t>
            </a:r>
            <a:endParaRPr lang="en-US" altLang="ja-JP" sz="2400" dirty="0"/>
          </a:p>
          <a:p>
            <a:pPr lvl="1"/>
            <a:r>
              <a:rPr lang="ja-JP" altLang="en-US" sz="2000"/>
              <a:t>並行</a:t>
            </a:r>
            <a:endParaRPr lang="en-US" altLang="ja-JP" sz="2000" dirty="0"/>
          </a:p>
          <a:p>
            <a:pPr lvl="2"/>
            <a:r>
              <a:rPr lang="ja-JP" altLang="en-US" sz="1600"/>
              <a:t>容量が</a:t>
            </a:r>
            <a:r>
              <a:rPr lang="ja-JP" altLang="en-US" sz="1600" b="1"/>
              <a:t>増える</a:t>
            </a:r>
            <a:r>
              <a:rPr lang="ja-JP" altLang="en-US" sz="1600"/>
              <a:t>方向</a:t>
            </a:r>
            <a:endParaRPr lang="en-US" altLang="ja-JP" sz="1600" dirty="0"/>
          </a:p>
          <a:p>
            <a:pPr lvl="1"/>
            <a:r>
              <a:rPr lang="ja-JP" altLang="en-US" sz="2000"/>
              <a:t>直列</a:t>
            </a:r>
            <a:endParaRPr lang="en-US" altLang="ja-JP" sz="2000" dirty="0"/>
          </a:p>
          <a:p>
            <a:pPr lvl="2"/>
            <a:r>
              <a:rPr lang="ja-JP" altLang="en-US" sz="1600"/>
              <a:t>容量が</a:t>
            </a:r>
            <a:r>
              <a:rPr lang="ja-JP" altLang="en-US" sz="1600" b="1"/>
              <a:t>減る</a:t>
            </a:r>
            <a:r>
              <a:rPr lang="ja-JP" altLang="en-US" sz="1600"/>
              <a:t>方向</a:t>
            </a:r>
            <a:endParaRPr lang="en-US" altLang="ja-JP" sz="1600" dirty="0"/>
          </a:p>
          <a:p>
            <a:r>
              <a:rPr lang="ja-JP" altLang="en-US" sz="2400"/>
              <a:t>サイズ制限</a:t>
            </a:r>
            <a:endParaRPr lang="en-US" altLang="ja-JP" sz="2400" dirty="0"/>
          </a:p>
          <a:p>
            <a:pPr lvl="1"/>
            <a:r>
              <a:rPr lang="ja-JP" altLang="en-US" sz="2000"/>
              <a:t>メタルの最大サイズがある</a:t>
            </a:r>
            <a:endParaRPr lang="en-US" altLang="ja-JP" sz="2000" dirty="0"/>
          </a:p>
          <a:p>
            <a:pPr lvl="2"/>
            <a:r>
              <a:rPr lang="ja-JP" altLang="en-US" sz="1600"/>
              <a:t>一枚の巨大な並行版にはできない</a:t>
            </a:r>
            <a:endParaRPr lang="en-US" altLang="ja-JP" sz="1600" dirty="0"/>
          </a:p>
          <a:p>
            <a:pPr lvl="1"/>
            <a:endParaRPr lang="en-US" altLang="ja-JP" sz="2000" dirty="0"/>
          </a:p>
          <a:p>
            <a:pPr lvl="1"/>
            <a:endParaRPr lang="en-US" altLang="ja-JP" sz="2000" dirty="0"/>
          </a:p>
        </p:txBody>
      </p:sp>
      <p:pic>
        <p:nvPicPr>
          <p:cNvPr id="1026" name="Picture 2" descr="C直列・並列回路の静電容量">
            <a:extLst>
              <a:ext uri="{FF2B5EF4-FFF2-40B4-BE49-F238E27FC236}">
                <a16:creationId xmlns:a16="http://schemas.microsoft.com/office/drawing/2014/main" id="{EAE3B72D-71DD-563C-3261-B45DDA0F9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091" y="2283787"/>
            <a:ext cx="31369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E17362CC-36E5-FA6E-4A1E-AED53CDA1C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88" t="70588" r="48100" b="9321"/>
          <a:stretch/>
        </p:blipFill>
        <p:spPr>
          <a:xfrm>
            <a:off x="8996116" y="2135194"/>
            <a:ext cx="2914650" cy="2164087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0DDC1ED-597C-9593-4F12-C4E00C1612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8" r="4841" b="66951"/>
          <a:stretch/>
        </p:blipFill>
        <p:spPr bwMode="auto">
          <a:xfrm>
            <a:off x="5742661" y="4250639"/>
            <a:ext cx="6385081" cy="226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814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7852B2-A386-B57B-4891-27A9AFFC0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D12BCA0-27AC-547F-17C0-45CA087ED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E7F28D8E-EFCC-3CBB-C162-3463A261A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24FAD53-3B38-78B1-EDCC-61DC0BDB6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ED22B27-8412-DB9F-2811-9D2E41DFF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altLang="ja-JP" sz="7200" dirty="0"/>
              <a:t>L</a:t>
            </a:r>
            <a:r>
              <a:rPr kumimoji="1" lang="ja-JP" altLang="en-US" sz="7200"/>
              <a:t>の注意点</a:t>
            </a:r>
            <a:endParaRPr kumimoji="1" lang="ja-JP" altLang="en-US" sz="72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875151-5CE8-7847-BEBC-08B891F63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359152"/>
            <a:ext cx="9621520" cy="3953157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endParaRPr lang="en-US" altLang="ja-JP" sz="2400" dirty="0"/>
          </a:p>
          <a:p>
            <a:r>
              <a:rPr lang="ja-JP" altLang="en-US" sz="2400"/>
              <a:t>ピンの接続方法</a:t>
            </a:r>
            <a:endParaRPr lang="en-US" altLang="ja-JP" sz="1600" dirty="0"/>
          </a:p>
          <a:p>
            <a:pPr lvl="1"/>
            <a:r>
              <a:rPr lang="ja-JP" altLang="en-US" sz="2000"/>
              <a:t>直列</a:t>
            </a:r>
            <a:endParaRPr lang="en-US" altLang="ja-JP" sz="2000" dirty="0"/>
          </a:p>
          <a:p>
            <a:pPr lvl="2"/>
            <a:r>
              <a:rPr lang="ja-JP" altLang="en-US" sz="1600"/>
              <a:t>手巻きのコイルを外付けすると微調整可能（かも）</a:t>
            </a:r>
            <a:endParaRPr lang="en-US" altLang="ja-JP" sz="1600" dirty="0"/>
          </a:p>
          <a:p>
            <a:r>
              <a:rPr lang="ja-JP" altLang="en-US" sz="2400"/>
              <a:t>シミュレーション</a:t>
            </a:r>
            <a:endParaRPr lang="en-US" altLang="ja-JP" sz="2400" dirty="0"/>
          </a:p>
          <a:p>
            <a:pPr lvl="1"/>
            <a:r>
              <a:rPr lang="en-US" altLang="ja-JP" sz="2000" dirty="0" err="1"/>
              <a:t>ngspice</a:t>
            </a:r>
            <a:r>
              <a:rPr lang="ja-JP" altLang="en-US" sz="2000"/>
              <a:t>などではできない</a:t>
            </a:r>
            <a:endParaRPr lang="en-US" altLang="ja-JP" sz="2000" dirty="0"/>
          </a:p>
          <a:p>
            <a:pPr lvl="2"/>
            <a:r>
              <a:rPr lang="en-US" altLang="ja-JP" sz="1600" dirty="0"/>
              <a:t>FastHenry2</a:t>
            </a:r>
            <a:r>
              <a:rPr lang="ja-JP" altLang="en-US" sz="1600"/>
              <a:t>などの利用が必須</a:t>
            </a:r>
            <a:endParaRPr lang="en-US" altLang="ja-JP" sz="1600" dirty="0"/>
          </a:p>
          <a:p>
            <a:pPr lvl="3"/>
            <a:r>
              <a:rPr lang="en-US" altLang="ja-JP" sz="1400" dirty="0">
                <a:hlinkClick r:id="rId3"/>
              </a:rPr>
              <a:t>https://www.fastfieldsolvers.com/fasthenry2.htm</a:t>
            </a:r>
            <a:endParaRPr lang="en-US" altLang="ja-JP" sz="1400" dirty="0"/>
          </a:p>
          <a:p>
            <a:pPr lvl="3"/>
            <a:r>
              <a:rPr lang="en-US" altLang="ja-JP" sz="1400" dirty="0">
                <a:hlinkClick r:id="rId4"/>
              </a:rPr>
              <a:t>https://github.com/noritsuna/tt08-analog-Vctrl_LC_oscillator/tree/main/generator</a:t>
            </a:r>
            <a:endParaRPr lang="en-US" altLang="ja-JP" sz="1400" dirty="0"/>
          </a:p>
          <a:p>
            <a:r>
              <a:rPr lang="en-US" altLang="ja-JP" sz="2400" dirty="0"/>
              <a:t>LVS</a:t>
            </a:r>
          </a:p>
          <a:p>
            <a:pPr lvl="1"/>
            <a:r>
              <a:rPr lang="ja-JP" altLang="en-US" sz="2000"/>
              <a:t>非対応なので注意</a:t>
            </a:r>
            <a:endParaRPr lang="en-US" altLang="ja-JP" sz="2000" dirty="0"/>
          </a:p>
          <a:p>
            <a:pPr lvl="2"/>
            <a:r>
              <a:rPr lang="ja-JP" altLang="en-US" sz="1600"/>
              <a:t>ただの</a:t>
            </a:r>
            <a:r>
              <a:rPr lang="en-US" altLang="ja-JP" sz="1600" dirty="0"/>
              <a:t>Wire</a:t>
            </a:r>
            <a:r>
              <a:rPr lang="ja-JP" altLang="en-US" sz="1600"/>
              <a:t>として扱われるのでそれを考慮した回路図が必須</a:t>
            </a:r>
            <a:endParaRPr lang="en-US" altLang="ja-JP" sz="1600" dirty="0"/>
          </a:p>
          <a:p>
            <a:pPr lvl="1"/>
            <a:endParaRPr lang="en-US" altLang="ja-JP" sz="2000" dirty="0"/>
          </a:p>
          <a:p>
            <a:pPr lvl="1"/>
            <a:endParaRPr lang="en-US" altLang="ja-JP" sz="2000" dirty="0"/>
          </a:p>
        </p:txBody>
      </p:sp>
      <p:pic>
        <p:nvPicPr>
          <p:cNvPr id="3074" name="Picture 2" descr="fasthenry">
            <a:extLst>
              <a:ext uri="{FF2B5EF4-FFF2-40B4-BE49-F238E27FC236}">
                <a16:creationId xmlns:a16="http://schemas.microsoft.com/office/drawing/2014/main" id="{DB3A3AE8-2253-C3D8-9D13-D49970567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487" y="-3568"/>
            <a:ext cx="4037293" cy="245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図 5" descr="コンピューターの画面&#10;&#10;自動的に生成された説明">
            <a:extLst>
              <a:ext uri="{FF2B5EF4-FFF2-40B4-BE49-F238E27FC236}">
                <a16:creationId xmlns:a16="http://schemas.microsoft.com/office/drawing/2014/main" id="{0DC34D63-B68D-95BE-384B-818D58E02D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487" y="2469474"/>
            <a:ext cx="3818937" cy="238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697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497</Words>
  <Application>Microsoft Macintosh PowerPoint</Application>
  <PresentationFormat>ワイド画面</PresentationFormat>
  <Paragraphs>76</Paragraphs>
  <Slides>7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東海理化シャトル ～DCDCコンバータ～</vt:lpstr>
      <vt:lpstr>なぜやるのか？</vt:lpstr>
      <vt:lpstr>どうやる？</vt:lpstr>
      <vt:lpstr>4ピン？</vt:lpstr>
      <vt:lpstr>周波数の注意点</vt:lpstr>
      <vt:lpstr>Cの注意点</vt:lpstr>
      <vt:lpstr>Lの注意点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Noritsuna Imamura</dc:creator>
  <cp:lastModifiedBy>Noritsuna Imamura</cp:lastModifiedBy>
  <cp:revision>7</cp:revision>
  <dcterms:created xsi:type="dcterms:W3CDTF">2024-09-10T11:27:34Z</dcterms:created>
  <dcterms:modified xsi:type="dcterms:W3CDTF">2024-10-12T07:45:32Z</dcterms:modified>
</cp:coreProperties>
</file>