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DD50CE-0C39-4F47-B203-0D236592814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43110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D50CE-0C39-4F47-B203-0D236592814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156693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D50CE-0C39-4F47-B203-0D236592814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82508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D50CE-0C39-4F47-B203-0D236592814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8956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D50CE-0C39-4F47-B203-0D236592814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201935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DD50CE-0C39-4F47-B203-0D2365928142}"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53643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DD50CE-0C39-4F47-B203-0D2365928142}" type="datetimeFigureOut">
              <a:rPr lang="en-US" smtClean="0"/>
              <a:t>7/31/17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69550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D50CE-0C39-4F47-B203-0D2365928142}" type="datetimeFigureOut">
              <a:rPr lang="en-US" smtClean="0"/>
              <a:t>7/31/17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53353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D50CE-0C39-4F47-B203-0D2365928142}" type="datetimeFigureOut">
              <a:rPr lang="en-US" smtClean="0"/>
              <a:t>7/31/17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130613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D50CE-0C39-4F47-B203-0D2365928142}"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56631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D50CE-0C39-4F47-B203-0D2365928142}"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AD444-B41F-5143-ACAD-FD593AE3D51E}" type="slidenum">
              <a:rPr lang="en-US" smtClean="0"/>
              <a:t>‹#›</a:t>
            </a:fld>
            <a:endParaRPr lang="en-US"/>
          </a:p>
        </p:txBody>
      </p:sp>
    </p:spTree>
    <p:extLst>
      <p:ext uri="{BB962C8B-B14F-4D97-AF65-F5344CB8AC3E}">
        <p14:creationId xmlns:p14="http://schemas.microsoft.com/office/powerpoint/2010/main" val="397723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D50CE-0C39-4F47-B203-0D2365928142}" type="datetimeFigureOut">
              <a:rPr lang="en-US" smtClean="0"/>
              <a:t>7/31/17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AD444-B41F-5143-ACAD-FD593AE3D51E}" type="slidenum">
              <a:rPr lang="en-US" smtClean="0"/>
              <a:t>‹#›</a:t>
            </a:fld>
            <a:endParaRPr lang="en-US"/>
          </a:p>
        </p:txBody>
      </p:sp>
    </p:spTree>
    <p:extLst>
      <p:ext uri="{BB962C8B-B14F-4D97-AF65-F5344CB8AC3E}">
        <p14:creationId xmlns:p14="http://schemas.microsoft.com/office/powerpoint/2010/main" val="95308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49969322"/>
              </p:ext>
            </p:extLst>
          </p:nvPr>
        </p:nvGraphicFramePr>
        <p:xfrm>
          <a:off x="0" y="0"/>
          <a:ext cx="12192000" cy="6858000"/>
        </p:xfrm>
        <a:graphic>
          <a:graphicData uri="http://schemas.openxmlformats.org/drawingml/2006/table">
            <a:tbl>
              <a:tblPr firstRow="1" bandRow="1">
                <a:tableStyleId>{5C22544A-7EE6-4342-B048-85BDC9FD1C3A}</a:tableStyleId>
              </a:tblPr>
              <a:tblGrid>
                <a:gridCol w="4064000"/>
                <a:gridCol w="4064000"/>
                <a:gridCol w="4064000"/>
              </a:tblGrid>
              <a:tr h="1056690">
                <a:tc>
                  <a:txBody>
                    <a:bodyPr/>
                    <a:lstStyle/>
                    <a:p>
                      <a:pPr algn="ctr"/>
                      <a:r>
                        <a:rPr lang="en-US" sz="6000" dirty="0" smtClean="0"/>
                        <a:t>Problem</a:t>
                      </a:r>
                      <a:endParaRPr lang="en-US" sz="6000" dirty="0"/>
                    </a:p>
                  </a:txBody>
                  <a:tcPr/>
                </a:tc>
                <a:tc>
                  <a:txBody>
                    <a:bodyPr/>
                    <a:lstStyle/>
                    <a:p>
                      <a:pPr algn="ctr"/>
                      <a:r>
                        <a:rPr lang="en-US" sz="6000" dirty="0" smtClean="0"/>
                        <a:t>Data</a:t>
                      </a:r>
                      <a:endParaRPr lang="en-US" sz="6000" dirty="0"/>
                    </a:p>
                  </a:txBody>
                  <a:tcPr/>
                </a:tc>
                <a:tc>
                  <a:txBody>
                    <a:bodyPr/>
                    <a:lstStyle/>
                    <a:p>
                      <a:pPr algn="ctr"/>
                      <a:r>
                        <a:rPr lang="en-US" sz="6000" dirty="0" smtClean="0"/>
                        <a:t>Hypotheses</a:t>
                      </a:r>
                      <a:endParaRPr lang="en-US" sz="6000" dirty="0"/>
                    </a:p>
                  </a:txBody>
                  <a:tcPr/>
                </a:tc>
              </a:tr>
              <a:tr h="1889234">
                <a:tc>
                  <a:txBody>
                    <a:bodyPr/>
                    <a:lstStyle/>
                    <a:p>
                      <a:pPr marL="0" algn="l" defTabSz="914400" rtl="0" eaLnBrk="1" latinLnBrk="0" hangingPunct="1"/>
                      <a:r>
                        <a:rPr lang="en-US" sz="2800" kern="1200" dirty="0" smtClean="0">
                          <a:solidFill>
                            <a:schemeClr val="dk1"/>
                          </a:solidFill>
                          <a:latin typeface="+mn-lt"/>
                          <a:ea typeface="+mn-ea"/>
                          <a:cs typeface="+mn-cs"/>
                        </a:rPr>
                        <a:t>User Segmentation Project</a:t>
                      </a:r>
                      <a:endParaRPr lang="en-US" sz="2800" kern="1200" dirty="0">
                        <a:solidFill>
                          <a:schemeClr val="dk1"/>
                        </a:solidFill>
                        <a:latin typeface="+mn-lt"/>
                        <a:ea typeface="+mn-ea"/>
                        <a:cs typeface="+mn-cs"/>
                      </a:endParaRPr>
                    </a:p>
                  </a:txBody>
                  <a:tcPr/>
                </a:tc>
                <a:tc>
                  <a:txBody>
                    <a:bodyPr/>
                    <a:lstStyle/>
                    <a:p>
                      <a:r>
                        <a:rPr lang="en-US" sz="1600" dirty="0" smtClean="0"/>
                        <a:t>Any buyer who visits the site has certain attributes (male/female/other</a:t>
                      </a:r>
                      <a:r>
                        <a:rPr lang="en-US" sz="1600" baseline="0" dirty="0" smtClean="0"/>
                        <a:t> attributes)</a:t>
                      </a:r>
                      <a:endParaRPr lang="en-US" sz="1600" dirty="0" smtClean="0"/>
                    </a:p>
                    <a:p>
                      <a:r>
                        <a:rPr lang="en-US" sz="1600" dirty="0" smtClean="0"/>
                        <a:t>Any buyer who visits the site makes</a:t>
                      </a:r>
                      <a:r>
                        <a:rPr lang="en-US" sz="1600" baseline="0" dirty="0" smtClean="0"/>
                        <a:t> a number of purchases over the lifetime</a:t>
                      </a:r>
                    </a:p>
                    <a:p>
                      <a:r>
                        <a:rPr lang="en-US" sz="1600" baseline="0" dirty="0" smtClean="0"/>
                        <a:t>Any buyer who visits the site has certain event preferences/search behavior etc.</a:t>
                      </a:r>
                      <a:endParaRPr lang="en-US" sz="1600" dirty="0"/>
                    </a:p>
                  </a:txBody>
                  <a:tcPr/>
                </a:tc>
                <a:tc>
                  <a:txBody>
                    <a:bodyPr/>
                    <a:lstStyle/>
                    <a:p>
                      <a:r>
                        <a:rPr lang="en-US" sz="1600" dirty="0" smtClean="0"/>
                        <a:t>Buyers can be bucketed</a:t>
                      </a:r>
                      <a:r>
                        <a:rPr lang="en-US" sz="1600" baseline="0" dirty="0" smtClean="0"/>
                        <a:t> in one group or the other. Based on the activities/purchase frequency or choice of events we can put buyers in different marketing groups. The purpose of this is to analyze long term trends of buyers on our site and market to them accordingly.</a:t>
                      </a:r>
                    </a:p>
                  </a:txBody>
                  <a:tcPr/>
                </a:tc>
              </a:tr>
              <a:tr h="2028268">
                <a:tc>
                  <a:txBody>
                    <a:bodyPr/>
                    <a:lstStyle/>
                    <a:p>
                      <a:pPr marL="0" algn="l" defTabSz="914400" rtl="0" eaLnBrk="1" latinLnBrk="0" hangingPunct="1"/>
                      <a:r>
                        <a:rPr lang="en-US" sz="2800" kern="1200" dirty="0" smtClean="0">
                          <a:solidFill>
                            <a:schemeClr val="dk1"/>
                          </a:solidFill>
                          <a:latin typeface="+mn-lt"/>
                          <a:ea typeface="+mn-ea"/>
                          <a:cs typeface="+mn-cs"/>
                        </a:rPr>
                        <a:t>Event Revenue Prediction Project</a:t>
                      </a:r>
                      <a:endParaRPr lang="en-US" sz="2800" kern="1200" dirty="0">
                        <a:solidFill>
                          <a:schemeClr val="dk1"/>
                        </a:solidFill>
                        <a:latin typeface="+mn-lt"/>
                        <a:ea typeface="+mn-ea"/>
                        <a:cs typeface="+mn-cs"/>
                      </a:endParaRPr>
                    </a:p>
                  </a:txBody>
                  <a:tcPr/>
                </a:tc>
                <a:tc>
                  <a:txBody>
                    <a:bodyPr/>
                    <a:lstStyle/>
                    <a:p>
                      <a:r>
                        <a:rPr lang="en-US" sz="1600" dirty="0" smtClean="0"/>
                        <a:t>Events on our site have</a:t>
                      </a:r>
                      <a:r>
                        <a:rPr lang="en-US" sz="1600" baseline="0" dirty="0" smtClean="0"/>
                        <a:t> a limited lifetime. All events have an expiry date. Post the date, events are not available to purchase. Most of the revenue for a given event is realized in the last few days. We have data around number of days to expiry, purchases on each of these days, team ranking/artist ranking etc.</a:t>
                      </a:r>
                      <a:endParaRPr lang="en-US" sz="1600" dirty="0"/>
                    </a:p>
                  </a:txBody>
                  <a:tcPr/>
                </a:tc>
                <a:tc>
                  <a:txBody>
                    <a:bodyPr/>
                    <a:lstStyle/>
                    <a:p>
                      <a:r>
                        <a:rPr lang="en-US" sz="1600" dirty="0" smtClean="0"/>
                        <a:t>Based on</a:t>
                      </a:r>
                      <a:r>
                        <a:rPr lang="en-US" sz="1600" baseline="0" dirty="0" smtClean="0"/>
                        <a:t> historical data, We want to be able to predict the overall revenue for a given event. The hypotheses is that there is significant signal in historical data to predict the overall revenue from a given event, based on the signals so far.</a:t>
                      </a:r>
                      <a:endParaRPr lang="en-US" sz="1600" dirty="0"/>
                    </a:p>
                  </a:txBody>
                  <a:tcPr/>
                </a:tc>
              </a:tr>
              <a:tr h="1883808">
                <a:tc>
                  <a:txBody>
                    <a:bodyPr/>
                    <a:lstStyle/>
                    <a:p>
                      <a:r>
                        <a:rPr lang="en-US" sz="2800" dirty="0" smtClean="0"/>
                        <a:t>Find</a:t>
                      </a:r>
                      <a:r>
                        <a:rPr lang="en-US" sz="2800" baseline="0" dirty="0" smtClean="0"/>
                        <a:t> the value of a partnership</a:t>
                      </a:r>
                      <a:endParaRPr lang="en-US" sz="2800" dirty="0"/>
                    </a:p>
                  </a:txBody>
                  <a:tcPr/>
                </a:tc>
                <a:tc>
                  <a:txBody>
                    <a:bodyPr/>
                    <a:lstStyle/>
                    <a:p>
                      <a:r>
                        <a:rPr lang="en-US" sz="1600" dirty="0" smtClean="0"/>
                        <a:t>Our</a:t>
                      </a:r>
                      <a:r>
                        <a:rPr lang="en-US" sz="1600" baseline="0" dirty="0" smtClean="0"/>
                        <a:t> firm keeps on signing partnerships with a 3</a:t>
                      </a:r>
                      <a:r>
                        <a:rPr lang="en-US" sz="1600" baseline="30000" dirty="0" smtClean="0"/>
                        <a:t>rd</a:t>
                      </a:r>
                      <a:r>
                        <a:rPr lang="en-US" sz="1600" baseline="0" dirty="0" smtClean="0"/>
                        <a:t> party. These partnerships are supposed to increase the revenue. We have all kinds of data before and after the partnership, for instance revenue, team, team ranking, artist, artist ranking, artist popularity</a:t>
                      </a:r>
                    </a:p>
                  </a:txBody>
                  <a:tcPr/>
                </a:tc>
                <a:tc>
                  <a:txBody>
                    <a:bodyPr/>
                    <a:lstStyle/>
                    <a:p>
                      <a:r>
                        <a:rPr lang="en-US" sz="1600" dirty="0" smtClean="0"/>
                        <a:t>The hypotheses is that</a:t>
                      </a:r>
                      <a:r>
                        <a:rPr lang="en-US" sz="1600" baseline="0" dirty="0" smtClean="0"/>
                        <a:t> signing the partnerships does lead to incremental revenue and the increase in revenue is not a result of other factors like a really great artist playing. The idea here is to develop a model that does pre post analysis and adds $ value to a partnership.</a:t>
                      </a:r>
                      <a:endParaRPr lang="en-US" sz="1600" dirty="0"/>
                    </a:p>
                  </a:txBody>
                  <a:tcPr/>
                </a:tc>
              </a:tr>
            </a:tbl>
          </a:graphicData>
        </a:graphic>
      </p:graphicFrame>
      <p:sp>
        <p:nvSpPr>
          <p:cNvPr id="2" name="Oval 1"/>
          <p:cNvSpPr/>
          <p:nvPr/>
        </p:nvSpPr>
        <p:spPr>
          <a:xfrm>
            <a:off x="0" y="926274"/>
            <a:ext cx="332509" cy="344385"/>
          </a:xfrm>
          <a:prstGeom prst="ellipse">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4" name="Oval 3"/>
          <p:cNvSpPr/>
          <p:nvPr/>
        </p:nvSpPr>
        <p:spPr>
          <a:xfrm>
            <a:off x="-13850" y="2836221"/>
            <a:ext cx="346359" cy="344385"/>
          </a:xfrm>
          <a:prstGeom prst="ellipse">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6" name="Oval 5"/>
          <p:cNvSpPr/>
          <p:nvPr/>
        </p:nvSpPr>
        <p:spPr>
          <a:xfrm>
            <a:off x="0" y="4746168"/>
            <a:ext cx="346359" cy="344385"/>
          </a:xfrm>
          <a:prstGeom prst="ellipse">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13349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7276</TotalTime>
  <Words>322</Words>
  <Application>Microsoft Macintosh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cp:revision>
  <dcterms:created xsi:type="dcterms:W3CDTF">2017-07-27T00:53:27Z</dcterms:created>
  <dcterms:modified xsi:type="dcterms:W3CDTF">2017-08-01T02:24:06Z</dcterms:modified>
</cp:coreProperties>
</file>