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5AEE60D-48E8-43D8-962C-D419C7D5E9EF}">
          <p14:sldIdLst>
            <p14:sldId id="258"/>
          </p14:sldIdLst>
        </p14:section>
        <p14:section name="(#148)ツメがあまい　400" id="{8DAD9CB8-ECA0-4BDB-A535-3CA6855F0DA5}">
          <p14:sldIdLst>
            <p14:sldId id="259"/>
          </p14:sldIdLst>
        </p14:section>
        <p14:section name="(#180) リンクへの隠しごと　300" id="{A911EBDF-2FB8-40FF-8C0D-D271A2709963}">
          <p14:sldIdLst>
            <p14:sldId id="260"/>
            <p14:sldId id="264"/>
            <p14:sldId id="265"/>
          </p14:sldIdLst>
        </p14:section>
        <p14:section name="(#222) ばつOR 400" id="{B2281657-E530-4E45-A27D-D8D1524F4D31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5B9A"/>
    <a:srgbClr val="E76A1D"/>
    <a:srgbClr val="E1BA34"/>
    <a:srgbClr val="6CAC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A9475-8408-459E-BAF4-3E2A31FE2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C31D79-B44A-423C-9370-46186B6A6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75D85-7B31-408B-A084-12A85999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A895-5207-42D7-9D87-5F5637C4ED27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8BDE8F-5B0E-424F-85F6-0B7F3642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A281DA-1C72-4ACB-A405-9AB1CF59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BC73-5B6F-465B-B085-9ACFB7D6B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81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F9EFAB-07F3-44A4-8AA6-F365EBCB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B8DD1D-1413-4EC6-A470-645D19150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1FCDFB-C1C3-4AA1-9CF3-EF5308DF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A895-5207-42D7-9D87-5F5637C4ED27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362455-CD6D-4005-85C7-E995066D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AD1D2D-8969-4B9C-AB0E-13AEB081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BC73-5B6F-465B-B085-9ACFB7D6B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8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C1A91A-60AA-4773-88D0-4543FCEA4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38F46A-6FAF-447F-93D7-EBA265ED2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B88CD1-8EED-48BB-9663-2BCFD8EC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A895-5207-42D7-9D87-5F5637C4ED27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3B2404-3111-4961-878F-2C39D4CB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7A8C58-1465-4A83-817C-8910DC46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BC73-5B6F-465B-B085-9ACFB7D6B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63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5EAC53-D469-45EC-BF07-0E6683EE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799A22-DD0B-429C-9B72-12A810095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CC9FA4-0C70-4EA9-B5EC-F81C69EE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A895-5207-42D7-9D87-5F5637C4ED27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A6CB7D-6CBA-4CAE-9481-1E99B38C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6B3B31-0E29-4771-9083-626014A1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BC73-5B6F-465B-B085-9ACFB7D6B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79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74564-452E-4F66-9B25-B9A90C2F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402088-AC61-48C7-ACA3-62066CF4A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8DA74A-3E15-4D66-B207-14A4E10E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A895-5207-42D7-9D87-5F5637C4ED27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C723FE-C9E8-4459-8676-FCCC90A5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0A9CEE-233C-4DA1-A1AA-3C2EFBCA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BC73-5B6F-465B-B085-9ACFB7D6B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23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3B222-7B92-43A9-B3EC-AECAC0B8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D4D6C3-16E9-40FA-B53D-63D7BB6CE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245DDB-89CD-4E4C-AEFD-B16A12FB7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FFADEE-3D0D-43BF-90CC-29AEC95A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A895-5207-42D7-9D87-5F5637C4ED27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0D4B06-CA46-4C6F-A284-FE7B3430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B22FB4-21BE-40F1-B795-2EF201A5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BC73-5B6F-465B-B085-9ACFB7D6B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56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7B226-B970-4637-8BF7-E637BE1E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B1978D-3CDE-41BE-A88D-1FB835414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0E27437-7A72-4DDD-A70F-84190337A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37FAFC-E913-46F4-98E7-53CE5E874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09FD731-AB15-4BC1-9077-4B330BD6B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0AA653-1000-48AA-BCBC-9A2E1229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A895-5207-42D7-9D87-5F5637C4ED27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6E6BCCF-1697-4A5C-828E-CC03DB93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62516F8-487B-43CF-A2D6-642FA3E6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BC73-5B6F-465B-B085-9ACFB7D6B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84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D4EDD5-435D-48EF-AE92-5993B31C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5532BF-F21A-4FC0-A31C-B7CF4E77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A895-5207-42D7-9D87-5F5637C4ED27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AC9891-378C-49F4-B8F1-A4B80150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59F58C-DC4F-4D12-9528-FB37E675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BC73-5B6F-465B-B085-9ACFB7D6B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32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7C8896-ECF4-4064-9C8D-D0107C37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A895-5207-42D7-9D87-5F5637C4ED27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DF51ED-4ADF-4B33-AB61-C6BC47F6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2ADE52-779B-44A5-9A95-8AA4C391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BC73-5B6F-465B-B085-9ACFB7D6B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97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8A4D7C-DF37-4437-9094-02EB12BE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0E2F0A-8071-4DF6-8C71-D933958DD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D5DD36-7CF0-4F1E-9FE1-AEDE72E2C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53E777-FA98-4E9B-9436-D8C6412A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A895-5207-42D7-9D87-5F5637C4ED27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8D0590-A432-453C-8F19-3BBFAA84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E8A62E-2CBA-4700-8889-5E119CFA5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BC73-5B6F-465B-B085-9ACFB7D6B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99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FF2BA1-8B89-4F4B-ADFC-A0D3F7603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50A1E98-26A3-4286-8A88-DFC4CF815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E1A51D-36AA-4332-921F-F0251B0B6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5F2599-5CA0-4E96-99E6-BB3661A8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A895-5207-42D7-9D87-5F5637C4ED27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C246A8-6374-417E-A918-1A3F3F7A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2F7BED-8EB9-4C9E-8C00-48CA9759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BC73-5B6F-465B-B085-9ACFB7D6B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47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C36109-9B57-4B6E-B8E1-7B788447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00AB60-1576-491F-8DE9-6529021DF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6D6CAE-5DE3-4999-A8EC-65CF17EEF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A895-5207-42D7-9D87-5F5637C4ED27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C87595-FC82-48D9-A59A-6E316E2C0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A2DE06-EB6F-4918-BDDE-3B360159B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ABC73-5B6F-465B-B085-9ACFB7D6B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41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sleuthkit.org/sleuthkit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npages.debian.org/testing/liblnk-utils/lnkinfo.1.en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jpcert.or.jp/ja/2016/10/lnkfile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9FCCE2-CE80-E226-381A-D1D1DB4951C2}"/>
              </a:ext>
            </a:extLst>
          </p:cNvPr>
          <p:cNvSpPr txBox="1"/>
          <p:nvPr/>
        </p:nvSpPr>
        <p:spPr>
          <a:xfrm>
            <a:off x="2195618" y="1879282"/>
            <a:ext cx="780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REDCTF vol.5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 解説資料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96DDC3C-FA64-EFE5-7326-44AF2151839A}"/>
              </a:ext>
            </a:extLst>
          </p:cNvPr>
          <p:cNvSpPr txBox="1"/>
          <p:nvPr/>
        </p:nvSpPr>
        <p:spPr>
          <a:xfrm>
            <a:off x="1805579" y="4976218"/>
            <a:ext cx="8580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注意：ネタバレ防止のため、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REDCTF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参加者以外への本資料の提供は禁止します</a:t>
            </a:r>
          </a:p>
        </p:txBody>
      </p:sp>
    </p:spTree>
    <p:extLst>
      <p:ext uri="{BB962C8B-B14F-4D97-AF65-F5344CB8AC3E}">
        <p14:creationId xmlns:p14="http://schemas.microsoft.com/office/powerpoint/2010/main" val="363833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22FE700-36F9-4986-950E-EAAC42E91520}"/>
              </a:ext>
            </a:extLst>
          </p:cNvPr>
          <p:cNvSpPr txBox="1"/>
          <p:nvPr/>
        </p:nvSpPr>
        <p:spPr>
          <a:xfrm>
            <a:off x="51332" y="67260"/>
            <a:ext cx="318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(#148)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ツメがあまい　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400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8A32E55-774A-9ED1-B873-F21EDA26F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56" y="495315"/>
            <a:ext cx="3670381" cy="425285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2F329B-C04E-F8BA-D156-167AD9BF9FA4}"/>
              </a:ext>
            </a:extLst>
          </p:cNvPr>
          <p:cNvSpPr txBox="1"/>
          <p:nvPr/>
        </p:nvSpPr>
        <p:spPr>
          <a:xfrm>
            <a:off x="4381450" y="67260"/>
            <a:ext cx="786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解説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A7CAF3E-6E3B-A07C-AFEA-D711761B03F5}"/>
              </a:ext>
            </a:extLst>
          </p:cNvPr>
          <p:cNvSpPr txBox="1"/>
          <p:nvPr/>
        </p:nvSpPr>
        <p:spPr>
          <a:xfrm>
            <a:off x="4400691" y="341426"/>
            <a:ext cx="6454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添付されている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image.img.zip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を展開し、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file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コマンドでファイル形式を確認。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3CCC735-C418-DC02-EF5B-729CBB4EA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427" y="649203"/>
            <a:ext cx="7397117" cy="623353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99CDADD-995A-4745-673D-103BEE538E71}"/>
              </a:ext>
            </a:extLst>
          </p:cNvPr>
          <p:cNvSpPr txBox="1"/>
          <p:nvPr/>
        </p:nvSpPr>
        <p:spPr>
          <a:xfrm>
            <a:off x="4400691" y="1374670"/>
            <a:ext cx="6949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fls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コマンドを使用し、ディスクイメージ内のファイルとディレクトリの名前を列挙する。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円形吹き出し 5">
            <a:extLst>
              <a:ext uri="{FF2B5EF4-FFF2-40B4-BE49-F238E27FC236}">
                <a16:creationId xmlns:a16="http://schemas.microsoft.com/office/drawing/2014/main" id="{8E8AB577-3E52-2437-43BE-9B70A5AA4B4C}"/>
              </a:ext>
            </a:extLst>
          </p:cNvPr>
          <p:cNvSpPr/>
          <p:nvPr/>
        </p:nvSpPr>
        <p:spPr>
          <a:xfrm>
            <a:off x="9465498" y="241631"/>
            <a:ext cx="1389857" cy="563712"/>
          </a:xfrm>
          <a:prstGeom prst="wedgeEllipseCallout">
            <a:avLst>
              <a:gd name="adj1" fmla="val -39167"/>
              <a:gd name="adj2" fmla="val 58035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ディスクイメージに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なっていることがわかる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E6592842-D44E-CBDB-65C6-D9A873E79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427" y="1643712"/>
            <a:ext cx="3900175" cy="2415080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1CAB6E2-8AE8-5041-B4D9-56FD09CE9413}"/>
              </a:ext>
            </a:extLst>
          </p:cNvPr>
          <p:cNvSpPr/>
          <p:nvPr/>
        </p:nvSpPr>
        <p:spPr bwMode="auto">
          <a:xfrm>
            <a:off x="4482625" y="1951602"/>
            <a:ext cx="1691672" cy="263091"/>
          </a:xfrm>
          <a:prstGeom prst="rect">
            <a:avLst/>
          </a:prstGeom>
          <a:solidFill>
            <a:schemeClr val="accent2">
              <a:lumMod val="75000"/>
              <a:alpha val="35000"/>
            </a:scheme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円形吹き出し 5">
            <a:extLst>
              <a:ext uri="{FF2B5EF4-FFF2-40B4-BE49-F238E27FC236}">
                <a16:creationId xmlns:a16="http://schemas.microsoft.com/office/drawing/2014/main" id="{5E2B1F91-88D8-C6CA-AAF3-F44671464BC2}"/>
              </a:ext>
            </a:extLst>
          </p:cNvPr>
          <p:cNvSpPr/>
          <p:nvPr/>
        </p:nvSpPr>
        <p:spPr>
          <a:xfrm>
            <a:off x="6271536" y="2005683"/>
            <a:ext cx="1691672" cy="643139"/>
          </a:xfrm>
          <a:prstGeom prst="wedgeEllipseCallout">
            <a:avLst>
              <a:gd name="adj1" fmla="val -56028"/>
              <a:gd name="adj2" fmla="val -38489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flag.zip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password.txt</a:t>
            </a: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が格納されていることがわかる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0CC1C09-0DE6-4726-17D0-420F44C9D6A0}"/>
              </a:ext>
            </a:extLst>
          </p:cNvPr>
          <p:cNvSpPr txBox="1"/>
          <p:nvPr/>
        </p:nvSpPr>
        <p:spPr>
          <a:xfrm>
            <a:off x="4400691" y="4089683"/>
            <a:ext cx="6949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icat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コマンドを使用し、ディスクイメージ内のファイル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を抽出する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9826719-9375-1975-F19E-47F16763BE6D}"/>
              </a:ext>
            </a:extLst>
          </p:cNvPr>
          <p:cNvSpPr txBox="1"/>
          <p:nvPr/>
        </p:nvSpPr>
        <p:spPr>
          <a:xfrm>
            <a:off x="9017433" y="5039157"/>
            <a:ext cx="317456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参考：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fls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コマンド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icat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コマンドとは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hlinkClick r:id="rId5"/>
              </a:rPr>
              <a:t>sleuth kit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フォレンジックを行うためのユーティリティ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内に入っているコマンドツールの一つ。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Kali Linux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にはデフォルトインストールされている。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fls,icat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共通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-o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オプション：イメージの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startsector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-r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オプション：ディスクイメージファイルのパス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icat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のみ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　引数：抽出対象ファイルの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inode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番号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99B7DAB5-EB90-2A1E-35FC-0D7693E7F92F}"/>
              </a:ext>
            </a:extLst>
          </p:cNvPr>
          <p:cNvGrpSpPr/>
          <p:nvPr/>
        </p:nvGrpSpPr>
        <p:grpSpPr>
          <a:xfrm>
            <a:off x="4480427" y="4348681"/>
            <a:ext cx="4392356" cy="2398636"/>
            <a:chOff x="4474807" y="4479486"/>
            <a:chExt cx="4392356" cy="2398636"/>
          </a:xfrm>
        </p:grpSpPr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6D983300-9042-8BC8-2483-34E1A6BE4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90092"/>
            <a:stretch/>
          </p:blipFill>
          <p:spPr>
            <a:xfrm>
              <a:off x="4474808" y="4479486"/>
              <a:ext cx="4392355" cy="318168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D1885A8C-714C-3897-5EA2-25ACF67EEC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4230" b="983"/>
            <a:stretch/>
          </p:blipFill>
          <p:spPr>
            <a:xfrm>
              <a:off x="4474807" y="4797654"/>
              <a:ext cx="4392355" cy="2080468"/>
            </a:xfrm>
            <a:prstGeom prst="rect">
              <a:avLst/>
            </a:prstGeom>
          </p:spPr>
        </p:pic>
      </p:grpSp>
      <p:sp>
        <p:nvSpPr>
          <p:cNvPr id="35" name="円形吹き出し 5">
            <a:extLst>
              <a:ext uri="{FF2B5EF4-FFF2-40B4-BE49-F238E27FC236}">
                <a16:creationId xmlns:a16="http://schemas.microsoft.com/office/drawing/2014/main" id="{B0BBB327-1392-D065-C3B5-80317E7C57A2}"/>
              </a:ext>
            </a:extLst>
          </p:cNvPr>
          <p:cNvSpPr/>
          <p:nvPr/>
        </p:nvSpPr>
        <p:spPr>
          <a:xfrm>
            <a:off x="5830768" y="5063943"/>
            <a:ext cx="1691672" cy="643139"/>
          </a:xfrm>
          <a:prstGeom prst="wedgeEllipseCallout">
            <a:avLst>
              <a:gd name="adj1" fmla="val -61483"/>
              <a:gd name="adj2" fmla="val -3271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flag.zip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のパスワードがわかる</a:t>
            </a:r>
          </a:p>
        </p:txBody>
      </p:sp>
      <p:sp>
        <p:nvSpPr>
          <p:cNvPr id="44" name="円形吹き出し 5">
            <a:extLst>
              <a:ext uri="{FF2B5EF4-FFF2-40B4-BE49-F238E27FC236}">
                <a16:creationId xmlns:a16="http://schemas.microsoft.com/office/drawing/2014/main" id="{4316E8C2-CBAC-07E2-686B-DE94C89AD2CF}"/>
              </a:ext>
            </a:extLst>
          </p:cNvPr>
          <p:cNvSpPr/>
          <p:nvPr/>
        </p:nvSpPr>
        <p:spPr>
          <a:xfrm>
            <a:off x="6174297" y="6150074"/>
            <a:ext cx="985253" cy="440610"/>
          </a:xfrm>
          <a:prstGeom prst="wedgeEllipseCallout">
            <a:avLst>
              <a:gd name="adj1" fmla="val -49581"/>
              <a:gd name="adj2" fmla="val 4368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Flag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入手</a:t>
            </a:r>
          </a:p>
        </p:txBody>
      </p:sp>
    </p:spTree>
    <p:extLst>
      <p:ext uri="{BB962C8B-B14F-4D97-AF65-F5344CB8AC3E}">
        <p14:creationId xmlns:p14="http://schemas.microsoft.com/office/powerpoint/2010/main" val="190493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22FE700-36F9-4986-950E-EAAC42E91520}"/>
              </a:ext>
            </a:extLst>
          </p:cNvPr>
          <p:cNvSpPr txBox="1"/>
          <p:nvPr/>
        </p:nvSpPr>
        <p:spPr>
          <a:xfrm>
            <a:off x="51332" y="67260"/>
            <a:ext cx="32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(#180)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リンクへの隠しごと　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300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2F329B-C04E-F8BA-D156-167AD9BF9FA4}"/>
              </a:ext>
            </a:extLst>
          </p:cNvPr>
          <p:cNvSpPr txBox="1"/>
          <p:nvPr/>
        </p:nvSpPr>
        <p:spPr>
          <a:xfrm>
            <a:off x="4381450" y="67260"/>
            <a:ext cx="786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解説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A7CAF3E-6E3B-A07C-AFEA-D711761B03F5}"/>
              </a:ext>
            </a:extLst>
          </p:cNvPr>
          <p:cNvSpPr txBox="1"/>
          <p:nvPr/>
        </p:nvSpPr>
        <p:spPr>
          <a:xfrm>
            <a:off x="4400691" y="341426"/>
            <a:ext cx="6454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添付されている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flag.lnk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のファイル形式を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file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コマンドで確認。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99845B0-5D49-73E2-5C0F-B80BCF46E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56" y="479925"/>
            <a:ext cx="3670381" cy="400333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9DD14B2-639C-AE09-0824-BE625CA85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395" y="618425"/>
            <a:ext cx="7586196" cy="698199"/>
          </a:xfrm>
          <a:prstGeom prst="rect">
            <a:avLst/>
          </a:prstGeom>
        </p:spPr>
      </p:pic>
      <p:sp>
        <p:nvSpPr>
          <p:cNvPr id="9" name="円形吹き出し 5">
            <a:extLst>
              <a:ext uri="{FF2B5EF4-FFF2-40B4-BE49-F238E27FC236}">
                <a16:creationId xmlns:a16="http://schemas.microsoft.com/office/drawing/2014/main" id="{C80A83FC-DB1C-6DF4-F1F6-77E1C1B9E3C0}"/>
              </a:ext>
            </a:extLst>
          </p:cNvPr>
          <p:cNvSpPr/>
          <p:nvPr/>
        </p:nvSpPr>
        <p:spPr>
          <a:xfrm>
            <a:off x="9037660" y="198069"/>
            <a:ext cx="1507301" cy="563712"/>
          </a:xfrm>
          <a:prstGeom prst="wedgeEllipseCallout">
            <a:avLst>
              <a:gd name="adj1" fmla="val -39167"/>
              <a:gd name="adj2" fmla="val 58035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Windows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ショートカットに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なっていることがわかる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3C39FD5-837C-C78B-79BA-D76979E3BECF}"/>
              </a:ext>
            </a:extLst>
          </p:cNvPr>
          <p:cNvSpPr txBox="1"/>
          <p:nvPr/>
        </p:nvSpPr>
        <p:spPr>
          <a:xfrm>
            <a:off x="4381450" y="1421512"/>
            <a:ext cx="6454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strings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や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hexdump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で意味のある文字列データがあるか確認。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4ACED8C-9D57-782E-3544-EE4BDB593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395" y="1698511"/>
            <a:ext cx="3535521" cy="175018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B04DD5F-1DE6-C06A-9B71-3680A4C9F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4860" y="2239861"/>
            <a:ext cx="3802683" cy="403132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30B4F4F2-5344-3680-0701-E25A701343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0998"/>
          <a:stretch/>
        </p:blipFill>
        <p:spPr>
          <a:xfrm>
            <a:off x="8074860" y="1961901"/>
            <a:ext cx="3802683" cy="277960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741A6F9-703B-BAE4-0187-50E7C55106BE}"/>
              </a:ext>
            </a:extLst>
          </p:cNvPr>
          <p:cNvSpPr/>
          <p:nvPr/>
        </p:nvSpPr>
        <p:spPr bwMode="auto">
          <a:xfrm>
            <a:off x="10967315" y="2371705"/>
            <a:ext cx="910228" cy="3899482"/>
          </a:xfrm>
          <a:prstGeom prst="rect">
            <a:avLst/>
          </a:prstGeom>
          <a:solidFill>
            <a:schemeClr val="accent2">
              <a:lumMod val="75000"/>
              <a:alpha val="35000"/>
            </a:scheme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円形吹き出し 5">
            <a:extLst>
              <a:ext uri="{FF2B5EF4-FFF2-40B4-BE49-F238E27FC236}">
                <a16:creationId xmlns:a16="http://schemas.microsoft.com/office/drawing/2014/main" id="{A893B894-C6A4-6259-2987-9587210043C0}"/>
              </a:ext>
            </a:extLst>
          </p:cNvPr>
          <p:cNvSpPr/>
          <p:nvPr/>
        </p:nvSpPr>
        <p:spPr>
          <a:xfrm>
            <a:off x="9222550" y="2810312"/>
            <a:ext cx="1507301" cy="618688"/>
          </a:xfrm>
          <a:prstGeom prst="wedgeEllipseCallout">
            <a:avLst>
              <a:gd name="adj1" fmla="val 60457"/>
              <a:gd name="adj2" fmla="val 25295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rtlCol="0" anchor="ctr"/>
          <a:lstStyle/>
          <a:p>
            <a:pPr algn="ctr"/>
            <a:r>
              <a:rPr kumimoji="1" lang="en-US" altLang="ja-JP" sz="1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Powershell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スクリプトっぽい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文字列になっている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173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22FE700-36F9-4986-950E-EAAC42E91520}"/>
              </a:ext>
            </a:extLst>
          </p:cNvPr>
          <p:cNvSpPr txBox="1"/>
          <p:nvPr/>
        </p:nvSpPr>
        <p:spPr>
          <a:xfrm>
            <a:off x="51332" y="67260"/>
            <a:ext cx="32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(#180)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リンクへの隠しごと　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300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53E0248-0143-3D94-5448-DBA558147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8" y="791103"/>
            <a:ext cx="8699894" cy="151751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B0C464-8A95-AD25-A5E5-E4A51027E8DC}"/>
              </a:ext>
            </a:extLst>
          </p:cNvPr>
          <p:cNvSpPr txBox="1"/>
          <p:nvPr/>
        </p:nvSpPr>
        <p:spPr>
          <a:xfrm>
            <a:off x="111486" y="475347"/>
            <a:ext cx="6454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hexdump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の出力を整形すると以下になる。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CAA114D-3BBB-32D3-1B07-0A5ACE0BBEA3}"/>
              </a:ext>
            </a:extLst>
          </p:cNvPr>
          <p:cNvSpPr txBox="1"/>
          <p:nvPr/>
        </p:nvSpPr>
        <p:spPr>
          <a:xfrm>
            <a:off x="110978" y="2320925"/>
            <a:ext cx="645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参考情報：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ここまでの調査の流れは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lnkinfo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コマンド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を使用することで簡単に調査可能。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F98FB19-CD49-5745-DF48-258B24AB7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52" y="2757423"/>
            <a:ext cx="7535845" cy="4008149"/>
          </a:xfrm>
          <a:prstGeom prst="rect">
            <a:avLst/>
          </a:prstGeom>
        </p:spPr>
      </p:pic>
      <p:sp>
        <p:nvSpPr>
          <p:cNvPr id="8" name="円形吹き出し 5">
            <a:extLst>
              <a:ext uri="{FF2B5EF4-FFF2-40B4-BE49-F238E27FC236}">
                <a16:creationId xmlns:a16="http://schemas.microsoft.com/office/drawing/2014/main" id="{5F85FBE9-16B0-D6BF-CFFD-04D276610F8F}"/>
              </a:ext>
            </a:extLst>
          </p:cNvPr>
          <p:cNvSpPr/>
          <p:nvPr/>
        </p:nvSpPr>
        <p:spPr>
          <a:xfrm>
            <a:off x="8987658" y="989901"/>
            <a:ext cx="1507301" cy="618688"/>
          </a:xfrm>
          <a:prstGeom prst="wedgeEllipseCallout">
            <a:avLst>
              <a:gd name="adj1" fmla="val -60316"/>
              <a:gd name="adj2" fmla="val 2122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rtlCol="0" anchor="ctr"/>
          <a:lstStyle/>
          <a:p>
            <a:pPr algn="ctr"/>
            <a:r>
              <a:rPr kumimoji="1" lang="en-US" altLang="ja-JP" sz="1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Powershell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スクリプト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であることがわかる。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0C14900-58AF-006C-2262-A9AD2DF9197C}"/>
              </a:ext>
            </a:extLst>
          </p:cNvPr>
          <p:cNvSpPr/>
          <p:nvPr/>
        </p:nvSpPr>
        <p:spPr bwMode="auto">
          <a:xfrm>
            <a:off x="184048" y="5632558"/>
            <a:ext cx="7535845" cy="969578"/>
          </a:xfrm>
          <a:prstGeom prst="rect">
            <a:avLst/>
          </a:prstGeom>
          <a:solidFill>
            <a:schemeClr val="accent2">
              <a:lumMod val="75000"/>
              <a:alpha val="35000"/>
            </a:scheme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円形吹き出し 5">
            <a:extLst>
              <a:ext uri="{FF2B5EF4-FFF2-40B4-BE49-F238E27FC236}">
                <a16:creationId xmlns:a16="http://schemas.microsoft.com/office/drawing/2014/main" id="{B463D4FA-722D-6A92-27B2-895170FCEDE8}"/>
              </a:ext>
            </a:extLst>
          </p:cNvPr>
          <p:cNvSpPr/>
          <p:nvPr/>
        </p:nvSpPr>
        <p:spPr>
          <a:xfrm>
            <a:off x="7818971" y="5454617"/>
            <a:ext cx="1507301" cy="618688"/>
          </a:xfrm>
          <a:prstGeom prst="wedgeEllipseCallout">
            <a:avLst>
              <a:gd name="adj1" fmla="val -60316"/>
              <a:gd name="adj2" fmla="val 2122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上記と同様の情報が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表示される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120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22FE700-36F9-4986-950E-EAAC42E91520}"/>
              </a:ext>
            </a:extLst>
          </p:cNvPr>
          <p:cNvSpPr txBox="1"/>
          <p:nvPr/>
        </p:nvSpPr>
        <p:spPr>
          <a:xfrm>
            <a:off x="51332" y="67260"/>
            <a:ext cx="32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(#180)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リンクへの隠しごと　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300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6D4A6F6-407B-7B40-C395-2E5E824A10B0}"/>
              </a:ext>
            </a:extLst>
          </p:cNvPr>
          <p:cNvSpPr txBox="1"/>
          <p:nvPr/>
        </p:nvSpPr>
        <p:spPr>
          <a:xfrm>
            <a:off x="111485" y="468247"/>
            <a:ext cx="10659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Powershell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スクリプトの内容を読み解くと、以下文字列を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Base64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デコードした文字列をファイル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(hoge.ps1)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に書き込み実行するスクリプトになっていることがわかる。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JFByb2dyZXNzUHJlZmVyZW5jZT0iU2lsZW50bHlDb250aW51ZSI7JG1lc3NhZ2U9IlRoZSBmbGFnIGlzIHRoZSBNYWMgYWRkcmVzcyBvZiB0aGUgUEMgdGhhdCBjcmVhdGVkIHRoZSB0aGlzIExOSyBmaWxlLiI7IFdyaXRlLU91dHB1dCAkbWVzc2FnZTsK</a:t>
            </a: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上記文字列を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Base64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デコードすると、以下文字列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オレンジ枠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になり、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Flag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flag.lnk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ファイルを作成した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MAC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アドレスになっていることがわかる。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77CBC52-96CC-1112-734A-A60E4466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7" y="1616100"/>
            <a:ext cx="6661370" cy="2153039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AECD3F8-1025-76C7-D508-0F68C61BDA6A}"/>
              </a:ext>
            </a:extLst>
          </p:cNvPr>
          <p:cNvSpPr/>
          <p:nvPr/>
        </p:nvSpPr>
        <p:spPr bwMode="auto">
          <a:xfrm>
            <a:off x="4531246" y="2430426"/>
            <a:ext cx="1970222" cy="128214"/>
          </a:xfrm>
          <a:prstGeom prst="rect">
            <a:avLst/>
          </a:prstGeom>
          <a:solidFill>
            <a:schemeClr val="accent2">
              <a:lumMod val="75000"/>
              <a:alpha val="35000"/>
            </a:scheme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277E85F-1745-D81C-B91D-D5A2E3ACF969}"/>
              </a:ext>
            </a:extLst>
          </p:cNvPr>
          <p:cNvSpPr/>
          <p:nvPr/>
        </p:nvSpPr>
        <p:spPr bwMode="auto">
          <a:xfrm>
            <a:off x="4339697" y="2582826"/>
            <a:ext cx="1213815" cy="128214"/>
          </a:xfrm>
          <a:prstGeom prst="rect">
            <a:avLst/>
          </a:prstGeom>
          <a:solidFill>
            <a:schemeClr val="accent2">
              <a:lumMod val="75000"/>
              <a:alpha val="35000"/>
            </a:scheme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75937D-66F3-979F-3254-B2E636BCFE22}"/>
              </a:ext>
            </a:extLst>
          </p:cNvPr>
          <p:cNvSpPr txBox="1"/>
          <p:nvPr/>
        </p:nvSpPr>
        <p:spPr>
          <a:xfrm>
            <a:off x="184047" y="3986272"/>
            <a:ext cx="8420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ググってみる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と、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Windows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ショートカットにはリンクを作成した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MAC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アドレス情報が格納されていることがわかる。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lnkinfo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コマンドを使用することで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MAC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アドレス情報を確認可能。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956942C-E51F-0232-87C2-9B9016984D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9716"/>
          <a:stretch/>
        </p:blipFill>
        <p:spPr>
          <a:xfrm>
            <a:off x="273506" y="4563652"/>
            <a:ext cx="5895055" cy="46166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D2FE692-01B6-E876-2FD7-3255A6E42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06" y="5022703"/>
            <a:ext cx="5895055" cy="1083103"/>
          </a:xfrm>
          <a:prstGeom prst="rect">
            <a:avLst/>
          </a:prstGeom>
        </p:spPr>
      </p:pic>
      <p:sp>
        <p:nvSpPr>
          <p:cNvPr id="7" name="円形吹き出し 5">
            <a:extLst>
              <a:ext uri="{FF2B5EF4-FFF2-40B4-BE49-F238E27FC236}">
                <a16:creationId xmlns:a16="http://schemas.microsoft.com/office/drawing/2014/main" id="{A50A18CD-2C89-A15E-0301-98D50E81DBA4}"/>
              </a:ext>
            </a:extLst>
          </p:cNvPr>
          <p:cNvSpPr/>
          <p:nvPr/>
        </p:nvSpPr>
        <p:spPr>
          <a:xfrm>
            <a:off x="5738178" y="5138418"/>
            <a:ext cx="1507301" cy="736104"/>
          </a:xfrm>
          <a:prstGeom prst="wedgeEllipseCallout">
            <a:avLst>
              <a:gd name="adj1" fmla="val -66995"/>
              <a:gd name="adj2" fmla="val 18515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Droid file identifier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末尾</a:t>
            </a:r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6byte</a:t>
            </a:r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MAC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アドレス情報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2591A8-AC24-76CA-117A-F4FE22973658}"/>
              </a:ext>
            </a:extLst>
          </p:cNvPr>
          <p:cNvSpPr txBox="1"/>
          <p:nvPr/>
        </p:nvSpPr>
        <p:spPr>
          <a:xfrm>
            <a:off x="184047" y="6132256"/>
            <a:ext cx="8420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Flag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52:54:00:6d:d3:07</a:t>
            </a:r>
          </a:p>
        </p:txBody>
      </p:sp>
    </p:spTree>
    <p:extLst>
      <p:ext uri="{BB962C8B-B14F-4D97-AF65-F5344CB8AC3E}">
        <p14:creationId xmlns:p14="http://schemas.microsoft.com/office/powerpoint/2010/main" val="183555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22FE700-36F9-4986-950E-EAAC42E91520}"/>
              </a:ext>
            </a:extLst>
          </p:cNvPr>
          <p:cNvSpPr txBox="1"/>
          <p:nvPr/>
        </p:nvSpPr>
        <p:spPr>
          <a:xfrm>
            <a:off x="51332" y="67260"/>
            <a:ext cx="32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(#222)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ばつ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OR 400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2F329B-C04E-F8BA-D156-167AD9BF9FA4}"/>
              </a:ext>
            </a:extLst>
          </p:cNvPr>
          <p:cNvSpPr txBox="1"/>
          <p:nvPr/>
        </p:nvSpPr>
        <p:spPr>
          <a:xfrm>
            <a:off x="4381450" y="67260"/>
            <a:ext cx="786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解説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A7CAF3E-6E3B-A07C-AFEA-D711761B03F5}"/>
              </a:ext>
            </a:extLst>
          </p:cNvPr>
          <p:cNvSpPr txBox="1"/>
          <p:nvPr/>
        </p:nvSpPr>
        <p:spPr>
          <a:xfrm>
            <a:off x="4400691" y="341426"/>
            <a:ext cx="6454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添付されている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encryption.py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の中身を確認する。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8200B81-F5BA-3841-2E4E-1857819D3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6" y="521870"/>
            <a:ext cx="3716477" cy="281694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88B31A0-9932-B556-4B76-41A750CBF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960" y="618425"/>
            <a:ext cx="3879253" cy="2371886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66032D4-54E2-0DE2-2557-FA4FFC101830}"/>
              </a:ext>
            </a:extLst>
          </p:cNvPr>
          <p:cNvSpPr txBox="1"/>
          <p:nvPr/>
        </p:nvSpPr>
        <p:spPr>
          <a:xfrm>
            <a:off x="4400691" y="3061819"/>
            <a:ext cx="7595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message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ファイルの中身を、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key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ファイルの中身で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XOR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したものを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encrypted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ファイルに書き込むスクリプトであることがわかる。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また、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message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”flag{”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文字列が含まれることや、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key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文字の英数字であることがわかる。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平文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(message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の先頭に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flag{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文字列が含まれると仮定し、暗号文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(encrypted)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flag{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XOR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することで、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key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の先頭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文字がわかる。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DB35D065-CD09-0FCA-6804-680A8C5DF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960" y="4077482"/>
            <a:ext cx="3334215" cy="409632"/>
          </a:xfrm>
          <a:prstGeom prst="rect">
            <a:avLst/>
          </a:prstGeom>
        </p:spPr>
      </p:pic>
      <p:sp>
        <p:nvSpPr>
          <p:cNvPr id="16" name="円形吹き出し 5">
            <a:extLst>
              <a:ext uri="{FF2B5EF4-FFF2-40B4-BE49-F238E27FC236}">
                <a16:creationId xmlns:a16="http://schemas.microsoft.com/office/drawing/2014/main" id="{97FE422B-5404-A732-B937-478A9CC098E1}"/>
              </a:ext>
            </a:extLst>
          </p:cNvPr>
          <p:cNvSpPr/>
          <p:nvPr/>
        </p:nvSpPr>
        <p:spPr>
          <a:xfrm>
            <a:off x="5270834" y="4538476"/>
            <a:ext cx="1507301" cy="736104"/>
          </a:xfrm>
          <a:prstGeom prst="wedgeEllipseCallout">
            <a:avLst>
              <a:gd name="adj1" fmla="val -39167"/>
              <a:gd name="adj2" fmla="val -65819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が「</a:t>
            </a:r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XORFU?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であることがわかる。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3196CF8B-D0EC-226B-0C95-71CFEEEBD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100" y="4214069"/>
            <a:ext cx="3624045" cy="2577415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35446FB-A830-7B75-FBBC-B8048F2115D5}"/>
              </a:ext>
            </a:extLst>
          </p:cNvPr>
          <p:cNvSpPr/>
          <p:nvPr/>
        </p:nvSpPr>
        <p:spPr bwMode="auto">
          <a:xfrm>
            <a:off x="4546834" y="4264156"/>
            <a:ext cx="352338" cy="222958"/>
          </a:xfrm>
          <a:prstGeom prst="rect">
            <a:avLst/>
          </a:prstGeom>
          <a:solidFill>
            <a:schemeClr val="accent2">
              <a:lumMod val="75000"/>
              <a:alpha val="35000"/>
            </a:scheme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E16245-7FB2-5DAD-B1E8-817CBD50E7AA}"/>
              </a:ext>
            </a:extLst>
          </p:cNvPr>
          <p:cNvSpPr txBox="1"/>
          <p:nvPr/>
        </p:nvSpPr>
        <p:spPr>
          <a:xfrm>
            <a:off x="8198474" y="3952459"/>
            <a:ext cx="2234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参考</a:t>
            </a:r>
            <a:r>
              <a:rPr lang="en-US" altLang="ja-JP" sz="105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105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使用した</a:t>
            </a:r>
            <a:r>
              <a:rPr lang="en-US" altLang="ja-JP" sz="105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105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スクリプト</a:t>
            </a:r>
            <a:endParaRPr kumimoji="1" lang="ja-JP" altLang="en-US" sz="105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44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22FE700-36F9-4986-950E-EAAC42E91520}"/>
              </a:ext>
            </a:extLst>
          </p:cNvPr>
          <p:cNvSpPr txBox="1"/>
          <p:nvPr/>
        </p:nvSpPr>
        <p:spPr>
          <a:xfrm>
            <a:off x="51332" y="67260"/>
            <a:ext cx="32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(#222)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ばつ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OR 400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F5C2E5-2F43-A2ED-59BB-3DD8350E47A8}"/>
              </a:ext>
            </a:extLst>
          </p:cNvPr>
          <p:cNvSpPr txBox="1"/>
          <p:nvPr/>
        </p:nvSpPr>
        <p:spPr>
          <a:xfrm>
            <a:off x="111485" y="468247"/>
            <a:ext cx="1065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key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が「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XORFU?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」であることがわかったため、ブルートフォースし、それっぽい平文がないか確認する。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60AC80C-F754-F8E1-7686-94D25F116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" y="776901"/>
            <a:ext cx="2807354" cy="559008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3AEEC1-C103-BC6D-5963-B4F6AC4987D3}"/>
              </a:ext>
            </a:extLst>
          </p:cNvPr>
          <p:cNvSpPr/>
          <p:nvPr/>
        </p:nvSpPr>
        <p:spPr bwMode="auto">
          <a:xfrm>
            <a:off x="209725" y="6051011"/>
            <a:ext cx="1895911" cy="165231"/>
          </a:xfrm>
          <a:prstGeom prst="rect">
            <a:avLst/>
          </a:prstGeom>
          <a:solidFill>
            <a:schemeClr val="accent2">
              <a:lumMod val="75000"/>
              <a:alpha val="35000"/>
            </a:scheme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47C072F-9438-7C8A-39B0-3D6BD4F5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044" y="1006680"/>
            <a:ext cx="4804879" cy="2793534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252144E-EFAA-6D16-EA45-6852982E29C9}"/>
              </a:ext>
            </a:extLst>
          </p:cNvPr>
          <p:cNvSpPr txBox="1"/>
          <p:nvPr/>
        </p:nvSpPr>
        <p:spPr>
          <a:xfrm>
            <a:off x="3064412" y="764642"/>
            <a:ext cx="2234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参考</a:t>
            </a:r>
            <a:r>
              <a:rPr lang="en-US" altLang="ja-JP" sz="105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105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使用した</a:t>
            </a:r>
            <a:r>
              <a:rPr lang="en-US" altLang="ja-JP" sz="105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105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スクリプト</a:t>
            </a:r>
            <a:endParaRPr kumimoji="1" lang="ja-JP" altLang="en-US" sz="105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円形吹き出し 5">
            <a:extLst>
              <a:ext uri="{FF2B5EF4-FFF2-40B4-BE49-F238E27FC236}">
                <a16:creationId xmlns:a16="http://schemas.microsoft.com/office/drawing/2014/main" id="{5A459F18-1E73-1700-41D0-7F1EDC16DE79}"/>
              </a:ext>
            </a:extLst>
          </p:cNvPr>
          <p:cNvSpPr/>
          <p:nvPr/>
        </p:nvSpPr>
        <p:spPr>
          <a:xfrm>
            <a:off x="2137720" y="5209563"/>
            <a:ext cx="2300056" cy="1006679"/>
          </a:xfrm>
          <a:prstGeom prst="wedgeEllipseCallout">
            <a:avLst>
              <a:gd name="adj1" fmla="val -54194"/>
              <a:gd name="adj2" fmla="val 36749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が「</a:t>
            </a:r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XORFUN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」の場合に、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flag{x0rX1s_v3ry_fun}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になり、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それっぽい平文</a:t>
            </a:r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xor_is_very_fun</a:t>
            </a:r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になるため、正しい</a:t>
            </a:r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</a:t>
            </a:r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と推測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B171DEB-3DF2-CE07-9C89-05A7D4BE9D33}"/>
              </a:ext>
            </a:extLst>
          </p:cNvPr>
          <p:cNvSpPr txBox="1"/>
          <p:nvPr/>
        </p:nvSpPr>
        <p:spPr>
          <a:xfrm>
            <a:off x="4680967" y="5820178"/>
            <a:ext cx="614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ただし、なぜかそのままの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Flag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だと通らないので、以下を試したら成功した。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恐らく問題の作成ミスと思われる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pt-BR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flag{x0r_1s_v3ry_fun}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043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64372</TotalTime>
  <Words>679</Words>
  <Application>Microsoft Office PowerPoint</Application>
  <PresentationFormat>ワイド画面</PresentationFormat>
  <Paragraphs>73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石田 高広</dc:creator>
  <cp:lastModifiedBy>石田 高広</cp:lastModifiedBy>
  <cp:revision>82</cp:revision>
  <dcterms:created xsi:type="dcterms:W3CDTF">2020-10-19T07:32:38Z</dcterms:created>
  <dcterms:modified xsi:type="dcterms:W3CDTF">2023-04-19T03:02:18Z</dcterms:modified>
</cp:coreProperties>
</file>