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87" r:id="rId3"/>
    <p:sldId id="294" r:id="rId4"/>
    <p:sldId id="296" r:id="rId5"/>
    <p:sldId id="298" r:id="rId6"/>
    <p:sldId id="299" r:id="rId7"/>
    <p:sldId id="300" r:id="rId8"/>
    <p:sldId id="297" r:id="rId9"/>
    <p:sldId id="289" r:id="rId10"/>
    <p:sldId id="290" r:id="rId11"/>
    <p:sldId id="291" r:id="rId12"/>
    <p:sldId id="292" r:id="rId13"/>
    <p:sldId id="293" r:id="rId14"/>
    <p:sldId id="29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7C84856-4E2F-48BE-A1BC-E947EEEFA7E9}">
          <p14:sldIdLst>
            <p14:sldId id="257"/>
            <p14:sldId id="287"/>
            <p14:sldId id="294"/>
            <p14:sldId id="296"/>
            <p14:sldId id="298"/>
            <p14:sldId id="299"/>
            <p14:sldId id="300"/>
            <p14:sldId id="297"/>
            <p14:sldId id="289"/>
            <p14:sldId id="290"/>
            <p14:sldId id="291"/>
            <p14:sldId id="292"/>
            <p14:sldId id="293"/>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7C80"/>
    <a:srgbClr val="FFFFFF"/>
    <a:srgbClr val="DCE6F2"/>
    <a:srgbClr val="EBF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3C95F-F9CD-4170-92D0-2260F9A6BE37}" type="datetimeFigureOut">
              <a:rPr kumimoji="1" lang="ja-JP" altLang="en-US" smtClean="0"/>
              <a:t>2024/9/19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1A6F-8B5D-4490-A9E8-1E8EC7BA0959}" type="slidenum">
              <a:rPr kumimoji="1" lang="ja-JP" altLang="en-US" smtClean="0"/>
              <a:t>‹#›</a:t>
            </a:fld>
            <a:endParaRPr kumimoji="1" lang="ja-JP" altLang="en-US"/>
          </a:p>
        </p:txBody>
      </p:sp>
    </p:spTree>
    <p:extLst>
      <p:ext uri="{BB962C8B-B14F-4D97-AF65-F5344CB8AC3E}">
        <p14:creationId xmlns:p14="http://schemas.microsoft.com/office/powerpoint/2010/main" val="27388839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4BAB4-D40E-D677-27DA-9AED87678A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5C15785-6850-2D05-FD76-5A1D27E0A1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0FD88BD-57C6-0A86-99CA-BDBE66513253}"/>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61A484A3-752D-3E80-BC77-B0D363EA4C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B159A3-3456-A4D0-76E7-FBB8F542F3A5}"/>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92773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689883-9152-5932-97F5-C222638CDF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D9EED2-7502-3559-4620-225817B4D3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92E6FC-2413-77E6-983A-83D08A4EE357}"/>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76259267-25A7-34C2-44E2-B0596A6581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74BB26-EB85-B6D2-B8C4-353579838128}"/>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2844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1929CF-DA75-A052-460A-0462D931951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8BC949-2682-3CE6-D2D4-E1F5C388E8A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87AD7D-7E96-BE8C-3B16-0286F2C22992}"/>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0499CF47-A585-15A3-AB27-BD68839081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795BC-05C3-B12A-5974-F2082A122E51}"/>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271555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165FF-D04F-58BD-AAA3-C959C54C13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58AB14-5407-A2C0-EF1F-0060C16FDD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7105D8-F724-123F-FEF1-5E4B39974D62}"/>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EDAE0DC7-BE79-7FEA-52B2-4F48201CD1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ED2CBE-AF84-00E7-B092-5890F90B8348}"/>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12889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92CE8-98D6-BCBC-B825-8FA8F63DA3A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0332C5-9E02-B851-65E9-4ED7D7F261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3330815-9594-000A-9C1D-F0AAE4FA5182}"/>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C198CC4E-BCA3-C567-A933-A0DB41750C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F77B25-FEA6-A0A1-A12F-6E5DA593407B}"/>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344873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9539C-F573-3CFD-B158-437E3B2406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60D2DF-9364-EF78-9CD5-F9AC6A851E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732BAB-783D-0575-25B0-0451E75501A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5FEEA7-AD36-A8C4-B175-292569B01150}"/>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6" name="フッター プレースホルダー 5">
            <a:extLst>
              <a:ext uri="{FF2B5EF4-FFF2-40B4-BE49-F238E27FC236}">
                <a16:creationId xmlns:a16="http://schemas.microsoft.com/office/drawing/2014/main" id="{B81DCACB-99B1-365F-FE17-A34F296A12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E73086-51BE-A9FC-816B-7401ED2A3EE9}"/>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648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39ED9-B987-2FFF-68E0-880DF5ACF80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B4A198-7667-C9F9-BB67-E31DD0CB9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560ABE-3373-E7D2-CA95-10A5D2258B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B28FDA-8B26-660A-2B51-108C5DED2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B1C9C44-505D-6E43-DFD3-AE46ACB98C7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688E10C-B6CE-C154-BC39-999163DF08C7}"/>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8" name="フッター プレースホルダー 7">
            <a:extLst>
              <a:ext uri="{FF2B5EF4-FFF2-40B4-BE49-F238E27FC236}">
                <a16:creationId xmlns:a16="http://schemas.microsoft.com/office/drawing/2014/main" id="{BDEF2D1C-ABE9-5DC8-8B05-92494C6DC8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4A11896-1779-8B21-60A7-87E83331E28D}"/>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8343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AE2E2-77FC-A835-20B8-1FD2531DAEC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4BB018-6A5D-2A0D-FE03-4ED3D897F58F}"/>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4" name="フッター プレースホルダー 3">
            <a:extLst>
              <a:ext uri="{FF2B5EF4-FFF2-40B4-BE49-F238E27FC236}">
                <a16:creationId xmlns:a16="http://schemas.microsoft.com/office/drawing/2014/main" id="{4018E5C2-1004-2747-BFD5-CDF3FB982F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193DB8-D43D-7DFD-6BFF-BB98C919FCFB}"/>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5524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E99148-8BA2-BBC8-BDA2-7CB238175170}"/>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3" name="フッター プレースホルダー 2">
            <a:extLst>
              <a:ext uri="{FF2B5EF4-FFF2-40B4-BE49-F238E27FC236}">
                <a16:creationId xmlns:a16="http://schemas.microsoft.com/office/drawing/2014/main" id="{BB8CD862-C158-C5D8-1424-4F626C0CF9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1DF8A33-B727-614A-7774-AF8ED71C8F7D}"/>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85248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53710-2B79-0649-10FE-3A9A65A4D6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7ADCC4-91BF-25ED-756E-475A1EB90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90D9F1-E6B8-BE2F-8476-EB8B1441D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FDE704-5BBA-259B-43C1-90F2E3461E7E}"/>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6" name="フッター プレースホルダー 5">
            <a:extLst>
              <a:ext uri="{FF2B5EF4-FFF2-40B4-BE49-F238E27FC236}">
                <a16:creationId xmlns:a16="http://schemas.microsoft.com/office/drawing/2014/main" id="{3CB4EEE7-48C8-7456-F834-E3C345003A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A68082-8A30-4012-0FB9-186FE2F98A30}"/>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45247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657D6-8803-BF22-F8FD-B214EC9116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750075-BC5D-0288-2A86-C64717205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86635BF-1C0E-C36E-AE6C-BF6058463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37DF36-2A12-B5AE-0DDE-E051356DC5FD}"/>
              </a:ext>
            </a:extLst>
          </p:cNvPr>
          <p:cNvSpPr>
            <a:spLocks noGrp="1"/>
          </p:cNvSpPr>
          <p:nvPr>
            <p:ph type="dt" sz="half" idx="10"/>
          </p:nvPr>
        </p:nvSpPr>
        <p:spPr/>
        <p:txBody>
          <a:bodyPr/>
          <a:lstStyle/>
          <a:p>
            <a:fld id="{F8CF7EBE-02CD-4F35-85E4-133B9802868A}" type="datetimeFigureOut">
              <a:rPr kumimoji="1" lang="ja-JP" altLang="en-US" smtClean="0"/>
              <a:t>2024/9/19</a:t>
            </a:fld>
            <a:endParaRPr kumimoji="1" lang="ja-JP" altLang="en-US"/>
          </a:p>
        </p:txBody>
      </p:sp>
      <p:sp>
        <p:nvSpPr>
          <p:cNvPr id="6" name="フッター プレースホルダー 5">
            <a:extLst>
              <a:ext uri="{FF2B5EF4-FFF2-40B4-BE49-F238E27FC236}">
                <a16:creationId xmlns:a16="http://schemas.microsoft.com/office/drawing/2014/main" id="{76D894CF-FBE5-E3E0-8BCE-8484D93B0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B3FC7F-DD40-37A8-CCF0-CB3FCFA7DB22}"/>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27342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DFD02FC-A8DF-2324-A393-CF835A24E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990DF3-E676-10CA-3175-8353C3B0E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807143-C3DB-9170-2C72-8F8ED8B27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CF7EBE-02CD-4F35-85E4-133B9802868A}"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AAFFF294-DA02-A1FE-2666-7642C75A0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64B5410-6E66-D859-5A52-456FAB320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815567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0xdf.gitlab.io/2022/02/28/htb-object.html"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khal101/Hack-the-Box-OSCP-Preparat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CED8388-306F-3B7F-63D9-BB5C887901FE}"/>
              </a:ext>
            </a:extLst>
          </p:cNvPr>
          <p:cNvSpPr txBox="1"/>
          <p:nvPr/>
        </p:nvSpPr>
        <p:spPr>
          <a:xfrm>
            <a:off x="2575420" y="1451295"/>
            <a:ext cx="6744749" cy="923330"/>
          </a:xfrm>
          <a:prstGeom prst="rect">
            <a:avLst/>
          </a:prstGeom>
          <a:noFill/>
        </p:spPr>
        <p:txBody>
          <a:bodyPr wrap="square" rtlCol="0">
            <a:spAutoFit/>
          </a:bodyPr>
          <a:lstStyle/>
          <a:p>
            <a:pPr algn="ctr"/>
            <a:r>
              <a:rPr lang="en-US" altLang="ja-JP" sz="5400" dirty="0">
                <a:latin typeface="Meiryo UI" panose="020B0604030504040204" pitchFamily="50" charset="-128"/>
                <a:ea typeface="Meiryo UI" panose="020B0604030504040204" pitchFamily="50" charset="-128"/>
              </a:rPr>
              <a:t>OSCP</a:t>
            </a:r>
            <a:r>
              <a:rPr lang="ja-JP" altLang="en-US" sz="5400" dirty="0">
                <a:latin typeface="Meiryo UI" panose="020B0604030504040204" pitchFamily="50" charset="-128"/>
                <a:ea typeface="Meiryo UI" panose="020B0604030504040204" pitchFamily="50" charset="-128"/>
              </a:rPr>
              <a:t>反省会</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402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ja-JP" b="1" dirty="0">
                <a:solidFill>
                  <a:prstClr val="white"/>
                </a:solidFill>
                <a:latin typeface="Meiryo UI" panose="020B0604030504040204" pitchFamily="50" charset="-128"/>
                <a:ea typeface="Meiryo UI" panose="020B0604030504040204" pitchFamily="50" charset="-128"/>
              </a:rPr>
              <a:t>AD</a:t>
            </a:r>
            <a:r>
              <a:rPr lang="ja-JP" altLang="en-US" b="1" dirty="0">
                <a:solidFill>
                  <a:prstClr val="white"/>
                </a:solidFill>
                <a:latin typeface="Meiryo UI" panose="020B0604030504040204" pitchFamily="50" charset="-128"/>
                <a:ea typeface="Meiryo UI" panose="020B0604030504040204" pitchFamily="50" charset="-128"/>
              </a:rPr>
              <a:t>セットで気になったところ　</a:t>
            </a:r>
            <a:r>
              <a:rPr lang="en-US" altLang="ja-JP" b="1" dirty="0">
                <a:solidFill>
                  <a:prstClr val="white"/>
                </a:solidFill>
                <a:latin typeface="Meiryo UI" panose="020B0604030504040204" pitchFamily="50" charset="-128"/>
                <a:ea typeface="Meiryo UI" panose="020B0604030504040204" pitchFamily="50" charset="-128"/>
              </a:rPr>
              <a:t>(</a:t>
            </a:r>
            <a:r>
              <a:rPr lang="ja-JP" altLang="en-US" b="1" dirty="0">
                <a:solidFill>
                  <a:prstClr val="white"/>
                </a:solidFill>
                <a:latin typeface="Meiryo UI" panose="020B0604030504040204" pitchFamily="50" charset="-128"/>
                <a:ea typeface="Meiryo UI" panose="020B0604030504040204" pitchFamily="50" charset="-128"/>
              </a:rPr>
              <a:t>こっそり話</a:t>
            </a:r>
            <a:r>
              <a:rPr lang="en-US" altLang="ja-JP" b="1" dirty="0">
                <a:solidFill>
                  <a:prstClr val="white"/>
                </a:solidFill>
                <a:latin typeface="Meiryo UI" panose="020B0604030504040204" pitchFamily="50" charset="-128"/>
                <a:ea typeface="Meiryo UI" panose="020B0604030504040204" pitchFamily="50" charset="-128"/>
              </a:rPr>
              <a:t>)</a:t>
            </a:r>
            <a:endParaRPr lang="ja-JP" altLang="en-US" b="1" dirty="0">
              <a:solidFill>
                <a:prstClr val="white"/>
              </a:solidFill>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MS01</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Jenkins</a:t>
            </a:r>
            <a:endParaRPr lang="ja-JP" altLang="en-US" sz="1600" dirty="0"/>
          </a:p>
        </p:txBody>
      </p:sp>
      <p:sp>
        <p:nvSpPr>
          <p:cNvPr id="3" name="テキスト ボックス 2">
            <a:extLst>
              <a:ext uri="{FF2B5EF4-FFF2-40B4-BE49-F238E27FC236}">
                <a16:creationId xmlns:a16="http://schemas.microsoft.com/office/drawing/2014/main" id="{7006B53D-33CC-275F-8417-70761E1B4E34}"/>
              </a:ext>
            </a:extLst>
          </p:cNvPr>
          <p:cNvSpPr txBox="1"/>
          <p:nvPr/>
        </p:nvSpPr>
        <p:spPr>
          <a:xfrm>
            <a:off x="227022" y="1019627"/>
            <a:ext cx="9831377"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参考サイト：</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hlinkClick r:id="rId2"/>
              </a:rPr>
              <a:t>https://0xdf.gitlab.io/2022/02/28/htb-object.html</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0101EC2D-D8F0-6AFB-1833-1ABD1AF5C0DA}"/>
              </a:ext>
            </a:extLst>
          </p:cNvPr>
          <p:cNvPicPr>
            <a:picLocks noChangeAspect="1"/>
          </p:cNvPicPr>
          <p:nvPr/>
        </p:nvPicPr>
        <p:blipFill>
          <a:blip r:embed="rId3"/>
          <a:stretch>
            <a:fillRect/>
          </a:stretch>
        </p:blipFill>
        <p:spPr>
          <a:xfrm>
            <a:off x="304082" y="1606580"/>
            <a:ext cx="7391400" cy="2333625"/>
          </a:xfrm>
          <a:prstGeom prst="rect">
            <a:avLst/>
          </a:prstGeom>
        </p:spPr>
      </p:pic>
      <p:sp>
        <p:nvSpPr>
          <p:cNvPr id="6" name="テキスト ボックス 5">
            <a:extLst>
              <a:ext uri="{FF2B5EF4-FFF2-40B4-BE49-F238E27FC236}">
                <a16:creationId xmlns:a16="http://schemas.microsoft.com/office/drawing/2014/main" id="{59E0DE5E-8E00-C8AB-7C47-828117DDB583}"/>
              </a:ext>
            </a:extLst>
          </p:cNvPr>
          <p:cNvSpPr txBox="1"/>
          <p:nvPr/>
        </p:nvSpPr>
        <p:spPr>
          <a:xfrm>
            <a:off x="227022" y="4090635"/>
            <a:ext cx="10711272"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C:\Users\svc_service\AppData\Local\Jenkins\.jenkins\secrets\master.key</a:t>
            </a:r>
          </a:p>
        </p:txBody>
      </p:sp>
      <p:pic>
        <p:nvPicPr>
          <p:cNvPr id="8" name="図 7">
            <a:extLst>
              <a:ext uri="{FF2B5EF4-FFF2-40B4-BE49-F238E27FC236}">
                <a16:creationId xmlns:a16="http://schemas.microsoft.com/office/drawing/2014/main" id="{3D1CE029-CFB6-97AB-1599-39ADFE4CF1E4}"/>
              </a:ext>
            </a:extLst>
          </p:cNvPr>
          <p:cNvPicPr>
            <a:picLocks noChangeAspect="1"/>
          </p:cNvPicPr>
          <p:nvPr/>
        </p:nvPicPr>
        <p:blipFill>
          <a:blip r:embed="rId4"/>
          <a:stretch>
            <a:fillRect/>
          </a:stretch>
        </p:blipFill>
        <p:spPr>
          <a:xfrm>
            <a:off x="227022" y="4398412"/>
            <a:ext cx="11737956" cy="539580"/>
          </a:xfrm>
          <a:prstGeom prst="rect">
            <a:avLst/>
          </a:prstGeom>
        </p:spPr>
      </p:pic>
      <p:sp>
        <p:nvSpPr>
          <p:cNvPr id="9" name="角丸四角形吹き出し 77">
            <a:extLst>
              <a:ext uri="{FF2B5EF4-FFF2-40B4-BE49-F238E27FC236}">
                <a16:creationId xmlns:a16="http://schemas.microsoft.com/office/drawing/2014/main" id="{1DAE97F9-A94A-1C39-3512-555781140A16}"/>
              </a:ext>
            </a:extLst>
          </p:cNvPr>
          <p:cNvSpPr/>
          <p:nvPr/>
        </p:nvSpPr>
        <p:spPr>
          <a:xfrm>
            <a:off x="8098100" y="1179490"/>
            <a:ext cx="3406702" cy="784114"/>
          </a:xfrm>
          <a:prstGeom prst="wedgeRoundRectCallout">
            <a:avLst>
              <a:gd name="adj1" fmla="val -61437"/>
              <a:gd name="adj2" fmla="val 26506"/>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config.xml, </a:t>
            </a:r>
            <a:r>
              <a:rPr kumimoji="0" lang="en-US" altLang="ja-JP"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master.key</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は見つかったが、</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0" dirty="0" err="1">
                <a:solidFill>
                  <a:prstClr val="black"/>
                </a:solidFill>
                <a:latin typeface="Meiryo UI" panose="020B0604030504040204" pitchFamily="50" charset="-128"/>
                <a:ea typeface="Meiryo UI" panose="020B0604030504040204" pitchFamily="50" charset="-128"/>
              </a:rPr>
              <a:t>hudson.util.Secret</a:t>
            </a:r>
            <a:r>
              <a:rPr kumimoji="0" lang="ja-JP" altLang="en-US" sz="1200" kern="0" dirty="0">
                <a:solidFill>
                  <a:prstClr val="black"/>
                </a:solidFill>
                <a:latin typeface="Meiryo UI" panose="020B0604030504040204" pitchFamily="50" charset="-128"/>
                <a:ea typeface="Meiryo UI" panose="020B0604030504040204" pitchFamily="50" charset="-128"/>
              </a:rPr>
              <a:t>がないため解読できず</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0690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ja-JP" b="1" dirty="0">
                <a:solidFill>
                  <a:prstClr val="white"/>
                </a:solidFill>
                <a:latin typeface="Meiryo UI" panose="020B0604030504040204" pitchFamily="50" charset="-128"/>
                <a:ea typeface="Meiryo UI" panose="020B0604030504040204" pitchFamily="50" charset="-128"/>
              </a:rPr>
              <a:t>AD</a:t>
            </a:r>
            <a:r>
              <a:rPr lang="ja-JP" altLang="en-US" b="1" dirty="0">
                <a:solidFill>
                  <a:prstClr val="white"/>
                </a:solidFill>
                <a:latin typeface="Meiryo UI" panose="020B0604030504040204" pitchFamily="50" charset="-128"/>
                <a:ea typeface="Meiryo UI" panose="020B0604030504040204" pitchFamily="50" charset="-128"/>
              </a:rPr>
              <a:t>セットで気になったところ　</a:t>
            </a:r>
            <a:r>
              <a:rPr lang="en-US" altLang="ja-JP" b="1" dirty="0">
                <a:solidFill>
                  <a:prstClr val="white"/>
                </a:solidFill>
                <a:latin typeface="Meiryo UI" panose="020B0604030504040204" pitchFamily="50" charset="-128"/>
                <a:ea typeface="Meiryo UI" panose="020B0604030504040204" pitchFamily="50" charset="-128"/>
              </a:rPr>
              <a:t>(</a:t>
            </a:r>
            <a:r>
              <a:rPr lang="ja-JP" altLang="en-US" b="1" dirty="0">
                <a:solidFill>
                  <a:prstClr val="white"/>
                </a:solidFill>
                <a:latin typeface="Meiryo UI" panose="020B0604030504040204" pitchFamily="50" charset="-128"/>
                <a:ea typeface="Meiryo UI" panose="020B0604030504040204" pitchFamily="50" charset="-128"/>
              </a:rPr>
              <a:t>こっそり話</a:t>
            </a:r>
            <a:r>
              <a:rPr lang="en-US" altLang="ja-JP" b="1" dirty="0">
                <a:solidFill>
                  <a:prstClr val="white"/>
                </a:solidFill>
                <a:latin typeface="Meiryo UI" panose="020B0604030504040204" pitchFamily="50" charset="-128"/>
                <a:ea typeface="Meiryo UI" panose="020B0604030504040204" pitchFamily="50" charset="-128"/>
              </a:rPr>
              <a:t>)</a:t>
            </a:r>
            <a:endParaRPr lang="ja-JP" altLang="en-US" b="1" dirty="0">
              <a:solidFill>
                <a:prstClr val="white"/>
              </a:solidFill>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MS01</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SAM, SYSTEM, </a:t>
            </a:r>
            <a:r>
              <a:rPr lang="en-US" altLang="ja-JP" sz="1600" dirty="0" err="1">
                <a:latin typeface="Meiryo UI" panose="020B0604030504040204" pitchFamily="50" charset="-128"/>
                <a:ea typeface="Meiryo UI" panose="020B0604030504040204" pitchFamily="50" charset="-128"/>
              </a:rPr>
              <a:t>NTDS.dit</a:t>
            </a:r>
            <a:endParaRPr lang="ja-JP" altLang="en-US" sz="1600" dirty="0"/>
          </a:p>
        </p:txBody>
      </p:sp>
      <p:sp>
        <p:nvSpPr>
          <p:cNvPr id="3" name="テキスト ボックス 2">
            <a:extLst>
              <a:ext uri="{FF2B5EF4-FFF2-40B4-BE49-F238E27FC236}">
                <a16:creationId xmlns:a16="http://schemas.microsoft.com/office/drawing/2014/main" id="{7006B53D-33CC-275F-8417-70761E1B4E34}"/>
              </a:ext>
            </a:extLst>
          </p:cNvPr>
          <p:cNvSpPr txBox="1"/>
          <p:nvPr/>
        </p:nvSpPr>
        <p:spPr>
          <a:xfrm>
            <a:off x="227022" y="1019627"/>
            <a:ext cx="11873003" cy="4939814"/>
          </a:xfrm>
          <a:prstGeom prst="rect">
            <a:avLst/>
          </a:prstGeom>
          <a:noFill/>
        </p:spPr>
        <p:txBody>
          <a:bodyPr wrap="square" rtlCol="0">
            <a:spAutoFit/>
          </a:bodyPr>
          <a:lstStyle/>
          <a:p>
            <a:r>
              <a:rPr lang="en-US" altLang="ja-JP" sz="1050" dirty="0">
                <a:effectLst/>
                <a:ea typeface="游ゴシック" panose="020B0400000000000000" pitchFamily="50" charset="-128"/>
              </a:rPr>
              <a:t>PS C:\wamp64&gt; Get-</a:t>
            </a:r>
            <a:r>
              <a:rPr lang="en-US" altLang="ja-JP" sz="1050" dirty="0" err="1">
                <a:effectLst/>
                <a:ea typeface="游ゴシック" panose="020B0400000000000000" pitchFamily="50" charset="-128"/>
              </a:rPr>
              <a:t>ChildItem</a:t>
            </a:r>
            <a:r>
              <a:rPr lang="en-US" altLang="ja-JP" sz="1050" dirty="0">
                <a:effectLst/>
                <a:ea typeface="游ゴシック" panose="020B0400000000000000" pitchFamily="50" charset="-128"/>
              </a:rPr>
              <a:t> -Path C:\ -Include </a:t>
            </a:r>
            <a:r>
              <a:rPr lang="en-US" altLang="ja-JP" sz="1050" dirty="0" err="1">
                <a:effectLst/>
                <a:ea typeface="游ゴシック" panose="020B0400000000000000" pitchFamily="50" charset="-128"/>
              </a:rPr>
              <a:t>SAM,SYSTEM,ntds.dit</a:t>
            </a:r>
            <a:r>
              <a:rPr lang="en-US" altLang="ja-JP" sz="1050" dirty="0">
                <a:effectLst/>
                <a:ea typeface="游ゴシック" panose="020B0400000000000000" pitchFamily="50" charset="-128"/>
              </a:rPr>
              <a:t> -File -Recurse -</a:t>
            </a:r>
            <a:r>
              <a:rPr lang="en-US" altLang="ja-JP" sz="1050" dirty="0" err="1">
                <a:effectLst/>
                <a:ea typeface="游ゴシック" panose="020B0400000000000000" pitchFamily="50" charset="-128"/>
              </a:rPr>
              <a:t>ErrorAction</a:t>
            </a:r>
            <a:r>
              <a:rPr lang="en-US" altLang="ja-JP" sz="1050" dirty="0">
                <a:effectLst/>
                <a:ea typeface="游ゴシック" panose="020B0400000000000000" pitchFamily="50" charset="-128"/>
              </a:rPr>
              <a:t> </a:t>
            </a:r>
            <a:r>
              <a:rPr lang="en-US" altLang="ja-JP" sz="1050" dirty="0" err="1">
                <a:effectLst/>
                <a:ea typeface="游ゴシック" panose="020B0400000000000000" pitchFamily="50" charset="-128"/>
              </a:rPr>
              <a:t>SilentlyContinue</a:t>
            </a:r>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-a----        2/22/2023   7:49 PM       12582912 </a:t>
            </a:r>
            <a:r>
              <a:rPr lang="en-US" altLang="ja-JP" sz="1050" dirty="0" err="1">
                <a:effectLst/>
                <a:ea typeface="游ゴシック" panose="020B0400000000000000" pitchFamily="50" charset="-128"/>
              </a:rPr>
              <a:t>ntds.dit</a:t>
            </a:r>
            <a:r>
              <a:rPr lang="en-US" altLang="ja-JP" sz="1050" dirty="0">
                <a:effectLst/>
                <a:ea typeface="游ゴシック" panose="020B0400000000000000" pitchFamily="50" charset="-128"/>
              </a:rPr>
              <a:t> </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    Directory: C:\Windows\servicing\LCU\Package_for_RollupFix~31bf3856ad364e35~amd64~~17763.4010.1.9\amd64_microsoft-wi</a:t>
            </a:r>
          </a:p>
          <a:p>
            <a:r>
              <a:rPr lang="en-US" altLang="ja-JP" sz="1050" dirty="0">
                <a:effectLst/>
                <a:ea typeface="游ゴシック" panose="020B0400000000000000" pitchFamily="50" charset="-128"/>
              </a:rPr>
              <a:t>    ndows-d..rvices-domain-files_31bf3856ad364e35_10.0.17763.2746_none_e8704c75154d59c0\f</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Mode                </a:t>
            </a:r>
            <a:r>
              <a:rPr lang="en-US" altLang="ja-JP" sz="1050" dirty="0" err="1">
                <a:effectLst/>
                <a:ea typeface="游ゴシック" panose="020B0400000000000000" pitchFamily="50" charset="-128"/>
              </a:rPr>
              <a:t>LastWriteTime</a:t>
            </a:r>
            <a:r>
              <a:rPr lang="en-US" altLang="ja-JP" sz="1050" dirty="0">
                <a:effectLst/>
                <a:ea typeface="游ゴシック" panose="020B0400000000000000" pitchFamily="50" charset="-128"/>
              </a:rPr>
              <a:t>         Length Name                                                                  </a:t>
            </a:r>
          </a:p>
          <a:p>
            <a:r>
              <a:rPr lang="en-US" altLang="ja-JP" sz="1050" dirty="0">
                <a:effectLst/>
                <a:ea typeface="游ゴシック" panose="020B0400000000000000" pitchFamily="50" charset="-128"/>
              </a:rPr>
              <a:t>----                -------------         ------ ----                                                                  </a:t>
            </a:r>
          </a:p>
          <a:p>
            <a:r>
              <a:rPr lang="en-US" altLang="ja-JP" sz="1050" dirty="0">
                <a:effectLst/>
                <a:ea typeface="游ゴシック" panose="020B0400000000000000" pitchFamily="50" charset="-128"/>
              </a:rPr>
              <a:t>-a----         2/3/2023   5:12 PM             55 </a:t>
            </a:r>
            <a:r>
              <a:rPr lang="en-US" altLang="ja-JP" sz="1050" dirty="0" err="1">
                <a:effectLst/>
                <a:ea typeface="游ゴシック" panose="020B0400000000000000" pitchFamily="50" charset="-128"/>
              </a:rPr>
              <a:t>ntds.dit</a:t>
            </a:r>
            <a:r>
              <a:rPr lang="en-US" altLang="ja-JP" sz="1050" dirty="0">
                <a:effectLst/>
                <a:ea typeface="游ゴシック" panose="020B0400000000000000" pitchFamily="50" charset="-128"/>
              </a:rPr>
              <a:t>                                                              </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    Directory: C:\Windows\servicing\LCU\Package_for_RollupFix~31bf3856ad364e35~amd64~~17763.4010.1.9\amd64_microsoft-wi</a:t>
            </a:r>
          </a:p>
          <a:p>
            <a:r>
              <a:rPr lang="en-US" altLang="ja-JP" sz="1050" dirty="0">
                <a:effectLst/>
                <a:ea typeface="游ゴシック" panose="020B0400000000000000" pitchFamily="50" charset="-128"/>
              </a:rPr>
              <a:t>    ndows-d..rvices-domain-files_31bf3856ad364e35_10.0.17763.2746_none_e8704c75154d59c0\r</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Mode                </a:t>
            </a:r>
            <a:r>
              <a:rPr lang="en-US" altLang="ja-JP" sz="1050" dirty="0" err="1">
                <a:effectLst/>
                <a:ea typeface="游ゴシック" panose="020B0400000000000000" pitchFamily="50" charset="-128"/>
              </a:rPr>
              <a:t>LastWriteTime</a:t>
            </a:r>
            <a:r>
              <a:rPr lang="en-US" altLang="ja-JP" sz="1050" dirty="0">
                <a:effectLst/>
                <a:ea typeface="游ゴシック" panose="020B0400000000000000" pitchFamily="50" charset="-128"/>
              </a:rPr>
              <a:t>         Length Name                                                                  </a:t>
            </a:r>
          </a:p>
          <a:p>
            <a:r>
              <a:rPr lang="en-US" altLang="ja-JP" sz="1050" dirty="0">
                <a:effectLst/>
                <a:ea typeface="游ゴシック" panose="020B0400000000000000" pitchFamily="50" charset="-128"/>
              </a:rPr>
              <a:t>----                -------------         ------ ----                                                                  </a:t>
            </a:r>
          </a:p>
          <a:p>
            <a:r>
              <a:rPr lang="en-US" altLang="ja-JP" sz="1050" dirty="0">
                <a:effectLst/>
                <a:ea typeface="游ゴシック" panose="020B0400000000000000" pitchFamily="50" charset="-128"/>
              </a:rPr>
              <a:t>-a----         2/3/2023   5:12 PM             55 </a:t>
            </a:r>
            <a:r>
              <a:rPr lang="en-US" altLang="ja-JP" sz="1050" dirty="0" err="1">
                <a:effectLst/>
                <a:ea typeface="游ゴシック" panose="020B0400000000000000" pitchFamily="50" charset="-128"/>
              </a:rPr>
              <a:t>ntds.dit</a:t>
            </a:r>
            <a:r>
              <a:rPr lang="en-US" altLang="ja-JP" sz="1050" dirty="0">
                <a:effectLst/>
                <a:ea typeface="游ゴシック" panose="020B0400000000000000" pitchFamily="50" charset="-128"/>
              </a:rPr>
              <a:t>                                                              </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    Directory: C:\Windows\WinSxS\amd64_microsoft-windows-d..rvices-domain-files_31bf3856ad364e35_10.0.17763.1_none_8bd0</a:t>
            </a:r>
          </a:p>
          <a:p>
            <a:r>
              <a:rPr lang="en-US" altLang="ja-JP" sz="1050" dirty="0">
                <a:effectLst/>
                <a:ea typeface="游ゴシック" panose="020B0400000000000000" pitchFamily="50" charset="-128"/>
              </a:rPr>
              <a:t>    f81f9b897a08</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Mode                </a:t>
            </a:r>
            <a:r>
              <a:rPr lang="en-US" altLang="ja-JP" sz="1050" dirty="0" err="1">
                <a:effectLst/>
                <a:ea typeface="游ゴシック" panose="020B0400000000000000" pitchFamily="50" charset="-128"/>
              </a:rPr>
              <a:t>LastWriteTime</a:t>
            </a:r>
            <a:r>
              <a:rPr lang="en-US" altLang="ja-JP" sz="1050" dirty="0">
                <a:effectLst/>
                <a:ea typeface="游ゴシック" panose="020B0400000000000000" pitchFamily="50" charset="-128"/>
              </a:rPr>
              <a:t>         Length Name                                                                  </a:t>
            </a:r>
          </a:p>
          <a:p>
            <a:r>
              <a:rPr lang="en-US" altLang="ja-JP" sz="1050" dirty="0">
                <a:effectLst/>
                <a:ea typeface="游ゴシック" panose="020B0400000000000000" pitchFamily="50" charset="-128"/>
              </a:rPr>
              <a:t>----                -------------         ------ ----                                                                  </a:t>
            </a:r>
          </a:p>
          <a:p>
            <a:r>
              <a:rPr lang="en-US" altLang="ja-JP" sz="1050" dirty="0">
                <a:effectLst/>
                <a:ea typeface="游ゴシック" panose="020B0400000000000000" pitchFamily="50" charset="-128"/>
              </a:rPr>
              <a:t>-a----        2/22/2023   7:49 PM       12582912 </a:t>
            </a:r>
            <a:r>
              <a:rPr lang="en-US" altLang="ja-JP" sz="1050" dirty="0" err="1">
                <a:effectLst/>
                <a:ea typeface="游ゴシック" panose="020B0400000000000000" pitchFamily="50" charset="-128"/>
              </a:rPr>
              <a:t>ntds.dit</a:t>
            </a:r>
            <a:r>
              <a:rPr lang="en-US" altLang="ja-JP" sz="1050" dirty="0">
                <a:effectLst/>
                <a:ea typeface="游ゴシック" panose="020B0400000000000000" pitchFamily="50" charset="-128"/>
              </a:rPr>
              <a:t>                                                              </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    Directory: C:\Windows\WinSxS\amd64_microsoft-windows-d..rvices-domain-files_31bf3856ad364e35_10.0.17763.2746_none_e</a:t>
            </a:r>
          </a:p>
          <a:p>
            <a:r>
              <a:rPr lang="en-US" altLang="ja-JP" sz="1050" dirty="0">
                <a:effectLst/>
                <a:ea typeface="游ゴシック" panose="020B0400000000000000" pitchFamily="50" charset="-128"/>
              </a:rPr>
              <a:t>    8704c75154d59c0</a:t>
            </a:r>
          </a:p>
          <a:p>
            <a:endParaRPr lang="en-US" altLang="ja-JP" sz="1050" dirty="0">
              <a:effectLst/>
              <a:ea typeface="游ゴシック" panose="020B0400000000000000" pitchFamily="50" charset="-128"/>
            </a:endParaRPr>
          </a:p>
          <a:p>
            <a:r>
              <a:rPr lang="en-US" altLang="ja-JP" sz="1050" dirty="0">
                <a:effectLst/>
                <a:ea typeface="游ゴシック" panose="020B0400000000000000" pitchFamily="50" charset="-128"/>
              </a:rPr>
              <a:t>Mode                </a:t>
            </a:r>
            <a:r>
              <a:rPr lang="en-US" altLang="ja-JP" sz="1050" dirty="0" err="1">
                <a:effectLst/>
                <a:ea typeface="游ゴシック" panose="020B0400000000000000" pitchFamily="50" charset="-128"/>
              </a:rPr>
              <a:t>LastWriteTime</a:t>
            </a:r>
            <a:r>
              <a:rPr lang="en-US" altLang="ja-JP" sz="1050" dirty="0">
                <a:effectLst/>
                <a:ea typeface="游ゴシック" panose="020B0400000000000000" pitchFamily="50" charset="-128"/>
              </a:rPr>
              <a:t>         Length Name                                                                  </a:t>
            </a:r>
          </a:p>
          <a:p>
            <a:r>
              <a:rPr lang="en-US" altLang="ja-JP" sz="1050" dirty="0">
                <a:effectLst/>
                <a:ea typeface="游ゴシック" panose="020B0400000000000000" pitchFamily="50" charset="-128"/>
              </a:rPr>
              <a:t>----                -------------         ------ ----                                                                  </a:t>
            </a:r>
          </a:p>
          <a:p>
            <a:r>
              <a:rPr lang="en-US" altLang="ja-JP" sz="1050" dirty="0">
                <a:effectLst/>
                <a:ea typeface="游ゴシック" panose="020B0400000000000000" pitchFamily="50" charset="-128"/>
              </a:rPr>
              <a:t>-a----        2/22/2023   7:49 PM       12582912 </a:t>
            </a:r>
            <a:r>
              <a:rPr lang="en-US" altLang="ja-JP" sz="1050" dirty="0" err="1">
                <a:effectLst/>
                <a:ea typeface="游ゴシック" panose="020B0400000000000000" pitchFamily="50" charset="-128"/>
              </a:rPr>
              <a:t>ntds.dit</a:t>
            </a:r>
            <a:r>
              <a:rPr lang="en-US" altLang="ja-JP" sz="1050" dirty="0">
                <a:effectLst/>
                <a:ea typeface="游ゴシック" panose="020B0400000000000000" pitchFamily="50" charset="-128"/>
              </a:rPr>
              <a:t> </a:t>
            </a:r>
          </a:p>
        </p:txBody>
      </p:sp>
      <p:sp>
        <p:nvSpPr>
          <p:cNvPr id="11" name="角丸四角形吹き出し 77">
            <a:extLst>
              <a:ext uri="{FF2B5EF4-FFF2-40B4-BE49-F238E27FC236}">
                <a16:creationId xmlns:a16="http://schemas.microsoft.com/office/drawing/2014/main" id="{6ADEA1B8-244B-0CA4-D186-3753B4F471A9}"/>
              </a:ext>
            </a:extLst>
          </p:cNvPr>
          <p:cNvSpPr/>
          <p:nvPr/>
        </p:nvSpPr>
        <p:spPr>
          <a:xfrm>
            <a:off x="8693323" y="681073"/>
            <a:ext cx="3406702" cy="784114"/>
          </a:xfrm>
          <a:prstGeom prst="wedgeRoundRectCallout">
            <a:avLst>
              <a:gd name="adj1" fmla="val -61437"/>
              <a:gd name="adj2" fmla="val 26506"/>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ntds.dit</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はあったが</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SYSTEM</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がないため解析できず。</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この</a:t>
            </a:r>
            <a:r>
              <a:rPr kumimoji="0" lang="en-US" altLang="ja-JP"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ntds.dit</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は一体何？？</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84910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ja-JP" b="1" dirty="0">
                <a:solidFill>
                  <a:prstClr val="white"/>
                </a:solidFill>
                <a:latin typeface="Meiryo UI" panose="020B0604030504040204" pitchFamily="50" charset="-128"/>
                <a:ea typeface="Meiryo UI" panose="020B0604030504040204" pitchFamily="50" charset="-128"/>
              </a:rPr>
              <a:t>AD</a:t>
            </a:r>
            <a:r>
              <a:rPr lang="ja-JP" altLang="en-US" b="1" dirty="0">
                <a:solidFill>
                  <a:prstClr val="white"/>
                </a:solidFill>
                <a:latin typeface="Meiryo UI" panose="020B0604030504040204" pitchFamily="50" charset="-128"/>
                <a:ea typeface="Meiryo UI" panose="020B0604030504040204" pitchFamily="50" charset="-128"/>
              </a:rPr>
              <a:t>セットで気になったところ　</a:t>
            </a:r>
            <a:r>
              <a:rPr lang="en-US" altLang="ja-JP" b="1" dirty="0">
                <a:solidFill>
                  <a:prstClr val="white"/>
                </a:solidFill>
                <a:latin typeface="Meiryo UI" panose="020B0604030504040204" pitchFamily="50" charset="-128"/>
                <a:ea typeface="Meiryo UI" panose="020B0604030504040204" pitchFamily="50" charset="-128"/>
              </a:rPr>
              <a:t>(</a:t>
            </a:r>
            <a:r>
              <a:rPr lang="ja-JP" altLang="en-US" b="1" dirty="0">
                <a:solidFill>
                  <a:prstClr val="white"/>
                </a:solidFill>
                <a:latin typeface="Meiryo UI" panose="020B0604030504040204" pitchFamily="50" charset="-128"/>
                <a:ea typeface="Meiryo UI" panose="020B0604030504040204" pitchFamily="50" charset="-128"/>
              </a:rPr>
              <a:t>こっそり話</a:t>
            </a:r>
            <a:r>
              <a:rPr lang="en-US" altLang="ja-JP" b="1" dirty="0">
                <a:solidFill>
                  <a:prstClr val="white"/>
                </a:solidFill>
                <a:latin typeface="Meiryo UI" panose="020B0604030504040204" pitchFamily="50" charset="-128"/>
                <a:ea typeface="Meiryo UI" panose="020B0604030504040204" pitchFamily="50" charset="-128"/>
              </a:rPr>
              <a:t>)</a:t>
            </a:r>
            <a:endParaRPr lang="ja-JP" altLang="en-US" b="1" dirty="0">
              <a:solidFill>
                <a:prstClr val="white"/>
              </a:solidFill>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MS02</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VBS</a:t>
            </a:r>
            <a:endParaRPr lang="ja-JP" altLang="en-US" sz="1600" dirty="0"/>
          </a:p>
        </p:txBody>
      </p:sp>
      <p:sp>
        <p:nvSpPr>
          <p:cNvPr id="3" name="テキスト ボックス 2">
            <a:extLst>
              <a:ext uri="{FF2B5EF4-FFF2-40B4-BE49-F238E27FC236}">
                <a16:creationId xmlns:a16="http://schemas.microsoft.com/office/drawing/2014/main" id="{7006B53D-33CC-275F-8417-70761E1B4E34}"/>
              </a:ext>
            </a:extLst>
          </p:cNvPr>
          <p:cNvSpPr txBox="1"/>
          <p:nvPr/>
        </p:nvSpPr>
        <p:spPr>
          <a:xfrm>
            <a:off x="227022" y="1019627"/>
            <a:ext cx="9831377" cy="3108543"/>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 Directory: C:\Users\Public\Scripts</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Mode                </a:t>
            </a:r>
            <a:r>
              <a:rPr lang="en-US" altLang="ja-JP" sz="1400" dirty="0" err="1">
                <a:latin typeface="Meiryo UI" panose="020B0604030504040204" pitchFamily="50" charset="-128"/>
                <a:ea typeface="Meiryo UI" panose="020B0604030504040204" pitchFamily="50" charset="-128"/>
              </a:rPr>
              <a:t>LastWriteTime</a:t>
            </a:r>
            <a:r>
              <a:rPr lang="en-US" altLang="ja-JP" sz="1400" dirty="0">
                <a:latin typeface="Meiryo UI" panose="020B0604030504040204" pitchFamily="50" charset="-128"/>
                <a:ea typeface="Meiryo UI" panose="020B0604030504040204" pitchFamily="50" charset="-128"/>
              </a:rPr>
              <a:t>         Length Name</a:t>
            </a:r>
          </a:p>
          <a:p>
            <a:r>
              <a:rPr lang="en-US" altLang="ja-JP" sz="1400" dirty="0">
                <a:latin typeface="Meiryo UI" panose="020B0604030504040204" pitchFamily="50" charset="-128"/>
                <a:ea typeface="Meiryo UI" panose="020B0604030504040204" pitchFamily="50" charset="-128"/>
              </a:rPr>
              <a:t>----                -------------         ------ ----</a:t>
            </a:r>
          </a:p>
          <a:p>
            <a:r>
              <a:rPr lang="en-US" altLang="ja-JP" sz="1400" dirty="0">
                <a:latin typeface="Meiryo UI" panose="020B0604030504040204" pitchFamily="50" charset="-128"/>
                <a:ea typeface="Meiryo UI" panose="020B0604030504040204" pitchFamily="50" charset="-128"/>
              </a:rPr>
              <a:t>-a----        2/22/2023  11:14 AM            104 accounting.vbs</a:t>
            </a:r>
          </a:p>
          <a:p>
            <a:r>
              <a:rPr lang="en-US" altLang="ja-JP" sz="1400" dirty="0">
                <a:latin typeface="Meiryo UI" panose="020B0604030504040204" pitchFamily="50" charset="-128"/>
                <a:ea typeface="Meiryo UI" panose="020B0604030504040204" pitchFamily="50" charset="-128"/>
              </a:rPr>
              <a:t>-a----        2/22/2023  11:14 AM            107 date_time.vbs</a:t>
            </a:r>
          </a:p>
          <a:p>
            <a:r>
              <a:rPr lang="en-US" altLang="ja-JP" sz="1400" dirty="0">
                <a:latin typeface="Meiryo UI" panose="020B0604030504040204" pitchFamily="50" charset="-128"/>
                <a:ea typeface="Meiryo UI" panose="020B0604030504040204" pitchFamily="50" charset="-128"/>
              </a:rPr>
              <a:t>-a----        2/22/2023  11:29 AM            322 dns.vbs</a:t>
            </a:r>
          </a:p>
          <a:p>
            <a:r>
              <a:rPr lang="en-US" altLang="ja-JP" sz="1400" dirty="0">
                <a:latin typeface="Meiryo UI" panose="020B0604030504040204" pitchFamily="50" charset="-128"/>
                <a:ea typeface="Meiryo UI" panose="020B0604030504040204" pitchFamily="50" charset="-128"/>
              </a:rPr>
              <a:t>-a----        2/22/2023  11:30 AM            363 dns_update.vbs</a:t>
            </a:r>
          </a:p>
          <a:p>
            <a:r>
              <a:rPr lang="en-US" altLang="ja-JP" sz="1400" dirty="0">
                <a:latin typeface="Meiryo UI" panose="020B0604030504040204" pitchFamily="50" charset="-128"/>
                <a:ea typeface="Meiryo UI" panose="020B0604030504040204" pitchFamily="50" charset="-128"/>
              </a:rPr>
              <a:t>-a----        2/22/2023  11:28 AM           2693 exchange_logon.vbs</a:t>
            </a:r>
          </a:p>
          <a:p>
            <a:r>
              <a:rPr lang="en-US" altLang="ja-JP" sz="1400" dirty="0">
                <a:latin typeface="Meiryo UI" panose="020B0604030504040204" pitchFamily="50" charset="-128"/>
                <a:ea typeface="Meiryo UI" panose="020B0604030504040204" pitchFamily="50" charset="-128"/>
              </a:rPr>
              <a:t>-a----        2/22/2023  11:31 AM            190 firewall.vbs</a:t>
            </a:r>
          </a:p>
          <a:p>
            <a:r>
              <a:rPr lang="en-US" altLang="ja-JP" sz="1400" dirty="0">
                <a:latin typeface="Meiryo UI" panose="020B0604030504040204" pitchFamily="50" charset="-128"/>
                <a:ea typeface="Meiryo UI" panose="020B0604030504040204" pitchFamily="50" charset="-128"/>
              </a:rPr>
              <a:t>-a----        2/22/2023  11:11 AM            166 greeting.vbs</a:t>
            </a:r>
          </a:p>
          <a:p>
            <a:r>
              <a:rPr lang="en-US" altLang="ja-JP" sz="1400" dirty="0">
                <a:latin typeface="Meiryo UI" panose="020B0604030504040204" pitchFamily="50" charset="-128"/>
                <a:ea typeface="Meiryo UI" panose="020B0604030504040204" pitchFamily="50" charset="-128"/>
              </a:rPr>
              <a:t>-a----        2/22/2023  11:16 AM            201 pword_string.vbs</a:t>
            </a:r>
          </a:p>
          <a:p>
            <a:r>
              <a:rPr lang="en-US" altLang="ja-JP" sz="1400" dirty="0">
                <a:latin typeface="Meiryo UI" panose="020B0604030504040204" pitchFamily="50" charset="-128"/>
                <a:ea typeface="Meiryo UI" panose="020B0604030504040204" pitchFamily="50" charset="-128"/>
              </a:rPr>
              <a:t>-a----        2/22/2023  11:28 AM            195 tasks.vbs</a:t>
            </a:r>
          </a:p>
          <a:p>
            <a:r>
              <a:rPr lang="en-US" altLang="ja-JP" sz="1400" dirty="0">
                <a:latin typeface="Meiryo UI" panose="020B0604030504040204" pitchFamily="50" charset="-128"/>
                <a:ea typeface="Meiryo UI" panose="020B0604030504040204" pitchFamily="50" charset="-128"/>
              </a:rPr>
              <a:t>-a----        2/22/2023  11:14 AM            345 time_format.vbs</a:t>
            </a:r>
          </a:p>
        </p:txBody>
      </p:sp>
    </p:spTree>
    <p:extLst>
      <p:ext uri="{BB962C8B-B14F-4D97-AF65-F5344CB8AC3E}">
        <p14:creationId xmlns:p14="http://schemas.microsoft.com/office/powerpoint/2010/main" val="425109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ja-JP" b="1" dirty="0">
                <a:solidFill>
                  <a:prstClr val="white"/>
                </a:solidFill>
                <a:latin typeface="Meiryo UI" panose="020B0604030504040204" pitchFamily="50" charset="-128"/>
                <a:ea typeface="Meiryo UI" panose="020B0604030504040204" pitchFamily="50" charset="-128"/>
              </a:rPr>
              <a:t>AD</a:t>
            </a:r>
            <a:r>
              <a:rPr lang="ja-JP" altLang="en-US" b="1" dirty="0">
                <a:solidFill>
                  <a:prstClr val="white"/>
                </a:solidFill>
                <a:latin typeface="Meiryo UI" panose="020B0604030504040204" pitchFamily="50" charset="-128"/>
                <a:ea typeface="Meiryo UI" panose="020B0604030504040204" pitchFamily="50" charset="-128"/>
              </a:rPr>
              <a:t>セットで気になったところ　</a:t>
            </a:r>
            <a:r>
              <a:rPr lang="en-US" altLang="ja-JP" b="1" dirty="0">
                <a:solidFill>
                  <a:prstClr val="white"/>
                </a:solidFill>
                <a:latin typeface="Meiryo UI" panose="020B0604030504040204" pitchFamily="50" charset="-128"/>
                <a:ea typeface="Meiryo UI" panose="020B0604030504040204" pitchFamily="50" charset="-128"/>
              </a:rPr>
              <a:t>(</a:t>
            </a:r>
            <a:r>
              <a:rPr lang="ja-JP" altLang="en-US" b="1" dirty="0">
                <a:solidFill>
                  <a:prstClr val="white"/>
                </a:solidFill>
                <a:latin typeface="Meiryo UI" panose="020B0604030504040204" pitchFamily="50" charset="-128"/>
                <a:ea typeface="Meiryo UI" panose="020B0604030504040204" pitchFamily="50" charset="-128"/>
              </a:rPr>
              <a:t>こっそり話</a:t>
            </a:r>
            <a:r>
              <a:rPr lang="en-US" altLang="ja-JP" b="1" dirty="0">
                <a:solidFill>
                  <a:prstClr val="white"/>
                </a:solidFill>
                <a:latin typeface="Meiryo UI" panose="020B0604030504040204" pitchFamily="50" charset="-128"/>
                <a:ea typeface="Meiryo UI" panose="020B0604030504040204" pitchFamily="50" charset="-128"/>
              </a:rPr>
              <a:t>)</a:t>
            </a:r>
            <a:endParaRPr lang="ja-JP" altLang="en-US" b="1" dirty="0">
              <a:solidFill>
                <a:prstClr val="white"/>
              </a:solidFill>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MS02</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VBS</a:t>
            </a:r>
            <a:endParaRPr lang="ja-JP" altLang="en-US" sz="1600" dirty="0"/>
          </a:p>
        </p:txBody>
      </p:sp>
      <p:sp>
        <p:nvSpPr>
          <p:cNvPr id="3" name="テキスト ボックス 2">
            <a:extLst>
              <a:ext uri="{FF2B5EF4-FFF2-40B4-BE49-F238E27FC236}">
                <a16:creationId xmlns:a16="http://schemas.microsoft.com/office/drawing/2014/main" id="{7006B53D-33CC-275F-8417-70761E1B4E34}"/>
              </a:ext>
            </a:extLst>
          </p:cNvPr>
          <p:cNvSpPr txBox="1"/>
          <p:nvPr/>
        </p:nvSpPr>
        <p:spPr>
          <a:xfrm>
            <a:off x="227023" y="945736"/>
            <a:ext cx="4354214" cy="6017032"/>
          </a:xfrm>
          <a:prstGeom prst="rect">
            <a:avLst/>
          </a:prstGeom>
          <a:noFill/>
        </p:spPr>
        <p:txBody>
          <a:bodyPr wrap="square" rtlCol="0">
            <a:spAutoFit/>
          </a:bodyPr>
          <a:lstStyle/>
          <a:p>
            <a:r>
              <a:rPr lang="en-US" altLang="ja-JP" sz="700" dirty="0">
                <a:latin typeface="Meiryo UI" panose="020B0604030504040204" pitchFamily="50" charset="-128"/>
                <a:ea typeface="Meiryo UI" panose="020B0604030504040204" pitchFamily="50" charset="-128"/>
              </a:rPr>
              <a:t>*Evil-</a:t>
            </a:r>
            <a:r>
              <a:rPr lang="en-US" altLang="ja-JP" sz="700" dirty="0" err="1">
                <a:latin typeface="Meiryo UI" panose="020B0604030504040204" pitchFamily="50" charset="-128"/>
                <a:ea typeface="Meiryo UI" panose="020B0604030504040204" pitchFamily="50" charset="-128"/>
              </a:rPr>
              <a:t>WinRM</a:t>
            </a:r>
            <a:r>
              <a:rPr lang="en-US" altLang="ja-JP" sz="700" dirty="0">
                <a:latin typeface="Meiryo UI" panose="020B0604030504040204" pitchFamily="50" charset="-128"/>
                <a:ea typeface="Meiryo UI" panose="020B0604030504040204" pitchFamily="50" charset="-128"/>
              </a:rPr>
              <a:t>* PS C:\Users\Public\Scripts&gt; cat exchange_logon.vbs</a:t>
            </a:r>
          </a:p>
          <a:p>
            <a:r>
              <a:rPr lang="en-US" altLang="ja-JP" sz="700" dirty="0">
                <a:latin typeface="Meiryo UI" panose="020B0604030504040204" pitchFamily="50" charset="-128"/>
                <a:ea typeface="Meiryo UI" panose="020B0604030504040204" pitchFamily="50" charset="-128"/>
              </a:rPr>
              <a:t>' List Exchange Logon Information</a:t>
            </a:r>
          </a:p>
          <a:p>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On Error Resume Next</a:t>
            </a:r>
          </a:p>
          <a:p>
            <a:endParaRPr lang="en-US" altLang="ja-JP" sz="700" dirty="0">
              <a:latin typeface="Meiryo UI" panose="020B0604030504040204" pitchFamily="50" charset="-128"/>
              <a:ea typeface="Meiryo UI" panose="020B0604030504040204" pitchFamily="50" charset="-128"/>
            </a:endParaRPr>
          </a:p>
          <a:p>
            <a:r>
              <a:rPr lang="en-US" altLang="ja-JP" sz="700" dirty="0" err="1">
                <a:latin typeface="Meiryo UI" panose="020B0604030504040204" pitchFamily="50" charset="-128"/>
                <a:ea typeface="Meiryo UI" panose="020B0604030504040204" pitchFamily="50" charset="-128"/>
              </a:rPr>
              <a:t>strComputer</a:t>
            </a:r>
            <a:r>
              <a:rPr lang="en-US" altLang="ja-JP" sz="700" dirty="0">
                <a:latin typeface="Meiryo UI" panose="020B0604030504040204" pitchFamily="50" charset="-128"/>
                <a:ea typeface="Meiryo UI" panose="020B0604030504040204" pitchFamily="50" charset="-128"/>
              </a:rPr>
              <a:t> = "."</a:t>
            </a:r>
          </a:p>
          <a:p>
            <a:r>
              <a:rPr lang="en-US" altLang="ja-JP" sz="700" dirty="0">
                <a:latin typeface="Meiryo UI" panose="020B0604030504040204" pitchFamily="50" charset="-128"/>
                <a:ea typeface="Meiryo UI" panose="020B0604030504040204" pitchFamily="50" charset="-128"/>
              </a:rPr>
              <a:t>Set </a:t>
            </a:r>
            <a:r>
              <a:rPr lang="en-US" altLang="ja-JP" sz="700" dirty="0" err="1">
                <a:latin typeface="Meiryo UI" panose="020B0604030504040204" pitchFamily="50" charset="-128"/>
                <a:ea typeface="Meiryo UI" panose="020B0604030504040204" pitchFamily="50" charset="-128"/>
              </a:rPr>
              <a:t>objWMIService</a:t>
            </a:r>
            <a:r>
              <a:rPr lang="en-US" altLang="ja-JP" sz="700" dirty="0">
                <a:latin typeface="Meiryo UI" panose="020B0604030504040204" pitchFamily="50" charset="-128"/>
                <a:ea typeface="Meiryo UI" panose="020B0604030504040204" pitchFamily="50" charset="-128"/>
              </a:rPr>
              <a:t> = </a:t>
            </a:r>
            <a:r>
              <a:rPr lang="en-US" altLang="ja-JP" sz="700" dirty="0" err="1">
                <a:latin typeface="Meiryo UI" panose="020B0604030504040204" pitchFamily="50" charset="-128"/>
                <a:ea typeface="Meiryo UI" panose="020B0604030504040204" pitchFamily="50" charset="-128"/>
              </a:rPr>
              <a:t>GetObject</a:t>
            </a:r>
            <a:r>
              <a:rPr lang="en-US" altLang="ja-JP" sz="700" dirty="0">
                <a:latin typeface="Meiryo UI" panose="020B0604030504040204" pitchFamily="50" charset="-128"/>
                <a:ea typeface="Meiryo UI" panose="020B0604030504040204" pitchFamily="50" charset="-128"/>
              </a:rPr>
              <a:t>("</a:t>
            </a:r>
            <a:r>
              <a:rPr lang="en-US" altLang="ja-JP" sz="700" dirty="0" err="1">
                <a:latin typeface="Meiryo UI" panose="020B0604030504040204" pitchFamily="50" charset="-128"/>
                <a:ea typeface="Meiryo UI" panose="020B0604030504040204" pitchFamily="50" charset="-128"/>
              </a:rPr>
              <a:t>winmgmts</a:t>
            </a:r>
            <a:r>
              <a:rPr lang="en-US" altLang="ja-JP" sz="700" dirty="0">
                <a:latin typeface="Meiryo UI" panose="020B0604030504040204" pitchFamily="50" charset="-128"/>
                <a:ea typeface="Meiryo UI" panose="020B0604030504040204" pitchFamily="50" charset="-128"/>
              </a:rPr>
              <a:t>:" _</a:t>
            </a:r>
          </a:p>
          <a:p>
            <a:r>
              <a:rPr lang="en-US" altLang="ja-JP" sz="700" dirty="0" err="1">
                <a:latin typeface="Meiryo UI" panose="020B0604030504040204" pitchFamily="50" charset="-128"/>
                <a:ea typeface="Meiryo UI" panose="020B0604030504040204" pitchFamily="50" charset="-128"/>
              </a:rPr>
              <a:t>â€‚â€‚â€‚â</a:t>
            </a:r>
            <a:r>
              <a:rPr lang="en-US" altLang="ja-JP" sz="700" dirty="0">
                <a:latin typeface="Meiryo UI" panose="020B0604030504040204" pitchFamily="50" charset="-128"/>
                <a:ea typeface="Meiryo UI" panose="020B0604030504040204" pitchFamily="50" charset="-128"/>
              </a:rPr>
              <a:t>€‚&amp; "{</a:t>
            </a:r>
            <a:r>
              <a:rPr lang="en-US" altLang="ja-JP" sz="700" dirty="0" err="1">
                <a:latin typeface="Meiryo UI" panose="020B0604030504040204" pitchFamily="50" charset="-128"/>
                <a:ea typeface="Meiryo UI" panose="020B0604030504040204" pitchFamily="50" charset="-128"/>
              </a:rPr>
              <a:t>impersonationLevel</a:t>
            </a:r>
            <a:r>
              <a:rPr lang="en-US" altLang="ja-JP" sz="700" dirty="0">
                <a:latin typeface="Meiryo UI" panose="020B0604030504040204" pitchFamily="50" charset="-128"/>
                <a:ea typeface="Meiryo UI" panose="020B0604030504040204" pitchFamily="50" charset="-128"/>
              </a:rPr>
              <a:t>=impersonate}!\\" &amp; </a:t>
            </a:r>
            <a:r>
              <a:rPr lang="en-US" altLang="ja-JP" sz="700" dirty="0" err="1">
                <a:latin typeface="Meiryo UI" panose="020B0604030504040204" pitchFamily="50" charset="-128"/>
                <a:ea typeface="Meiryo UI" panose="020B0604030504040204" pitchFamily="50" charset="-128"/>
              </a:rPr>
              <a:t>strComputer</a:t>
            </a:r>
            <a:r>
              <a:rPr lang="en-US" altLang="ja-JP" sz="700" dirty="0">
                <a:latin typeface="Meiryo UI" panose="020B0604030504040204" pitchFamily="50" charset="-128"/>
                <a:ea typeface="Meiryo UI" panose="020B0604030504040204" pitchFamily="50" charset="-128"/>
              </a:rPr>
              <a:t> &amp; _</a:t>
            </a:r>
          </a:p>
          <a:p>
            <a:r>
              <a:rPr lang="en-US" altLang="ja-JP" sz="700" dirty="0" err="1">
                <a:latin typeface="Meiryo UI" panose="020B0604030504040204" pitchFamily="50" charset="-128"/>
                <a:ea typeface="Meiryo UI" panose="020B0604030504040204" pitchFamily="50" charset="-128"/>
              </a:rPr>
              <a:t>â€‚â€‚â€‚â€‚â€‚â€‚â€‚â</a:t>
            </a:r>
            <a:r>
              <a:rPr lang="en-US" altLang="ja-JP" sz="700" dirty="0">
                <a:latin typeface="Meiryo UI" panose="020B0604030504040204" pitchFamily="50" charset="-128"/>
                <a:ea typeface="Meiryo UI" panose="020B0604030504040204" pitchFamily="50" charset="-128"/>
              </a:rPr>
              <a:t>€‚"\ROOT\MicrosoftExchangeV2")</a:t>
            </a:r>
          </a:p>
          <a:p>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Set </a:t>
            </a:r>
            <a:r>
              <a:rPr lang="en-US" altLang="ja-JP" sz="700" dirty="0" err="1">
                <a:latin typeface="Meiryo UI" panose="020B0604030504040204" pitchFamily="50" charset="-128"/>
                <a:ea typeface="Meiryo UI" panose="020B0604030504040204" pitchFamily="50" charset="-128"/>
              </a:rPr>
              <a:t>colItems</a:t>
            </a:r>
            <a:r>
              <a:rPr lang="en-US" altLang="ja-JP" sz="700" dirty="0">
                <a:latin typeface="Meiryo UI" panose="020B0604030504040204" pitchFamily="50" charset="-128"/>
                <a:ea typeface="Meiryo UI" panose="020B0604030504040204" pitchFamily="50" charset="-128"/>
              </a:rPr>
              <a:t> = </a:t>
            </a:r>
            <a:r>
              <a:rPr lang="en-US" altLang="ja-JP" sz="700" dirty="0" err="1">
                <a:latin typeface="Meiryo UI" panose="020B0604030504040204" pitchFamily="50" charset="-128"/>
                <a:ea typeface="Meiryo UI" panose="020B0604030504040204" pitchFamily="50" charset="-128"/>
              </a:rPr>
              <a:t>objWMIService.ExecQuery</a:t>
            </a:r>
            <a:r>
              <a:rPr lang="en-US" altLang="ja-JP" sz="700" dirty="0">
                <a:latin typeface="Meiryo UI" panose="020B0604030504040204" pitchFamily="50" charset="-128"/>
                <a:ea typeface="Meiryo UI" panose="020B0604030504040204" pitchFamily="50" charset="-128"/>
              </a:rPr>
              <a:t>("Select * from </a:t>
            </a:r>
            <a:r>
              <a:rPr lang="en-US" altLang="ja-JP" sz="700" dirty="0" err="1">
                <a:latin typeface="Meiryo UI" panose="020B0604030504040204" pitchFamily="50" charset="-128"/>
                <a:ea typeface="Meiryo UI" panose="020B0604030504040204" pitchFamily="50" charset="-128"/>
              </a:rPr>
              <a:t>Exchange_Logon</a:t>
            </a:r>
            <a:r>
              <a:rPr lang="en-US" altLang="ja-JP" sz="700" dirty="0">
                <a:latin typeface="Meiryo UI" panose="020B0604030504040204" pitchFamily="50" charset="-128"/>
                <a:ea typeface="Meiryo UI" panose="020B0604030504040204" pitchFamily="50" charset="-128"/>
              </a:rPr>
              <a:t>")</a:t>
            </a:r>
          </a:p>
          <a:p>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For Each </a:t>
            </a:r>
            <a:r>
              <a:rPr lang="en-US" altLang="ja-JP" sz="700" dirty="0" err="1">
                <a:latin typeface="Meiryo UI" panose="020B0604030504040204" pitchFamily="50" charset="-128"/>
                <a:ea typeface="Meiryo UI" panose="020B0604030504040204" pitchFamily="50" charset="-128"/>
              </a:rPr>
              <a:t>objItem</a:t>
            </a:r>
            <a:r>
              <a:rPr lang="en-US" altLang="ja-JP" sz="700" dirty="0">
                <a:latin typeface="Meiryo UI" panose="020B0604030504040204" pitchFamily="50" charset="-128"/>
                <a:ea typeface="Meiryo UI" panose="020B0604030504040204" pitchFamily="50" charset="-128"/>
              </a:rPr>
              <a:t> in </a:t>
            </a:r>
            <a:r>
              <a:rPr lang="en-US" altLang="ja-JP" sz="700" dirty="0" err="1">
                <a:latin typeface="Meiryo UI" panose="020B0604030504040204" pitchFamily="50" charset="-128"/>
                <a:ea typeface="Meiryo UI" panose="020B0604030504040204" pitchFamily="50" charset="-128"/>
              </a:rPr>
              <a:t>colItems</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"Client version: " &amp; </a:t>
            </a:r>
            <a:r>
              <a:rPr lang="en-US" altLang="ja-JP" sz="700" dirty="0" err="1">
                <a:latin typeface="Meiryo UI" panose="020B0604030504040204" pitchFamily="50" charset="-128"/>
                <a:ea typeface="Meiryo UI" panose="020B0604030504040204" pitchFamily="50" charset="-128"/>
              </a:rPr>
              <a:t>objItem.ClientVersion</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"Code page ID: " &amp; </a:t>
            </a:r>
            <a:r>
              <a:rPr lang="en-US" altLang="ja-JP" sz="700" dirty="0" err="1">
                <a:latin typeface="Meiryo UI" panose="020B0604030504040204" pitchFamily="50" charset="-128"/>
                <a:ea typeface="Meiryo UI" panose="020B0604030504040204" pitchFamily="50" charset="-128"/>
              </a:rPr>
              <a:t>objItem.CodePageID</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"Folder operations rate: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objItem.FolderOperationsRate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"Host </a:t>
            </a:r>
            <a:r>
              <a:rPr lang="en-US" altLang="ja-JP" sz="700" dirty="0" err="1">
                <a:latin typeface="Meiryo UI" panose="020B0604030504040204" pitchFamily="50" charset="-128"/>
                <a:ea typeface="Meiryo UI" panose="020B0604030504040204" pitchFamily="50" charset="-128"/>
              </a:rPr>
              <a:t>addess</a:t>
            </a:r>
            <a:r>
              <a:rPr lang="en-US" altLang="ja-JP" sz="700" dirty="0">
                <a:latin typeface="Meiryo UI" panose="020B0604030504040204" pitchFamily="50" charset="-128"/>
                <a:ea typeface="Meiryo UI" panose="020B0604030504040204" pitchFamily="50" charset="-128"/>
              </a:rPr>
              <a:t>: " &amp; </a:t>
            </a:r>
            <a:r>
              <a:rPr lang="en-US" altLang="ja-JP" sz="700" dirty="0" err="1">
                <a:latin typeface="Meiryo UI" panose="020B0604030504040204" pitchFamily="50" charset="-128"/>
                <a:ea typeface="Meiryo UI" panose="020B0604030504040204" pitchFamily="50" charset="-128"/>
              </a:rPr>
              <a:t>objItem.HostAddress</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"Last operation time: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objItem.LastOperationTime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"Locale ID: " &amp; </a:t>
            </a:r>
            <a:r>
              <a:rPr lang="en-US" altLang="ja-JP" sz="700" dirty="0" err="1">
                <a:latin typeface="Meiryo UI" panose="020B0604030504040204" pitchFamily="50" charset="-128"/>
                <a:ea typeface="Meiryo UI" panose="020B0604030504040204" pitchFamily="50" charset="-128"/>
              </a:rPr>
              <a:t>objItem.LocaleID</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"Logged-on user account: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objItem.LoggedOnUserAccount</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"Logged-on user's </a:t>
            </a:r>
            <a:r>
              <a:rPr lang="en-US" altLang="ja-JP" sz="700" dirty="0" err="1">
                <a:latin typeface="Meiryo UI" panose="020B0604030504040204" pitchFamily="50" charset="-128"/>
                <a:ea typeface="Meiryo UI" panose="020B0604030504040204" pitchFamily="50" charset="-128"/>
              </a:rPr>
              <a:t>malibx</a:t>
            </a:r>
            <a:r>
              <a:rPr lang="en-US" altLang="ja-JP" sz="700" dirty="0">
                <a:latin typeface="Meiryo UI" panose="020B0604030504040204" pitchFamily="50" charset="-128"/>
                <a:ea typeface="Meiryo UI" panose="020B0604030504040204" pitchFamily="50" charset="-128"/>
              </a:rPr>
              <a:t> legacy distinguished name: " _</a:t>
            </a:r>
          </a:p>
          <a:p>
            <a:r>
              <a:rPr lang="en-US" altLang="ja-JP" sz="700" dirty="0" err="1">
                <a:latin typeface="Meiryo UI" panose="020B0604030504040204" pitchFamily="50" charset="-128"/>
                <a:ea typeface="Meiryo UI" panose="020B0604030504040204" pitchFamily="50" charset="-128"/>
              </a:rPr>
              <a:t>â€‚â€‚â€‚â€‚â€‚â€‚â€‚â</a:t>
            </a:r>
            <a:r>
              <a:rPr lang="en-US" altLang="ja-JP" sz="700" dirty="0">
                <a:latin typeface="Meiryo UI" panose="020B0604030504040204" pitchFamily="50" charset="-128"/>
                <a:ea typeface="Meiryo UI" panose="020B0604030504040204" pitchFamily="50" charset="-128"/>
              </a:rPr>
              <a:t>€‚&amp; </a:t>
            </a:r>
            <a:r>
              <a:rPr lang="en-US" altLang="ja-JP" sz="700" dirty="0" err="1">
                <a:latin typeface="Meiryo UI" panose="020B0604030504040204" pitchFamily="50" charset="-128"/>
                <a:ea typeface="Meiryo UI" panose="020B0604030504040204" pitchFamily="50" charset="-128"/>
              </a:rPr>
              <a:t>objItem.LoggedOnUsersMailboxLegacyDN</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"Logon time: " &amp; </a:t>
            </a:r>
            <a:r>
              <a:rPr lang="en-US" altLang="ja-JP" sz="700" dirty="0" err="1">
                <a:latin typeface="Meiryo UI" panose="020B0604030504040204" pitchFamily="50" charset="-128"/>
                <a:ea typeface="Meiryo UI" panose="020B0604030504040204" pitchFamily="50" charset="-128"/>
              </a:rPr>
              <a:t>objItem.LogonTime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"Mailbox display name: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objItem.MailboxDisplayName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"Mailbox legacy distinguished name: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objItem.MailboxLegacyDN</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"Messaging operation count: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objItem.MessagingOperationRate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"Open attachment count: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objItem.OpenAttachmentCount</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"Open folder count: " &amp; </a:t>
            </a:r>
            <a:r>
              <a:rPr lang="en-US" altLang="ja-JP" sz="700" dirty="0" err="1">
                <a:latin typeface="Meiryo UI" panose="020B0604030504040204" pitchFamily="50" charset="-128"/>
                <a:ea typeface="Meiryo UI" panose="020B0604030504040204" pitchFamily="50" charset="-128"/>
              </a:rPr>
              <a:t>objItem.OpenFolderCount</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"Open message count: " &amp; </a:t>
            </a:r>
            <a:r>
              <a:rPr lang="en-US" altLang="ja-JP" sz="700" dirty="0" err="1">
                <a:latin typeface="Meiryo UI" panose="020B0604030504040204" pitchFamily="50" charset="-128"/>
                <a:ea typeface="Meiryo UI" panose="020B0604030504040204" pitchFamily="50" charset="-128"/>
              </a:rPr>
              <a:t>objItem.OpenMessageCount</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"Other operation rate: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objItem.OtherOperationRate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"Progress operation rate: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objItem.ProgressOperationRate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"Row ID: " &amp; </a:t>
            </a:r>
            <a:r>
              <a:rPr lang="en-US" altLang="ja-JP" sz="700" dirty="0" err="1">
                <a:latin typeface="Meiryo UI" panose="020B0604030504040204" pitchFamily="50" charset="-128"/>
                <a:ea typeface="Meiryo UI" panose="020B0604030504040204" pitchFamily="50" charset="-128"/>
              </a:rPr>
              <a:t>objItem.RowID</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"Server name: " &amp; </a:t>
            </a:r>
            <a:r>
              <a:rPr lang="en-US" altLang="ja-JP" sz="700" dirty="0" err="1">
                <a:latin typeface="Meiryo UI" panose="020B0604030504040204" pitchFamily="50" charset="-128"/>
                <a:ea typeface="Meiryo UI" panose="020B0604030504040204" pitchFamily="50" charset="-128"/>
              </a:rPr>
              <a:t>objItem.ServerName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"Storage group name: " &amp; </a:t>
            </a:r>
            <a:r>
              <a:rPr lang="en-US" altLang="ja-JP" sz="700" dirty="0" err="1">
                <a:latin typeface="Meiryo UI" panose="020B0604030504040204" pitchFamily="50" charset="-128"/>
                <a:ea typeface="Meiryo UI" panose="020B0604030504040204" pitchFamily="50" charset="-128"/>
              </a:rPr>
              <a:t>objItem.StorageGroupName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"Store name: " &amp; </a:t>
            </a:r>
            <a:r>
              <a:rPr lang="en-US" altLang="ja-JP" sz="700" dirty="0" err="1">
                <a:latin typeface="Meiryo UI" panose="020B0604030504040204" pitchFamily="50" charset="-128"/>
                <a:ea typeface="Meiryo UI" panose="020B0604030504040204" pitchFamily="50" charset="-128"/>
              </a:rPr>
              <a:t>objItem.StoreName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"Store type: " &amp; </a:t>
            </a:r>
            <a:r>
              <a:rPr lang="en-US" altLang="ja-JP" sz="700" dirty="0" err="1">
                <a:latin typeface="Meiryo UI" panose="020B0604030504040204" pitchFamily="50" charset="-128"/>
                <a:ea typeface="Meiryo UI" panose="020B0604030504040204" pitchFamily="50" charset="-128"/>
              </a:rPr>
              <a:t>objItem.StoreType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"Stream operation rate: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objItem.StreamOperationRate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"Table operation rate: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objItem.TableOperationRate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"Total operation rate: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objItem.TotalOperationRate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r>
              <a:rPr lang="en-US" altLang="ja-JP" sz="700" dirty="0">
                <a:latin typeface="Meiryo UI" panose="020B0604030504040204" pitchFamily="50" charset="-128"/>
                <a:ea typeface="Meiryo UI" panose="020B0604030504040204" pitchFamily="50" charset="-128"/>
              </a:rPr>
              <a:t> "Transfer operation rate: " &amp; _</a:t>
            </a:r>
          </a:p>
          <a:p>
            <a:r>
              <a:rPr lang="en-US" altLang="ja-JP" sz="700" dirty="0">
                <a:latin typeface="Meiryo UI" panose="020B0604030504040204" pitchFamily="50" charset="-128"/>
                <a:ea typeface="Meiryo UI" panose="020B0604030504040204" pitchFamily="50" charset="-128"/>
              </a:rPr>
              <a:t>â€‚â€‚â€‚â€‚â€‚â€‚â€‚â€‚</a:t>
            </a:r>
            <a:r>
              <a:rPr lang="en-US" altLang="ja-JP" sz="700" dirty="0" err="1">
                <a:latin typeface="Meiryo UI" panose="020B0604030504040204" pitchFamily="50" charset="-128"/>
                <a:ea typeface="Meiryo UI" panose="020B0604030504040204" pitchFamily="50" charset="-128"/>
              </a:rPr>
              <a:t>objItem.TransferOperationRate</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â€‚â€‚â€‚â€‚</a:t>
            </a:r>
            <a:r>
              <a:rPr lang="en-US" altLang="ja-JP" sz="700" dirty="0" err="1">
                <a:latin typeface="Meiryo UI" panose="020B0604030504040204" pitchFamily="50" charset="-128"/>
                <a:ea typeface="Meiryo UI" panose="020B0604030504040204" pitchFamily="50" charset="-128"/>
              </a:rPr>
              <a:t>Wscript.Echo</a:t>
            </a:r>
            <a:endParaRPr lang="en-US" altLang="ja-JP" sz="700" dirty="0">
              <a:latin typeface="Meiryo UI" panose="020B0604030504040204" pitchFamily="50" charset="-128"/>
              <a:ea typeface="Meiryo UI" panose="020B0604030504040204" pitchFamily="50" charset="-128"/>
            </a:endParaRPr>
          </a:p>
          <a:p>
            <a:r>
              <a:rPr lang="en-US" altLang="ja-JP" sz="700" dirty="0">
                <a:latin typeface="Meiryo UI" panose="020B0604030504040204" pitchFamily="50" charset="-128"/>
                <a:ea typeface="Meiryo UI" panose="020B0604030504040204" pitchFamily="50" charset="-128"/>
              </a:rPr>
              <a:t>Next</a:t>
            </a:r>
          </a:p>
        </p:txBody>
      </p:sp>
      <p:sp>
        <p:nvSpPr>
          <p:cNvPr id="4" name="矢印: 右 3">
            <a:extLst>
              <a:ext uri="{FF2B5EF4-FFF2-40B4-BE49-F238E27FC236}">
                <a16:creationId xmlns:a16="http://schemas.microsoft.com/office/drawing/2014/main" id="{88390F7A-76E3-4E37-0AB9-CE427451B9B8}"/>
              </a:ext>
            </a:extLst>
          </p:cNvPr>
          <p:cNvSpPr/>
          <p:nvPr/>
        </p:nvSpPr>
        <p:spPr>
          <a:xfrm>
            <a:off x="4369921" y="3429000"/>
            <a:ext cx="822037" cy="6206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840B2756-0D00-269B-E46A-8F2D11C16EBE}"/>
              </a:ext>
            </a:extLst>
          </p:cNvPr>
          <p:cNvPicPr>
            <a:picLocks noChangeAspect="1"/>
          </p:cNvPicPr>
          <p:nvPr/>
        </p:nvPicPr>
        <p:blipFill>
          <a:blip r:embed="rId2"/>
          <a:stretch>
            <a:fillRect/>
          </a:stretch>
        </p:blipFill>
        <p:spPr>
          <a:xfrm>
            <a:off x="5551630" y="1447342"/>
            <a:ext cx="5304525" cy="5204691"/>
          </a:xfrm>
          <a:prstGeom prst="rect">
            <a:avLst/>
          </a:prstGeom>
        </p:spPr>
      </p:pic>
      <p:sp>
        <p:nvSpPr>
          <p:cNvPr id="7" name="角丸四角形吹き出し 77">
            <a:extLst>
              <a:ext uri="{FF2B5EF4-FFF2-40B4-BE49-F238E27FC236}">
                <a16:creationId xmlns:a16="http://schemas.microsoft.com/office/drawing/2014/main" id="{9110B917-F113-F31B-C239-81B086AD7445}"/>
              </a:ext>
            </a:extLst>
          </p:cNvPr>
          <p:cNvSpPr/>
          <p:nvPr/>
        </p:nvSpPr>
        <p:spPr>
          <a:xfrm>
            <a:off x="6940007" y="709283"/>
            <a:ext cx="5024970" cy="620688"/>
          </a:xfrm>
          <a:prstGeom prst="wedgeRoundRectCallout">
            <a:avLst>
              <a:gd name="adj1" fmla="val -39012"/>
              <a:gd name="adj2" fmla="val 39899"/>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この</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VBS</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をちゃんと実行できていればクレデンシャル取得できていた・・・？？</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一度「</a:t>
            </a:r>
            <a:r>
              <a:rPr kumimoji="0" lang="en-US" altLang="ja-JP" sz="1200" kern="0" dirty="0" err="1">
                <a:solidFill>
                  <a:prstClr val="black"/>
                </a:solidFill>
                <a:latin typeface="Meiryo UI" panose="020B0604030504040204" pitchFamily="50" charset="-128"/>
                <a:ea typeface="Meiryo UI" panose="020B0604030504040204" pitchFamily="50" charset="-128"/>
              </a:rPr>
              <a:t>cscript</a:t>
            </a:r>
            <a:r>
              <a:rPr kumimoji="0" lang="en-US" altLang="ja-JP" sz="1200" kern="0" dirty="0">
                <a:solidFill>
                  <a:prstClr val="black"/>
                </a:solidFill>
                <a:latin typeface="Meiryo UI" panose="020B0604030504040204" pitchFamily="50" charset="-128"/>
                <a:ea typeface="Meiryo UI" panose="020B0604030504040204" pitchFamily="50" charset="-128"/>
              </a:rPr>
              <a:t> exchange_logon.vbs</a:t>
            </a:r>
            <a:r>
              <a:rPr kumimoji="0" lang="ja-JP" altLang="en-US" sz="1200" kern="0" dirty="0">
                <a:solidFill>
                  <a:prstClr val="black"/>
                </a:solidFill>
                <a:latin typeface="Meiryo UI" panose="020B0604030504040204" pitchFamily="50" charset="-128"/>
                <a:ea typeface="Meiryo UI" panose="020B0604030504040204" pitchFamily="50" charset="-128"/>
              </a:rPr>
              <a:t>」を実行したときは何かエラーが</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出ていたような気もするがキャプチャ残っておらず。。。</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45469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ja-JP" b="1" dirty="0">
                <a:solidFill>
                  <a:prstClr val="white"/>
                </a:solidFill>
                <a:latin typeface="Meiryo UI" panose="020B0604030504040204" pitchFamily="50" charset="-128"/>
                <a:ea typeface="Meiryo UI" panose="020B0604030504040204" pitchFamily="50" charset="-128"/>
              </a:rPr>
              <a:t>AD</a:t>
            </a:r>
            <a:r>
              <a:rPr lang="ja-JP" altLang="en-US" b="1" dirty="0">
                <a:solidFill>
                  <a:prstClr val="white"/>
                </a:solidFill>
                <a:latin typeface="Meiryo UI" panose="020B0604030504040204" pitchFamily="50" charset="-128"/>
                <a:ea typeface="Meiryo UI" panose="020B0604030504040204" pitchFamily="50" charset="-128"/>
              </a:rPr>
              <a:t>セットで気になったところ　</a:t>
            </a:r>
            <a:r>
              <a:rPr lang="en-US" altLang="ja-JP" b="1" dirty="0">
                <a:solidFill>
                  <a:prstClr val="white"/>
                </a:solidFill>
                <a:latin typeface="Meiryo UI" panose="020B0604030504040204" pitchFamily="50" charset="-128"/>
                <a:ea typeface="Meiryo UI" panose="020B0604030504040204" pitchFamily="50" charset="-128"/>
              </a:rPr>
              <a:t>(</a:t>
            </a:r>
            <a:r>
              <a:rPr lang="ja-JP" altLang="en-US" b="1" dirty="0">
                <a:solidFill>
                  <a:prstClr val="white"/>
                </a:solidFill>
                <a:latin typeface="Meiryo UI" panose="020B0604030504040204" pitchFamily="50" charset="-128"/>
                <a:ea typeface="Meiryo UI" panose="020B0604030504040204" pitchFamily="50" charset="-128"/>
              </a:rPr>
              <a:t>こっそり話</a:t>
            </a:r>
            <a:r>
              <a:rPr lang="en-US" altLang="ja-JP" b="1" dirty="0">
                <a:solidFill>
                  <a:prstClr val="white"/>
                </a:solidFill>
                <a:latin typeface="Meiryo UI" panose="020B0604030504040204" pitchFamily="50" charset="-128"/>
                <a:ea typeface="Meiryo UI" panose="020B0604030504040204" pitchFamily="50" charset="-128"/>
              </a:rPr>
              <a:t>)</a:t>
            </a:r>
            <a:endParaRPr lang="ja-JP" altLang="en-US" b="1" dirty="0">
              <a:solidFill>
                <a:prstClr val="white"/>
              </a:solidFill>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AD</a:t>
            </a:r>
            <a:r>
              <a:rPr lang="ja-JP" altLang="en-US" sz="1600" dirty="0">
                <a:latin typeface="Meiryo UI" panose="020B0604030504040204" pitchFamily="50" charset="-128"/>
                <a:ea typeface="Meiryo UI" panose="020B0604030504040204" pitchFamily="50" charset="-128"/>
              </a:rPr>
              <a:t>セット　</a:t>
            </a:r>
            <a:r>
              <a:rPr lang="en-US" altLang="ja-JP" sz="1600" dirty="0" err="1">
                <a:latin typeface="Meiryo UI" panose="020B0604030504040204" pitchFamily="50" charset="-128"/>
                <a:ea typeface="Meiryo UI" panose="020B0604030504040204" pitchFamily="50" charset="-128"/>
              </a:rPr>
              <a:t>BloodHound</a:t>
            </a:r>
            <a:endParaRPr lang="ja-JP" altLang="en-US" sz="1600" dirty="0"/>
          </a:p>
        </p:txBody>
      </p:sp>
      <p:sp>
        <p:nvSpPr>
          <p:cNvPr id="3" name="テキスト ボックス 2">
            <a:extLst>
              <a:ext uri="{FF2B5EF4-FFF2-40B4-BE49-F238E27FC236}">
                <a16:creationId xmlns:a16="http://schemas.microsoft.com/office/drawing/2014/main" id="{7006B53D-33CC-275F-8417-70761E1B4E34}"/>
              </a:ext>
            </a:extLst>
          </p:cNvPr>
          <p:cNvSpPr txBox="1"/>
          <p:nvPr/>
        </p:nvSpPr>
        <p:spPr>
          <a:xfrm>
            <a:off x="227022" y="1019627"/>
            <a:ext cx="9831377"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Domain Admin</a:t>
            </a:r>
            <a:r>
              <a:rPr lang="ja-JP" altLang="en-US" sz="1400" dirty="0">
                <a:latin typeface="Meiryo UI" panose="020B0604030504040204" pitchFamily="50" charset="-128"/>
                <a:ea typeface="Meiryo UI" panose="020B0604030504040204" pitchFamily="50" charset="-128"/>
              </a:rPr>
              <a:t>へのパス：</a:t>
            </a:r>
            <a:endParaRPr lang="en-US" altLang="ja-JP" sz="14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F922B6E7-41F4-F7EA-45BB-6501B8DF046B}"/>
              </a:ext>
            </a:extLst>
          </p:cNvPr>
          <p:cNvPicPr>
            <a:picLocks noChangeAspect="1"/>
          </p:cNvPicPr>
          <p:nvPr/>
        </p:nvPicPr>
        <p:blipFill>
          <a:blip r:embed="rId2"/>
          <a:stretch>
            <a:fillRect/>
          </a:stretch>
        </p:blipFill>
        <p:spPr>
          <a:xfrm>
            <a:off x="293298" y="1327404"/>
            <a:ext cx="8135875" cy="5306279"/>
          </a:xfrm>
          <a:prstGeom prst="rect">
            <a:avLst/>
          </a:prstGeom>
        </p:spPr>
      </p:pic>
      <p:pic>
        <p:nvPicPr>
          <p:cNvPr id="7" name="図 6">
            <a:extLst>
              <a:ext uri="{FF2B5EF4-FFF2-40B4-BE49-F238E27FC236}">
                <a16:creationId xmlns:a16="http://schemas.microsoft.com/office/drawing/2014/main" id="{346DD132-D0D1-B7BF-B63B-97C385DF44CF}"/>
              </a:ext>
            </a:extLst>
          </p:cNvPr>
          <p:cNvPicPr>
            <a:picLocks noChangeAspect="1"/>
          </p:cNvPicPr>
          <p:nvPr/>
        </p:nvPicPr>
        <p:blipFill>
          <a:blip r:embed="rId3"/>
          <a:stretch>
            <a:fillRect/>
          </a:stretch>
        </p:blipFill>
        <p:spPr>
          <a:xfrm>
            <a:off x="8695426" y="5737768"/>
            <a:ext cx="3399741" cy="711057"/>
          </a:xfrm>
          <a:prstGeom prst="rect">
            <a:avLst/>
          </a:prstGeom>
        </p:spPr>
      </p:pic>
      <p:sp>
        <p:nvSpPr>
          <p:cNvPr id="8" name="角丸四角形吹き出し 77">
            <a:extLst>
              <a:ext uri="{FF2B5EF4-FFF2-40B4-BE49-F238E27FC236}">
                <a16:creationId xmlns:a16="http://schemas.microsoft.com/office/drawing/2014/main" id="{A0532E86-254F-7326-F471-89D9FE366AE3}"/>
              </a:ext>
            </a:extLst>
          </p:cNvPr>
          <p:cNvSpPr/>
          <p:nvPr/>
        </p:nvSpPr>
        <p:spPr>
          <a:xfrm>
            <a:off x="6763109" y="709283"/>
            <a:ext cx="5201868" cy="817592"/>
          </a:xfrm>
          <a:prstGeom prst="wedgeRoundRectCallout">
            <a:avLst>
              <a:gd name="adj1" fmla="val -35750"/>
              <a:gd name="adj2" fmla="val 110779"/>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algn="ctr"/>
            <a:r>
              <a:rPr kumimoji="0" lang="en-US" altLang="ja-JP" sz="1200" kern="0" err="1">
                <a:solidFill>
                  <a:prstClr val="black"/>
                </a:solidFill>
                <a:latin typeface="Meiryo UI" panose="020B0604030504040204" pitchFamily="50" charset="-128"/>
                <a:ea typeface="Meiryo UI" panose="020B0604030504040204" pitchFamily="50" charset="-128"/>
              </a:rPr>
              <a:t>lance</a:t>
            </a:r>
            <a:r>
              <a:rPr kumimoji="0" lang="en-US" altLang="ja-JP" sz="1200" kern="0">
                <a:solidFill>
                  <a:prstClr val="black"/>
                </a:solidFill>
                <a:latin typeface="Meiryo UI" panose="020B0604030504040204" pitchFamily="50" charset="-128"/>
                <a:ea typeface="Meiryo UI" panose="020B0604030504040204" pitchFamily="50" charset="-128"/>
              </a:rPr>
              <a:t>.</a:t>
            </a:r>
            <a:r>
              <a:rPr kumimoji="0" lang="en-US" altLang="ja-JP" sz="1200" kern="0" err="1">
                <a:solidFill>
                  <a:prstClr val="black"/>
                </a:solidFill>
                <a:latin typeface="Meiryo UI" panose="020B0604030504040204" pitchFamily="50" charset="-128"/>
                <a:ea typeface="Meiryo UI" panose="020B0604030504040204" pitchFamily="50" charset="-128"/>
              </a:rPr>
              <a:t>rubens</a:t>
            </a:r>
            <a:r>
              <a:rPr kumimoji="0" lang="ja-JP" altLang="en-US" sz="1200" kern="0">
                <a:solidFill>
                  <a:prstClr val="black"/>
                </a:solidFill>
                <a:latin typeface="Meiryo UI" panose="020B0604030504040204" pitchFamily="50" charset="-128"/>
                <a:ea typeface="Meiryo UI" panose="020B0604030504040204" pitchFamily="50" charset="-128"/>
              </a:rPr>
              <a:t>が</a:t>
            </a:r>
            <a:r>
              <a:rPr kumimoji="0" lang="en-US" altLang="ja-JP" sz="1200" kern="0" dirty="0">
                <a:solidFill>
                  <a:prstClr val="black"/>
                </a:solidFill>
                <a:latin typeface="Meiryo UI" panose="020B0604030504040204" pitchFamily="50" charset="-128"/>
                <a:ea typeface="Meiryo UI" panose="020B0604030504040204" pitchFamily="50" charset="-128"/>
              </a:rPr>
              <a:t>Domain Admins</a:t>
            </a:r>
            <a:r>
              <a:rPr kumimoji="0" lang="ja-JP" altLang="en-US" sz="1200" kern="0" dirty="0">
                <a:solidFill>
                  <a:prstClr val="black"/>
                </a:solidFill>
                <a:latin typeface="Meiryo UI" panose="020B0604030504040204" pitchFamily="50" charset="-128"/>
                <a:ea typeface="Meiryo UI" panose="020B0604030504040204" pitchFamily="50" charset="-128"/>
              </a:rPr>
              <a:t>グループ</a:t>
            </a:r>
            <a:r>
              <a:rPr kumimoji="0" lang="ja-JP" altLang="en-US" sz="1200" kern="0">
                <a:solidFill>
                  <a:prstClr val="black"/>
                </a:solidFill>
                <a:latin typeface="Meiryo UI" panose="020B0604030504040204" pitchFamily="50" charset="-128"/>
                <a:ea typeface="Meiryo UI" panose="020B0604030504040204" pitchFamily="50" charset="-128"/>
              </a:rPr>
              <a:t>に対して</a:t>
            </a:r>
            <a:r>
              <a:rPr kumimoji="0" lang="en-US" altLang="ja-JP" sz="1200" kern="0" dirty="0" err="1">
                <a:solidFill>
                  <a:prstClr val="black"/>
                </a:solidFill>
                <a:latin typeface="Meiryo UI" panose="020B0604030504040204" pitchFamily="50" charset="-128"/>
                <a:ea typeface="Meiryo UI" panose="020B0604030504040204" pitchFamily="50" charset="-128"/>
              </a:rPr>
              <a:t>GenericAll</a:t>
            </a:r>
            <a:r>
              <a:rPr kumimoji="0" lang="ja-JP" altLang="en-US" sz="1200" kern="0" dirty="0">
                <a:solidFill>
                  <a:prstClr val="black"/>
                </a:solidFill>
                <a:latin typeface="Meiryo UI" panose="020B0604030504040204" pitchFamily="50" charset="-128"/>
                <a:ea typeface="Meiryo UI" panose="020B0604030504040204" pitchFamily="50" charset="-128"/>
              </a:rPr>
              <a:t>権限を</a:t>
            </a:r>
            <a:r>
              <a:rPr kumimoji="0" lang="ja-JP" altLang="en-US" sz="1200" kern="0">
                <a:solidFill>
                  <a:prstClr val="black"/>
                </a:solidFill>
                <a:latin typeface="Meiryo UI" panose="020B0604030504040204" pitchFamily="50" charset="-128"/>
                <a:ea typeface="Meiryo UI" panose="020B0604030504040204" pitchFamily="50" charset="-128"/>
              </a:rPr>
              <a:t>所有。</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algn="ctr"/>
            <a:r>
              <a:rPr kumimoji="0" lang="en-US" altLang="ja-JP" sz="1200" kern="0" dirty="0" err="1">
                <a:solidFill>
                  <a:prstClr val="black"/>
                </a:solidFill>
                <a:latin typeface="Meiryo UI" panose="020B0604030504040204" pitchFamily="50" charset="-128"/>
                <a:ea typeface="Meiryo UI" panose="020B0604030504040204" pitchFamily="50" charset="-128"/>
              </a:rPr>
              <a:t>lance.rubens</a:t>
            </a:r>
            <a:r>
              <a:rPr kumimoji="0" lang="ja-JP" altLang="en-US" sz="1200" kern="0" dirty="0">
                <a:solidFill>
                  <a:prstClr val="black"/>
                </a:solidFill>
                <a:latin typeface="Meiryo UI" panose="020B0604030504040204" pitchFamily="50" charset="-128"/>
                <a:ea typeface="Meiryo UI" panose="020B0604030504040204" pitchFamily="50" charset="-128"/>
              </a:rPr>
              <a:t>のクレデンシャルを</a:t>
            </a:r>
            <a:r>
              <a:rPr kumimoji="0" lang="ja-JP" altLang="en-US" sz="1200" kern="0">
                <a:solidFill>
                  <a:prstClr val="black"/>
                </a:solidFill>
                <a:latin typeface="Meiryo UI" panose="020B0604030504040204" pitchFamily="50" charset="-128"/>
                <a:ea typeface="Meiryo UI" panose="020B0604030504040204" pitchFamily="50" charset="-128"/>
              </a:rPr>
              <a:t>取得できれば</a:t>
            </a:r>
            <a:r>
              <a:rPr kumimoji="0" lang="en-US" altLang="ja-JP" sz="1200" kern="0" dirty="0">
                <a:solidFill>
                  <a:prstClr val="black"/>
                </a:solidFill>
                <a:latin typeface="Meiryo UI" panose="020B0604030504040204" pitchFamily="50" charset="-128"/>
                <a:ea typeface="Meiryo UI" panose="020B0604030504040204" pitchFamily="50" charset="-128"/>
              </a:rPr>
              <a:t>Domain Admins</a:t>
            </a:r>
            <a:r>
              <a:rPr kumimoji="0" lang="ja-JP" altLang="en-US" sz="1200" kern="0" dirty="0">
                <a:solidFill>
                  <a:prstClr val="black"/>
                </a:solidFill>
                <a:latin typeface="Meiryo UI" panose="020B0604030504040204" pitchFamily="50" charset="-128"/>
                <a:ea typeface="Meiryo UI" panose="020B0604030504040204" pitchFamily="50" charset="-128"/>
              </a:rPr>
              <a:t>へのユーザ</a:t>
            </a:r>
            <a:r>
              <a:rPr kumimoji="0" lang="ja-JP" altLang="en-US" sz="1200" kern="0">
                <a:solidFill>
                  <a:prstClr val="black"/>
                </a:solidFill>
                <a:latin typeface="Meiryo UI" panose="020B0604030504040204" pitchFamily="50" charset="-128"/>
                <a:ea typeface="Meiryo UI" panose="020B0604030504040204" pitchFamily="50" charset="-128"/>
              </a:rPr>
              <a:t>追加や</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algn="ctr"/>
            <a:r>
              <a:rPr kumimoji="0" lang="en-US" altLang="ja-JP" sz="1200" kern="0">
                <a:solidFill>
                  <a:prstClr val="black"/>
                </a:solidFill>
                <a:latin typeface="Meiryo UI" panose="020B0604030504040204" pitchFamily="50" charset="-128"/>
                <a:ea typeface="Meiryo UI" panose="020B0604030504040204" pitchFamily="50" charset="-128"/>
              </a:rPr>
              <a:t>Domain </a:t>
            </a:r>
            <a:r>
              <a:rPr kumimoji="0" lang="en-US" altLang="ja-JP" sz="1200" kern="0" dirty="0">
                <a:solidFill>
                  <a:prstClr val="black"/>
                </a:solidFill>
                <a:latin typeface="Meiryo UI" panose="020B0604030504040204" pitchFamily="50" charset="-128"/>
                <a:ea typeface="Meiryo UI" panose="020B0604030504040204" pitchFamily="50" charset="-128"/>
              </a:rPr>
              <a:t>Admin</a:t>
            </a:r>
            <a:r>
              <a:rPr kumimoji="0" lang="ja-JP" altLang="en-US" sz="1200" kern="0" dirty="0">
                <a:solidFill>
                  <a:prstClr val="black"/>
                </a:solidFill>
                <a:latin typeface="Meiryo UI" panose="020B0604030504040204" pitchFamily="50" charset="-128"/>
                <a:ea typeface="Meiryo UI" panose="020B0604030504040204" pitchFamily="50" charset="-128"/>
              </a:rPr>
              <a:t>ユーザのパスワード</a:t>
            </a:r>
            <a:r>
              <a:rPr kumimoji="0" lang="ja-JP" altLang="en-US" sz="1200" kern="0">
                <a:solidFill>
                  <a:prstClr val="black"/>
                </a:solidFill>
                <a:latin typeface="Meiryo UI" panose="020B0604030504040204" pitchFamily="50" charset="-128"/>
                <a:ea typeface="Meiryo UI" panose="020B0604030504040204" pitchFamily="50" charset="-128"/>
              </a:rPr>
              <a:t>変更で</a:t>
            </a:r>
            <a:r>
              <a:rPr kumimoji="0" lang="en-US" altLang="ja-JP" sz="1200" kern="0" dirty="0">
                <a:solidFill>
                  <a:prstClr val="black"/>
                </a:solidFill>
                <a:latin typeface="Meiryo UI" panose="020B0604030504040204" pitchFamily="50" charset="-128"/>
                <a:ea typeface="Meiryo UI" panose="020B0604030504040204" pitchFamily="50" charset="-128"/>
              </a:rPr>
              <a:t>Domain Admin</a:t>
            </a:r>
            <a:r>
              <a:rPr kumimoji="0" lang="ja-JP" altLang="en-US" sz="1200" kern="0" dirty="0">
                <a:solidFill>
                  <a:prstClr val="black"/>
                </a:solidFill>
                <a:latin typeface="Meiryo UI" panose="020B0604030504040204" pitchFamily="50" charset="-128"/>
                <a:ea typeface="Meiryo UI" panose="020B0604030504040204" pitchFamily="50" charset="-128"/>
              </a:rPr>
              <a:t>権限を取れると</a:t>
            </a:r>
            <a:r>
              <a:rPr kumimoji="0" lang="ja-JP" altLang="en-US" sz="1200" kern="0">
                <a:solidFill>
                  <a:prstClr val="black"/>
                </a:solidFill>
                <a:latin typeface="Meiryo UI" panose="020B0604030504040204" pitchFamily="50" charset="-128"/>
                <a:ea typeface="Meiryo UI" panose="020B0604030504040204" pitchFamily="50" charset="-128"/>
              </a:rPr>
              <a:t>思ったが</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algn="ctr"/>
            <a:r>
              <a:rPr kumimoji="0" lang="ja-JP" altLang="en-US" sz="1200" kern="0" dirty="0">
                <a:solidFill>
                  <a:prstClr val="black"/>
                </a:solidFill>
                <a:latin typeface="Meiryo UI" panose="020B0604030504040204" pitchFamily="50" charset="-128"/>
                <a:ea typeface="Meiryo UI" panose="020B0604030504040204" pitchFamily="50" charset="-128"/>
              </a:rPr>
              <a:t>クレデンシャル取得できず。</a:t>
            </a:r>
            <a:r>
              <a:rPr kumimoji="0" lang="ja-JP" altLang="en-US" sz="1200" kern="0">
                <a:solidFill>
                  <a:prstClr val="black"/>
                </a:solidFill>
                <a:latin typeface="Meiryo UI" panose="020B0604030504040204" pitchFamily="50" charset="-128"/>
                <a:ea typeface="Meiryo UI" panose="020B0604030504040204" pitchFamily="50" charset="-128"/>
              </a:rPr>
              <a:t>。。</a:t>
            </a:r>
            <a:endParaRPr kumimoji="0"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9" name="角丸四角形吹き出し 77">
            <a:extLst>
              <a:ext uri="{FF2B5EF4-FFF2-40B4-BE49-F238E27FC236}">
                <a16:creationId xmlns:a16="http://schemas.microsoft.com/office/drawing/2014/main" id="{184874E9-67B9-4B51-4E6C-32BC6248D71B}"/>
              </a:ext>
            </a:extLst>
          </p:cNvPr>
          <p:cNvSpPr/>
          <p:nvPr/>
        </p:nvSpPr>
        <p:spPr>
          <a:xfrm>
            <a:off x="8052488" y="4713004"/>
            <a:ext cx="3846214" cy="817592"/>
          </a:xfrm>
          <a:prstGeom prst="wedgeRoundRectCallout">
            <a:avLst>
              <a:gd name="adj1" fmla="val -6817"/>
              <a:gd name="adj2" fmla="val 82291"/>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謎に</a:t>
            </a:r>
            <a:r>
              <a:rPr kumimoji="0" lang="en-US" altLang="ja-JP"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lance.rubens</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が</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MS01</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a:t>
            </a:r>
            <a:r>
              <a:rPr kumimoji="0" lang="en-US" altLang="ja-JP"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CanRDP</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60992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試験実施の流れ</a:t>
            </a: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■試験当日のタイムスケジュール</a:t>
            </a:r>
            <a:endParaRPr lang="ja-JP" altLang="en-US" sz="1600" dirty="0"/>
          </a:p>
        </p:txBody>
      </p:sp>
      <p:graphicFrame>
        <p:nvGraphicFramePr>
          <p:cNvPr id="5" name="表 4">
            <a:extLst>
              <a:ext uri="{FF2B5EF4-FFF2-40B4-BE49-F238E27FC236}">
                <a16:creationId xmlns:a16="http://schemas.microsoft.com/office/drawing/2014/main" id="{207AFD03-8589-FAF1-643C-324B0E9F806A}"/>
              </a:ext>
            </a:extLst>
          </p:cNvPr>
          <p:cNvGraphicFramePr>
            <a:graphicFrameLocks noGrp="1"/>
          </p:cNvGraphicFramePr>
          <p:nvPr>
            <p:extLst>
              <p:ext uri="{D42A27DB-BD31-4B8C-83A1-F6EECF244321}">
                <p14:modId xmlns:p14="http://schemas.microsoft.com/office/powerpoint/2010/main" val="3530243284"/>
              </p:ext>
            </p:extLst>
          </p:nvPr>
        </p:nvGraphicFramePr>
        <p:xfrm>
          <a:off x="332597" y="1080012"/>
          <a:ext cx="6260000" cy="4820920"/>
        </p:xfrm>
        <a:graphic>
          <a:graphicData uri="http://schemas.openxmlformats.org/drawingml/2006/table">
            <a:tbl>
              <a:tblPr firstRow="1" bandRow="1">
                <a:tableStyleId>{5C22544A-7EE6-4342-B048-85BDC9FD1C3A}</a:tableStyleId>
              </a:tblPr>
              <a:tblGrid>
                <a:gridCol w="612000">
                  <a:extLst>
                    <a:ext uri="{9D8B030D-6E8A-4147-A177-3AD203B41FA5}">
                      <a16:colId xmlns:a16="http://schemas.microsoft.com/office/drawing/2014/main" val="3358132505"/>
                    </a:ext>
                  </a:extLst>
                </a:gridCol>
                <a:gridCol w="1584000">
                  <a:extLst>
                    <a:ext uri="{9D8B030D-6E8A-4147-A177-3AD203B41FA5}">
                      <a16:colId xmlns:a16="http://schemas.microsoft.com/office/drawing/2014/main" val="2286759199"/>
                    </a:ext>
                  </a:extLst>
                </a:gridCol>
                <a:gridCol w="4064000">
                  <a:extLst>
                    <a:ext uri="{9D8B030D-6E8A-4147-A177-3AD203B41FA5}">
                      <a16:colId xmlns:a16="http://schemas.microsoft.com/office/drawing/2014/main" val="3231141380"/>
                    </a:ext>
                  </a:extLst>
                </a:gridCol>
              </a:tblGrid>
              <a:tr h="370840">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日付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1205097"/>
                  </a:ext>
                </a:extLst>
              </a:tr>
              <a:tr h="370840">
                <a:tc rowSpan="9">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9/14 </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11:45~12:10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事前確認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40430"/>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12:10~14:00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MS01</a:t>
                      </a:r>
                      <a:r>
                        <a:rPr kumimoji="1" lang="ja-JP" altLang="en-US" sz="1400" b="0" dirty="0">
                          <a:solidFill>
                            <a:schemeClr val="tx1"/>
                          </a:solidFill>
                          <a:latin typeface="Meiryo UI" panose="020B0604030504040204" pitchFamily="50" charset="-128"/>
                          <a:ea typeface="Meiryo UI" panose="020B0604030504040204" pitchFamily="50" charset="-128"/>
                        </a:rPr>
                        <a:t>シェル取得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568846"/>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14:00~14:30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MS01</a:t>
                      </a:r>
                      <a:r>
                        <a:rPr kumimoji="1" lang="ja-JP" altLang="en-US" sz="1400" b="0" dirty="0">
                          <a:solidFill>
                            <a:schemeClr val="tx1"/>
                          </a:solidFill>
                          <a:latin typeface="Meiryo UI" panose="020B0604030504040204" pitchFamily="50" charset="-128"/>
                          <a:ea typeface="Meiryo UI" panose="020B0604030504040204" pitchFamily="50" charset="-128"/>
                        </a:rPr>
                        <a:t>権限昇格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5965687"/>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14:30~15:00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MS02</a:t>
                      </a:r>
                      <a:r>
                        <a:rPr kumimoji="1" lang="ja-JP" altLang="en-US" sz="1400" b="0" dirty="0">
                          <a:solidFill>
                            <a:schemeClr val="tx1"/>
                          </a:solidFill>
                          <a:latin typeface="Meiryo UI" panose="020B0604030504040204" pitchFamily="50" charset="-128"/>
                          <a:ea typeface="Meiryo UI" panose="020B0604030504040204" pitchFamily="50" charset="-128"/>
                        </a:rPr>
                        <a:t>シェル取得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491290"/>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15:00~20:00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MS01/02</a:t>
                      </a:r>
                      <a:r>
                        <a:rPr kumimoji="1" lang="ja-JP" altLang="en-US" sz="1400" b="0" dirty="0">
                          <a:solidFill>
                            <a:schemeClr val="tx1"/>
                          </a:solidFill>
                          <a:latin typeface="Meiryo UI" panose="020B0604030504040204" pitchFamily="50" charset="-128"/>
                          <a:ea typeface="Meiryo UI" panose="020B0604030504040204" pitchFamily="50" charset="-128"/>
                        </a:rPr>
                        <a:t>ポストエクスプロイト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731149"/>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20:00~20:30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夕食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653409"/>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20:30~22:00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latin typeface="Meiryo UI" panose="020B0604030504040204" pitchFamily="50" charset="-128"/>
                          <a:ea typeface="Meiryo UI" panose="020B0604030504040204" pitchFamily="50" charset="-128"/>
                        </a:rPr>
                        <a:t>MS01/02</a:t>
                      </a:r>
                      <a:r>
                        <a:rPr kumimoji="1" lang="ja-JP" altLang="en-US" sz="1400" b="0" dirty="0">
                          <a:solidFill>
                            <a:schemeClr val="tx1"/>
                          </a:solidFill>
                          <a:latin typeface="Meiryo UI" panose="020B0604030504040204" pitchFamily="50" charset="-128"/>
                          <a:ea typeface="Meiryo UI" panose="020B0604030504040204" pitchFamily="50" charset="-128"/>
                        </a:rPr>
                        <a:t>ポストエクスプロイト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3591929"/>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22:00~22:30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仮眠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5066431"/>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22:30~24:00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スタンドアローン </a:t>
                      </a:r>
                      <a:r>
                        <a:rPr kumimoji="1" lang="en-US" altLang="ja-JP" sz="1400" b="0" dirty="0">
                          <a:solidFill>
                            <a:schemeClr val="tx1"/>
                          </a:solidFill>
                          <a:latin typeface="Meiryo UI" panose="020B0604030504040204" pitchFamily="50" charset="-128"/>
                          <a:ea typeface="Meiryo UI" panose="020B0604030504040204" pitchFamily="50" charset="-128"/>
                        </a:rPr>
                        <a:t>Recon</a:t>
                      </a:r>
                      <a:r>
                        <a:rPr kumimoji="1" lang="ja-JP" altLang="en-US" sz="1400" b="0" dirty="0">
                          <a:solidFill>
                            <a:schemeClr val="tx1"/>
                          </a:solidFill>
                          <a:latin typeface="Meiryo UI" panose="020B0604030504040204" pitchFamily="50" charset="-128"/>
                          <a:ea typeface="Meiryo UI" panose="020B0604030504040204" pitchFamily="50" charset="-128"/>
                        </a:rPr>
                        <a:t>　ざっと確認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4692655"/>
                  </a:ext>
                </a:extLst>
              </a:tr>
              <a:tr h="370840">
                <a:tc rowSpan="3">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9/15</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24:00~1:30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1</a:t>
                      </a:r>
                      <a:r>
                        <a:rPr kumimoji="1" lang="ja-JP" altLang="en-US" sz="1400" b="0" dirty="0">
                          <a:solidFill>
                            <a:schemeClr val="tx1"/>
                          </a:solidFill>
                          <a:latin typeface="Meiryo UI" panose="020B0604030504040204" pitchFamily="50" charset="-128"/>
                          <a:ea typeface="Meiryo UI" panose="020B0604030504040204" pitchFamily="50" charset="-128"/>
                        </a:rPr>
                        <a:t>シェル取得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2428445"/>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1:30~3:00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1</a:t>
                      </a:r>
                      <a:r>
                        <a:rPr kumimoji="1" lang="ja-JP" altLang="en-US" sz="1400" b="0" dirty="0">
                          <a:solidFill>
                            <a:schemeClr val="tx1"/>
                          </a:solidFill>
                          <a:latin typeface="Meiryo UI" panose="020B0604030504040204" pitchFamily="50" charset="-128"/>
                          <a:ea typeface="Meiryo UI" panose="020B0604030504040204" pitchFamily="50" charset="-128"/>
                        </a:rPr>
                        <a:t>権限昇格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947300"/>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3:00~11:30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latin typeface="Meiryo UI" panose="020B0604030504040204" pitchFamily="50" charset="-128"/>
                          <a:ea typeface="Meiryo UI" panose="020B0604030504040204" pitchFamily="50" charset="-128"/>
                        </a:rPr>
                        <a:t>MS01/02</a:t>
                      </a:r>
                      <a:r>
                        <a:rPr kumimoji="1" lang="ja-JP" altLang="en-US" sz="1400" b="0" dirty="0">
                          <a:solidFill>
                            <a:schemeClr val="tx1"/>
                          </a:solidFill>
                          <a:latin typeface="Meiryo UI" panose="020B0604030504040204" pitchFamily="50" charset="-128"/>
                          <a:ea typeface="Meiryo UI" panose="020B0604030504040204" pitchFamily="50" charset="-128"/>
                        </a:rPr>
                        <a:t>ポストエクスプロイト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8183702"/>
                  </a:ext>
                </a:extLst>
              </a:tr>
            </a:tbl>
          </a:graphicData>
        </a:graphic>
      </p:graphicFrame>
      <p:sp>
        <p:nvSpPr>
          <p:cNvPr id="14" name="角丸四角形吹き出し 77">
            <a:extLst>
              <a:ext uri="{FF2B5EF4-FFF2-40B4-BE49-F238E27FC236}">
                <a16:creationId xmlns:a16="http://schemas.microsoft.com/office/drawing/2014/main" id="{7E270F9A-2B73-99D5-4E86-7E7B93E5F160}"/>
              </a:ext>
            </a:extLst>
          </p:cNvPr>
          <p:cNvSpPr/>
          <p:nvPr/>
        </p:nvSpPr>
        <p:spPr>
          <a:xfrm>
            <a:off x="6901864" y="682377"/>
            <a:ext cx="4864566" cy="713823"/>
          </a:xfrm>
          <a:prstGeom prst="wedgeRoundRectCallout">
            <a:avLst>
              <a:gd name="adj1" fmla="val -54853"/>
              <a:gd name="adj2" fmla="val 77113"/>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noProof="0" dirty="0">
                <a:solidFill>
                  <a:prstClr val="black"/>
                </a:solidFill>
                <a:latin typeface="Meiryo UI" panose="020B0604030504040204" pitchFamily="50" charset="-128"/>
                <a:ea typeface="Meiryo UI" panose="020B0604030504040204" pitchFamily="50" charset="-128"/>
              </a:rPr>
              <a:t>ここは結構スムーズにいった。</a:t>
            </a:r>
            <a:endParaRPr kumimoji="0" lang="en-US" altLang="ja-JP" sz="1200" kern="0" noProof="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noProof="0" dirty="0">
                <a:solidFill>
                  <a:prstClr val="black"/>
                </a:solidFill>
                <a:latin typeface="Meiryo UI" panose="020B0604030504040204" pitchFamily="50" charset="-128"/>
                <a:ea typeface="Meiryo UI" panose="020B0604030504040204" pitchFamily="50" charset="-128"/>
              </a:rPr>
              <a:t>事前にパスポートのスキャンを取っていたことが功を奏す。</a:t>
            </a:r>
            <a:endParaRPr kumimoji="0" lang="en-US" altLang="ja-JP" sz="1200" kern="0" noProof="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0" noProof="0" dirty="0">
                <a:solidFill>
                  <a:prstClr val="black"/>
                </a:solidFill>
                <a:latin typeface="Meiryo UI" panose="020B0604030504040204" pitchFamily="50" charset="-128"/>
                <a:ea typeface="Meiryo UI" panose="020B0604030504040204" pitchFamily="50" charset="-128"/>
              </a:rPr>
              <a:t>Firefox</a:t>
            </a:r>
            <a:r>
              <a:rPr kumimoji="0" lang="ja-JP" altLang="en-US" sz="1200" kern="0" dirty="0">
                <a:solidFill>
                  <a:prstClr val="black"/>
                </a:solidFill>
                <a:latin typeface="Meiryo UI" panose="020B0604030504040204" pitchFamily="50" charset="-128"/>
                <a:ea typeface="Meiryo UI" panose="020B0604030504040204" pitchFamily="50" charset="-128"/>
              </a:rPr>
              <a:t>だ</a:t>
            </a:r>
            <a:r>
              <a:rPr kumimoji="0" lang="ja-JP" altLang="en-US" sz="1200" kern="0" noProof="0" dirty="0">
                <a:solidFill>
                  <a:prstClr val="black"/>
                </a:solidFill>
                <a:latin typeface="Meiryo UI" panose="020B0604030504040204" pitchFamily="50" charset="-128"/>
                <a:ea typeface="Meiryo UI" panose="020B0604030504040204" pitchFamily="50" charset="-128"/>
              </a:rPr>
              <a:t>とディスプレイ</a:t>
            </a:r>
            <a:r>
              <a:rPr kumimoji="0" lang="en-US" altLang="ja-JP" sz="1200" kern="0" noProof="0" dirty="0">
                <a:solidFill>
                  <a:prstClr val="black"/>
                </a:solidFill>
                <a:latin typeface="Meiryo UI" panose="020B0604030504040204" pitchFamily="50" charset="-128"/>
                <a:ea typeface="Meiryo UI" panose="020B0604030504040204" pitchFamily="50" charset="-128"/>
              </a:rPr>
              <a:t>2</a:t>
            </a:r>
            <a:r>
              <a:rPr kumimoji="0" lang="ja-JP" altLang="en-US" sz="1200" kern="0" noProof="0" dirty="0">
                <a:solidFill>
                  <a:prstClr val="black"/>
                </a:solidFill>
                <a:latin typeface="Meiryo UI" panose="020B0604030504040204" pitchFamily="50" charset="-128"/>
                <a:ea typeface="Meiryo UI" panose="020B0604030504040204" pitchFamily="50" charset="-128"/>
              </a:rPr>
              <a:t>つでも問題なく</a:t>
            </a:r>
            <a:r>
              <a:rPr kumimoji="0" lang="en-US" altLang="ja-JP" sz="1200" kern="0" noProof="0" dirty="0">
                <a:solidFill>
                  <a:prstClr val="black"/>
                </a:solidFill>
                <a:latin typeface="Meiryo UI" panose="020B0604030504040204" pitchFamily="50" charset="-128"/>
                <a:ea typeface="Meiryo UI" panose="020B0604030504040204" pitchFamily="50" charset="-128"/>
              </a:rPr>
              <a:t>Proctor Tool</a:t>
            </a:r>
            <a:r>
              <a:rPr kumimoji="0" lang="ja-JP" altLang="en-US" sz="1200" kern="0" dirty="0">
                <a:solidFill>
                  <a:prstClr val="black"/>
                </a:solidFill>
                <a:latin typeface="Meiryo UI" panose="020B0604030504040204" pitchFamily="50" charset="-128"/>
                <a:ea typeface="Meiryo UI" panose="020B0604030504040204" pitchFamily="50" charset="-128"/>
              </a:rPr>
              <a:t>で画面共有できた。</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 name="角丸四角形吹き出し 77">
            <a:extLst>
              <a:ext uri="{FF2B5EF4-FFF2-40B4-BE49-F238E27FC236}">
                <a16:creationId xmlns:a16="http://schemas.microsoft.com/office/drawing/2014/main" id="{95E988BA-1B57-5F45-699B-CC8B3AA22746}"/>
              </a:ext>
            </a:extLst>
          </p:cNvPr>
          <p:cNvSpPr/>
          <p:nvPr/>
        </p:nvSpPr>
        <p:spPr>
          <a:xfrm>
            <a:off x="6901864" y="1628098"/>
            <a:ext cx="4864566" cy="311716"/>
          </a:xfrm>
          <a:prstGeom prst="wedgeRoundRectCallout">
            <a:avLst>
              <a:gd name="adj1" fmla="val -55917"/>
              <a:gd name="adj2" fmla="val 42876"/>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0" noProof="0" dirty="0">
                <a:solidFill>
                  <a:prstClr val="black"/>
                </a:solidFill>
                <a:latin typeface="Meiryo UI" panose="020B0604030504040204" pitchFamily="50" charset="-128"/>
                <a:ea typeface="Meiryo UI" panose="020B0604030504040204" pitchFamily="50" charset="-128"/>
              </a:rPr>
              <a:t>Web</a:t>
            </a:r>
            <a:r>
              <a:rPr kumimoji="0" lang="ja-JP" altLang="en-US" sz="1200" kern="0" noProof="0" dirty="0">
                <a:solidFill>
                  <a:prstClr val="black"/>
                </a:solidFill>
                <a:latin typeface="Meiryo UI" panose="020B0604030504040204" pitchFamily="50" charset="-128"/>
                <a:ea typeface="Meiryo UI" panose="020B0604030504040204" pitchFamily="50" charset="-128"/>
              </a:rPr>
              <a:t>で使われていた</a:t>
            </a:r>
            <a:r>
              <a:rPr kumimoji="0" lang="en-US" altLang="ja-JP" sz="1200" kern="0" noProof="0" dirty="0">
                <a:solidFill>
                  <a:prstClr val="black"/>
                </a:solidFill>
                <a:latin typeface="Meiryo UI" panose="020B0604030504040204" pitchFamily="50" charset="-128"/>
                <a:ea typeface="Meiryo UI" panose="020B0604030504040204" pitchFamily="50" charset="-128"/>
              </a:rPr>
              <a:t>CMS</a:t>
            </a:r>
            <a:r>
              <a:rPr kumimoji="0" lang="ja-JP" altLang="en-US" sz="1200" kern="0" noProof="0" dirty="0">
                <a:solidFill>
                  <a:prstClr val="black"/>
                </a:solidFill>
                <a:latin typeface="Meiryo UI" panose="020B0604030504040204" pitchFamily="50" charset="-128"/>
                <a:ea typeface="Meiryo UI" panose="020B0604030504040204" pitchFamily="50" charset="-128"/>
              </a:rPr>
              <a:t>の</a:t>
            </a:r>
            <a:r>
              <a:rPr kumimoji="0" lang="en-US" altLang="ja-JP" sz="1200" kern="0" noProof="0" dirty="0">
                <a:solidFill>
                  <a:prstClr val="black"/>
                </a:solidFill>
                <a:latin typeface="Meiryo UI" panose="020B0604030504040204" pitchFamily="50" charset="-128"/>
                <a:ea typeface="Meiryo UI" panose="020B0604030504040204" pitchFamily="50" charset="-128"/>
              </a:rPr>
              <a:t>Exploit</a:t>
            </a:r>
            <a:r>
              <a:rPr kumimoji="0" lang="ja-JP" altLang="en-US" sz="1200" kern="0" noProof="0" dirty="0">
                <a:solidFill>
                  <a:prstClr val="black"/>
                </a:solidFill>
                <a:latin typeface="Meiryo UI" panose="020B0604030504040204" pitchFamily="50" charset="-128"/>
                <a:ea typeface="Meiryo UI" panose="020B0604030504040204" pitchFamily="50" charset="-128"/>
              </a:rPr>
              <a:t>でシェル取得成功。</a:t>
            </a:r>
            <a:endParaRPr kumimoji="0" lang="en-US" altLang="ja-JP" sz="1200" kern="0" noProof="0" dirty="0">
              <a:solidFill>
                <a:prstClr val="black"/>
              </a:solidFill>
              <a:latin typeface="Meiryo UI" panose="020B0604030504040204" pitchFamily="50" charset="-128"/>
              <a:ea typeface="Meiryo UI" panose="020B0604030504040204" pitchFamily="50" charset="-128"/>
            </a:endParaRPr>
          </a:p>
        </p:txBody>
      </p:sp>
      <p:sp>
        <p:nvSpPr>
          <p:cNvPr id="16" name="角丸四角形吹き出し 77">
            <a:extLst>
              <a:ext uri="{FF2B5EF4-FFF2-40B4-BE49-F238E27FC236}">
                <a16:creationId xmlns:a16="http://schemas.microsoft.com/office/drawing/2014/main" id="{5A845D8C-7ECB-A4FB-50C4-6A55A77AA174}"/>
              </a:ext>
            </a:extLst>
          </p:cNvPr>
          <p:cNvSpPr/>
          <p:nvPr/>
        </p:nvSpPr>
        <p:spPr>
          <a:xfrm>
            <a:off x="6902230" y="2085450"/>
            <a:ext cx="4864566" cy="713823"/>
          </a:xfrm>
          <a:prstGeom prst="wedgeRoundRectCallout">
            <a:avLst>
              <a:gd name="adj1" fmla="val -55740"/>
              <a:gd name="adj2" fmla="val -20774"/>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rPr>
              <a:t>ホームディレクトリ内に</a:t>
            </a:r>
            <a:r>
              <a:rPr kumimoji="0" lang="en-US" altLang="ja-JP"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rPr>
              <a:t>ZIP</a:t>
            </a:r>
            <a:r>
              <a:rPr kumimoji="0" lang="ja-JP" altLang="en-US"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rPr>
              <a:t>ファイルがあり、解凍パスワードを</a:t>
            </a:r>
            <a:r>
              <a:rPr kumimoji="0" lang="en-US" altLang="ja-JP"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rPr>
              <a:t>john</a:t>
            </a:r>
            <a:r>
              <a:rPr kumimoji="0" lang="ja-JP" altLang="en-US"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rPr>
              <a:t>で解析。</a:t>
            </a:r>
            <a:endParaRPr kumimoji="0" lang="en-US" altLang="ja-JP"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展開したファイルの中に</a:t>
            </a:r>
            <a:r>
              <a:rPr kumimoji="0" lang="en-US" altLang="ja-JP" sz="1200" kern="0" dirty="0" err="1">
                <a:solidFill>
                  <a:prstClr val="black"/>
                </a:solidFill>
                <a:latin typeface="Meiryo UI" panose="020B0604030504040204" pitchFamily="50" charset="-128"/>
                <a:ea typeface="Meiryo UI" panose="020B0604030504040204" pitchFamily="50" charset="-128"/>
              </a:rPr>
              <a:t>web.config</a:t>
            </a:r>
            <a:r>
              <a:rPr kumimoji="0" lang="ja-JP" altLang="en-US" sz="1200" kern="0" dirty="0">
                <a:solidFill>
                  <a:prstClr val="black"/>
                </a:solidFill>
                <a:latin typeface="Meiryo UI" panose="020B0604030504040204" pitchFamily="50" charset="-128"/>
                <a:ea typeface="Meiryo UI" panose="020B0604030504040204" pitchFamily="50" charset="-128"/>
              </a:rPr>
              <a:t>がありドメインユーザのクレデンシャル取得。</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また</a:t>
            </a:r>
            <a:r>
              <a:rPr kumimoji="0" lang="en-US" altLang="ja-JP"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ImpersonatePrivelege</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を利用し</a:t>
            </a:r>
            <a:r>
              <a:rPr kumimoji="0" lang="en-US" altLang="ja-JP"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PrintSpoofer</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で権限昇格も成功。</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角丸四角形吹き出し 77">
            <a:extLst>
              <a:ext uri="{FF2B5EF4-FFF2-40B4-BE49-F238E27FC236}">
                <a16:creationId xmlns:a16="http://schemas.microsoft.com/office/drawing/2014/main" id="{7B6AA46E-6274-168E-19B4-4A5B38A4876A}"/>
              </a:ext>
            </a:extLst>
          </p:cNvPr>
          <p:cNvSpPr/>
          <p:nvPr/>
        </p:nvSpPr>
        <p:spPr>
          <a:xfrm>
            <a:off x="6901864" y="2955633"/>
            <a:ext cx="4864566" cy="311716"/>
          </a:xfrm>
          <a:prstGeom prst="wedgeRoundRectCallout">
            <a:avLst>
              <a:gd name="adj1" fmla="val -55563"/>
              <a:gd name="adj2" fmla="val -110088"/>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rPr>
              <a:t>ドメインユーザのクレデンシャルで</a:t>
            </a:r>
            <a:r>
              <a:rPr kumimoji="0" lang="en-US" altLang="ja-JP" sz="1200" b="0" i="0" u="none" strike="noStrike" kern="0" cap="none" spc="0" normalizeH="0" baseline="0" dirty="0" err="1">
                <a:ln>
                  <a:noFill/>
                </a:ln>
                <a:solidFill>
                  <a:prstClr val="black"/>
                </a:solidFill>
                <a:effectLst/>
                <a:uLnTx/>
                <a:uFillTx/>
                <a:latin typeface="Meiryo UI" panose="020B0604030504040204" pitchFamily="50" charset="-128"/>
                <a:ea typeface="Meiryo UI" panose="020B0604030504040204" pitchFamily="50" charset="-128"/>
                <a:cs typeface="+mn-cs"/>
              </a:rPr>
              <a:t>WinRM</a:t>
            </a:r>
            <a:r>
              <a:rPr kumimoji="0" lang="ja-JP" altLang="en-US" sz="1200" b="0" i="0" u="none" strike="noStrike" kern="0" cap="none" spc="0" normalizeH="0" baseline="0" dirty="0">
                <a:ln>
                  <a:noFill/>
                </a:ln>
                <a:solidFill>
                  <a:prstClr val="black"/>
                </a:solidFill>
                <a:effectLst/>
                <a:uLnTx/>
                <a:uFillTx/>
                <a:latin typeface="Meiryo UI" panose="020B0604030504040204" pitchFamily="50" charset="-128"/>
                <a:ea typeface="Meiryo UI" panose="020B0604030504040204" pitchFamily="50" charset="-128"/>
                <a:cs typeface="+mn-cs"/>
              </a:rPr>
              <a:t>接続成功</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角丸四角形吹き出し 77">
            <a:extLst>
              <a:ext uri="{FF2B5EF4-FFF2-40B4-BE49-F238E27FC236}">
                <a16:creationId xmlns:a16="http://schemas.microsoft.com/office/drawing/2014/main" id="{93E938BA-8DA0-EB44-AF80-6DBF8F47D6B6}"/>
              </a:ext>
            </a:extLst>
          </p:cNvPr>
          <p:cNvSpPr/>
          <p:nvPr/>
        </p:nvSpPr>
        <p:spPr>
          <a:xfrm>
            <a:off x="6901864" y="3336361"/>
            <a:ext cx="4864566" cy="2097197"/>
          </a:xfrm>
          <a:prstGeom prst="wedgeRoundRectCallout">
            <a:avLst>
              <a:gd name="adj1" fmla="val -59288"/>
              <a:gd name="adj2" fmla="val -25653"/>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0" dirty="0">
                <a:solidFill>
                  <a:prstClr val="black"/>
                </a:solidFill>
                <a:latin typeface="Meiryo UI" panose="020B0604030504040204" pitchFamily="50" charset="-128"/>
                <a:ea typeface="Meiryo UI" panose="020B0604030504040204" pitchFamily="50" charset="-128"/>
              </a:rPr>
              <a:t>MS02</a:t>
            </a:r>
            <a:r>
              <a:rPr kumimoji="0" lang="ja-JP" altLang="en-US" sz="1200" kern="0" dirty="0">
                <a:solidFill>
                  <a:prstClr val="black"/>
                </a:solidFill>
                <a:latin typeface="Meiryo UI" panose="020B0604030504040204" pitchFamily="50" charset="-128"/>
                <a:ea typeface="Meiryo UI" panose="020B0604030504040204" pitchFamily="50" charset="-128"/>
              </a:rPr>
              <a:t>：</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dirty="0" err="1">
                <a:ln>
                  <a:noFill/>
                </a:ln>
                <a:solidFill>
                  <a:prstClr val="black"/>
                </a:solidFill>
                <a:effectLst/>
                <a:uLnTx/>
                <a:uFillTx/>
                <a:latin typeface="Meiryo UI" panose="020B0604030504040204" pitchFamily="50" charset="-128"/>
                <a:ea typeface="Meiryo UI" panose="020B0604030504040204" pitchFamily="50" charset="-128"/>
                <a:cs typeface="+mn-cs"/>
              </a:rPr>
              <a:t>WinPEAS</a:t>
            </a:r>
            <a:r>
              <a:rPr kumimoji="0" lang="ja-JP" altLang="en-US" sz="1200" kern="0" dirty="0">
                <a:solidFill>
                  <a:prstClr val="black"/>
                </a:solidFill>
                <a:latin typeface="Meiryo UI" panose="020B0604030504040204" pitchFamily="50" charset="-128"/>
                <a:ea typeface="Meiryo UI" panose="020B0604030504040204" pitchFamily="50" charset="-128"/>
              </a:rPr>
              <a:t>や</a:t>
            </a:r>
            <a:r>
              <a:rPr kumimoji="0" lang="en-US" altLang="ja-JP" sz="1200" kern="0" dirty="0" err="1">
                <a:solidFill>
                  <a:prstClr val="black"/>
                </a:solidFill>
                <a:latin typeface="Meiryo UI" panose="020B0604030504040204" pitchFamily="50" charset="-128"/>
                <a:ea typeface="Meiryo UI" panose="020B0604030504040204" pitchFamily="50" charset="-128"/>
              </a:rPr>
              <a:t>PowerUP</a:t>
            </a:r>
            <a:r>
              <a:rPr kumimoji="0" lang="ja-JP" altLang="en-US" sz="1200" kern="0" dirty="0">
                <a:solidFill>
                  <a:prstClr val="black"/>
                </a:solidFill>
                <a:latin typeface="Meiryo UI" panose="020B0604030504040204" pitchFamily="50" charset="-128"/>
                <a:ea typeface="Meiryo UI" panose="020B0604030504040204" pitchFamily="50" charset="-128"/>
              </a:rPr>
              <a:t>で権限昇格のベクトルを探したが</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有効そうなものはなし。</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(LDAP</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や</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WMI</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にアクセスできない環境であり手動調査もまともに行えず</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クレデンシャルが転がっていないか色々探すが見つからず。。</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MS01</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ローカルユーザディレクトリ中に</a:t>
            </a:r>
            <a:r>
              <a:rPr kumimoji="0" lang="en-US" altLang="ja-JP" sz="1200" kern="0" dirty="0" err="1">
                <a:solidFill>
                  <a:prstClr val="black"/>
                </a:solidFill>
                <a:latin typeface="Meiryo UI" panose="020B0604030504040204" pitchFamily="50" charset="-128"/>
                <a:ea typeface="Meiryo UI" panose="020B0604030504040204" pitchFamily="50" charset="-128"/>
              </a:rPr>
              <a:t>jenkins</a:t>
            </a:r>
            <a:r>
              <a:rPr kumimoji="0" lang="ja-JP" altLang="en-US" sz="1200" kern="0" dirty="0">
                <a:solidFill>
                  <a:prstClr val="black"/>
                </a:solidFill>
                <a:latin typeface="Meiryo UI" panose="020B0604030504040204" pitchFamily="50" charset="-128"/>
                <a:ea typeface="Meiryo UI" panose="020B0604030504040204" pitchFamily="50" charset="-128"/>
              </a:rPr>
              <a:t>フォルダがあることを発見。</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config.xml</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内にパスワードハッシュを発見。</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これを解析できないか全力でググったところ、</a:t>
            </a:r>
            <a:r>
              <a:rPr kumimoji="0" lang="en-US" altLang="ja-JP" sz="1200" kern="0" dirty="0">
                <a:solidFill>
                  <a:prstClr val="black"/>
                </a:solidFill>
                <a:latin typeface="Meiryo UI" panose="020B0604030504040204" pitchFamily="50" charset="-128"/>
                <a:ea typeface="Meiryo UI" panose="020B0604030504040204" pitchFamily="50" charset="-128"/>
              </a:rPr>
              <a:t>config.xml, </a:t>
            </a:r>
            <a:r>
              <a:rPr kumimoji="0" lang="en-US" altLang="ja-JP" sz="1200" kern="0" dirty="0" err="1">
                <a:solidFill>
                  <a:prstClr val="black"/>
                </a:solidFill>
                <a:latin typeface="Meiryo UI" panose="020B0604030504040204" pitchFamily="50" charset="-128"/>
                <a:ea typeface="Meiryo UI" panose="020B0604030504040204" pitchFamily="50" charset="-128"/>
              </a:rPr>
              <a:t>master.key</a:t>
            </a:r>
            <a:r>
              <a:rPr kumimoji="0" lang="en-US" altLang="ja-JP" sz="1200" kern="0" dirty="0">
                <a:solidFill>
                  <a:prstClr val="black"/>
                </a:solidFill>
                <a:latin typeface="Meiryo UI" panose="020B0604030504040204" pitchFamily="50" charset="-128"/>
                <a:ea typeface="Meiryo UI" panose="020B0604030504040204" pitchFamily="50" charset="-128"/>
              </a:rPr>
              <a:t>, </a:t>
            </a:r>
          </a:p>
          <a:p>
            <a:pPr lvl="0" algn="ctr">
              <a:defRPr/>
            </a:pPr>
            <a:r>
              <a:rPr kumimoji="0" lang="en-US" altLang="ja-JP" sz="1200" kern="0" dirty="0" err="1">
                <a:solidFill>
                  <a:prstClr val="black"/>
                </a:solidFill>
                <a:latin typeface="Meiryo UI" panose="020B0604030504040204" pitchFamily="50" charset="-128"/>
                <a:ea typeface="Meiryo UI" panose="020B0604030504040204" pitchFamily="50" charset="-128"/>
              </a:rPr>
              <a:t>hudson.util.Secret</a:t>
            </a:r>
            <a:r>
              <a:rPr kumimoji="0" lang="ja-JP" altLang="en-US" sz="1200" kern="0" dirty="0">
                <a:solidFill>
                  <a:prstClr val="black"/>
                </a:solidFill>
                <a:latin typeface="Meiryo UI" panose="020B0604030504040204" pitchFamily="50" charset="-128"/>
                <a:ea typeface="Meiryo UI" panose="020B0604030504040204" pitchFamily="50" charset="-128"/>
              </a:rPr>
              <a:t>の</a:t>
            </a:r>
            <a:r>
              <a:rPr kumimoji="0" lang="en-US" altLang="ja-JP" sz="1200" kern="0" dirty="0">
                <a:solidFill>
                  <a:prstClr val="black"/>
                </a:solidFill>
                <a:latin typeface="Meiryo UI" panose="020B0604030504040204" pitchFamily="50" charset="-128"/>
                <a:ea typeface="Meiryo UI" panose="020B0604030504040204" pitchFamily="50" charset="-128"/>
              </a:rPr>
              <a:t>3</a:t>
            </a:r>
            <a:r>
              <a:rPr kumimoji="0" lang="ja-JP" altLang="en-US" sz="1200" kern="0" dirty="0">
                <a:solidFill>
                  <a:prstClr val="black"/>
                </a:solidFill>
                <a:latin typeface="Meiryo UI" panose="020B0604030504040204" pitchFamily="50" charset="-128"/>
                <a:ea typeface="Meiryo UI" panose="020B0604030504040204" pitchFamily="50" charset="-128"/>
              </a:rPr>
              <a:t>つが必要なことがわかったが</a:t>
            </a:r>
            <a:r>
              <a:rPr kumimoji="0" lang="en-US" altLang="ja-JP" sz="1200" kern="0" dirty="0" err="1">
                <a:solidFill>
                  <a:prstClr val="black"/>
                </a:solidFill>
                <a:latin typeface="Meiryo UI" panose="020B0604030504040204" pitchFamily="50" charset="-128"/>
                <a:ea typeface="Meiryo UI" panose="020B0604030504040204" pitchFamily="50" charset="-128"/>
              </a:rPr>
              <a:t>hudson.util.Secret</a:t>
            </a:r>
            <a:r>
              <a:rPr kumimoji="0" lang="ja-JP" altLang="en-US" sz="1200" kern="0" dirty="0">
                <a:solidFill>
                  <a:prstClr val="black"/>
                </a:solidFill>
                <a:latin typeface="Meiryo UI" panose="020B0604030504040204" pitchFamily="50" charset="-128"/>
                <a:ea typeface="Meiryo UI" panose="020B0604030504040204" pitchFamily="50" charset="-128"/>
              </a:rPr>
              <a:t>が</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lvl="0" algn="ctr">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存在せずパスワードを解析できず。</a:t>
            </a:r>
            <a:r>
              <a:rPr kumimoji="0" lang="en-US" altLang="ja-JP" sz="1200" kern="0" dirty="0">
                <a:solidFill>
                  <a:prstClr val="black"/>
                </a:solidFill>
                <a:latin typeface="Meiryo UI" panose="020B0604030504040204" pitchFamily="50" charset="-128"/>
                <a:ea typeface="Meiryo UI" panose="020B0604030504040204" pitchFamily="50" charset="-128"/>
              </a:rPr>
              <a:t>(</a:t>
            </a:r>
            <a:r>
              <a:rPr kumimoji="0" lang="ja-JP" altLang="en-US" sz="1200" kern="0" dirty="0">
                <a:solidFill>
                  <a:prstClr val="black"/>
                </a:solidFill>
                <a:latin typeface="Meiryo UI" panose="020B0604030504040204" pitchFamily="50" charset="-128"/>
                <a:ea typeface="Meiryo UI" panose="020B0604030504040204" pitchFamily="50" charset="-128"/>
              </a:rPr>
              <a:t>この作業で膨大な時間を浪費</a:t>
            </a:r>
            <a:r>
              <a:rPr kumimoji="0" lang="en-US" altLang="ja-JP" sz="1200" kern="0" dirty="0">
                <a:solidFill>
                  <a:prstClr val="black"/>
                </a:solidFill>
                <a:latin typeface="Meiryo UI" panose="020B0604030504040204" pitchFamily="50" charset="-128"/>
                <a:ea typeface="Meiryo UI" panose="020B0604030504040204" pitchFamily="50" charset="-128"/>
              </a:rPr>
              <a:t>)</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角丸四角形吹き出し 77">
            <a:extLst>
              <a:ext uri="{FF2B5EF4-FFF2-40B4-BE49-F238E27FC236}">
                <a16:creationId xmlns:a16="http://schemas.microsoft.com/office/drawing/2014/main" id="{E7C47827-D47A-33C2-5C8F-956ACD0F7201}"/>
              </a:ext>
            </a:extLst>
          </p:cNvPr>
          <p:cNvSpPr/>
          <p:nvPr/>
        </p:nvSpPr>
        <p:spPr>
          <a:xfrm>
            <a:off x="3853864" y="4077787"/>
            <a:ext cx="2615947" cy="269926"/>
          </a:xfrm>
          <a:prstGeom prst="wedgeRoundRectCallout">
            <a:avLst>
              <a:gd name="adj1" fmla="val -44449"/>
              <a:gd name="adj2" fmla="val 6305"/>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興奮しすぎて全く寝付けず。。続行を選択</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 name="角丸四角形吹き出し 77">
            <a:extLst>
              <a:ext uri="{FF2B5EF4-FFF2-40B4-BE49-F238E27FC236}">
                <a16:creationId xmlns:a16="http://schemas.microsoft.com/office/drawing/2014/main" id="{ABFD5F1A-81BC-F02B-0BEE-C2369A5A4889}"/>
              </a:ext>
            </a:extLst>
          </p:cNvPr>
          <p:cNvSpPr/>
          <p:nvPr/>
        </p:nvSpPr>
        <p:spPr>
          <a:xfrm>
            <a:off x="6901864" y="5572664"/>
            <a:ext cx="4666159" cy="602959"/>
          </a:xfrm>
          <a:prstGeom prst="wedgeRoundRectCallout">
            <a:avLst>
              <a:gd name="adj1" fmla="val -59288"/>
              <a:gd name="adj2" fmla="val -25653"/>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スタンドアローン</a:t>
            </a:r>
            <a:r>
              <a:rPr kumimoji="0" lang="en-US" altLang="ja-JP" sz="1200" kern="0" dirty="0">
                <a:solidFill>
                  <a:prstClr val="black"/>
                </a:solidFill>
                <a:latin typeface="Meiryo UI" panose="020B0604030504040204" pitchFamily="50" charset="-128"/>
                <a:ea typeface="Meiryo UI" panose="020B0604030504040204" pitchFamily="50" charset="-128"/>
              </a:rPr>
              <a:t>1</a:t>
            </a:r>
            <a:r>
              <a:rPr kumimoji="0" lang="ja-JP" altLang="en-US" sz="1200" kern="0" dirty="0">
                <a:solidFill>
                  <a:prstClr val="black"/>
                </a:solidFill>
                <a:latin typeface="Meiryo UI" panose="020B0604030504040204" pitchFamily="50" charset="-128"/>
                <a:ea typeface="Meiryo UI" panose="020B0604030504040204" pitchFamily="50" charset="-128"/>
              </a:rPr>
              <a:t>を攻略できた時点で他</a:t>
            </a:r>
            <a:r>
              <a:rPr kumimoji="0" lang="en-US" altLang="ja-JP" sz="1200" kern="0" dirty="0">
                <a:solidFill>
                  <a:prstClr val="black"/>
                </a:solidFill>
                <a:latin typeface="Meiryo UI" panose="020B0604030504040204" pitchFamily="50" charset="-128"/>
                <a:ea typeface="Meiryo UI" panose="020B0604030504040204" pitchFamily="50" charset="-128"/>
              </a:rPr>
              <a:t>2</a:t>
            </a:r>
            <a:r>
              <a:rPr kumimoji="0" lang="ja-JP" altLang="en-US" sz="1200" kern="0" dirty="0">
                <a:solidFill>
                  <a:prstClr val="black"/>
                </a:solidFill>
                <a:latin typeface="Meiryo UI" panose="020B0604030504040204" pitchFamily="50" charset="-128"/>
                <a:ea typeface="Meiryo UI" panose="020B0604030504040204" pitchFamily="50" charset="-128"/>
              </a:rPr>
              <a:t>台をやるか、</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AD</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やるか悩んだが、</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AD</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が頭から離れな過ぎたので</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AD</a:t>
            </a:r>
            <a:r>
              <a:rPr kumimoji="0" lang="ja-JP" altLang="en-US" sz="1200" kern="0" dirty="0">
                <a:solidFill>
                  <a:prstClr val="black"/>
                </a:solidFill>
                <a:latin typeface="Meiryo UI" panose="020B0604030504040204" pitchFamily="50" charset="-128"/>
                <a:ea typeface="Meiryo UI" panose="020B0604030504040204" pitchFamily="50" charset="-128"/>
              </a:rPr>
              <a:t>に専念。爆死。</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7073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prstClr val="white"/>
                </a:solidFill>
                <a:latin typeface="Meiryo UI" panose="020B0604030504040204" pitchFamily="50" charset="-128"/>
                <a:ea typeface="Meiryo UI" panose="020B0604030504040204" pitchFamily="50" charset="-128"/>
              </a:rPr>
              <a:t>反省点</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6938553"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■タイム・メンタルマネージメント：</a:t>
            </a:r>
            <a:endParaRPr lang="en-US" altLang="ja-JP" sz="16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8CED8624-018A-5D15-C1A9-4B54A1564F97}"/>
              </a:ext>
            </a:extLst>
          </p:cNvPr>
          <p:cNvSpPr txBox="1"/>
          <p:nvPr/>
        </p:nvSpPr>
        <p:spPr>
          <a:xfrm>
            <a:off x="227022" y="1019627"/>
            <a:ext cx="10297204" cy="1169551"/>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AD</a:t>
            </a:r>
            <a:r>
              <a:rPr lang="ja-JP" altLang="en-US" sz="1400" dirty="0">
                <a:latin typeface="Meiryo UI" panose="020B0604030504040204" pitchFamily="50" charset="-128"/>
                <a:ea typeface="Meiryo UI" panose="020B0604030504040204" pitchFamily="50" charset="-128"/>
              </a:rPr>
              <a:t>セットの初期侵入がスムーズにできてしまったため</a:t>
            </a:r>
            <a:r>
              <a:rPr lang="en-US" altLang="ja-JP" sz="1400" dirty="0">
                <a:latin typeface="Meiryo UI" panose="020B0604030504040204" pitchFamily="50" charset="-128"/>
                <a:ea typeface="Meiryo UI" panose="020B0604030504040204" pitchFamily="50" charset="-128"/>
              </a:rPr>
              <a:t>AD</a:t>
            </a:r>
            <a:r>
              <a:rPr lang="ja-JP" altLang="en-US" sz="1400" dirty="0">
                <a:latin typeface="Meiryo UI" panose="020B0604030504040204" pitchFamily="50" charset="-128"/>
                <a:ea typeface="Meiryo UI" panose="020B0604030504040204" pitchFamily="50" charset="-128"/>
              </a:rPr>
              <a:t>セットに固執してしまい、この時間を過ぎたらスタンドアローンに切り替える、</a:t>
            </a:r>
          </a:p>
          <a:p>
            <a:r>
              <a:rPr lang="ja-JP" altLang="en-US" sz="1400" dirty="0">
                <a:latin typeface="Meiryo UI" panose="020B0604030504040204" pitchFamily="50" charset="-128"/>
                <a:ea typeface="Meiryo UI" panose="020B0604030504040204" pitchFamily="50" charset="-128"/>
              </a:rPr>
              <a:t>といったマネジメント</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時間的にも気持ち的にも</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が全然できていなかった。</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スタンドアローンをやっている時もずっと</a:t>
            </a:r>
            <a:r>
              <a:rPr lang="en-US" altLang="ja-JP" sz="1400" dirty="0">
                <a:latin typeface="Meiryo UI" panose="020B0604030504040204" pitchFamily="50" charset="-128"/>
                <a:ea typeface="Meiryo UI" panose="020B0604030504040204" pitchFamily="50" charset="-128"/>
              </a:rPr>
              <a:t>AD</a:t>
            </a:r>
            <a:r>
              <a:rPr lang="ja-JP" altLang="en-US" sz="1400" dirty="0">
                <a:latin typeface="Meiryo UI" panose="020B0604030504040204" pitchFamily="50" charset="-128"/>
                <a:ea typeface="Meiryo UI" panose="020B0604030504040204" pitchFamily="50" charset="-128"/>
              </a:rPr>
              <a:t>が頭にあり明らかに集中を欠いていた。気持ちの切り替えが大事だと痛感</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何時まではこれをやる、何時になったらこれをやる、というタイムラインを事前に作っておき、それを順守する姿勢で臨む必要があるように感じる。</a:t>
            </a:r>
          </a:p>
        </p:txBody>
      </p:sp>
      <p:sp>
        <p:nvSpPr>
          <p:cNvPr id="5" name="正方形/長方形 4">
            <a:extLst>
              <a:ext uri="{FF2B5EF4-FFF2-40B4-BE49-F238E27FC236}">
                <a16:creationId xmlns:a16="http://schemas.microsoft.com/office/drawing/2014/main" id="{45BA2583-B545-EDC0-54A2-C67CF6D60C27}"/>
              </a:ext>
            </a:extLst>
          </p:cNvPr>
          <p:cNvSpPr/>
          <p:nvPr/>
        </p:nvSpPr>
        <p:spPr>
          <a:xfrm>
            <a:off x="91975" y="2463863"/>
            <a:ext cx="6369210"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■睡眠時間の確保：</a:t>
            </a:r>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EBFBA743-BEC1-0B09-8EDE-B9DECE5C09A3}"/>
              </a:ext>
            </a:extLst>
          </p:cNvPr>
          <p:cNvSpPr txBox="1"/>
          <p:nvPr/>
        </p:nvSpPr>
        <p:spPr>
          <a:xfrm>
            <a:off x="227022" y="2802417"/>
            <a:ext cx="9831377"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焦りから睡眠時間を取らずに徹夜で取り組んでいたが、途中明らかに頭が回っていない時間帯があった。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興奮して全く寝付けなかったのはあるが、それでも無理やりにでも寝るようにするべきだと感じた。</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(30</a:t>
            </a:r>
            <a:r>
              <a:rPr lang="ja-JP" altLang="en-US" sz="1400" dirty="0">
                <a:latin typeface="Meiryo UI" panose="020B0604030504040204" pitchFamily="50" charset="-128"/>
                <a:ea typeface="Meiryo UI" panose="020B0604030504040204" pitchFamily="50" charset="-128"/>
              </a:rPr>
              <a:t>分くらい散歩とかすれば、多少体使って眠くなるし、頭の切り替えもできるかも？</a:t>
            </a:r>
            <a:r>
              <a:rPr lang="en-US" altLang="ja-JP" sz="1400" dirty="0">
                <a:latin typeface="Meiryo UI" panose="020B0604030504040204" pitchFamily="50" charset="-128"/>
                <a:ea typeface="Meiryo UI" panose="020B0604030504040204" pitchFamily="50" charset="-128"/>
              </a:rPr>
              <a:t>)</a:t>
            </a:r>
            <a:endParaRPr lang="ja-JP" altLang="en-US" sz="14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A3F70A24-2648-26A9-8C71-8675BBB9CAF7}"/>
              </a:ext>
            </a:extLst>
          </p:cNvPr>
          <p:cNvSpPr/>
          <p:nvPr/>
        </p:nvSpPr>
        <p:spPr>
          <a:xfrm>
            <a:off x="91975" y="3815766"/>
            <a:ext cx="6369210"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■システム調査時に気になったポイントを一覧化：</a:t>
            </a:r>
            <a:endParaRPr lang="en-US" altLang="ja-JP" sz="16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EE4790CF-C813-1322-C5FD-41C739128745}"/>
              </a:ext>
            </a:extLst>
          </p:cNvPr>
          <p:cNvSpPr txBox="1"/>
          <p:nvPr/>
        </p:nvSpPr>
        <p:spPr>
          <a:xfrm>
            <a:off x="227022" y="4154320"/>
            <a:ext cx="10909680"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実行したコマンド・操作等を</a:t>
            </a:r>
            <a:r>
              <a:rPr lang="en-US" altLang="ja-JP" sz="1400" dirty="0">
                <a:latin typeface="Meiryo UI" panose="020B0604030504040204" pitchFamily="50" charset="-128"/>
                <a:ea typeface="Meiryo UI" panose="020B0604030504040204" pitchFamily="50" charset="-128"/>
              </a:rPr>
              <a:t>One Note</a:t>
            </a:r>
            <a:r>
              <a:rPr lang="ja-JP" altLang="en-US" sz="1400" dirty="0">
                <a:latin typeface="Meiryo UI" panose="020B0604030504040204" pitchFamily="50" charset="-128"/>
                <a:ea typeface="Meiryo UI" panose="020B0604030504040204" pitchFamily="50" charset="-128"/>
              </a:rPr>
              <a:t>にまとめて作業をしていたが、調査時に気になったポイントを一覧確認できるような形でまとめておらず、</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試験後に振り返った時に「ここ深堀り確認漏れてた」という箇所が何個かあったので、見落としたが無いように気になったポイントは別途メモに残し、</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ぱっと確認できるようにする。</a:t>
            </a:r>
          </a:p>
        </p:txBody>
      </p:sp>
      <p:sp>
        <p:nvSpPr>
          <p:cNvPr id="9" name="正方形/長方形 8">
            <a:extLst>
              <a:ext uri="{FF2B5EF4-FFF2-40B4-BE49-F238E27FC236}">
                <a16:creationId xmlns:a16="http://schemas.microsoft.com/office/drawing/2014/main" id="{C17D6274-79B7-CFFC-247B-7BB9306D1E89}"/>
              </a:ext>
            </a:extLst>
          </p:cNvPr>
          <p:cNvSpPr/>
          <p:nvPr/>
        </p:nvSpPr>
        <p:spPr>
          <a:xfrm>
            <a:off x="91975" y="5231538"/>
            <a:ext cx="6369210"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■悪だくみ・・・：</a:t>
            </a:r>
            <a:endParaRPr lang="en-US" altLang="ja-JP" sz="16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0655B4A3-72BD-83E1-AC1E-238591A6B633}"/>
              </a:ext>
            </a:extLst>
          </p:cNvPr>
          <p:cNvSpPr txBox="1"/>
          <p:nvPr/>
        </p:nvSpPr>
        <p:spPr>
          <a:xfrm>
            <a:off x="227022" y="5570092"/>
            <a:ext cx="10909680" cy="738664"/>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VBS</a:t>
            </a:r>
            <a:r>
              <a:rPr lang="ja-JP" altLang="en-US" sz="1400" dirty="0">
                <a:latin typeface="Meiryo UI" panose="020B0604030504040204" pitchFamily="50" charset="-128"/>
                <a:ea typeface="Meiryo UI" panose="020B0604030504040204" pitchFamily="50" charset="-128"/>
              </a:rPr>
              <a:t>等あまり使い慣れていない言語のスクリプトなどがあった場合に、処理をぱっと把握できなかったことが原因で今回の問題はやらかしたような気がする。。。</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ChatGPT</a:t>
            </a:r>
            <a:r>
              <a:rPr lang="ja-JP" altLang="en-US" sz="1400" dirty="0">
                <a:latin typeface="Meiryo UI" panose="020B0604030504040204" pitchFamily="50" charset="-128"/>
                <a:ea typeface="Meiryo UI" panose="020B0604030504040204" pitchFamily="50" charset="-128"/>
              </a:rPr>
              <a:t>が使えればこの問題を解決できるが、、、、</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上でスクリプトの内容を</a:t>
            </a:r>
            <a:r>
              <a:rPr lang="en-US" altLang="ja-JP" sz="1400" dirty="0">
                <a:latin typeface="Meiryo UI" panose="020B0604030504040204" pitchFamily="50" charset="-128"/>
                <a:ea typeface="Meiryo UI" panose="020B0604030504040204" pitchFamily="50" charset="-128"/>
              </a:rPr>
              <a:t>One Note</a:t>
            </a:r>
            <a:r>
              <a:rPr lang="ja-JP" altLang="en-US" sz="1400" dirty="0">
                <a:latin typeface="Meiryo UI" panose="020B0604030504040204" pitchFamily="50" charset="-128"/>
                <a:ea typeface="Meiryo UI" panose="020B0604030504040204" pitchFamily="50" charset="-128"/>
              </a:rPr>
              <a:t>にコピペし、一度退出してスマホから</a:t>
            </a:r>
            <a:r>
              <a:rPr lang="en-US" altLang="ja-JP" sz="1400" dirty="0">
                <a:latin typeface="Meiryo UI" panose="020B0604030504040204" pitchFamily="50" charset="-128"/>
                <a:ea typeface="Meiryo UI" panose="020B0604030504040204" pitchFamily="50" charset="-128"/>
              </a:rPr>
              <a:t>One Note</a:t>
            </a:r>
            <a:r>
              <a:rPr lang="ja-JP" altLang="en-US" sz="1400" dirty="0">
                <a:latin typeface="Meiryo UI" panose="020B0604030504040204" pitchFamily="50" charset="-128"/>
                <a:ea typeface="Meiryo UI" panose="020B0604030504040204" pitchFamily="50" charset="-128"/>
              </a:rPr>
              <a:t>にアクセスし</a:t>
            </a:r>
            <a:r>
              <a:rPr lang="en-US" altLang="ja-JP" sz="1400" dirty="0">
                <a:latin typeface="Meiryo UI" panose="020B0604030504040204" pitchFamily="50" charset="-128"/>
                <a:ea typeface="Meiryo UI" panose="020B0604030504040204" pitchFamily="50" charset="-128"/>
              </a:rPr>
              <a:t>ChatGPT</a:t>
            </a:r>
            <a:r>
              <a:rPr lang="ja-JP" altLang="en-US" sz="1400" dirty="0">
                <a:latin typeface="Meiryo UI" panose="020B0604030504040204" pitchFamily="50" charset="-128"/>
                <a:ea typeface="Meiryo UI" panose="020B0604030504040204" pitchFamily="50" charset="-128"/>
              </a:rPr>
              <a:t>にコピペすれば・・・</a:t>
            </a:r>
          </a:p>
        </p:txBody>
      </p:sp>
      <p:sp>
        <p:nvSpPr>
          <p:cNvPr id="11" name="角丸四角形吹き出し 77">
            <a:extLst>
              <a:ext uri="{FF2B5EF4-FFF2-40B4-BE49-F238E27FC236}">
                <a16:creationId xmlns:a16="http://schemas.microsoft.com/office/drawing/2014/main" id="{A5031CF6-9D84-6271-937F-52CA2A6CDE49}"/>
              </a:ext>
            </a:extLst>
          </p:cNvPr>
          <p:cNvSpPr/>
          <p:nvPr/>
        </p:nvSpPr>
        <p:spPr>
          <a:xfrm>
            <a:off x="7030528" y="4808289"/>
            <a:ext cx="4666159" cy="602959"/>
          </a:xfrm>
          <a:prstGeom prst="wedgeRoundRectCallout">
            <a:avLst>
              <a:gd name="adj1" fmla="val -32666"/>
              <a:gd name="adj2" fmla="val -80019"/>
              <a:gd name="adj3" fmla="val 16667"/>
            </a:avLst>
          </a:prstGeom>
          <a:solidFill>
            <a:srgbClr val="FFFFCC"/>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0" dirty="0">
                <a:solidFill>
                  <a:prstClr val="black"/>
                </a:solidFill>
                <a:latin typeface="Meiryo UI" panose="020B0604030504040204" pitchFamily="50" charset="-128"/>
                <a:ea typeface="Meiryo UI" panose="020B0604030504040204" pitchFamily="50" charset="-128"/>
              </a:rPr>
              <a:t>Post Exploit</a:t>
            </a:r>
            <a:r>
              <a:rPr kumimoji="0" lang="ja-JP" altLang="en-US" sz="1200" kern="0" dirty="0">
                <a:solidFill>
                  <a:prstClr val="black"/>
                </a:solidFill>
                <a:latin typeface="Meiryo UI" panose="020B0604030504040204" pitchFamily="50" charset="-128"/>
                <a:ea typeface="Meiryo UI" panose="020B0604030504040204" pitchFamily="50" charset="-128"/>
              </a:rPr>
              <a:t>が弱い気がする。。。</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クレデンシャルを</a:t>
            </a:r>
            <a:r>
              <a:rPr kumimoji="0" lang="ja-JP" altLang="en-US" sz="1200" kern="0" dirty="0">
                <a:solidFill>
                  <a:prstClr val="black"/>
                </a:solidFill>
                <a:latin typeface="Meiryo UI" panose="020B0604030504040204" pitchFamily="50" charset="-128"/>
                <a:ea typeface="Meiryo UI" panose="020B0604030504040204" pitchFamily="50" charset="-128"/>
              </a:rPr>
              <a:t>見つけられないと迷走することが多いが、</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堀口さん山田さんはこういう箇所をこういう手順で確認する、等あったりする？</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64166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タイムテーブル草案</a:t>
            </a: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AD</a:t>
            </a:r>
            <a:r>
              <a:rPr lang="ja-JP" altLang="en-US" sz="1600" dirty="0">
                <a:latin typeface="Meiryo UI" panose="020B0604030504040204" pitchFamily="50" charset="-128"/>
                <a:ea typeface="Meiryo UI" panose="020B0604030504040204" pitchFamily="50" charset="-128"/>
              </a:rPr>
              <a:t>初期侵入</a:t>
            </a:r>
            <a:r>
              <a:rPr lang="en-US" altLang="ja-JP" sz="1600" dirty="0">
                <a:latin typeface="Meiryo UI" panose="020B0604030504040204" pitchFamily="50" charset="-128"/>
                <a:ea typeface="Meiryo UI" panose="020B0604030504040204" pitchFamily="50" charset="-128"/>
              </a:rPr>
              <a:t>NG</a:t>
            </a:r>
            <a:endParaRPr lang="ja-JP" altLang="en-US" sz="1600" dirty="0"/>
          </a:p>
        </p:txBody>
      </p:sp>
      <p:graphicFrame>
        <p:nvGraphicFramePr>
          <p:cNvPr id="5" name="表 4">
            <a:extLst>
              <a:ext uri="{FF2B5EF4-FFF2-40B4-BE49-F238E27FC236}">
                <a16:creationId xmlns:a16="http://schemas.microsoft.com/office/drawing/2014/main" id="{207AFD03-8589-FAF1-643C-324B0E9F806A}"/>
              </a:ext>
            </a:extLst>
          </p:cNvPr>
          <p:cNvGraphicFramePr>
            <a:graphicFrameLocks noGrp="1"/>
          </p:cNvGraphicFramePr>
          <p:nvPr>
            <p:extLst>
              <p:ext uri="{D42A27DB-BD31-4B8C-83A1-F6EECF244321}">
                <p14:modId xmlns:p14="http://schemas.microsoft.com/office/powerpoint/2010/main" val="2147557955"/>
              </p:ext>
            </p:extLst>
          </p:nvPr>
        </p:nvGraphicFramePr>
        <p:xfrm>
          <a:off x="203200" y="1080012"/>
          <a:ext cx="4932000" cy="333756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358132505"/>
                    </a:ext>
                  </a:extLst>
                </a:gridCol>
                <a:gridCol w="1584000">
                  <a:extLst>
                    <a:ext uri="{9D8B030D-6E8A-4147-A177-3AD203B41FA5}">
                      <a16:colId xmlns:a16="http://schemas.microsoft.com/office/drawing/2014/main" val="2286759199"/>
                    </a:ext>
                  </a:extLst>
                </a:gridCol>
                <a:gridCol w="2628000">
                  <a:extLst>
                    <a:ext uri="{9D8B030D-6E8A-4147-A177-3AD203B41FA5}">
                      <a16:colId xmlns:a16="http://schemas.microsoft.com/office/drawing/2014/main" val="3231141380"/>
                    </a:ext>
                  </a:extLst>
                </a:gridCol>
              </a:tblGrid>
              <a:tr h="370840">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日付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1205097"/>
                  </a:ext>
                </a:extLst>
              </a:tr>
              <a:tr h="370840">
                <a:tc rowSpan="6">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10/31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7:00~12:00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AD</a:t>
                      </a:r>
                      <a:r>
                        <a:rPr kumimoji="1" lang="ja-JP" altLang="en-US" sz="1400" b="0" dirty="0">
                          <a:solidFill>
                            <a:schemeClr val="tx1"/>
                          </a:solidFill>
                          <a:latin typeface="Meiryo UI" panose="020B0604030504040204" pitchFamily="50" charset="-128"/>
                          <a:ea typeface="Meiryo UI" panose="020B0604030504040204" pitchFamily="50" charset="-128"/>
                        </a:rPr>
                        <a:t>初期侵入　</a:t>
                      </a:r>
                      <a:r>
                        <a:rPr kumimoji="1" lang="en-US" altLang="ja-JP" sz="1400" b="0" dirty="0">
                          <a:solidFill>
                            <a:schemeClr val="tx1"/>
                          </a:solidFill>
                          <a:latin typeface="Meiryo UI" panose="020B0604030504040204" pitchFamily="50" charset="-128"/>
                          <a:ea typeface="Meiryo UI" panose="020B0604030504040204" pitchFamily="50" charset="-128"/>
                        </a:rPr>
                        <a:t>NG</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40430"/>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12:00~13:00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昼食</a:t>
                      </a:r>
                      <a:r>
                        <a:rPr kumimoji="1" lang="en-US" altLang="ja-JP" sz="1400" b="0" dirty="0">
                          <a:solidFill>
                            <a:schemeClr val="tx1"/>
                          </a:solidFill>
                          <a:latin typeface="Meiryo UI" panose="020B0604030504040204" pitchFamily="50" charset="-128"/>
                          <a:ea typeface="Meiryo UI" panose="020B0604030504040204" pitchFamily="50" charset="-128"/>
                        </a:rPr>
                        <a:t>&amp;</a:t>
                      </a:r>
                      <a:r>
                        <a:rPr kumimoji="1" lang="ja-JP" altLang="en-US" sz="1400" b="0" dirty="0">
                          <a:solidFill>
                            <a:schemeClr val="tx1"/>
                          </a:solidFill>
                          <a:latin typeface="Meiryo UI" panose="020B0604030504040204" pitchFamily="50" charset="-128"/>
                          <a:ea typeface="Meiryo UI" panose="020B0604030504040204" pitchFamily="50" charset="-128"/>
                        </a:rPr>
                        <a:t>散歩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568846"/>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13:00~16:00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5965687"/>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16:00~19:00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2</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491290"/>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19:00~20:00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夕食</a:t>
                      </a:r>
                      <a:r>
                        <a:rPr kumimoji="1" lang="en-US" altLang="ja-JP" sz="1400" b="0" dirty="0">
                          <a:solidFill>
                            <a:schemeClr val="tx1"/>
                          </a:solidFill>
                          <a:latin typeface="Meiryo UI" panose="020B0604030504040204" pitchFamily="50" charset="-128"/>
                          <a:ea typeface="Meiryo UI" panose="020B0604030504040204" pitchFamily="50" charset="-128"/>
                        </a:rPr>
                        <a:t>&amp;</a:t>
                      </a:r>
                      <a:r>
                        <a:rPr kumimoji="1" lang="ja-JP" altLang="en-US" sz="1400" b="0" dirty="0">
                          <a:solidFill>
                            <a:schemeClr val="tx1"/>
                          </a:solidFill>
                          <a:latin typeface="Meiryo UI" panose="020B0604030504040204" pitchFamily="50" charset="-128"/>
                          <a:ea typeface="Meiryo UI" panose="020B0604030504040204" pitchFamily="50" charset="-128"/>
                        </a:rPr>
                        <a:t>散歩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731149"/>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20:00~23:00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3</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653409"/>
                  </a:ext>
                </a:extLst>
              </a:tr>
              <a:tr h="370840">
                <a:tc rowSpan="2">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11/1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23:00~2:00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仮眠</a:t>
                      </a:r>
                      <a:r>
                        <a:rPr kumimoji="1" lang="en-US" altLang="ja-JP" sz="1400" b="0" dirty="0">
                          <a:solidFill>
                            <a:schemeClr val="tx1"/>
                          </a:solidFill>
                          <a:latin typeface="Meiryo UI" panose="020B0604030504040204" pitchFamily="50" charset="-128"/>
                          <a:ea typeface="Meiryo UI" panose="020B0604030504040204" pitchFamily="50" charset="-128"/>
                        </a:rPr>
                        <a:t>&amp;</a:t>
                      </a:r>
                      <a:r>
                        <a:rPr kumimoji="1" lang="ja-JP" altLang="en-US" sz="1400" b="0" dirty="0">
                          <a:solidFill>
                            <a:schemeClr val="tx1"/>
                          </a:solidFill>
                          <a:latin typeface="Meiryo UI" panose="020B0604030504040204" pitchFamily="50" charset="-128"/>
                          <a:ea typeface="Meiryo UI" panose="020B0604030504040204" pitchFamily="50" charset="-128"/>
                        </a:rPr>
                        <a:t>散歩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3591929"/>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2:00~6:30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バッファ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5066431"/>
                  </a:ext>
                </a:extLst>
              </a:tr>
            </a:tbl>
          </a:graphicData>
        </a:graphic>
      </p:graphicFrame>
      <p:sp>
        <p:nvSpPr>
          <p:cNvPr id="3" name="正方形/長方形 2">
            <a:extLst>
              <a:ext uri="{FF2B5EF4-FFF2-40B4-BE49-F238E27FC236}">
                <a16:creationId xmlns:a16="http://schemas.microsoft.com/office/drawing/2014/main" id="{A70CC542-D4FF-14C1-1A63-5D98D2517E28}"/>
              </a:ext>
            </a:extLst>
          </p:cNvPr>
          <p:cNvSpPr/>
          <p:nvPr/>
        </p:nvSpPr>
        <p:spPr>
          <a:xfrm>
            <a:off x="5765280"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AD</a:t>
            </a:r>
            <a:r>
              <a:rPr lang="ja-JP" altLang="en-US" sz="1600" dirty="0">
                <a:latin typeface="Meiryo UI" panose="020B0604030504040204" pitchFamily="50" charset="-128"/>
                <a:ea typeface="Meiryo UI" panose="020B0604030504040204" pitchFamily="50" charset="-128"/>
              </a:rPr>
              <a:t>初期侵入</a:t>
            </a:r>
            <a:r>
              <a:rPr lang="en-US" altLang="ja-JP" sz="1600" dirty="0">
                <a:latin typeface="Meiryo UI" panose="020B0604030504040204" pitchFamily="50" charset="-128"/>
                <a:ea typeface="Meiryo UI" panose="020B0604030504040204" pitchFamily="50" charset="-128"/>
              </a:rPr>
              <a:t>OK</a:t>
            </a:r>
            <a:endParaRPr lang="ja-JP" altLang="en-US" sz="1600" dirty="0"/>
          </a:p>
        </p:txBody>
      </p:sp>
      <p:graphicFrame>
        <p:nvGraphicFramePr>
          <p:cNvPr id="4" name="表 3">
            <a:extLst>
              <a:ext uri="{FF2B5EF4-FFF2-40B4-BE49-F238E27FC236}">
                <a16:creationId xmlns:a16="http://schemas.microsoft.com/office/drawing/2014/main" id="{53F8693F-BE73-B366-6043-6FCA84295E44}"/>
              </a:ext>
            </a:extLst>
          </p:cNvPr>
          <p:cNvGraphicFramePr>
            <a:graphicFrameLocks noGrp="1"/>
          </p:cNvGraphicFramePr>
          <p:nvPr>
            <p:extLst>
              <p:ext uri="{D42A27DB-BD31-4B8C-83A1-F6EECF244321}">
                <p14:modId xmlns:p14="http://schemas.microsoft.com/office/powerpoint/2010/main" val="3817967870"/>
              </p:ext>
            </p:extLst>
          </p:nvPr>
        </p:nvGraphicFramePr>
        <p:xfrm>
          <a:off x="5876505" y="1080012"/>
          <a:ext cx="4932000" cy="333756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358132505"/>
                    </a:ext>
                  </a:extLst>
                </a:gridCol>
                <a:gridCol w="1584000">
                  <a:extLst>
                    <a:ext uri="{9D8B030D-6E8A-4147-A177-3AD203B41FA5}">
                      <a16:colId xmlns:a16="http://schemas.microsoft.com/office/drawing/2014/main" val="2286759199"/>
                    </a:ext>
                  </a:extLst>
                </a:gridCol>
                <a:gridCol w="2628000">
                  <a:extLst>
                    <a:ext uri="{9D8B030D-6E8A-4147-A177-3AD203B41FA5}">
                      <a16:colId xmlns:a16="http://schemas.microsoft.com/office/drawing/2014/main" val="3231141380"/>
                    </a:ext>
                  </a:extLst>
                </a:gridCol>
              </a:tblGrid>
              <a:tr h="370840">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日付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1205097"/>
                  </a:ext>
                </a:extLst>
              </a:tr>
              <a:tr h="370840">
                <a:tc rowSpan="6">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10/31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7:00~13:00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AD</a:t>
                      </a:r>
                      <a:r>
                        <a:rPr kumimoji="1" lang="ja-JP" altLang="en-US" sz="1400" b="0" dirty="0">
                          <a:solidFill>
                            <a:schemeClr val="tx1"/>
                          </a:solidFill>
                          <a:latin typeface="Meiryo UI" panose="020B0604030504040204" pitchFamily="50" charset="-128"/>
                          <a:ea typeface="Meiryo UI" panose="020B0604030504040204" pitchFamily="50" charset="-128"/>
                        </a:rPr>
                        <a:t>セット </a:t>
                      </a:r>
                      <a:r>
                        <a:rPr kumimoji="1" lang="en-US" altLang="ja-JP" sz="900" b="0" dirty="0">
                          <a:solidFill>
                            <a:schemeClr val="tx1"/>
                          </a:solidFill>
                          <a:latin typeface="Meiryo UI" panose="020B0604030504040204" pitchFamily="50" charset="-128"/>
                          <a:ea typeface="Meiryo UI" panose="020B0604030504040204" pitchFamily="50" charset="-128"/>
                        </a:rPr>
                        <a:t>(</a:t>
                      </a:r>
                      <a:r>
                        <a:rPr kumimoji="1" lang="ja-JP" altLang="en-US" sz="900" b="0" dirty="0">
                          <a:solidFill>
                            <a:schemeClr val="tx1"/>
                          </a:solidFill>
                          <a:latin typeface="Meiryo UI" panose="020B0604030504040204" pitchFamily="50" charset="-128"/>
                          <a:ea typeface="Meiryo UI" panose="020B0604030504040204" pitchFamily="50" charset="-128"/>
                        </a:rPr>
                        <a:t>初期侵入</a:t>
                      </a:r>
                      <a:r>
                        <a:rPr kumimoji="1" lang="en-US" altLang="ja-JP" sz="900" b="0" dirty="0">
                          <a:solidFill>
                            <a:schemeClr val="tx1"/>
                          </a:solidFill>
                          <a:latin typeface="Meiryo UI" panose="020B0604030504040204" pitchFamily="50" charset="-128"/>
                          <a:ea typeface="Meiryo UI" panose="020B0604030504040204" pitchFamily="50" charset="-128"/>
                        </a:rPr>
                        <a:t>+3</a:t>
                      </a:r>
                      <a:r>
                        <a:rPr kumimoji="1" lang="ja-JP" altLang="en-US" sz="900" b="0" dirty="0">
                          <a:solidFill>
                            <a:schemeClr val="tx1"/>
                          </a:solidFill>
                          <a:latin typeface="Meiryo UI" panose="020B0604030504040204" pitchFamily="50" charset="-128"/>
                          <a:ea typeface="Meiryo UI" panose="020B0604030504040204" pitchFamily="50" charset="-128"/>
                        </a:rPr>
                        <a:t>時間くらいのイメージ</a:t>
                      </a:r>
                      <a:r>
                        <a:rPr kumimoji="1" lang="en-US" altLang="ja-JP" sz="9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40430"/>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13:00~14:00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昼食</a:t>
                      </a:r>
                      <a:r>
                        <a:rPr kumimoji="1" lang="en-US" altLang="ja-JP" sz="1400" b="0" dirty="0">
                          <a:solidFill>
                            <a:schemeClr val="tx1"/>
                          </a:solidFill>
                          <a:latin typeface="Meiryo UI" panose="020B0604030504040204" pitchFamily="50" charset="-128"/>
                          <a:ea typeface="Meiryo UI" panose="020B0604030504040204" pitchFamily="50" charset="-128"/>
                        </a:rPr>
                        <a:t>&amp;</a:t>
                      </a:r>
                      <a:r>
                        <a:rPr kumimoji="1" lang="ja-JP" altLang="en-US" sz="1400" b="0" dirty="0">
                          <a:solidFill>
                            <a:schemeClr val="tx1"/>
                          </a:solidFill>
                          <a:latin typeface="Meiryo UI" panose="020B0604030504040204" pitchFamily="50" charset="-128"/>
                          <a:ea typeface="Meiryo UI" panose="020B0604030504040204" pitchFamily="50" charset="-128"/>
                        </a:rPr>
                        <a:t>散歩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568846"/>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14:00~17:00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5965687"/>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17:00~20:00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2</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491290"/>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20:00~21:00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夕食</a:t>
                      </a:r>
                      <a:r>
                        <a:rPr kumimoji="1" lang="en-US" altLang="ja-JP" sz="1400" b="0" dirty="0">
                          <a:solidFill>
                            <a:schemeClr val="tx1"/>
                          </a:solidFill>
                          <a:latin typeface="Meiryo UI" panose="020B0604030504040204" pitchFamily="50" charset="-128"/>
                          <a:ea typeface="Meiryo UI" panose="020B0604030504040204" pitchFamily="50" charset="-128"/>
                        </a:rPr>
                        <a:t>&amp;</a:t>
                      </a:r>
                      <a:r>
                        <a:rPr kumimoji="1" lang="ja-JP" altLang="en-US" sz="1400" b="0" dirty="0">
                          <a:solidFill>
                            <a:schemeClr val="tx1"/>
                          </a:solidFill>
                          <a:latin typeface="Meiryo UI" panose="020B0604030504040204" pitchFamily="50" charset="-128"/>
                          <a:ea typeface="Meiryo UI" panose="020B0604030504040204" pitchFamily="50" charset="-128"/>
                        </a:rPr>
                        <a:t>散歩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731149"/>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21:00~24:00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スタンドアローン</a:t>
                      </a:r>
                      <a:r>
                        <a:rPr kumimoji="1" lang="en-US" altLang="ja-JP" sz="1400" b="0" dirty="0">
                          <a:solidFill>
                            <a:schemeClr val="tx1"/>
                          </a:solidFill>
                          <a:latin typeface="Meiryo UI" panose="020B0604030504040204" pitchFamily="50" charset="-128"/>
                          <a:ea typeface="Meiryo UI" panose="020B0604030504040204" pitchFamily="50" charset="-128"/>
                        </a:rPr>
                        <a:t>3</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653409"/>
                  </a:ext>
                </a:extLst>
              </a:tr>
              <a:tr h="370840">
                <a:tc rowSpan="2">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11/1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24:00~3:00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仮眠</a:t>
                      </a:r>
                      <a:r>
                        <a:rPr kumimoji="1" lang="en-US" altLang="ja-JP" sz="1400" b="0" dirty="0">
                          <a:solidFill>
                            <a:schemeClr val="tx1"/>
                          </a:solidFill>
                          <a:latin typeface="Meiryo UI" panose="020B0604030504040204" pitchFamily="50" charset="-128"/>
                          <a:ea typeface="Meiryo UI" panose="020B0604030504040204" pitchFamily="50" charset="-128"/>
                        </a:rPr>
                        <a:t>&amp;</a:t>
                      </a:r>
                      <a:r>
                        <a:rPr kumimoji="1" lang="ja-JP" altLang="en-US" sz="1400" b="0" dirty="0">
                          <a:solidFill>
                            <a:schemeClr val="tx1"/>
                          </a:solidFill>
                          <a:latin typeface="Meiryo UI" panose="020B0604030504040204" pitchFamily="50" charset="-128"/>
                          <a:ea typeface="Meiryo UI" panose="020B0604030504040204" pitchFamily="50" charset="-128"/>
                        </a:rPr>
                        <a:t>散歩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3591929"/>
                  </a:ext>
                </a:extLst>
              </a:tr>
              <a:tr h="370840">
                <a:tc vMerge="1">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3:00~6:30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バッファ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5066431"/>
                  </a:ext>
                </a:extLst>
              </a:tr>
            </a:tbl>
          </a:graphicData>
        </a:graphic>
      </p:graphicFrame>
    </p:spTree>
    <p:extLst>
      <p:ext uri="{BB962C8B-B14F-4D97-AF65-F5344CB8AC3E}">
        <p14:creationId xmlns:p14="http://schemas.microsoft.com/office/powerpoint/2010/main" val="87633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Post Exploit (</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クレデンシャル調査</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NTLM</a:t>
            </a:r>
            <a:r>
              <a:rPr lang="ja-JP" altLang="en-US" sz="1600" dirty="0">
                <a:latin typeface="Meiryo UI" panose="020B0604030504040204" pitchFamily="50" charset="-128"/>
                <a:ea typeface="Meiryo UI" panose="020B0604030504040204" pitchFamily="50" charset="-128"/>
              </a:rPr>
              <a:t>ハッシュダンプ</a:t>
            </a:r>
            <a:endParaRPr lang="ja-JP" altLang="en-US" sz="1600" dirty="0"/>
          </a:p>
        </p:txBody>
      </p:sp>
      <p:sp>
        <p:nvSpPr>
          <p:cNvPr id="6" name="テキスト ボックス 5">
            <a:extLst>
              <a:ext uri="{FF2B5EF4-FFF2-40B4-BE49-F238E27FC236}">
                <a16:creationId xmlns:a16="http://schemas.microsoft.com/office/drawing/2014/main" id="{190A17CC-103E-D4E4-239D-57F59A6414B2}"/>
              </a:ext>
            </a:extLst>
          </p:cNvPr>
          <p:cNvSpPr txBox="1"/>
          <p:nvPr/>
        </p:nvSpPr>
        <p:spPr>
          <a:xfrm>
            <a:off x="227022" y="1019627"/>
            <a:ext cx="10297204" cy="2031325"/>
          </a:xfrm>
          <a:prstGeom prst="rect">
            <a:avLst/>
          </a:prstGeom>
          <a:noFill/>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Mimikatz</a:t>
            </a:r>
            <a:r>
              <a:rPr lang="ja-JP" altLang="en-US" sz="1400" dirty="0">
                <a:latin typeface="Meiryo UI" panose="020B0604030504040204" pitchFamily="50" charset="-128"/>
                <a:ea typeface="Meiryo UI" panose="020B0604030504040204" pitchFamily="50" charset="-128"/>
              </a:rPr>
              <a:t>使える場合：</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sekurlsa</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logonpasswords</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lsadump</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lsa</a:t>
            </a:r>
            <a:r>
              <a:rPr lang="en-US" altLang="ja-JP" sz="1400" dirty="0">
                <a:latin typeface="Meiryo UI" panose="020B0604030504040204" pitchFamily="50" charset="-128"/>
                <a:ea typeface="Meiryo UI" panose="020B0604030504040204" pitchFamily="50" charset="-128"/>
              </a:rPr>
              <a:t> /patch</a:t>
            </a: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lsadump</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sam</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err="1">
                <a:latin typeface="Meiryo UI" panose="020B0604030504040204" pitchFamily="50" charset="-128"/>
                <a:ea typeface="Meiryo UI" panose="020B0604030504040204" pitchFamily="50" charset="-128"/>
              </a:rPr>
              <a:t>Mimikatz</a:t>
            </a:r>
            <a:r>
              <a:rPr lang="ja-JP" altLang="en-US" sz="1400" dirty="0">
                <a:latin typeface="Meiryo UI" panose="020B0604030504040204" pitchFamily="50" charset="-128"/>
                <a:ea typeface="Meiryo UI" panose="020B0604030504040204" pitchFamily="50" charset="-128"/>
              </a:rPr>
              <a:t>使えない場合：</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proxychains</a:t>
            </a:r>
            <a:r>
              <a:rPr lang="en-US" altLang="ja-JP" sz="1400" dirty="0">
                <a:latin typeface="Meiryo UI" panose="020B0604030504040204" pitchFamily="50" charset="-128"/>
                <a:ea typeface="Meiryo UI" panose="020B0604030504040204" pitchFamily="50" charset="-128"/>
              </a:rPr>
              <a:t> -q </a:t>
            </a:r>
            <a:r>
              <a:rPr lang="en-US" altLang="ja-JP" sz="1400" dirty="0" err="1">
                <a:latin typeface="Meiryo UI" panose="020B0604030504040204" pitchFamily="50" charset="-128"/>
                <a:ea typeface="Meiryo UI" panose="020B0604030504040204" pitchFamily="50" charset="-128"/>
              </a:rPr>
              <a:t>crackmapexec</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smb</a:t>
            </a:r>
            <a:r>
              <a:rPr lang="en-US" altLang="ja-JP" sz="1400" dirty="0">
                <a:latin typeface="Meiryo UI" panose="020B0604030504040204" pitchFamily="50" charset="-128"/>
                <a:ea typeface="Meiryo UI" panose="020B0604030504040204" pitchFamily="50" charset="-128"/>
              </a:rPr>
              <a:t> 172.16.190.10 -u joe -p Flowers1 --local-auth --</a:t>
            </a:r>
            <a:r>
              <a:rPr lang="en-US" altLang="ja-JP" sz="1400" dirty="0" err="1">
                <a:latin typeface="Meiryo UI" panose="020B0604030504040204" pitchFamily="50" charset="-128"/>
                <a:ea typeface="Meiryo UI" panose="020B0604030504040204" pitchFamily="50" charset="-128"/>
              </a:rPr>
              <a:t>lsa</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proxychains</a:t>
            </a:r>
            <a:r>
              <a:rPr lang="en-US" altLang="ja-JP" sz="1400" dirty="0">
                <a:latin typeface="Meiryo UI" panose="020B0604030504040204" pitchFamily="50" charset="-128"/>
                <a:ea typeface="Meiryo UI" panose="020B0604030504040204" pitchFamily="50" charset="-128"/>
              </a:rPr>
              <a:t> -q </a:t>
            </a:r>
            <a:r>
              <a:rPr lang="en-US" altLang="ja-JP" sz="1400" dirty="0" err="1">
                <a:latin typeface="Meiryo UI" panose="020B0604030504040204" pitchFamily="50" charset="-128"/>
                <a:ea typeface="Meiryo UI" panose="020B0604030504040204" pitchFamily="50" charset="-128"/>
              </a:rPr>
              <a:t>crackmapexec</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smb</a:t>
            </a:r>
            <a:r>
              <a:rPr lang="en-US" altLang="ja-JP" sz="1400" dirty="0">
                <a:latin typeface="Meiryo UI" panose="020B0604030504040204" pitchFamily="50" charset="-128"/>
                <a:ea typeface="Meiryo UI" panose="020B0604030504040204" pitchFamily="50" charset="-128"/>
              </a:rPr>
              <a:t> 172.16.190.10 -u joe -p Flowers1 --local-auth --</a:t>
            </a:r>
            <a:r>
              <a:rPr lang="en-US" altLang="ja-JP" sz="1400" dirty="0" err="1">
                <a:latin typeface="Meiryo UI" panose="020B0604030504040204" pitchFamily="50" charset="-128"/>
                <a:ea typeface="Meiryo UI" panose="020B0604030504040204" pitchFamily="50" charset="-128"/>
              </a:rPr>
              <a:t>sam</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FDF7B7D8-B553-5FEC-A50B-AEC241728FEB}"/>
              </a:ext>
            </a:extLst>
          </p:cNvPr>
          <p:cNvSpPr/>
          <p:nvPr/>
        </p:nvSpPr>
        <p:spPr>
          <a:xfrm>
            <a:off x="91975" y="3050952"/>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Kerberos</a:t>
            </a:r>
            <a:r>
              <a:rPr lang="ja-JP" altLang="en-US" sz="1600" dirty="0">
                <a:latin typeface="Meiryo UI" panose="020B0604030504040204" pitchFamily="50" charset="-128"/>
                <a:ea typeface="Meiryo UI" panose="020B0604030504040204" pitchFamily="50" charset="-128"/>
              </a:rPr>
              <a:t>チケットダンプ</a:t>
            </a:r>
            <a:endParaRPr lang="ja-JP" altLang="en-US" sz="1600" dirty="0"/>
          </a:p>
        </p:txBody>
      </p:sp>
      <p:sp>
        <p:nvSpPr>
          <p:cNvPr id="4" name="テキスト ボックス 3">
            <a:extLst>
              <a:ext uri="{FF2B5EF4-FFF2-40B4-BE49-F238E27FC236}">
                <a16:creationId xmlns:a16="http://schemas.microsoft.com/office/drawing/2014/main" id="{AE99DEBC-3C40-ADCC-09F8-8B2F991DFF6C}"/>
              </a:ext>
            </a:extLst>
          </p:cNvPr>
          <p:cNvSpPr txBox="1"/>
          <p:nvPr/>
        </p:nvSpPr>
        <p:spPr>
          <a:xfrm>
            <a:off x="227022" y="3389506"/>
            <a:ext cx="10297204" cy="1169551"/>
          </a:xfrm>
          <a:prstGeom prst="rect">
            <a:avLst/>
          </a:prstGeom>
          <a:noFill/>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Mimikatz</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sekurlsa</a:t>
            </a:r>
            <a:r>
              <a:rPr lang="en-US" altLang="ja-JP" sz="1400" dirty="0">
                <a:latin typeface="Meiryo UI" panose="020B0604030504040204" pitchFamily="50" charset="-128"/>
                <a:ea typeface="Meiryo UI" panose="020B0604030504040204" pitchFamily="50" charset="-128"/>
              </a:rPr>
              <a:t>::tickets /export</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Rubeus</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.\Rubeus.exe triage</a:t>
            </a:r>
          </a:p>
        </p:txBody>
      </p:sp>
      <p:sp>
        <p:nvSpPr>
          <p:cNvPr id="5" name="正方形/長方形 4">
            <a:extLst>
              <a:ext uri="{FF2B5EF4-FFF2-40B4-BE49-F238E27FC236}">
                <a16:creationId xmlns:a16="http://schemas.microsoft.com/office/drawing/2014/main" id="{32B0DBCC-4284-8774-9608-A6D078504ADD}"/>
              </a:ext>
            </a:extLst>
          </p:cNvPr>
          <p:cNvSpPr/>
          <p:nvPr/>
        </p:nvSpPr>
        <p:spPr>
          <a:xfrm>
            <a:off x="91975" y="4816492"/>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Powershell</a:t>
            </a:r>
            <a:r>
              <a:rPr lang="ja-JP" altLang="en-US" sz="1600" dirty="0">
                <a:latin typeface="Meiryo UI" panose="020B0604030504040204" pitchFamily="50" charset="-128"/>
                <a:ea typeface="Meiryo UI" panose="020B0604030504040204" pitchFamily="50" charset="-128"/>
              </a:rPr>
              <a:t>コマンドヒストリー</a:t>
            </a:r>
            <a:endParaRPr lang="ja-JP" altLang="en-US" sz="1600" dirty="0"/>
          </a:p>
        </p:txBody>
      </p:sp>
      <p:sp>
        <p:nvSpPr>
          <p:cNvPr id="7" name="テキスト ボックス 6">
            <a:extLst>
              <a:ext uri="{FF2B5EF4-FFF2-40B4-BE49-F238E27FC236}">
                <a16:creationId xmlns:a16="http://schemas.microsoft.com/office/drawing/2014/main" id="{19FCEA50-0CAD-63B0-9E92-6E3235A3A4E0}"/>
              </a:ext>
            </a:extLst>
          </p:cNvPr>
          <p:cNvSpPr txBox="1"/>
          <p:nvPr/>
        </p:nvSpPr>
        <p:spPr>
          <a:xfrm>
            <a:off x="227022" y="5155046"/>
            <a:ext cx="10297204"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type %</a:t>
            </a:r>
            <a:r>
              <a:rPr lang="en-US" altLang="ja-JP" sz="1400" dirty="0" err="1">
                <a:latin typeface="Meiryo UI" panose="020B0604030504040204" pitchFamily="50" charset="-128"/>
                <a:ea typeface="Meiryo UI" panose="020B0604030504040204" pitchFamily="50" charset="-128"/>
              </a:rPr>
              <a:t>userprofile</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AppData</a:t>
            </a:r>
            <a:r>
              <a:rPr lang="en-US" altLang="ja-JP" sz="1400" dirty="0">
                <a:latin typeface="Meiryo UI" panose="020B0604030504040204" pitchFamily="50" charset="-128"/>
                <a:ea typeface="Meiryo UI" panose="020B0604030504040204" pitchFamily="50" charset="-128"/>
              </a:rPr>
              <a:t>\Roaming\Microsoft\Windows\PowerShell\</a:t>
            </a:r>
            <a:r>
              <a:rPr lang="en-US" altLang="ja-JP" sz="1400" dirty="0" err="1">
                <a:latin typeface="Meiryo UI" panose="020B0604030504040204" pitchFamily="50" charset="-128"/>
                <a:ea typeface="Meiryo UI" panose="020B0604030504040204" pitchFamily="50" charset="-128"/>
              </a:rPr>
              <a:t>PSReadline</a:t>
            </a:r>
            <a:r>
              <a:rPr lang="en-US" altLang="ja-JP" sz="1400" dirty="0">
                <a:latin typeface="Meiryo UI" panose="020B0604030504040204" pitchFamily="50" charset="-128"/>
                <a:ea typeface="Meiryo UI" panose="020B0604030504040204" pitchFamily="50" charset="-128"/>
              </a:rPr>
              <a:t>\ConsoleHost_history.txt</a:t>
            </a:r>
          </a:p>
        </p:txBody>
      </p:sp>
      <p:sp>
        <p:nvSpPr>
          <p:cNvPr id="8" name="正方形/長方形 7">
            <a:extLst>
              <a:ext uri="{FF2B5EF4-FFF2-40B4-BE49-F238E27FC236}">
                <a16:creationId xmlns:a16="http://schemas.microsoft.com/office/drawing/2014/main" id="{713325AA-BF4C-825F-CDAD-872615975A01}"/>
              </a:ext>
            </a:extLst>
          </p:cNvPr>
          <p:cNvSpPr/>
          <p:nvPr/>
        </p:nvSpPr>
        <p:spPr>
          <a:xfrm>
            <a:off x="91975" y="5720258"/>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■保存されたクレデンシャルの確認</a:t>
            </a:r>
            <a:endParaRPr lang="ja-JP" altLang="en-US" sz="1600" dirty="0"/>
          </a:p>
        </p:txBody>
      </p:sp>
      <p:sp>
        <p:nvSpPr>
          <p:cNvPr id="9" name="テキスト ボックス 8">
            <a:extLst>
              <a:ext uri="{FF2B5EF4-FFF2-40B4-BE49-F238E27FC236}">
                <a16:creationId xmlns:a16="http://schemas.microsoft.com/office/drawing/2014/main" id="{52273638-52EF-284A-21C0-B3044E8D9D25}"/>
              </a:ext>
            </a:extLst>
          </p:cNvPr>
          <p:cNvSpPr txBox="1"/>
          <p:nvPr/>
        </p:nvSpPr>
        <p:spPr>
          <a:xfrm>
            <a:off x="227022" y="6058812"/>
            <a:ext cx="10297204" cy="307777"/>
          </a:xfrm>
          <a:prstGeom prst="rect">
            <a:avLst/>
          </a:prstGeom>
          <a:noFill/>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cmdkey</a:t>
            </a:r>
            <a:r>
              <a:rPr lang="en-US" altLang="ja-JP" sz="1400" dirty="0">
                <a:latin typeface="Meiryo UI" panose="020B0604030504040204" pitchFamily="50" charset="-128"/>
                <a:ea typeface="Meiryo UI" panose="020B0604030504040204" pitchFamily="50" charset="-128"/>
              </a:rPr>
              <a:t> /list</a:t>
            </a:r>
          </a:p>
        </p:txBody>
      </p:sp>
    </p:spTree>
    <p:extLst>
      <p:ext uri="{BB962C8B-B14F-4D97-AF65-F5344CB8AC3E}">
        <p14:creationId xmlns:p14="http://schemas.microsoft.com/office/powerpoint/2010/main" val="424766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Post Exploit (</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クレデンシャル調査</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■重要ファイルの検索</a:t>
            </a:r>
            <a:endParaRPr lang="ja-JP" altLang="en-US" sz="1600" dirty="0"/>
          </a:p>
        </p:txBody>
      </p:sp>
      <p:sp>
        <p:nvSpPr>
          <p:cNvPr id="6" name="テキスト ボックス 5">
            <a:extLst>
              <a:ext uri="{FF2B5EF4-FFF2-40B4-BE49-F238E27FC236}">
                <a16:creationId xmlns:a16="http://schemas.microsoft.com/office/drawing/2014/main" id="{190A17CC-103E-D4E4-239D-57F59A6414B2}"/>
              </a:ext>
            </a:extLst>
          </p:cNvPr>
          <p:cNvSpPr txBox="1"/>
          <p:nvPr/>
        </p:nvSpPr>
        <p:spPr>
          <a:xfrm>
            <a:off x="227022" y="1019627"/>
            <a:ext cx="10297204" cy="5047536"/>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〇拡張子で一括検索：</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Get-</a:t>
            </a:r>
            <a:r>
              <a:rPr lang="en-US" altLang="ja-JP" sz="1400" dirty="0" err="1">
                <a:latin typeface="Meiryo UI" panose="020B0604030504040204" pitchFamily="50" charset="-128"/>
                <a:ea typeface="Meiryo UI" panose="020B0604030504040204" pitchFamily="50" charset="-128"/>
              </a:rPr>
              <a:t>ChildItem</a:t>
            </a:r>
            <a:r>
              <a:rPr lang="en-US" altLang="ja-JP" sz="1400" dirty="0">
                <a:latin typeface="Meiryo UI" panose="020B0604030504040204" pitchFamily="50" charset="-128"/>
                <a:ea typeface="Meiryo UI" panose="020B0604030504040204" pitchFamily="50" charset="-128"/>
              </a:rPr>
              <a:t> -Path C:\ -Include *.</a:t>
            </a:r>
            <a:r>
              <a:rPr lang="en-US" altLang="ja-JP" sz="1400" dirty="0" err="1">
                <a:latin typeface="Meiryo UI" panose="020B0604030504040204" pitchFamily="50" charset="-128"/>
                <a:ea typeface="Meiryo UI" panose="020B0604030504040204" pitchFamily="50" charset="-128"/>
              </a:rPr>
              <a:t>kdbx</a:t>
            </a:r>
            <a:r>
              <a:rPr lang="en-US" altLang="ja-JP" sz="1400" dirty="0">
                <a:latin typeface="Meiryo UI" panose="020B0604030504040204" pitchFamily="50" charset="-128"/>
                <a:ea typeface="Meiryo UI" panose="020B0604030504040204" pitchFamily="50" charset="-128"/>
              </a:rPr>
              <a:t>,*.git,*.</a:t>
            </a:r>
            <a:r>
              <a:rPr lang="en-US" altLang="ja-JP" sz="1400" dirty="0" err="1">
                <a:latin typeface="Meiryo UI" panose="020B0604030504040204" pitchFamily="50" charset="-128"/>
                <a:ea typeface="Meiryo UI" panose="020B0604030504040204" pitchFamily="50" charset="-128"/>
              </a:rPr>
              <a:t>gpg</a:t>
            </a:r>
            <a:r>
              <a:rPr lang="en-US" altLang="ja-JP" sz="1400" dirty="0">
                <a:latin typeface="Meiryo UI" panose="020B0604030504040204" pitchFamily="50" charset="-128"/>
                <a:ea typeface="Meiryo UI" panose="020B0604030504040204" pitchFamily="50" charset="-128"/>
              </a:rPr>
              <a:t>,*vnc.ini,*</a:t>
            </a:r>
            <a:r>
              <a:rPr lang="en-US" altLang="ja-JP" sz="1400" dirty="0" err="1">
                <a:latin typeface="Meiryo UI" panose="020B0604030504040204" pitchFamily="50" charset="-128"/>
                <a:ea typeface="Meiryo UI" panose="020B0604030504040204" pitchFamily="50" charset="-128"/>
              </a:rPr>
              <a:t>vnc</a:t>
            </a:r>
            <a:r>
              <a:rPr lang="en-US" altLang="ja-JP" sz="1400" dirty="0">
                <a:latin typeface="Meiryo UI" panose="020B0604030504040204" pitchFamily="50" charset="-128"/>
                <a:ea typeface="Meiryo UI" panose="020B0604030504040204" pitchFamily="50" charset="-128"/>
              </a:rPr>
              <a:t>* -Recurse -</a:t>
            </a:r>
            <a:r>
              <a:rPr lang="en-US" altLang="ja-JP" sz="1400" dirty="0" err="1">
                <a:latin typeface="Meiryo UI" panose="020B0604030504040204" pitchFamily="50" charset="-128"/>
                <a:ea typeface="Meiryo UI" panose="020B0604030504040204" pitchFamily="50" charset="-128"/>
              </a:rPr>
              <a:t>ErrorAction</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SilentlyContinue</a:t>
            </a:r>
            <a:r>
              <a:rPr lang="en-US" altLang="ja-JP" sz="1400" dirty="0">
                <a:latin typeface="Meiryo UI" panose="020B0604030504040204" pitchFamily="50" charset="-128"/>
                <a:ea typeface="Meiryo UI" panose="020B0604030504040204" pitchFamily="50" charset="-128"/>
              </a:rPr>
              <a:t> –Force</a:t>
            </a:r>
          </a:p>
          <a:p>
            <a:endParaRPr lang="en-US" altLang="ja-JP" sz="1400" dirty="0">
              <a:latin typeface="Meiryo UI" panose="020B0604030504040204" pitchFamily="50" charset="-128"/>
              <a:ea typeface="Meiryo UI" panose="020B0604030504040204" pitchFamily="50" charset="-128"/>
            </a:endParaRPr>
          </a:p>
          <a:p>
            <a:r>
              <a:rPr lang="en-US" altLang="ja-JP" sz="1400" dirty="0" err="1">
                <a:latin typeface="Meiryo UI" panose="020B0604030504040204" pitchFamily="50" charset="-128"/>
                <a:ea typeface="Meiryo UI" panose="020B0604030504040204" pitchFamily="50" charset="-128"/>
              </a:rPr>
              <a:t>powershell</a:t>
            </a:r>
            <a:r>
              <a:rPr lang="en-US" altLang="ja-JP" sz="1400" dirty="0">
                <a:latin typeface="Meiryo UI" panose="020B0604030504040204" pitchFamily="50" charset="-128"/>
                <a:ea typeface="Meiryo UI" panose="020B0604030504040204" pitchFamily="50" charset="-128"/>
              </a:rPr>
              <a:t> -c "Get-</a:t>
            </a:r>
            <a:r>
              <a:rPr lang="en-US" altLang="ja-JP" sz="1400" dirty="0" err="1">
                <a:latin typeface="Meiryo UI" panose="020B0604030504040204" pitchFamily="50" charset="-128"/>
                <a:ea typeface="Meiryo UI" panose="020B0604030504040204" pitchFamily="50" charset="-128"/>
              </a:rPr>
              <a:t>ChildItem</a:t>
            </a:r>
            <a:r>
              <a:rPr lang="en-US" altLang="ja-JP" sz="1400" dirty="0">
                <a:latin typeface="Meiryo UI" panose="020B0604030504040204" pitchFamily="50" charset="-128"/>
                <a:ea typeface="Meiryo UI" panose="020B0604030504040204" pitchFamily="50" charset="-128"/>
              </a:rPr>
              <a:t> -Path C:\Users\ -Exclude Desktop.ini -Include *.txt,*.pdf,*.</a:t>
            </a:r>
            <a:r>
              <a:rPr lang="en-US" altLang="ja-JP" sz="1400" dirty="0" err="1">
                <a:latin typeface="Meiryo UI" panose="020B0604030504040204" pitchFamily="50" charset="-128"/>
                <a:ea typeface="Meiryo UI" panose="020B0604030504040204" pitchFamily="50" charset="-128"/>
              </a:rPr>
              <a:t>xls</a:t>
            </a:r>
            <a:r>
              <a:rPr lang="en-US" altLang="ja-JP" sz="1400" dirty="0">
                <a:latin typeface="Meiryo UI" panose="020B0604030504040204" pitchFamily="50" charset="-128"/>
                <a:ea typeface="Meiryo UI" panose="020B0604030504040204" pitchFamily="50" charset="-128"/>
              </a:rPr>
              <a:t>,*.xlsx,*.doc,*.docx,*.</a:t>
            </a:r>
            <a:r>
              <a:rPr lang="en-US" altLang="ja-JP" sz="1400" dirty="0" err="1">
                <a:latin typeface="Meiryo UI" panose="020B0604030504040204" pitchFamily="50" charset="-128"/>
                <a:ea typeface="Meiryo UI" panose="020B0604030504040204" pitchFamily="50" charset="-128"/>
              </a:rPr>
              <a:t>gpg</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kdbx</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ini</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pst</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ost</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eml</a:t>
            </a:r>
            <a:r>
              <a:rPr lang="en-US" altLang="ja-JP" sz="1400" dirty="0">
                <a:latin typeface="Meiryo UI" panose="020B0604030504040204" pitchFamily="50" charset="-128"/>
                <a:ea typeface="Meiryo UI" panose="020B0604030504040204" pitchFamily="50" charset="-128"/>
              </a:rPr>
              <a:t>,*.msg,*.</a:t>
            </a:r>
            <a:r>
              <a:rPr lang="en-US" altLang="ja-JP" sz="1400" dirty="0" err="1">
                <a:latin typeface="Meiryo UI" panose="020B0604030504040204" pitchFamily="50" charset="-128"/>
                <a:ea typeface="Meiryo UI" panose="020B0604030504040204" pitchFamily="50" charset="-128"/>
              </a:rPr>
              <a:t>log,id</a:t>
            </a:r>
            <a:r>
              <a:rPr lang="en-US" altLang="ja-JP" sz="1400" dirty="0">
                <a:latin typeface="Meiryo UI" panose="020B0604030504040204" pitchFamily="50" charset="-128"/>
                <a:ea typeface="Meiryo UI" panose="020B0604030504040204" pitchFamily="50" charset="-128"/>
              </a:rPr>
              <a:t>_* -File -Recurse -</a:t>
            </a:r>
            <a:r>
              <a:rPr lang="en-US" altLang="ja-JP" sz="1400" dirty="0" err="1">
                <a:latin typeface="Meiryo UI" panose="020B0604030504040204" pitchFamily="50" charset="-128"/>
                <a:ea typeface="Meiryo UI" panose="020B0604030504040204" pitchFamily="50" charset="-128"/>
              </a:rPr>
              <a:t>ErrorAction</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SilentlyContinue</a:t>
            </a:r>
            <a:r>
              <a:rPr lang="en-US" altLang="ja-JP" sz="1400" dirty="0">
                <a:latin typeface="Meiryo UI" panose="020B0604030504040204" pitchFamily="50" charset="-128"/>
                <a:ea typeface="Meiryo UI" panose="020B0604030504040204" pitchFamily="50" charset="-128"/>
              </a:rPr>
              <a:t> -Force"</a:t>
            </a: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〇</a:t>
            </a:r>
            <a:r>
              <a:rPr lang="en-US" altLang="ja-JP" sz="1400" dirty="0">
                <a:latin typeface="Meiryo UI" panose="020B0604030504040204" pitchFamily="50" charset="-128"/>
                <a:ea typeface="Meiryo UI" panose="020B0604030504040204" pitchFamily="50" charset="-128"/>
              </a:rPr>
              <a:t>C:\</a:t>
            </a:r>
            <a:r>
              <a:rPr lang="ja-JP" altLang="en-US" sz="1400" dirty="0">
                <a:latin typeface="Meiryo UI" panose="020B0604030504040204" pitchFamily="50" charset="-128"/>
                <a:ea typeface="Meiryo UI" panose="020B0604030504040204" pitchFamily="50" charset="-128"/>
              </a:rPr>
              <a:t>直下</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〇ドキュメントルート</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〇ホームディレクトリ</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cd c:\users</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ls -Recurse</a:t>
            </a: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〇</a:t>
            </a:r>
            <a:r>
              <a:rPr lang="en-US" altLang="ja-JP" sz="1400" dirty="0">
                <a:latin typeface="Meiryo UI" panose="020B0604030504040204" pitchFamily="50" charset="-128"/>
                <a:ea typeface="Meiryo UI" panose="020B0604030504040204" pitchFamily="50" charset="-128"/>
              </a:rPr>
              <a:t>SAM, SYSTEM, </a:t>
            </a:r>
            <a:r>
              <a:rPr lang="en-US" altLang="ja-JP" sz="1400" dirty="0" err="1">
                <a:latin typeface="Meiryo UI" panose="020B0604030504040204" pitchFamily="50" charset="-128"/>
                <a:ea typeface="Meiryo UI" panose="020B0604030504040204" pitchFamily="50" charset="-128"/>
              </a:rPr>
              <a:t>NTDS.dit</a:t>
            </a:r>
            <a:r>
              <a:rPr lang="ja-JP" altLang="en-US" sz="1400" dirty="0">
                <a:latin typeface="Meiryo UI" panose="020B0604030504040204" pitchFamily="50" charset="-128"/>
                <a:ea typeface="Meiryo UI" panose="020B0604030504040204" pitchFamily="50" charset="-128"/>
              </a:rPr>
              <a:t>の検索：</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Get-</a:t>
            </a:r>
            <a:r>
              <a:rPr lang="en-US" altLang="ja-JP" sz="1400" dirty="0" err="1">
                <a:latin typeface="Meiryo UI" panose="020B0604030504040204" pitchFamily="50" charset="-128"/>
                <a:ea typeface="Meiryo UI" panose="020B0604030504040204" pitchFamily="50" charset="-128"/>
              </a:rPr>
              <a:t>ChildItem</a:t>
            </a:r>
            <a:r>
              <a:rPr lang="en-US" altLang="ja-JP" sz="1400" dirty="0">
                <a:latin typeface="Meiryo UI" panose="020B0604030504040204" pitchFamily="50" charset="-128"/>
                <a:ea typeface="Meiryo UI" panose="020B0604030504040204" pitchFamily="50" charset="-128"/>
              </a:rPr>
              <a:t> -Path C:\ -Include </a:t>
            </a:r>
            <a:r>
              <a:rPr lang="en-US" altLang="ja-JP" sz="1400" dirty="0" err="1">
                <a:latin typeface="Meiryo UI" panose="020B0604030504040204" pitchFamily="50" charset="-128"/>
                <a:ea typeface="Meiryo UI" panose="020B0604030504040204" pitchFamily="50" charset="-128"/>
              </a:rPr>
              <a:t>SAM,SYSTEM,ntds.dit</a:t>
            </a:r>
            <a:r>
              <a:rPr lang="en-US" altLang="ja-JP" sz="1400" dirty="0">
                <a:latin typeface="Meiryo UI" panose="020B0604030504040204" pitchFamily="50" charset="-128"/>
                <a:ea typeface="Meiryo UI" panose="020B0604030504040204" pitchFamily="50" charset="-128"/>
              </a:rPr>
              <a:t> -File -Recurse -</a:t>
            </a:r>
            <a:r>
              <a:rPr lang="en-US" altLang="ja-JP" sz="1400" dirty="0" err="1">
                <a:latin typeface="Meiryo UI" panose="020B0604030504040204" pitchFamily="50" charset="-128"/>
                <a:ea typeface="Meiryo UI" panose="020B0604030504040204" pitchFamily="50" charset="-128"/>
              </a:rPr>
              <a:t>ErrorAction</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SilentlyContinue</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〇</a:t>
            </a:r>
            <a:r>
              <a:rPr lang="en-US" altLang="ja-JP" sz="1400" dirty="0">
                <a:latin typeface="Meiryo UI" panose="020B0604030504040204" pitchFamily="50" charset="-128"/>
                <a:ea typeface="Meiryo UI" panose="020B0604030504040204" pitchFamily="50" charset="-128"/>
              </a:rPr>
              <a:t>Unattend.xml</a:t>
            </a: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dir</a:t>
            </a:r>
            <a:r>
              <a:rPr lang="en-US" altLang="ja-JP" sz="1400" dirty="0">
                <a:latin typeface="Meiryo UI" panose="020B0604030504040204" pitchFamily="50" charset="-128"/>
                <a:ea typeface="Meiryo UI" panose="020B0604030504040204" pitchFamily="50" charset="-128"/>
              </a:rPr>
              <a:t> /s *sysprep.inf *sysprep.xml *unattended.xml *unattend.xml *unattend.txt 2&gt;</a:t>
            </a:r>
            <a:r>
              <a:rPr lang="en-US" altLang="ja-JP" sz="1400" dirty="0" err="1">
                <a:latin typeface="Meiryo UI" panose="020B0604030504040204" pitchFamily="50" charset="-128"/>
                <a:ea typeface="Meiryo UI" panose="020B0604030504040204" pitchFamily="50" charset="-128"/>
              </a:rPr>
              <a:t>nul</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〇データベースファイル</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MySQL</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ibdata1</a:t>
            </a:r>
          </a:p>
        </p:txBody>
      </p:sp>
      <p:sp>
        <p:nvSpPr>
          <p:cNvPr id="8" name="正方形/長方形 7">
            <a:extLst>
              <a:ext uri="{FF2B5EF4-FFF2-40B4-BE49-F238E27FC236}">
                <a16:creationId xmlns:a16="http://schemas.microsoft.com/office/drawing/2014/main" id="{72AFE9AD-9D16-FB63-2740-5D8E7A97059D}"/>
              </a:ext>
            </a:extLst>
          </p:cNvPr>
          <p:cNvSpPr/>
          <p:nvPr/>
        </p:nvSpPr>
        <p:spPr>
          <a:xfrm>
            <a:off x="91975" y="6134321"/>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Hacktricks</a:t>
            </a:r>
            <a:endParaRPr lang="ja-JP" altLang="en-US" sz="1600" dirty="0"/>
          </a:p>
        </p:txBody>
      </p:sp>
      <p:sp>
        <p:nvSpPr>
          <p:cNvPr id="9" name="テキスト ボックス 8">
            <a:extLst>
              <a:ext uri="{FF2B5EF4-FFF2-40B4-BE49-F238E27FC236}">
                <a16:creationId xmlns:a16="http://schemas.microsoft.com/office/drawing/2014/main" id="{11B2ECD6-0EF3-5AAB-E482-5BC20E623F1F}"/>
              </a:ext>
            </a:extLst>
          </p:cNvPr>
          <p:cNvSpPr txBox="1"/>
          <p:nvPr/>
        </p:nvSpPr>
        <p:spPr>
          <a:xfrm>
            <a:off x="227022" y="6472875"/>
            <a:ext cx="10297204"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https://book.hacktricks.xyz/windows-hardening/windows-local-privilege-escalation</a:t>
            </a:r>
          </a:p>
        </p:txBody>
      </p:sp>
    </p:spTree>
    <p:extLst>
      <p:ext uri="{BB962C8B-B14F-4D97-AF65-F5344CB8AC3E}">
        <p14:creationId xmlns:p14="http://schemas.microsoft.com/office/powerpoint/2010/main" val="306351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Post Exploit (</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クレデンシャル調査</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IIS</a:t>
            </a:r>
            <a:endParaRPr lang="ja-JP" altLang="en-US" sz="1600" dirty="0"/>
          </a:p>
        </p:txBody>
      </p:sp>
      <p:sp>
        <p:nvSpPr>
          <p:cNvPr id="6" name="テキスト ボックス 5">
            <a:extLst>
              <a:ext uri="{FF2B5EF4-FFF2-40B4-BE49-F238E27FC236}">
                <a16:creationId xmlns:a16="http://schemas.microsoft.com/office/drawing/2014/main" id="{190A17CC-103E-D4E4-239D-57F59A6414B2}"/>
              </a:ext>
            </a:extLst>
          </p:cNvPr>
          <p:cNvSpPr txBox="1"/>
          <p:nvPr/>
        </p:nvSpPr>
        <p:spPr>
          <a:xfrm>
            <a:off x="227022" y="1019627"/>
            <a:ext cx="10297204" cy="738664"/>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C:\inetpub\wwwroot\web.config</a:t>
            </a:r>
          </a:p>
          <a:p>
            <a:r>
              <a:rPr lang="en-US" altLang="ja-JP" sz="1400" dirty="0">
                <a:latin typeface="Meiryo UI" panose="020B0604030504040204" pitchFamily="50" charset="-128"/>
                <a:ea typeface="Meiryo UI" panose="020B0604030504040204" pitchFamily="50" charset="-128"/>
              </a:rPr>
              <a:t>C:\Windows\Microsoft.NET\Framework64\v4.0.30319\Config\web.config</a:t>
            </a:r>
          </a:p>
          <a:p>
            <a:r>
              <a:rPr lang="en-US" altLang="ja-JP" sz="1400" dirty="0">
                <a:latin typeface="Meiryo UI" panose="020B0604030504040204" pitchFamily="50" charset="-128"/>
                <a:ea typeface="Meiryo UI" panose="020B0604030504040204" pitchFamily="50" charset="-128"/>
              </a:rPr>
              <a:t>C:\inetpub\wwwroot\appsettings.json</a:t>
            </a:r>
          </a:p>
        </p:txBody>
      </p:sp>
      <p:sp>
        <p:nvSpPr>
          <p:cNvPr id="10" name="正方形/長方形 9">
            <a:extLst>
              <a:ext uri="{FF2B5EF4-FFF2-40B4-BE49-F238E27FC236}">
                <a16:creationId xmlns:a16="http://schemas.microsoft.com/office/drawing/2014/main" id="{A711EDFD-0048-1714-0165-C8DC2D169ECF}"/>
              </a:ext>
            </a:extLst>
          </p:cNvPr>
          <p:cNvSpPr/>
          <p:nvPr/>
        </p:nvSpPr>
        <p:spPr>
          <a:xfrm>
            <a:off x="91975" y="1903148"/>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XAMPP</a:t>
            </a:r>
            <a:endParaRPr lang="ja-JP" altLang="en-US" sz="1600" dirty="0"/>
          </a:p>
        </p:txBody>
      </p:sp>
      <p:sp>
        <p:nvSpPr>
          <p:cNvPr id="11" name="テキスト ボックス 10">
            <a:extLst>
              <a:ext uri="{FF2B5EF4-FFF2-40B4-BE49-F238E27FC236}">
                <a16:creationId xmlns:a16="http://schemas.microsoft.com/office/drawing/2014/main" id="{B35AB6AC-B5EE-FFEB-1519-169FD3020CB6}"/>
              </a:ext>
            </a:extLst>
          </p:cNvPr>
          <p:cNvSpPr txBox="1"/>
          <p:nvPr/>
        </p:nvSpPr>
        <p:spPr>
          <a:xfrm>
            <a:off x="227022" y="2241702"/>
            <a:ext cx="10297204" cy="523220"/>
          </a:xfrm>
          <a:prstGeom prst="rect">
            <a:avLst/>
          </a:prstGeom>
          <a:noFill/>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xampp</a:t>
            </a:r>
            <a:r>
              <a:rPr lang="en-US" altLang="ja-JP" sz="1400" dirty="0">
                <a:latin typeface="Meiryo UI" panose="020B0604030504040204" pitchFamily="50" charset="-128"/>
                <a:ea typeface="Meiryo UI" panose="020B0604030504040204" pitchFamily="50" charset="-128"/>
              </a:rPr>
              <a:t>\phpMyAdmin\</a:t>
            </a:r>
            <a:r>
              <a:rPr lang="en-US" altLang="ja-JP" sz="1400" dirty="0" err="1">
                <a:latin typeface="Meiryo UI" panose="020B0604030504040204" pitchFamily="50" charset="-128"/>
                <a:ea typeface="Meiryo UI" panose="020B0604030504040204" pitchFamily="50" charset="-128"/>
              </a:rPr>
              <a:t>config.inc.php</a:t>
            </a:r>
            <a:endParaRPr lang="en-US" altLang="ja-JP" sz="1400" dirty="0">
              <a:latin typeface="Meiryo UI" panose="020B0604030504040204" pitchFamily="50" charset="-128"/>
              <a:ea typeface="Meiryo UI" panose="020B0604030504040204" pitchFamily="50" charset="-128"/>
            </a:endParaRPr>
          </a:p>
          <a:p>
            <a:r>
              <a:rPr lang="en-US" altLang="ja-JP" sz="1400" dirty="0" err="1">
                <a:latin typeface="Meiryo UI" panose="020B0604030504040204" pitchFamily="50" charset="-128"/>
                <a:ea typeface="Meiryo UI" panose="020B0604030504040204" pitchFamily="50" charset="-128"/>
              </a:rPr>
              <a:t>xampp</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mysql</a:t>
            </a:r>
            <a:r>
              <a:rPr lang="en-US" altLang="ja-JP" sz="1400" dirty="0">
                <a:latin typeface="Meiryo UI" panose="020B0604030504040204" pitchFamily="50" charset="-128"/>
                <a:ea typeface="Meiryo UI" panose="020B0604030504040204" pitchFamily="50" charset="-128"/>
              </a:rPr>
              <a:t>\bin\</a:t>
            </a:r>
            <a:r>
              <a:rPr lang="en-US" altLang="ja-JP" sz="1400" dirty="0" err="1">
                <a:latin typeface="Meiryo UI" panose="020B0604030504040204" pitchFamily="50" charset="-128"/>
                <a:ea typeface="Meiryo UI" panose="020B0604030504040204" pitchFamily="50" charset="-128"/>
              </a:rPr>
              <a:t>my.cnf</a:t>
            </a:r>
            <a:endParaRPr lang="en-US" altLang="ja-JP" sz="14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2F6DA6CE-BF3F-2479-1752-02966024AB55}"/>
              </a:ext>
            </a:extLst>
          </p:cNvPr>
          <p:cNvSpPr/>
          <p:nvPr/>
        </p:nvSpPr>
        <p:spPr>
          <a:xfrm>
            <a:off x="91975" y="3004454"/>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Jenkins</a:t>
            </a:r>
            <a:endParaRPr lang="ja-JP" altLang="en-US" sz="1600" dirty="0"/>
          </a:p>
        </p:txBody>
      </p:sp>
      <p:sp>
        <p:nvSpPr>
          <p:cNvPr id="13" name="テキスト ボックス 12">
            <a:extLst>
              <a:ext uri="{FF2B5EF4-FFF2-40B4-BE49-F238E27FC236}">
                <a16:creationId xmlns:a16="http://schemas.microsoft.com/office/drawing/2014/main" id="{F0F4C460-5B29-FF87-6331-2ADBDE23421B}"/>
              </a:ext>
            </a:extLst>
          </p:cNvPr>
          <p:cNvSpPr txBox="1"/>
          <p:nvPr/>
        </p:nvSpPr>
        <p:spPr>
          <a:xfrm>
            <a:off x="227022" y="3343008"/>
            <a:ext cx="10297204" cy="738664"/>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userprofile</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AppData</a:t>
            </a:r>
            <a:r>
              <a:rPr lang="en-US" altLang="ja-JP" sz="1400" dirty="0">
                <a:latin typeface="Meiryo UI" panose="020B0604030504040204" pitchFamily="50" charset="-128"/>
                <a:ea typeface="Meiryo UI" panose="020B0604030504040204" pitchFamily="50" charset="-128"/>
              </a:rPr>
              <a:t>\Local\Jenkins\.</a:t>
            </a:r>
            <a:r>
              <a:rPr lang="en-US" altLang="ja-JP" sz="1400" dirty="0" err="1">
                <a:latin typeface="Meiryo UI" panose="020B0604030504040204" pitchFamily="50" charset="-128"/>
                <a:ea typeface="Meiryo UI" panose="020B0604030504040204" pitchFamily="50" charset="-128"/>
              </a:rPr>
              <a:t>jenkins</a:t>
            </a:r>
            <a:r>
              <a:rPr lang="en-US" altLang="ja-JP" sz="1400" dirty="0">
                <a:latin typeface="Meiryo UI" panose="020B0604030504040204" pitchFamily="50" charset="-128"/>
                <a:ea typeface="Meiryo UI" panose="020B0604030504040204" pitchFamily="50" charset="-128"/>
              </a:rPr>
              <a:t>\users\xxx\config.xml</a:t>
            </a: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userprofile</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AppData</a:t>
            </a:r>
            <a:r>
              <a:rPr lang="en-US" altLang="ja-JP" sz="1400" dirty="0">
                <a:latin typeface="Meiryo UI" panose="020B0604030504040204" pitchFamily="50" charset="-128"/>
                <a:ea typeface="Meiryo UI" panose="020B0604030504040204" pitchFamily="50" charset="-128"/>
              </a:rPr>
              <a:t>\Local\Jenkins\.jenkins\secrets\</a:t>
            </a:r>
            <a:r>
              <a:rPr lang="en-US" altLang="ja-JP" sz="1400" dirty="0" err="1">
                <a:latin typeface="Meiryo UI" panose="020B0604030504040204" pitchFamily="50" charset="-128"/>
                <a:ea typeface="Meiryo UI" panose="020B0604030504040204" pitchFamily="50" charset="-128"/>
              </a:rPr>
              <a:t>master.key</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userprofile</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AppData</a:t>
            </a:r>
            <a:r>
              <a:rPr lang="en-US" altLang="ja-JP" sz="1400" dirty="0">
                <a:latin typeface="Meiryo UI" panose="020B0604030504040204" pitchFamily="50" charset="-128"/>
                <a:ea typeface="Meiryo UI" panose="020B0604030504040204" pitchFamily="50" charset="-128"/>
              </a:rPr>
              <a:t>\Local\Jenkins\.</a:t>
            </a:r>
            <a:r>
              <a:rPr lang="en-US" altLang="ja-JP" sz="1400" dirty="0" err="1">
                <a:latin typeface="Meiryo UI" panose="020B0604030504040204" pitchFamily="50" charset="-128"/>
                <a:ea typeface="Meiryo UI" panose="020B0604030504040204" pitchFamily="50" charset="-128"/>
              </a:rPr>
              <a:t>jenkins</a:t>
            </a:r>
            <a:r>
              <a:rPr lang="en-US" altLang="ja-JP" sz="1400" dirty="0">
                <a:latin typeface="Meiryo UI" panose="020B0604030504040204" pitchFamily="50" charset="-128"/>
                <a:ea typeface="Meiryo UI" panose="020B0604030504040204" pitchFamily="50" charset="-128"/>
              </a:rPr>
              <a:t>\secrets\</a:t>
            </a:r>
            <a:r>
              <a:rPr lang="en-US" altLang="ja-JP" sz="1400" dirty="0" err="1">
                <a:latin typeface="Meiryo UI" panose="020B0604030504040204" pitchFamily="50" charset="-128"/>
                <a:ea typeface="Meiryo UI" panose="020B0604030504040204" pitchFamily="50" charset="-128"/>
              </a:rPr>
              <a:t>Hudson.util.Secret</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857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次のテストまでにやること</a:t>
            </a: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■技術研鑽</a:t>
            </a:r>
            <a:endParaRPr lang="ja-JP" altLang="en-US" sz="1600" dirty="0"/>
          </a:p>
        </p:txBody>
      </p:sp>
      <p:sp>
        <p:nvSpPr>
          <p:cNvPr id="6" name="テキスト ボックス 5">
            <a:extLst>
              <a:ext uri="{FF2B5EF4-FFF2-40B4-BE49-F238E27FC236}">
                <a16:creationId xmlns:a16="http://schemas.microsoft.com/office/drawing/2014/main" id="{190A17CC-103E-D4E4-239D-57F59A6414B2}"/>
              </a:ext>
            </a:extLst>
          </p:cNvPr>
          <p:cNvSpPr txBox="1"/>
          <p:nvPr/>
        </p:nvSpPr>
        <p:spPr>
          <a:xfrm>
            <a:off x="227022" y="1019627"/>
            <a:ext cx="10297204" cy="1169551"/>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PEN-200</a:t>
            </a:r>
            <a:r>
              <a:rPr lang="ja-JP" altLang="en-US" sz="1400" dirty="0">
                <a:latin typeface="Meiryo UI" panose="020B0604030504040204" pitchFamily="50" charset="-128"/>
                <a:ea typeface="Meiryo UI" panose="020B0604030504040204" pitchFamily="50" charset="-128"/>
              </a:rPr>
              <a:t>のラボは全てやってしまったので、以下の</a:t>
            </a:r>
            <a:r>
              <a:rPr lang="en-US" altLang="ja-JP" sz="1400" dirty="0">
                <a:latin typeface="Meiryo UI" panose="020B0604030504040204" pitchFamily="50" charset="-128"/>
                <a:ea typeface="Meiryo UI" panose="020B0604030504040204" pitchFamily="50" charset="-128"/>
              </a:rPr>
              <a:t>OSCP</a:t>
            </a:r>
            <a:r>
              <a:rPr lang="ja-JP" altLang="en-US" sz="1400" dirty="0">
                <a:latin typeface="Meiryo UI" panose="020B0604030504040204" pitchFamily="50" charset="-128"/>
                <a:ea typeface="Meiryo UI" panose="020B0604030504040204" pitchFamily="50" charset="-128"/>
              </a:rPr>
              <a:t>ライクなマシンをやってみる予定。</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全部をやる時間は残っていないので、実際に手を動かすというよりは</a:t>
            </a:r>
            <a:r>
              <a:rPr lang="en-US" altLang="ja-JP" sz="1400" dirty="0" err="1">
                <a:latin typeface="Meiryo UI" panose="020B0604030504040204" pitchFamily="50" charset="-128"/>
                <a:ea typeface="Meiryo UI" panose="020B0604030504040204" pitchFamily="50" charset="-128"/>
              </a:rPr>
              <a:t>WriteUp</a:t>
            </a:r>
            <a:r>
              <a:rPr lang="ja-JP" altLang="en-US" sz="1400" dirty="0">
                <a:latin typeface="Meiryo UI" panose="020B0604030504040204" pitchFamily="50" charset="-128"/>
                <a:ea typeface="Meiryo UI" panose="020B0604030504040204" pitchFamily="50" charset="-128"/>
              </a:rPr>
              <a:t>を確認し手札を増やすイメージ</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hlinkClick r:id="rId2"/>
              </a:rPr>
              <a:t>https://github.com/rkhal101/Hack-the-Box-OSCP-Preparation</a:t>
            </a:r>
            <a:endParaRPr lang="en-US" altLang="ja-JP" sz="1400" dirty="0">
              <a:latin typeface="Meiryo UI" panose="020B0604030504040204" pitchFamily="50" charset="-128"/>
              <a:ea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D34CF029-E85F-4731-09AA-20D1E59257FA}"/>
              </a:ext>
            </a:extLst>
          </p:cNvPr>
          <p:cNvSpPr/>
          <p:nvPr/>
        </p:nvSpPr>
        <p:spPr>
          <a:xfrm>
            <a:off x="91975" y="2488724"/>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■余談</a:t>
            </a:r>
            <a:endParaRPr lang="ja-JP" altLang="en-US" sz="1600" dirty="0"/>
          </a:p>
        </p:txBody>
      </p:sp>
      <p:sp>
        <p:nvSpPr>
          <p:cNvPr id="8" name="テキスト ボックス 7">
            <a:extLst>
              <a:ext uri="{FF2B5EF4-FFF2-40B4-BE49-F238E27FC236}">
                <a16:creationId xmlns:a16="http://schemas.microsoft.com/office/drawing/2014/main" id="{B8FEE125-8C67-CC98-AB3B-B0BCE2571CE0}"/>
              </a:ext>
            </a:extLst>
          </p:cNvPr>
          <p:cNvSpPr txBox="1"/>
          <p:nvPr/>
        </p:nvSpPr>
        <p:spPr>
          <a:xfrm>
            <a:off x="227022" y="2827278"/>
            <a:ext cx="10297204" cy="375487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最近</a:t>
            </a:r>
            <a:r>
              <a:rPr lang="en-US" altLang="ja-JP" sz="1400" dirty="0">
                <a:latin typeface="Meiryo UI" panose="020B0604030504040204" pitchFamily="50" charset="-128"/>
                <a:ea typeface="Meiryo UI" panose="020B0604030504040204" pitchFamily="50" charset="-128"/>
              </a:rPr>
              <a:t>PEN-200</a:t>
            </a:r>
            <a:r>
              <a:rPr lang="ja-JP" altLang="en-US" sz="1400" dirty="0">
                <a:latin typeface="Meiryo UI" panose="020B0604030504040204" pitchFamily="50" charset="-128"/>
                <a:ea typeface="Meiryo UI" panose="020B0604030504040204" pitchFamily="50" charset="-128"/>
              </a:rPr>
              <a:t>に新しい</a:t>
            </a:r>
            <a:r>
              <a:rPr lang="en-US" altLang="ja-JP" sz="1400" dirty="0">
                <a:latin typeface="Meiryo UI" panose="020B0604030504040204" pitchFamily="50" charset="-128"/>
                <a:ea typeface="Meiryo UI" panose="020B0604030504040204" pitchFamily="50" charset="-128"/>
              </a:rPr>
              <a:t>Challenge Lab</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Challenge0: </a:t>
            </a:r>
            <a:r>
              <a:rPr lang="en-US" altLang="ja-JP" sz="1400" dirty="0" err="1">
                <a:latin typeface="Meiryo UI" panose="020B0604030504040204" pitchFamily="50" charset="-128"/>
                <a:ea typeface="Meiryo UI" panose="020B0604030504040204" pitchFamily="50" charset="-128"/>
              </a:rPr>
              <a:t>Secura</a:t>
            </a:r>
            <a:r>
              <a:rPr lang="ja-JP" altLang="en-US" sz="1400" dirty="0">
                <a:latin typeface="Meiryo UI" panose="020B0604030504040204" pitchFamily="50" charset="-128"/>
                <a:ea typeface="Meiryo UI" panose="020B0604030504040204" pitchFamily="50" charset="-128"/>
              </a:rPr>
              <a:t>）ができたようで昨日・一昨日</a:t>
            </a:r>
            <a:r>
              <a:rPr lang="en-US" altLang="ja-JP" sz="1400" dirty="0">
                <a:latin typeface="Meiryo UI" panose="020B0604030504040204" pitchFamily="50" charset="-128"/>
                <a:ea typeface="Meiryo UI" panose="020B0604030504040204" pitchFamily="50" charset="-128"/>
              </a:rPr>
              <a:t>(9/28,29)</a:t>
            </a:r>
            <a:r>
              <a:rPr lang="ja-JP" altLang="en-US" sz="1400" dirty="0">
                <a:latin typeface="Meiryo UI" panose="020B0604030504040204" pitchFamily="50" charset="-128"/>
                <a:ea typeface="Meiryo UI" panose="020B0604030504040204" pitchFamily="50" charset="-128"/>
              </a:rPr>
              <a:t>で取り組んでました。</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AD</a:t>
            </a:r>
            <a:r>
              <a:rPr lang="ja-JP" altLang="en-US" sz="1400" dirty="0">
                <a:latin typeface="Meiryo UI" panose="020B0604030504040204" pitchFamily="50" charset="-128"/>
                <a:ea typeface="Meiryo UI" panose="020B0604030504040204" pitchFamily="50" charset="-128"/>
              </a:rPr>
              <a:t>セットを模した</a:t>
            </a:r>
            <a:r>
              <a:rPr lang="en-US" altLang="ja-JP" sz="1400" dirty="0">
                <a:latin typeface="Meiryo UI" panose="020B0604030504040204" pitchFamily="50" charset="-128"/>
                <a:ea typeface="Meiryo UI" panose="020B0604030504040204" pitchFamily="50" charset="-128"/>
              </a:rPr>
              <a:t>Lab</a:t>
            </a:r>
            <a:r>
              <a:rPr lang="ja-JP" altLang="en-US" sz="1400" dirty="0">
                <a:latin typeface="Meiryo UI" panose="020B0604030504040204" pitchFamily="50" charset="-128"/>
                <a:ea typeface="Meiryo UI" panose="020B0604030504040204" pitchFamily="50" charset="-128"/>
              </a:rPr>
              <a:t>になっており、</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台の</a:t>
            </a:r>
            <a:r>
              <a:rPr lang="en-US" altLang="ja-JP" sz="1400" dirty="0">
                <a:latin typeface="Meiryo UI" panose="020B0604030504040204" pitchFamily="50" charset="-128"/>
                <a:ea typeface="Meiryo UI" panose="020B0604030504040204" pitchFamily="50" charset="-128"/>
              </a:rPr>
              <a:t>MS</a:t>
            </a:r>
            <a:r>
              <a:rPr lang="ja-JP" altLang="en-US" sz="1400" dirty="0">
                <a:latin typeface="Meiryo UI" panose="020B0604030504040204" pitchFamily="50" charset="-128"/>
                <a:ea typeface="Meiryo UI" panose="020B0604030504040204" pitchFamily="50" charset="-128"/>
              </a:rPr>
              <a:t>クライアントと</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台の</a:t>
            </a:r>
            <a:r>
              <a:rPr lang="en-US" altLang="ja-JP" sz="1400" dirty="0">
                <a:latin typeface="Meiryo UI" panose="020B0604030504040204" pitchFamily="50" charset="-128"/>
                <a:ea typeface="Meiryo UI" panose="020B0604030504040204" pitchFamily="50" charset="-128"/>
              </a:rPr>
              <a:t>DC</a:t>
            </a:r>
            <a:r>
              <a:rPr lang="ja-JP" altLang="en-US" sz="1400" dirty="0">
                <a:latin typeface="Meiryo UI" panose="020B0604030504040204" pitchFamily="50" charset="-128"/>
                <a:ea typeface="Meiryo UI" panose="020B0604030504040204" pitchFamily="50" charset="-128"/>
              </a:rPr>
              <a:t>からなる構成でした。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解法としては以下の流れ。</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MS01</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Web</a:t>
            </a:r>
            <a:r>
              <a:rPr lang="ja-JP" altLang="en-US" sz="1400" dirty="0">
                <a:latin typeface="Meiryo UI" panose="020B0604030504040204" pitchFamily="50" charset="-128"/>
                <a:ea typeface="Meiryo UI" panose="020B0604030504040204" pitchFamily="50" charset="-128"/>
              </a:rPr>
              <a:t>サーバ上で</a:t>
            </a:r>
            <a:r>
              <a:rPr lang="en-US" altLang="ja-JP" sz="1400" dirty="0">
                <a:latin typeface="Meiryo UI" panose="020B0604030504040204" pitchFamily="50" charset="-128"/>
                <a:ea typeface="Meiryo UI" panose="020B0604030504040204" pitchFamily="50" charset="-128"/>
              </a:rPr>
              <a:t>ManageEngine</a:t>
            </a:r>
            <a:r>
              <a:rPr lang="ja-JP" altLang="en-US" sz="1400" dirty="0">
                <a:latin typeface="Meiryo UI" panose="020B0604030504040204" pitchFamily="50" charset="-128"/>
                <a:ea typeface="Meiryo UI" panose="020B0604030504040204" pitchFamily="50" charset="-128"/>
              </a:rPr>
              <a:t>が稼働しており、</a:t>
            </a:r>
            <a:r>
              <a:rPr lang="en-US" altLang="ja-JP" sz="1400" dirty="0">
                <a:latin typeface="Meiryo UI" panose="020B0604030504040204" pitchFamily="50" charset="-128"/>
                <a:ea typeface="Meiryo UI" panose="020B0604030504040204" pitchFamily="50" charset="-128"/>
              </a:rPr>
              <a:t>Exploit</a:t>
            </a:r>
            <a:r>
              <a:rPr lang="ja-JP" altLang="en-US" sz="1400" dirty="0">
                <a:latin typeface="Meiryo UI" panose="020B0604030504040204" pitchFamily="50" charset="-128"/>
                <a:ea typeface="Meiryo UI" panose="020B0604030504040204" pitchFamily="50" charset="-128"/>
              </a:rPr>
              <a:t>を使用して</a:t>
            </a:r>
            <a:r>
              <a:rPr lang="en-US" altLang="ja-JP" sz="1400" dirty="0">
                <a:latin typeface="Meiryo UI" panose="020B0604030504040204" pitchFamily="50" charset="-128"/>
                <a:ea typeface="Meiryo UI" panose="020B0604030504040204" pitchFamily="50" charset="-128"/>
              </a:rPr>
              <a:t>System</a:t>
            </a:r>
            <a:r>
              <a:rPr lang="ja-JP" altLang="en-US" sz="1400" dirty="0">
                <a:latin typeface="Meiryo UI" panose="020B0604030504040204" pitchFamily="50" charset="-128"/>
                <a:ea typeface="Meiryo UI" panose="020B0604030504040204" pitchFamily="50" charset="-128"/>
              </a:rPr>
              <a:t>権限取得。</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mimikatz</a:t>
            </a:r>
            <a:r>
              <a:rPr lang="ja-JP" altLang="en-US" sz="1400" dirty="0">
                <a:latin typeface="Meiryo UI" panose="020B0604030504040204" pitchFamily="50" charset="-128"/>
                <a:ea typeface="Meiryo UI" panose="020B0604030504040204" pitchFamily="50" charset="-128"/>
              </a:rPr>
              <a:t>により</a:t>
            </a:r>
            <a:r>
              <a:rPr lang="en-US" altLang="ja-JP" sz="1400" dirty="0" err="1">
                <a:latin typeface="Meiryo UI" panose="020B0604030504040204" pitchFamily="50" charset="-128"/>
                <a:ea typeface="Meiryo UI" panose="020B0604030504040204" pitchFamily="50" charset="-128"/>
              </a:rPr>
              <a:t>Credman</a:t>
            </a:r>
            <a:r>
              <a:rPr lang="ja-JP" altLang="en-US" sz="1400" dirty="0">
                <a:latin typeface="Meiryo UI" panose="020B0604030504040204" pitchFamily="50" charset="-128"/>
                <a:ea typeface="Meiryo UI" panose="020B0604030504040204" pitchFamily="50" charset="-128"/>
              </a:rPr>
              <a:t>情報から</a:t>
            </a:r>
            <a:r>
              <a:rPr lang="en-US" altLang="ja-JP" sz="1400" dirty="0" err="1">
                <a:latin typeface="Meiryo UI" panose="020B0604030504040204" pitchFamily="50" charset="-128"/>
                <a:ea typeface="Meiryo UI" panose="020B0604030504040204" pitchFamily="50" charset="-128"/>
              </a:rPr>
              <a:t>apache</a:t>
            </a:r>
            <a:r>
              <a:rPr lang="ja-JP" altLang="en-US" sz="1400" dirty="0">
                <a:latin typeface="Meiryo UI" panose="020B0604030504040204" pitchFamily="50" charset="-128"/>
                <a:ea typeface="Meiryo UI" panose="020B0604030504040204" pitchFamily="50" charset="-128"/>
              </a:rPr>
              <a:t>ユーザのクレデンシャル取得。</a:t>
            </a:r>
            <a:r>
              <a:rPr lang="en-US" altLang="ja-JP" sz="1400" dirty="0" err="1">
                <a:latin typeface="Meiryo UI" panose="020B0604030504040204" pitchFamily="50" charset="-128"/>
                <a:ea typeface="Meiryo UI" panose="020B0604030504040204" pitchFamily="50" charset="-128"/>
              </a:rPr>
              <a:t>AutoLogon</a:t>
            </a:r>
            <a:r>
              <a:rPr lang="ja-JP" altLang="en-US" sz="1400" dirty="0">
                <a:latin typeface="Meiryo UI" panose="020B0604030504040204" pitchFamily="50" charset="-128"/>
                <a:ea typeface="Meiryo UI" panose="020B0604030504040204" pitchFamily="50" charset="-128"/>
              </a:rPr>
              <a:t>クレデンシャルからローカル</a:t>
            </a:r>
            <a:r>
              <a:rPr lang="en-US" altLang="ja-JP" sz="1400" dirty="0">
                <a:latin typeface="Meiryo UI" panose="020B0604030504040204" pitchFamily="50" charset="-128"/>
                <a:ea typeface="Meiryo UI" panose="020B0604030504040204" pitchFamily="50" charset="-128"/>
              </a:rPr>
              <a:t>Admin</a:t>
            </a:r>
            <a:r>
              <a:rPr lang="ja-JP" altLang="en-US" sz="1400" dirty="0">
                <a:latin typeface="Meiryo UI" panose="020B0604030504040204" pitchFamily="50" charset="-128"/>
                <a:ea typeface="Meiryo UI" panose="020B0604030504040204" pitchFamily="50" charset="-128"/>
              </a:rPr>
              <a:t>のクレデンシャル取得。</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MS02</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apache</a:t>
            </a:r>
            <a:r>
              <a:rPr lang="ja-JP" altLang="en-US" sz="1400" dirty="0">
                <a:latin typeface="Meiryo UI" panose="020B0604030504040204" pitchFamily="50" charset="-128"/>
                <a:ea typeface="Meiryo UI" panose="020B0604030504040204" pitchFamily="50" charset="-128"/>
              </a:rPr>
              <a:t>クレデンシャルを使用して</a:t>
            </a:r>
            <a:r>
              <a:rPr lang="en-US" altLang="ja-JP" sz="1400" dirty="0" err="1">
                <a:latin typeface="Meiryo UI" panose="020B0604030504040204" pitchFamily="50" charset="-128"/>
                <a:ea typeface="Meiryo UI" panose="020B0604030504040204" pitchFamily="50" charset="-128"/>
              </a:rPr>
              <a:t>WinRM</a:t>
            </a:r>
            <a:r>
              <a:rPr lang="ja-JP" altLang="en-US" sz="1400" dirty="0">
                <a:latin typeface="Meiryo UI" panose="020B0604030504040204" pitchFamily="50" charset="-128"/>
                <a:ea typeface="Meiryo UI" panose="020B0604030504040204" pitchFamily="50" charset="-128"/>
              </a:rPr>
              <a:t>で接続しシェル取得。</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WinPEAS</a:t>
            </a:r>
            <a:r>
              <a:rPr lang="ja-JP" altLang="en-US" sz="1400" dirty="0">
                <a:latin typeface="Meiryo UI" panose="020B0604030504040204" pitchFamily="50" charset="-128"/>
                <a:ea typeface="Meiryo UI" panose="020B0604030504040204" pitchFamily="50" charset="-128"/>
              </a:rPr>
              <a:t>により</a:t>
            </a:r>
            <a:r>
              <a:rPr lang="en-US" altLang="ja-JP" sz="1400" dirty="0">
                <a:latin typeface="Meiryo UI" panose="020B0604030504040204" pitchFamily="50" charset="-128"/>
                <a:ea typeface="Meiryo UI" panose="020B0604030504040204" pitchFamily="50" charset="-128"/>
              </a:rPr>
              <a:t>PHP Session</a:t>
            </a:r>
            <a:r>
              <a:rPr lang="ja-JP" altLang="en-US" sz="1400" dirty="0">
                <a:latin typeface="Meiryo UI" panose="020B0604030504040204" pitchFamily="50" charset="-128"/>
                <a:ea typeface="Meiryo UI" panose="020B0604030504040204" pitchFamily="50" charset="-128"/>
              </a:rPr>
              <a:t>ファイルを発見。ローカル</a:t>
            </a:r>
            <a:r>
              <a:rPr lang="en-US" altLang="ja-JP" sz="1400" dirty="0">
                <a:latin typeface="Meiryo UI" panose="020B0604030504040204" pitchFamily="50" charset="-128"/>
                <a:ea typeface="Meiryo UI" panose="020B0604030504040204" pitchFamily="50" charset="-128"/>
              </a:rPr>
              <a:t>Admin</a:t>
            </a:r>
            <a:r>
              <a:rPr lang="ja-JP" altLang="en-US" sz="1400" dirty="0">
                <a:latin typeface="Meiryo UI" panose="020B0604030504040204" pitchFamily="50" charset="-128"/>
                <a:ea typeface="Meiryo UI" panose="020B0604030504040204" pitchFamily="50" charset="-128"/>
              </a:rPr>
              <a:t>のクレデンシャル取得。</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MySQL</a:t>
            </a:r>
            <a:r>
              <a:rPr lang="ja-JP" altLang="en-US" sz="1400" dirty="0">
                <a:latin typeface="Meiryo UI" panose="020B0604030504040204" pitchFamily="50" charset="-128"/>
                <a:ea typeface="Meiryo UI" panose="020B0604030504040204" pitchFamily="50" charset="-128"/>
              </a:rPr>
              <a:t>が稼働しているが</a:t>
            </a:r>
            <a:r>
              <a:rPr lang="en-US" altLang="ja-JP" sz="1400" dirty="0">
                <a:latin typeface="Meiryo UI" panose="020B0604030504040204" pitchFamily="50" charset="-128"/>
                <a:ea typeface="Meiryo UI" panose="020B0604030504040204" pitchFamily="50" charset="-128"/>
              </a:rPr>
              <a:t>Kali</a:t>
            </a:r>
            <a:r>
              <a:rPr lang="ja-JP" altLang="en-US" sz="1400" dirty="0">
                <a:latin typeface="Meiryo UI" panose="020B0604030504040204" pitchFamily="50" charset="-128"/>
                <a:ea typeface="Meiryo UI" panose="020B0604030504040204" pitchFamily="50" charset="-128"/>
              </a:rPr>
              <a:t>から普通にアクセスしようとすると以下エラー発生。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ERROR 2002 (HY000): Received error packet before completion of TLS handshake</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Chisel</a:t>
            </a:r>
            <a:r>
              <a:rPr lang="ja-JP" altLang="en-US" sz="1400" dirty="0">
                <a:latin typeface="Meiryo UI" panose="020B0604030504040204" pitchFamily="50" charset="-128"/>
                <a:ea typeface="Meiryo UI" panose="020B0604030504040204" pitchFamily="50" charset="-128"/>
              </a:rPr>
              <a:t>でローカルからアクセスするようにポートフォワーディングしたところ接続成功。</a:t>
            </a:r>
            <a:r>
              <a:rPr lang="en-US" altLang="ja-JP" sz="1400" dirty="0">
                <a:latin typeface="Meiryo UI" panose="020B0604030504040204" pitchFamily="50" charset="-128"/>
                <a:ea typeface="Meiryo UI" panose="020B0604030504040204" pitchFamily="50" charset="-128"/>
              </a:rPr>
              <a:t>charlotte</a:t>
            </a:r>
            <a:r>
              <a:rPr lang="ja-JP" altLang="en-US" sz="1400" dirty="0">
                <a:latin typeface="Meiryo UI" panose="020B0604030504040204" pitchFamily="50" charset="-128"/>
                <a:ea typeface="Meiryo UI" panose="020B0604030504040204" pitchFamily="50" charset="-128"/>
              </a:rPr>
              <a:t>クレデンシャルを取得。</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DC01:</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charlotte</a:t>
            </a:r>
            <a:r>
              <a:rPr lang="ja-JP" altLang="en-US" sz="1400" dirty="0">
                <a:latin typeface="Meiryo UI" panose="020B0604030504040204" pitchFamily="50" charset="-128"/>
                <a:ea typeface="Meiryo UI" panose="020B0604030504040204" pitchFamily="50" charset="-128"/>
              </a:rPr>
              <a:t>クレデンシャルを使用して</a:t>
            </a:r>
            <a:r>
              <a:rPr lang="en-US" altLang="ja-JP" sz="1400" dirty="0" err="1">
                <a:latin typeface="Meiryo UI" panose="020B0604030504040204" pitchFamily="50" charset="-128"/>
                <a:ea typeface="Meiryo UI" panose="020B0604030504040204" pitchFamily="50" charset="-128"/>
              </a:rPr>
              <a:t>WinRM</a:t>
            </a:r>
            <a:r>
              <a:rPr lang="ja-JP" altLang="en-US" sz="1400" dirty="0">
                <a:latin typeface="Meiryo UI" panose="020B0604030504040204" pitchFamily="50" charset="-128"/>
                <a:ea typeface="Meiryo UI" panose="020B0604030504040204" pitchFamily="50" charset="-128"/>
              </a:rPr>
              <a:t>で接続しシェル取得。</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charlotte</a:t>
            </a:r>
            <a:r>
              <a:rPr lang="ja-JP" altLang="en-US" sz="1400" dirty="0">
                <a:latin typeface="Meiryo UI" panose="020B0604030504040204" pitchFamily="50" charset="-128"/>
                <a:ea typeface="Meiryo UI" panose="020B0604030504040204" pitchFamily="50" charset="-128"/>
              </a:rPr>
              <a:t>は</a:t>
            </a:r>
            <a:r>
              <a:rPr lang="en-US" altLang="ja-JP" sz="1400" dirty="0">
                <a:latin typeface="Meiryo UI" panose="020B0604030504040204" pitchFamily="50" charset="-128"/>
                <a:ea typeface="Meiryo UI" panose="020B0604030504040204" pitchFamily="50" charset="-128"/>
              </a:rPr>
              <a:t>Default Domain Policy</a:t>
            </a:r>
            <a:r>
              <a:rPr lang="ja-JP" altLang="en-US" sz="1400" dirty="0">
                <a:latin typeface="Meiryo UI" panose="020B0604030504040204" pitchFamily="50" charset="-128"/>
                <a:ea typeface="Meiryo UI" panose="020B0604030504040204" pitchFamily="50" charset="-128"/>
              </a:rPr>
              <a:t>に対して</a:t>
            </a:r>
            <a:r>
              <a:rPr lang="en-US" altLang="ja-JP" sz="1400" dirty="0" err="1">
                <a:latin typeface="Meiryo UI" panose="020B0604030504040204" pitchFamily="50" charset="-128"/>
                <a:ea typeface="Meiryo UI" panose="020B0604030504040204" pitchFamily="50" charset="-128"/>
              </a:rPr>
              <a:t>GenericWrite</a:t>
            </a:r>
            <a:r>
              <a:rPr lang="ja-JP" altLang="en-US" sz="1400" dirty="0">
                <a:latin typeface="Meiryo UI" panose="020B0604030504040204" pitchFamily="50" charset="-128"/>
                <a:ea typeface="Meiryo UI" panose="020B0604030504040204" pitchFamily="50" charset="-128"/>
              </a:rPr>
              <a:t>権限を持っていたため、</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SharpGPOAbuse</a:t>
            </a:r>
            <a:r>
              <a:rPr lang="ja-JP" altLang="en-US" sz="1400" dirty="0">
                <a:latin typeface="Meiryo UI" panose="020B0604030504040204" pitchFamily="50" charset="-128"/>
                <a:ea typeface="Meiryo UI" panose="020B0604030504040204" pitchFamily="50" charset="-128"/>
              </a:rPr>
              <a:t>によりポリシーを書き換え</a:t>
            </a:r>
            <a:r>
              <a:rPr lang="en-US" altLang="ja-JP" sz="1400" dirty="0">
                <a:latin typeface="Meiryo UI" panose="020B0604030504040204" pitchFamily="50" charset="-128"/>
                <a:ea typeface="Meiryo UI" panose="020B0604030504040204" pitchFamily="50" charset="-128"/>
              </a:rPr>
              <a:t>charlotte</a:t>
            </a:r>
            <a:r>
              <a:rPr lang="ja-JP" altLang="en-US" sz="1400" dirty="0">
                <a:latin typeface="Meiryo UI" panose="020B0604030504040204" pitchFamily="50" charset="-128"/>
                <a:ea typeface="Meiryo UI" panose="020B0604030504040204" pitchFamily="50" charset="-128"/>
              </a:rPr>
              <a:t>をローカル管理者グループに追加し権限昇格。</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5735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1" dirty="0">
                <a:solidFill>
                  <a:prstClr val="white"/>
                </a:solidFill>
                <a:latin typeface="Meiryo UI" panose="020B0604030504040204" pitchFamily="50" charset="-128"/>
                <a:ea typeface="Meiryo UI" panose="020B0604030504040204" pitchFamily="50" charset="-128"/>
              </a:rPr>
              <a:t>AD</a:t>
            </a:r>
            <a:r>
              <a:rPr lang="ja-JP" altLang="en-US" b="1" dirty="0">
                <a:solidFill>
                  <a:prstClr val="white"/>
                </a:solidFill>
                <a:latin typeface="Meiryo UI" panose="020B0604030504040204" pitchFamily="50" charset="-128"/>
                <a:ea typeface="Meiryo UI" panose="020B0604030504040204" pitchFamily="50" charset="-128"/>
              </a:rPr>
              <a:t>セットで気になったところ　</a:t>
            </a:r>
            <a:r>
              <a:rPr lang="en-US" altLang="ja-JP" b="1" dirty="0">
                <a:solidFill>
                  <a:prstClr val="white"/>
                </a:solidFill>
                <a:latin typeface="Meiryo UI" panose="020B0604030504040204" pitchFamily="50" charset="-128"/>
                <a:ea typeface="Meiryo UI" panose="020B0604030504040204" pitchFamily="50" charset="-128"/>
              </a:rPr>
              <a:t>(</a:t>
            </a:r>
            <a:r>
              <a:rPr lang="ja-JP" altLang="en-US" b="1" dirty="0">
                <a:solidFill>
                  <a:prstClr val="white"/>
                </a:solidFill>
                <a:latin typeface="Meiryo UI" panose="020B0604030504040204" pitchFamily="50" charset="-128"/>
                <a:ea typeface="Meiryo UI" panose="020B0604030504040204" pitchFamily="50" charset="-128"/>
              </a:rPr>
              <a:t>こっそり話</a:t>
            </a:r>
            <a:r>
              <a:rPr lang="en-US" altLang="ja-JP" b="1" dirty="0">
                <a:solidFill>
                  <a:prstClr val="white"/>
                </a:solidFill>
                <a:latin typeface="Meiryo UI" panose="020B0604030504040204" pitchFamily="50" charset="-128"/>
                <a:ea typeface="Meiryo UI" panose="020B0604030504040204" pitchFamily="50" charset="-128"/>
              </a:rPr>
              <a:t>)</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MS01 Jenkins</a:t>
            </a:r>
            <a:endParaRPr lang="ja-JP" altLang="en-US" sz="1600" dirty="0"/>
          </a:p>
        </p:txBody>
      </p:sp>
      <p:sp>
        <p:nvSpPr>
          <p:cNvPr id="3" name="テキスト ボックス 2">
            <a:extLst>
              <a:ext uri="{FF2B5EF4-FFF2-40B4-BE49-F238E27FC236}">
                <a16:creationId xmlns:a16="http://schemas.microsoft.com/office/drawing/2014/main" id="{7006B53D-33CC-275F-8417-70761E1B4E34}"/>
              </a:ext>
            </a:extLst>
          </p:cNvPr>
          <p:cNvSpPr txBox="1"/>
          <p:nvPr/>
        </p:nvSpPr>
        <p:spPr>
          <a:xfrm>
            <a:off x="227022" y="1019627"/>
            <a:ext cx="10711272" cy="5570756"/>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C:\Users\svc_service\AppData\Local\Jenkins\.jenkins\users\administrator_17981858355853818489\config.xml</a:t>
            </a:r>
          </a:p>
          <a:p>
            <a:endParaRPr lang="en-US" altLang="ja-JP" sz="1400" dirty="0">
              <a:latin typeface="Meiryo UI" panose="020B0604030504040204" pitchFamily="50" charset="-128"/>
              <a:ea typeface="Meiryo UI" panose="020B0604030504040204" pitchFamily="50" charset="-128"/>
            </a:endParaRPr>
          </a:p>
          <a:p>
            <a:r>
              <a:rPr lang="en-US" altLang="ja-JP" sz="800" dirty="0">
                <a:latin typeface="Meiryo UI" panose="020B0604030504040204" pitchFamily="50" charset="-128"/>
                <a:ea typeface="Meiryo UI" panose="020B0604030504040204" pitchFamily="50" charset="-128"/>
              </a:rPr>
              <a:t>&lt;?xml version='1.1' encoding='UTF-8'?&gt;</a:t>
            </a:r>
          </a:p>
          <a:p>
            <a:r>
              <a:rPr lang="en-US" altLang="ja-JP" sz="800" dirty="0">
                <a:latin typeface="Meiryo UI" panose="020B0604030504040204" pitchFamily="50" charset="-128"/>
                <a:ea typeface="Meiryo UI" panose="020B0604030504040204" pitchFamily="50" charset="-128"/>
              </a:rPr>
              <a:t>&lt;user&gt;</a:t>
            </a:r>
          </a:p>
          <a:p>
            <a:r>
              <a:rPr lang="en-US" altLang="ja-JP" sz="800" dirty="0">
                <a:latin typeface="Meiryo UI" panose="020B0604030504040204" pitchFamily="50" charset="-128"/>
                <a:ea typeface="Meiryo UI" panose="020B0604030504040204" pitchFamily="50" charset="-128"/>
              </a:rPr>
              <a:t>  &lt;version&gt;10&lt;/version&gt;</a:t>
            </a:r>
          </a:p>
          <a:p>
            <a:r>
              <a:rPr lang="en-US" altLang="ja-JP" sz="800" dirty="0">
                <a:latin typeface="Meiryo UI" panose="020B0604030504040204" pitchFamily="50" charset="-128"/>
                <a:ea typeface="Meiryo UI" panose="020B0604030504040204" pitchFamily="50" charset="-128"/>
              </a:rPr>
              <a:t>  &lt;id&gt;administrator&lt;/id&gt;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fullName</a:t>
            </a:r>
            <a:r>
              <a:rPr lang="en-US" altLang="ja-JP" sz="800" dirty="0">
                <a:latin typeface="Meiryo UI" panose="020B0604030504040204" pitchFamily="50" charset="-128"/>
                <a:ea typeface="Meiryo UI" panose="020B0604030504040204" pitchFamily="50" charset="-128"/>
              </a:rPr>
              <a:t>&gt;administrator&lt;/</a:t>
            </a:r>
            <a:r>
              <a:rPr lang="en-US" altLang="ja-JP" sz="800" dirty="0" err="1">
                <a:latin typeface="Meiryo UI" panose="020B0604030504040204" pitchFamily="50" charset="-128"/>
                <a:ea typeface="Meiryo UI" panose="020B0604030504040204" pitchFamily="50" charset="-128"/>
              </a:rPr>
              <a:t>fullName</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&lt;properties&gt;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jenkins.console.ConsoleUrlProviderUserProperty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hudson.model.MyViewsProperty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&lt;views&gt;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hudson.model.AllView</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&lt;owner class="</a:t>
            </a:r>
            <a:r>
              <a:rPr lang="en-US" altLang="ja-JP" sz="800" dirty="0" err="1">
                <a:latin typeface="Meiryo UI" panose="020B0604030504040204" pitchFamily="50" charset="-128"/>
                <a:ea typeface="Meiryo UI" panose="020B0604030504040204" pitchFamily="50" charset="-128"/>
              </a:rPr>
              <a:t>hudson.model.MyViewsProperty</a:t>
            </a:r>
            <a:r>
              <a:rPr lang="en-US" altLang="ja-JP" sz="800" dirty="0">
                <a:latin typeface="Meiryo UI" panose="020B0604030504040204" pitchFamily="50" charset="-128"/>
                <a:ea typeface="Meiryo UI" panose="020B0604030504040204" pitchFamily="50" charset="-128"/>
              </a:rPr>
              <a:t>" reference="../../.."/&gt;</a:t>
            </a:r>
          </a:p>
          <a:p>
            <a:r>
              <a:rPr lang="en-US" altLang="ja-JP" sz="800" dirty="0">
                <a:latin typeface="Meiryo UI" panose="020B0604030504040204" pitchFamily="50" charset="-128"/>
                <a:ea typeface="Meiryo UI" panose="020B0604030504040204" pitchFamily="50" charset="-128"/>
              </a:rPr>
              <a:t>          &lt;name&gt;all&lt;/name&gt;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filterExecutors</a:t>
            </a:r>
            <a:r>
              <a:rPr lang="en-US" altLang="ja-JP" sz="800" dirty="0">
                <a:latin typeface="Meiryo UI" panose="020B0604030504040204" pitchFamily="50" charset="-128"/>
                <a:ea typeface="Meiryo UI" panose="020B0604030504040204" pitchFamily="50" charset="-128"/>
              </a:rPr>
              <a:t>&gt;false&lt;/</a:t>
            </a:r>
            <a:r>
              <a:rPr lang="en-US" altLang="ja-JP" sz="800" dirty="0" err="1">
                <a:latin typeface="Meiryo UI" panose="020B0604030504040204" pitchFamily="50" charset="-128"/>
                <a:ea typeface="Meiryo UI" panose="020B0604030504040204" pitchFamily="50" charset="-128"/>
              </a:rPr>
              <a:t>filterExecutors</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filterQueue</a:t>
            </a:r>
            <a:r>
              <a:rPr lang="en-US" altLang="ja-JP" sz="800" dirty="0">
                <a:latin typeface="Meiryo UI" panose="020B0604030504040204" pitchFamily="50" charset="-128"/>
                <a:ea typeface="Meiryo UI" panose="020B0604030504040204" pitchFamily="50" charset="-128"/>
              </a:rPr>
              <a:t>&gt;false&lt;/</a:t>
            </a:r>
            <a:r>
              <a:rPr lang="en-US" altLang="ja-JP" sz="800" dirty="0" err="1">
                <a:latin typeface="Meiryo UI" panose="020B0604030504040204" pitchFamily="50" charset="-128"/>
                <a:ea typeface="Meiryo UI" panose="020B0604030504040204" pitchFamily="50" charset="-128"/>
              </a:rPr>
              <a:t>filterQueue</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&lt;properties class="</a:t>
            </a:r>
            <a:r>
              <a:rPr lang="en-US" altLang="ja-JP" sz="800" dirty="0" err="1">
                <a:latin typeface="Meiryo UI" panose="020B0604030504040204" pitchFamily="50" charset="-128"/>
                <a:ea typeface="Meiryo UI" panose="020B0604030504040204" pitchFamily="50" charset="-128"/>
              </a:rPr>
              <a:t>hudson.model.View$PropertyList</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hudson.model.AllView</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&lt;/views&gt;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hudson.model.MyViewsProperty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hudson.model.PaneStatusProperties</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&lt;collapsed/&gt;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hudson.model.PaneStatusProperties</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jenkins.security.seed.UserSeedProperty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&lt;seed&gt;df099765594d6a4f&lt;/seed&gt;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jenkins.security.seed.UserSeedProperty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hudson.search.UserSearchProperty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insensitiveSearch</a:t>
            </a:r>
            <a:r>
              <a:rPr lang="en-US" altLang="ja-JP" sz="800" dirty="0">
                <a:latin typeface="Meiryo UI" panose="020B0604030504040204" pitchFamily="50" charset="-128"/>
                <a:ea typeface="Meiryo UI" panose="020B0604030504040204" pitchFamily="50" charset="-128"/>
              </a:rPr>
              <a:t>&gt;true&lt;/</a:t>
            </a:r>
            <a:r>
              <a:rPr lang="en-US" altLang="ja-JP" sz="800" dirty="0" err="1">
                <a:latin typeface="Meiryo UI" panose="020B0604030504040204" pitchFamily="50" charset="-128"/>
                <a:ea typeface="Meiryo UI" panose="020B0604030504040204" pitchFamily="50" charset="-128"/>
              </a:rPr>
              <a:t>insensitiveSearch</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hudson.search.UserSearchProperty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hudson.model.TimeZoneProperty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jenkins.model.experimentalflags.UserExperimentalFlagsProperty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&lt;flags/&gt;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jenkins.model.experimentalflags.UserExperimentalFlagsProperty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hudson.security.HudsonPrivateSecurityRealm</a:t>
            </a:r>
            <a:r>
              <a:rPr lang="en-US" altLang="ja-JP" sz="800" dirty="0">
                <a:latin typeface="Meiryo UI" panose="020B0604030504040204" pitchFamily="50" charset="-128"/>
                <a:ea typeface="Meiryo UI" panose="020B0604030504040204" pitchFamily="50" charset="-128"/>
              </a:rPr>
              <a:t>_-Details&gt;</a:t>
            </a:r>
          </a:p>
          <a:p>
            <a:r>
              <a:rPr lang="en-US" altLang="ja-JP" sz="800" dirty="0">
                <a:latin typeface="Meiryo UI" panose="020B0604030504040204" pitchFamily="50" charset="-128"/>
                <a:ea typeface="Meiryo UI" panose="020B0604030504040204" pitchFamily="50" charset="-128"/>
              </a:rPr>
              <a:t>      </a:t>
            </a:r>
            <a:r>
              <a:rPr lang="en-US" altLang="ja-JP" sz="800" b="1" dirty="0">
                <a:solidFill>
                  <a:srgbClr val="FF0000"/>
                </a:solidFill>
                <a:latin typeface="Meiryo UI" panose="020B0604030504040204" pitchFamily="50" charset="-128"/>
                <a:ea typeface="Meiryo UI" panose="020B0604030504040204" pitchFamily="50" charset="-128"/>
              </a:rPr>
              <a:t>&lt;</a:t>
            </a:r>
            <a:r>
              <a:rPr lang="en-US" altLang="ja-JP" sz="800" b="1" dirty="0" err="1">
                <a:solidFill>
                  <a:srgbClr val="FF0000"/>
                </a:solidFill>
                <a:latin typeface="Meiryo UI" panose="020B0604030504040204" pitchFamily="50" charset="-128"/>
                <a:ea typeface="Meiryo UI" panose="020B0604030504040204" pitchFamily="50" charset="-128"/>
              </a:rPr>
              <a:t>passwordHash</a:t>
            </a:r>
            <a:r>
              <a:rPr lang="en-US" altLang="ja-JP" sz="800" b="1" dirty="0">
                <a:solidFill>
                  <a:srgbClr val="FF0000"/>
                </a:solidFill>
                <a:latin typeface="Meiryo UI" panose="020B0604030504040204" pitchFamily="50" charset="-128"/>
                <a:ea typeface="Meiryo UI" panose="020B0604030504040204" pitchFamily="50" charset="-128"/>
              </a:rPr>
              <a:t>&gt;#jbcrypt:$2a$10$C.OGgVUByonSMf7Vd1cpoukVfyI.Lt.BGpPhLQQTxZmOYvQ8D.Kn.&lt;/passwordHash&gt;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hudson.security.HudsonPrivateSecurityRealm</a:t>
            </a:r>
            <a:r>
              <a:rPr lang="en-US" altLang="ja-JP" sz="800" dirty="0">
                <a:latin typeface="Meiryo UI" panose="020B0604030504040204" pitchFamily="50" charset="-128"/>
                <a:ea typeface="Meiryo UI" panose="020B0604030504040204" pitchFamily="50" charset="-128"/>
              </a:rPr>
              <a:t>_-Details&gt;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jenkins.security.ApiTokenProperty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tokenStore</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tokenList</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tokenStore</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a:t>
            </a:r>
            <a:r>
              <a:rPr lang="en-US" altLang="ja-JP" sz="800" dirty="0" err="1">
                <a:latin typeface="Meiryo UI" panose="020B0604030504040204" pitchFamily="50" charset="-128"/>
                <a:ea typeface="Meiryo UI" panose="020B0604030504040204" pitchFamily="50" charset="-128"/>
              </a:rPr>
              <a:t>jenkins.security.ApiTokenProperty</a:t>
            </a:r>
            <a:r>
              <a:rPr lang="en-US" altLang="ja-JP" sz="800" dirty="0">
                <a:latin typeface="Meiryo UI" panose="020B0604030504040204" pitchFamily="50" charset="-128"/>
                <a:ea typeface="Meiryo UI" panose="020B0604030504040204" pitchFamily="50" charset="-128"/>
              </a:rPr>
              <a:t>&gt;</a:t>
            </a:r>
          </a:p>
          <a:p>
            <a:r>
              <a:rPr lang="en-US" altLang="ja-JP" sz="800" dirty="0">
                <a:latin typeface="Meiryo UI" panose="020B0604030504040204" pitchFamily="50" charset="-128"/>
                <a:ea typeface="Meiryo UI" panose="020B0604030504040204" pitchFamily="50" charset="-128"/>
              </a:rPr>
              <a:t>  &lt;/properties&gt;</a:t>
            </a:r>
          </a:p>
          <a:p>
            <a:r>
              <a:rPr lang="en-US" altLang="ja-JP" sz="800" dirty="0">
                <a:latin typeface="Meiryo UI" panose="020B0604030504040204" pitchFamily="50" charset="-128"/>
                <a:ea typeface="Meiryo UI" panose="020B0604030504040204" pitchFamily="50" charset="-128"/>
              </a:rPr>
              <a:t>&lt;/user&gt;</a:t>
            </a:r>
          </a:p>
        </p:txBody>
      </p:sp>
    </p:spTree>
    <p:extLst>
      <p:ext uri="{BB962C8B-B14F-4D97-AF65-F5344CB8AC3E}">
        <p14:creationId xmlns:p14="http://schemas.microsoft.com/office/powerpoint/2010/main" val="5084770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16069</TotalTime>
  <Words>3660</Words>
  <Application>Microsoft Office PowerPoint</Application>
  <PresentationFormat>ワイド画面</PresentationFormat>
  <Paragraphs>372</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高広 石田</dc:creator>
  <cp:lastModifiedBy>高広 石田</cp:lastModifiedBy>
  <cp:revision>104</cp:revision>
  <dcterms:created xsi:type="dcterms:W3CDTF">2024-02-28T10:11:28Z</dcterms:created>
  <dcterms:modified xsi:type="dcterms:W3CDTF">2024-09-30T03:59:45Z</dcterms:modified>
</cp:coreProperties>
</file>