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C4BAB4-D40E-D677-27DA-9AED87678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C15785-6850-2D05-FD76-5A1D27E0A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FD88BD-57C6-0A86-99CA-BDBE6651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7EBE-02CD-4F35-85E4-133B9802868A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A484A3-752D-3E80-BC77-B0D363EA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B159A3-3456-A4D0-76E7-FBB8F542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881B-5339-4EBD-87E5-8897F5D884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73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689883-9152-5932-97F5-C222638C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7D9EED2-7502-3559-4620-225817B4D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92E6FC-2413-77E6-983A-83D08A4E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7EBE-02CD-4F35-85E4-133B9802868A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259267-25A7-34C2-44E2-B0596A65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74BB26-EB85-B6D2-B8C4-35357983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881B-5339-4EBD-87E5-8897F5D884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8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71929CF-DA75-A052-460A-0462D9319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8BC949-2682-3CE6-D2D4-E1F5C388E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87AD7D-7E96-BE8C-3B16-0286F2C22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7EBE-02CD-4F35-85E4-133B9802868A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99CF47-A585-15A3-AB27-BD688390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C795BC-05C3-B12A-5974-F2082A12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881B-5339-4EBD-87E5-8897F5D884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55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7165FF-D04F-58BD-AAA3-C959C54C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58AB14-5407-A2C0-EF1F-0060C16F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7105D8-F724-123F-FEF1-5E4B39974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7EBE-02CD-4F35-85E4-133B9802868A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AE0DC7-BE79-7FEA-52B2-4F48201C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ED2CBE-AF84-00E7-B092-5890F90B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881B-5339-4EBD-87E5-8897F5D884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89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492CE8-98D6-BCBC-B825-8FA8F63DA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0332C5-9E02-B851-65E9-4ED7D7F26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330815-9594-000A-9C1D-F0AAE4FA5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7EBE-02CD-4F35-85E4-133B9802868A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98CC4E-BCA3-C567-A933-A0DB4175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F77B25-FEA6-A0A1-A12F-6E5DA593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881B-5339-4EBD-87E5-8897F5D884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73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A9539C-F573-3CFD-B158-437E3B240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60D2DF-9364-EF78-9CD5-F9AC6A851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732BAB-783D-0575-25B0-0451E7550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5FEEA7-AD36-A8C4-B175-292569B0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7EBE-02CD-4F35-85E4-133B9802868A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1DCACB-99B1-365F-FE17-A34F296A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E73086-51BE-A9FC-816B-7401ED2A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881B-5339-4EBD-87E5-8897F5D884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39ED9-B987-2FFF-68E0-880DF5AC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B4A198-7667-C9F9-BB67-E31DD0CB9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560ABE-3373-E7D2-CA95-10A5D2258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2B28FDA-8B26-660A-2B51-108C5DED2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B1C9C44-505D-6E43-DFD3-AE46ACB98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688E10C-B6CE-C154-BC39-999163DF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7EBE-02CD-4F35-85E4-133B9802868A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DEF2D1C-ABE9-5DC8-8B05-92494C6DC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4A11896-1779-8B21-60A7-87E83331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881B-5339-4EBD-87E5-8897F5D884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38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0AE2E2-77FC-A835-20B8-1FD2531D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B4BB018-6A5D-2A0D-FE03-4ED3D897F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7EBE-02CD-4F35-85E4-133B9802868A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18E5C2-1004-2747-BFD5-CDF3FB98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9193DB8-D43D-7DFD-6BFF-BB98C919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881B-5339-4EBD-87E5-8897F5D884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46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FE99148-8BA2-BBC8-BDA2-7CB23817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7EBE-02CD-4F35-85E4-133B9802868A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B8CD862-C158-C5D8-1424-4F626C0C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DF8A33-B727-614A-7774-AF8ED71C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881B-5339-4EBD-87E5-8897F5D884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48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453710-2B79-0649-10FE-3A9A65A4D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7ADCC4-91BF-25ED-756E-475A1EB90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90D9F1-E6B8-BE2F-8476-EB8B1441D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FDE704-5BBA-259B-43C1-90F2E346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7EBE-02CD-4F35-85E4-133B9802868A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B4EEE7-48C8-7456-F834-E3C34500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A68082-8A30-4012-0FB9-186FE2F9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881B-5339-4EBD-87E5-8897F5D884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47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6657D6-8803-BF22-F8FD-B214EC911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6750075-BC5D-0288-2A86-C64717205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6635BF-1C0E-C36E-AE6C-BF6058463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37DF36-2A12-B5AE-0DDE-E051356D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7EBE-02CD-4F35-85E4-133B9802868A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D894CF-FBE5-E3E0-8BCE-8484D93B0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B3FC7F-DD40-37A8-CCF0-CB3FCFA7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881B-5339-4EBD-87E5-8897F5D884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42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DFD02FC-A8DF-2324-A393-CF835A24E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990DF3-E676-10CA-3175-8353C3B0E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807143-C3DB-9170-2C72-8F8ED8B27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CF7EBE-02CD-4F35-85E4-133B9802868A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FFF294-DA02-A1FE-2666-7642C75A0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4B5410-6E66-D859-5A52-456FAB320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98881B-5339-4EBD-87E5-8897F5D884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556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ED8388-306F-3B7F-63D9-BB5C887901FE}"/>
              </a:ext>
            </a:extLst>
          </p:cNvPr>
          <p:cNvSpPr txBox="1"/>
          <p:nvPr/>
        </p:nvSpPr>
        <p:spPr>
          <a:xfrm>
            <a:off x="2575420" y="1451295"/>
            <a:ext cx="6744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Kerberos</a:t>
            </a: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委任実験</a:t>
            </a:r>
          </a:p>
        </p:txBody>
      </p:sp>
    </p:spTree>
    <p:extLst>
      <p:ext uri="{BB962C8B-B14F-4D97-AF65-F5344CB8AC3E}">
        <p14:creationId xmlns:p14="http://schemas.microsoft.com/office/powerpoint/2010/main" val="118402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F6288-679F-8517-9DA6-7C8E62866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正方形/長方形 1028">
            <a:extLst>
              <a:ext uri="{FF2B5EF4-FFF2-40B4-BE49-F238E27FC236}">
                <a16:creationId xmlns:a16="http://schemas.microsoft.com/office/drawing/2014/main" id="{D5B0F2C6-875B-C7D2-0CED-0CA8D762134A}"/>
              </a:ext>
            </a:extLst>
          </p:cNvPr>
          <p:cNvSpPr/>
          <p:nvPr/>
        </p:nvSpPr>
        <p:spPr>
          <a:xfrm>
            <a:off x="0" y="0"/>
            <a:ext cx="12192000" cy="620688"/>
          </a:xfrm>
          <a:prstGeom prst="rect">
            <a:avLst/>
          </a:prstGeom>
          <a:solidFill>
            <a:srgbClr val="000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システム構成イメージ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268489B-A603-0D36-C657-CD1B8C98135B}"/>
              </a:ext>
            </a:extLst>
          </p:cNvPr>
          <p:cNvSpPr/>
          <p:nvPr/>
        </p:nvSpPr>
        <p:spPr>
          <a:xfrm>
            <a:off x="551812" y="992666"/>
            <a:ext cx="11217942" cy="4242332"/>
          </a:xfrm>
          <a:prstGeom prst="rect">
            <a:avLst/>
          </a:prstGeom>
          <a:solidFill>
            <a:schemeClr val="tx2">
              <a:lumMod val="10000"/>
              <a:lumOff val="90000"/>
              <a:alpha val="50000"/>
            </a:schemeClr>
          </a:solidFill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7574A30-FCC7-A9E6-3F35-1346E72F5004}"/>
              </a:ext>
            </a:extLst>
          </p:cNvPr>
          <p:cNvSpPr/>
          <p:nvPr/>
        </p:nvSpPr>
        <p:spPr>
          <a:xfrm>
            <a:off x="417065" y="6380977"/>
            <a:ext cx="1188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(Windows10)</a:t>
            </a:r>
            <a:endParaRPr lang="ja-JP" altLang="en-US" sz="1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2B0BCD-FACF-F556-3DCE-EF819CE17BC4}"/>
              </a:ext>
            </a:extLst>
          </p:cNvPr>
          <p:cNvSpPr/>
          <p:nvPr/>
        </p:nvSpPr>
        <p:spPr>
          <a:xfrm>
            <a:off x="221371" y="640248"/>
            <a:ext cx="1007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Virtual Box</a:t>
            </a:r>
            <a:endParaRPr lang="ja-JP" altLang="en-US" sz="12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B3A436E-A765-7C85-6A7B-E2CE80EEEE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5" y="869556"/>
            <a:ext cx="751291" cy="751291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8CCD09A-2B57-00F9-5A90-9C0B2C3244F3}"/>
              </a:ext>
            </a:extLst>
          </p:cNvPr>
          <p:cNvSpPr/>
          <p:nvPr/>
        </p:nvSpPr>
        <p:spPr>
          <a:xfrm>
            <a:off x="952119" y="992666"/>
            <a:ext cx="18309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400" dirty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Host Only Network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5B9C8B9-5681-E2B0-D0EE-52C7368F6E2C}"/>
              </a:ext>
            </a:extLst>
          </p:cNvPr>
          <p:cNvCxnSpPr>
            <a:cxnSpLocks/>
          </p:cNvCxnSpPr>
          <p:nvPr/>
        </p:nvCxnSpPr>
        <p:spPr>
          <a:xfrm>
            <a:off x="1011138" y="5234998"/>
            <a:ext cx="0" cy="347965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43678BB-9CB3-8889-A8D9-43382BC97313}"/>
              </a:ext>
            </a:extLst>
          </p:cNvPr>
          <p:cNvSpPr/>
          <p:nvPr/>
        </p:nvSpPr>
        <p:spPr>
          <a:xfrm>
            <a:off x="1360527" y="4436993"/>
            <a:ext cx="1091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クライアント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(Windows7)</a:t>
            </a:r>
            <a:endParaRPr lang="ja-JP" altLang="en-US" sz="1200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72B8A789-D735-F2DB-3CE5-F0E0885ADDF9}"/>
              </a:ext>
            </a:extLst>
          </p:cNvPr>
          <p:cNvGrpSpPr/>
          <p:nvPr/>
        </p:nvGrpSpPr>
        <p:grpSpPr>
          <a:xfrm>
            <a:off x="1312437" y="3454710"/>
            <a:ext cx="1188146" cy="1042652"/>
            <a:chOff x="633866" y="4821253"/>
            <a:chExt cx="1492776" cy="1350614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2513F5ED-FADD-3B5C-9213-6C223F6DC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866" y="4821253"/>
              <a:ext cx="1492776" cy="1350614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0ACB9221-26C9-6DD8-D43A-77F3EC4BF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729" y="5059948"/>
              <a:ext cx="569050" cy="569050"/>
            </a:xfrm>
            <a:prstGeom prst="rect">
              <a:avLst/>
            </a:prstGeom>
          </p:spPr>
        </p:pic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673E61C-FF4A-02FB-45E5-69ECEB617162}"/>
              </a:ext>
            </a:extLst>
          </p:cNvPr>
          <p:cNvSpPr/>
          <p:nvPr/>
        </p:nvSpPr>
        <p:spPr>
          <a:xfrm>
            <a:off x="4449355" y="1214254"/>
            <a:ext cx="6951284" cy="376041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Windows</a:t>
            </a:r>
            <a:r>
              <a:rPr kumimoji="0" lang="ja-JP" altLang="en-US" sz="1050" b="1" kern="0" dirty="0">
                <a:solidFill>
                  <a:prstClr val="black"/>
                </a:solidFill>
                <a:latin typeface="Meiryo UI"/>
                <a:ea typeface="Meiryo UI"/>
              </a:rPr>
              <a:t> </a:t>
            </a:r>
            <a:r>
              <a:rPr kumimoji="0" lang="en-US" altLang="ja-JP" sz="1050" b="1" kern="0" dirty="0">
                <a:solidFill>
                  <a:prstClr val="black"/>
                </a:solidFill>
                <a:latin typeface="Meiryo UI"/>
                <a:ea typeface="Meiryo UI"/>
              </a:rPr>
              <a:t>Server</a:t>
            </a:r>
            <a:r>
              <a:rPr kumimoji="0" lang="ja-JP" altLang="en-US" sz="1050" b="1" kern="0" dirty="0">
                <a:solidFill>
                  <a:prstClr val="black"/>
                </a:solidFill>
                <a:latin typeface="Meiryo UI"/>
                <a:ea typeface="Meiryo UI"/>
              </a:rPr>
              <a:t> </a:t>
            </a:r>
            <a:r>
              <a:rPr kumimoji="0" lang="en-US" altLang="ja-JP" sz="1050" b="1" kern="0" dirty="0">
                <a:solidFill>
                  <a:prstClr val="black"/>
                </a:solidFill>
                <a:latin typeface="Meiryo UI"/>
                <a:ea typeface="Meiryo UI"/>
              </a:rPr>
              <a:t>2019</a:t>
            </a:r>
            <a:endParaRPr kumimoji="0" lang="ja-JP" altLang="en-US" sz="10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4FBCBFDC-EC48-D4B9-2EFB-B47336A856A4}"/>
              </a:ext>
            </a:extLst>
          </p:cNvPr>
          <p:cNvGrpSpPr/>
          <p:nvPr/>
        </p:nvGrpSpPr>
        <p:grpSpPr>
          <a:xfrm>
            <a:off x="4128592" y="1050558"/>
            <a:ext cx="765632" cy="660240"/>
            <a:chOff x="4653655" y="4685164"/>
            <a:chExt cx="1372974" cy="1281425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667BEE5A-83F3-C0D8-68C0-2F7416514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3655" y="4685164"/>
              <a:ext cx="1372974" cy="1281425"/>
            </a:xfrm>
            <a:prstGeom prst="rect">
              <a:avLst/>
            </a:prstGeom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7DE3395E-9E50-A3B0-C42C-19D663F33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1265" y="5158910"/>
              <a:ext cx="452924" cy="439297"/>
            </a:xfrm>
            <a:prstGeom prst="rect">
              <a:avLst/>
            </a:prstGeom>
          </p:spPr>
        </p:pic>
      </p:grpSp>
      <p:pic>
        <p:nvPicPr>
          <p:cNvPr id="23" name="図 22">
            <a:extLst>
              <a:ext uri="{FF2B5EF4-FFF2-40B4-BE49-F238E27FC236}">
                <a16:creationId xmlns:a16="http://schemas.microsoft.com/office/drawing/2014/main" id="{5993DFE9-49C0-B45D-AFE4-D349A68527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811" y="1541427"/>
            <a:ext cx="1194888" cy="1115214"/>
          </a:xfrm>
          <a:prstGeom prst="rect">
            <a:avLst/>
          </a:prstGeom>
        </p:spPr>
      </p:pic>
      <p:pic>
        <p:nvPicPr>
          <p:cNvPr id="1026" name="Picture 2" descr="Windows Server 2016 でActive Directory を インストール【2台構成】｜No IT No Life - おすぎやん  サーバの設計・構築">
            <a:extLst>
              <a:ext uri="{FF2B5EF4-FFF2-40B4-BE49-F238E27FC236}">
                <a16:creationId xmlns:a16="http://schemas.microsoft.com/office/drawing/2014/main" id="{8E8CA076-79D2-FB0F-B59C-5D7A08E3B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906" y="2099034"/>
            <a:ext cx="553586" cy="47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02E4812-C0D1-DFF8-845B-7DFE23B29314}"/>
              </a:ext>
            </a:extLst>
          </p:cNvPr>
          <p:cNvSpPr/>
          <p:nvPr/>
        </p:nvSpPr>
        <p:spPr>
          <a:xfrm>
            <a:off x="7428755" y="2663961"/>
            <a:ext cx="7889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AD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サーバ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722DA26E-7BB5-74F1-F679-BDF3124E91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36" y="3301020"/>
            <a:ext cx="1194888" cy="1115214"/>
          </a:xfrm>
          <a:prstGeom prst="rect">
            <a:avLst/>
          </a:prstGeom>
        </p:spPr>
      </p:pic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E8D4290-50E9-C07B-1D88-ECAE56594EF2}"/>
              </a:ext>
            </a:extLst>
          </p:cNvPr>
          <p:cNvSpPr/>
          <p:nvPr/>
        </p:nvSpPr>
        <p:spPr>
          <a:xfrm>
            <a:off x="6044383" y="4369484"/>
            <a:ext cx="8922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サーバ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(IIS)</a:t>
            </a: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04F17DC4-3289-B60B-2D79-59BDC7CF12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492" y="3301020"/>
            <a:ext cx="1194888" cy="1115214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B25BE1C-6861-ADBC-9A36-98B6977EEB7E}"/>
              </a:ext>
            </a:extLst>
          </p:cNvPr>
          <p:cNvSpPr/>
          <p:nvPr/>
        </p:nvSpPr>
        <p:spPr>
          <a:xfrm>
            <a:off x="8582350" y="4369484"/>
            <a:ext cx="1475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サーバ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(MSSQL Express)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E4A6E68A-372E-AF8E-30C7-E6122A14A0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9559" y="4034068"/>
            <a:ext cx="576518" cy="310160"/>
          </a:xfrm>
          <a:prstGeom prst="rect">
            <a:avLst/>
          </a:prstGeom>
        </p:spPr>
      </p:pic>
      <p:pic>
        <p:nvPicPr>
          <p:cNvPr id="1028" name="Picture 4" descr="データベース - ダウンロード 無料のアイコン">
            <a:extLst>
              <a:ext uri="{FF2B5EF4-FFF2-40B4-BE49-F238E27FC236}">
                <a16:creationId xmlns:a16="http://schemas.microsoft.com/office/drawing/2014/main" id="{3B186FC9-DC48-491E-0319-381EB2350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502" y="3857150"/>
            <a:ext cx="461666" cy="46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9B20815-ADF9-D9BD-478A-8E23423E4794}"/>
              </a:ext>
            </a:extLst>
          </p:cNvPr>
          <p:cNvGrpSpPr/>
          <p:nvPr/>
        </p:nvGrpSpPr>
        <p:grpSpPr>
          <a:xfrm>
            <a:off x="417065" y="5398694"/>
            <a:ext cx="1188146" cy="1042652"/>
            <a:chOff x="633866" y="4821253"/>
            <a:chExt cx="1492776" cy="1350614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DDD6FA68-A1FE-81D6-E5C4-28043D451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866" y="4821253"/>
              <a:ext cx="1492776" cy="1350614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38C13CB5-B974-458A-34DE-B0662E4F5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729" y="5059948"/>
              <a:ext cx="569050" cy="569050"/>
            </a:xfrm>
            <a:prstGeom prst="rect">
              <a:avLst/>
            </a:prstGeom>
          </p:spPr>
        </p:pic>
      </p:grp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E2D48D9-A7F0-A762-AE1C-11AF0FCEADE1}"/>
              </a:ext>
            </a:extLst>
          </p:cNvPr>
          <p:cNvCxnSpPr>
            <a:cxnSpLocks/>
          </p:cNvCxnSpPr>
          <p:nvPr/>
        </p:nvCxnSpPr>
        <p:spPr>
          <a:xfrm>
            <a:off x="2500583" y="3902817"/>
            <a:ext cx="3543800" cy="0"/>
          </a:xfrm>
          <a:prstGeom prst="straightConnector1">
            <a:avLst/>
          </a:prstGeom>
          <a:ln w="76200">
            <a:solidFill>
              <a:schemeClr val="accent2">
                <a:alpha val="50000"/>
              </a:schemeClr>
            </a:solidFill>
            <a:prstDash val="solid"/>
            <a:headEnd type="none" w="med" len="med"/>
            <a:tailEnd type="triangle" w="med" len="med"/>
          </a:ln>
          <a:effectLst>
            <a:glow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9B566BD-88C8-F56E-70DC-5755F7BC1594}"/>
              </a:ext>
            </a:extLst>
          </p:cNvPr>
          <p:cNvSpPr/>
          <p:nvPr/>
        </p:nvSpPr>
        <p:spPr>
          <a:xfrm>
            <a:off x="3499528" y="3538402"/>
            <a:ext cx="1720497" cy="253621"/>
          </a:xfrm>
          <a:prstGeom prst="rect">
            <a:avLst/>
          </a:prstGeom>
          <a:noFill/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accent2"/>
                </a:solidFill>
                <a:effectLst>
                  <a:glow rad="127000">
                    <a:schemeClr val="bg1"/>
                  </a:glow>
                </a:effectLst>
              </a:rPr>
              <a:t>HTTP</a:t>
            </a:r>
            <a:r>
              <a:rPr lang="ja-JP" altLang="en-US" sz="1400" b="1" dirty="0">
                <a:solidFill>
                  <a:schemeClr val="accent2"/>
                </a:solidFill>
                <a:effectLst>
                  <a:glow rad="127000">
                    <a:schemeClr val="bg1"/>
                  </a:glow>
                </a:effectLst>
              </a:rPr>
              <a:t>通信</a:t>
            </a:r>
          </a:p>
        </p:txBody>
      </p:sp>
      <p:cxnSp>
        <p:nvCxnSpPr>
          <p:cNvPr id="31" name="コネクタ: 曲線 30">
            <a:extLst>
              <a:ext uri="{FF2B5EF4-FFF2-40B4-BE49-F238E27FC236}">
                <a16:creationId xmlns:a16="http://schemas.microsoft.com/office/drawing/2014/main" id="{18CB6693-F8C0-55EF-D67E-F6AAC3DB4717}"/>
              </a:ext>
            </a:extLst>
          </p:cNvPr>
          <p:cNvCxnSpPr>
            <a:stCxn id="25" idx="0"/>
            <a:endCxn id="23" idx="1"/>
          </p:cNvCxnSpPr>
          <p:nvPr/>
        </p:nvCxnSpPr>
        <p:spPr>
          <a:xfrm rot="5400000" flipH="1" flipV="1">
            <a:off x="6244652" y="2319862"/>
            <a:ext cx="1201986" cy="760331"/>
          </a:xfrm>
          <a:prstGeom prst="curvedConnector2">
            <a:avLst/>
          </a:prstGeom>
          <a:ln w="76200">
            <a:solidFill>
              <a:schemeClr val="accent2">
                <a:alpha val="50000"/>
              </a:schemeClr>
            </a:solidFill>
            <a:prstDash val="solid"/>
            <a:headEnd type="triangle" w="med" len="med"/>
            <a:tailEnd type="triangle" w="med" len="med"/>
          </a:ln>
          <a:effectLst>
            <a:glow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正方形/長方形 1023">
            <a:extLst>
              <a:ext uri="{FF2B5EF4-FFF2-40B4-BE49-F238E27FC236}">
                <a16:creationId xmlns:a16="http://schemas.microsoft.com/office/drawing/2014/main" id="{3522BEED-3D5B-2571-7D33-9B92F9038123}"/>
              </a:ext>
            </a:extLst>
          </p:cNvPr>
          <p:cNvSpPr/>
          <p:nvPr/>
        </p:nvSpPr>
        <p:spPr>
          <a:xfrm>
            <a:off x="5726522" y="2519708"/>
            <a:ext cx="1720497" cy="253621"/>
          </a:xfrm>
          <a:prstGeom prst="rect">
            <a:avLst/>
          </a:prstGeom>
          <a:noFill/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accent2"/>
                </a:solidFill>
                <a:effectLst>
                  <a:glow rad="127000">
                    <a:schemeClr val="bg1"/>
                  </a:glow>
                </a:effectLst>
              </a:rPr>
              <a:t>Kerberos</a:t>
            </a:r>
            <a:r>
              <a:rPr lang="ja-JP" altLang="en-US" sz="1400" b="1" dirty="0">
                <a:solidFill>
                  <a:schemeClr val="accent2"/>
                </a:solidFill>
                <a:effectLst>
                  <a:glow rad="127000">
                    <a:schemeClr val="bg1"/>
                  </a:glow>
                </a:effectLst>
              </a:rPr>
              <a:t>通信</a:t>
            </a:r>
          </a:p>
        </p:txBody>
      </p:sp>
      <p:cxnSp>
        <p:nvCxnSpPr>
          <p:cNvPr id="1027" name="コネクタ: 曲線 1026">
            <a:extLst>
              <a:ext uri="{FF2B5EF4-FFF2-40B4-BE49-F238E27FC236}">
                <a16:creationId xmlns:a16="http://schemas.microsoft.com/office/drawing/2014/main" id="{A193B83A-A014-64D0-E66F-BDCD1A2A5698}"/>
              </a:ext>
            </a:extLst>
          </p:cNvPr>
          <p:cNvCxnSpPr>
            <a:cxnSpLocks/>
            <a:stCxn id="23" idx="3"/>
            <a:endCxn id="27" idx="0"/>
          </p:cNvCxnSpPr>
          <p:nvPr/>
        </p:nvCxnSpPr>
        <p:spPr>
          <a:xfrm>
            <a:off x="8420699" y="2099034"/>
            <a:ext cx="874237" cy="1201986"/>
          </a:xfrm>
          <a:prstGeom prst="curvedConnector2">
            <a:avLst/>
          </a:prstGeom>
          <a:ln w="76200">
            <a:solidFill>
              <a:schemeClr val="accent2">
                <a:alpha val="50000"/>
              </a:schemeClr>
            </a:solidFill>
            <a:prstDash val="solid"/>
            <a:headEnd type="triangle" w="med" len="med"/>
            <a:tailEnd type="triangle" w="med" len="med"/>
          </a:ln>
          <a:effectLst>
            <a:glow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正方形/長方形 1030">
            <a:extLst>
              <a:ext uri="{FF2B5EF4-FFF2-40B4-BE49-F238E27FC236}">
                <a16:creationId xmlns:a16="http://schemas.microsoft.com/office/drawing/2014/main" id="{D3F638D8-CBD0-E4A7-D982-3CC0F3665F6C}"/>
              </a:ext>
            </a:extLst>
          </p:cNvPr>
          <p:cNvSpPr/>
          <p:nvPr/>
        </p:nvSpPr>
        <p:spPr>
          <a:xfrm>
            <a:off x="8362423" y="2580498"/>
            <a:ext cx="1720497" cy="253621"/>
          </a:xfrm>
          <a:prstGeom prst="rect">
            <a:avLst/>
          </a:prstGeom>
          <a:noFill/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accent2"/>
                </a:solidFill>
                <a:effectLst>
                  <a:glow rad="127000">
                    <a:schemeClr val="bg1"/>
                  </a:glow>
                </a:effectLst>
              </a:rPr>
              <a:t>Kerberos</a:t>
            </a:r>
            <a:r>
              <a:rPr lang="ja-JP" altLang="en-US" sz="1400" b="1" dirty="0">
                <a:solidFill>
                  <a:schemeClr val="accent2"/>
                </a:solidFill>
                <a:effectLst>
                  <a:glow rad="127000">
                    <a:schemeClr val="bg1"/>
                  </a:glow>
                </a:effectLst>
              </a:rPr>
              <a:t>通信</a:t>
            </a:r>
          </a:p>
        </p:txBody>
      </p:sp>
      <p:cxnSp>
        <p:nvCxnSpPr>
          <p:cNvPr id="1033" name="直線矢印コネクタ 1032">
            <a:extLst>
              <a:ext uri="{FF2B5EF4-FFF2-40B4-BE49-F238E27FC236}">
                <a16:creationId xmlns:a16="http://schemas.microsoft.com/office/drawing/2014/main" id="{0114717A-4B8F-94DE-E11F-DBE4CAF3BC20}"/>
              </a:ext>
            </a:extLst>
          </p:cNvPr>
          <p:cNvCxnSpPr>
            <a:cxnSpLocks/>
          </p:cNvCxnSpPr>
          <p:nvPr/>
        </p:nvCxnSpPr>
        <p:spPr>
          <a:xfrm>
            <a:off x="6898897" y="3902817"/>
            <a:ext cx="2005580" cy="0"/>
          </a:xfrm>
          <a:prstGeom prst="straightConnector1">
            <a:avLst/>
          </a:prstGeom>
          <a:ln w="76200">
            <a:solidFill>
              <a:schemeClr val="accent2">
                <a:alpha val="50000"/>
              </a:schemeClr>
            </a:solidFill>
            <a:prstDash val="solid"/>
            <a:headEnd type="none" w="med" len="med"/>
            <a:tailEnd type="triangle" w="med" len="med"/>
          </a:ln>
          <a:effectLst>
            <a:glow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正方形/長方形 1034">
            <a:extLst>
              <a:ext uri="{FF2B5EF4-FFF2-40B4-BE49-F238E27FC236}">
                <a16:creationId xmlns:a16="http://schemas.microsoft.com/office/drawing/2014/main" id="{E822F42B-A1A5-6C15-D26A-6F3DFFF04AEE}"/>
              </a:ext>
            </a:extLst>
          </p:cNvPr>
          <p:cNvSpPr/>
          <p:nvPr/>
        </p:nvSpPr>
        <p:spPr>
          <a:xfrm>
            <a:off x="7305929" y="3538401"/>
            <a:ext cx="1022248" cy="253621"/>
          </a:xfrm>
          <a:prstGeom prst="rect">
            <a:avLst/>
          </a:prstGeom>
          <a:noFill/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accent2"/>
                </a:solidFill>
                <a:effectLst>
                  <a:glow rad="127000">
                    <a:schemeClr val="bg1"/>
                  </a:glow>
                </a:effectLst>
              </a:rPr>
              <a:t>DB</a:t>
            </a:r>
            <a:r>
              <a:rPr lang="ja-JP" altLang="en-US" sz="1400" b="1" dirty="0">
                <a:solidFill>
                  <a:schemeClr val="accent2"/>
                </a:solidFill>
                <a:effectLst>
                  <a:glow rad="127000">
                    <a:schemeClr val="bg1"/>
                  </a:glow>
                </a:effectLst>
              </a:rPr>
              <a:t>利用</a:t>
            </a:r>
          </a:p>
        </p:txBody>
      </p:sp>
      <p:cxnSp>
        <p:nvCxnSpPr>
          <p:cNvPr id="1036" name="コネクタ: 曲線 1035">
            <a:extLst>
              <a:ext uri="{FF2B5EF4-FFF2-40B4-BE49-F238E27FC236}">
                <a16:creationId xmlns:a16="http://schemas.microsoft.com/office/drawing/2014/main" id="{54AB26DA-E65F-B466-D87C-4934711A942A}"/>
              </a:ext>
            </a:extLst>
          </p:cNvPr>
          <p:cNvCxnSpPr>
            <a:cxnSpLocks/>
            <a:stCxn id="14" idx="0"/>
            <a:endCxn id="23" idx="1"/>
          </p:cNvCxnSpPr>
          <p:nvPr/>
        </p:nvCxnSpPr>
        <p:spPr>
          <a:xfrm rot="5400000" flipH="1" flipV="1">
            <a:off x="3888322" y="117222"/>
            <a:ext cx="1355676" cy="5319301"/>
          </a:xfrm>
          <a:prstGeom prst="curvedConnector2">
            <a:avLst/>
          </a:prstGeom>
          <a:ln w="76200">
            <a:solidFill>
              <a:schemeClr val="accent2">
                <a:alpha val="50000"/>
              </a:schemeClr>
            </a:solidFill>
            <a:prstDash val="solid"/>
            <a:headEnd type="triangle" w="med" len="med"/>
            <a:tailEnd type="triangle" w="med" len="med"/>
          </a:ln>
          <a:effectLst>
            <a:glow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正方形/長方形 1038">
            <a:extLst>
              <a:ext uri="{FF2B5EF4-FFF2-40B4-BE49-F238E27FC236}">
                <a16:creationId xmlns:a16="http://schemas.microsoft.com/office/drawing/2014/main" id="{87F37CCA-446B-4CE5-86F2-3FD1802776DB}"/>
              </a:ext>
            </a:extLst>
          </p:cNvPr>
          <p:cNvSpPr/>
          <p:nvPr/>
        </p:nvSpPr>
        <p:spPr>
          <a:xfrm>
            <a:off x="2568476" y="2123266"/>
            <a:ext cx="1720497" cy="253621"/>
          </a:xfrm>
          <a:prstGeom prst="rect">
            <a:avLst/>
          </a:prstGeom>
          <a:noFill/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accent2"/>
                </a:solidFill>
                <a:effectLst>
                  <a:glow rad="127000">
                    <a:schemeClr val="bg1"/>
                  </a:glow>
                </a:effectLst>
              </a:rPr>
              <a:t>Kerberos</a:t>
            </a:r>
            <a:r>
              <a:rPr lang="ja-JP" altLang="en-US" sz="1400" b="1" dirty="0">
                <a:solidFill>
                  <a:schemeClr val="accent2"/>
                </a:solidFill>
                <a:effectLst>
                  <a:glow rad="127000">
                    <a:schemeClr val="bg1"/>
                  </a:glow>
                </a:effectLst>
              </a:rPr>
              <a:t>通信</a:t>
            </a:r>
          </a:p>
        </p:txBody>
      </p:sp>
      <p:pic>
        <p:nvPicPr>
          <p:cNvPr id="1040" name="Picture 8" descr="人のシルエットアイコンのフリーイラスト画像素材【商用無料】 | アイキャッチャー">
            <a:extLst>
              <a:ext uri="{FF2B5EF4-FFF2-40B4-BE49-F238E27FC236}">
                <a16:creationId xmlns:a16="http://schemas.microsoft.com/office/drawing/2014/main" id="{A707E397-48E1-9C7B-5787-4632382F4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437" y="3053414"/>
            <a:ext cx="432116" cy="43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正方形/長方形 1040">
            <a:extLst>
              <a:ext uri="{FF2B5EF4-FFF2-40B4-BE49-F238E27FC236}">
                <a16:creationId xmlns:a16="http://schemas.microsoft.com/office/drawing/2014/main" id="{821483B1-A912-0A9E-EF0F-E3BF9028ADD7}"/>
              </a:ext>
            </a:extLst>
          </p:cNvPr>
          <p:cNvSpPr/>
          <p:nvPr/>
        </p:nvSpPr>
        <p:spPr>
          <a:xfrm>
            <a:off x="938567" y="2632797"/>
            <a:ext cx="1170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TestUser</a:t>
            </a: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ドメインユーザ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1200" dirty="0"/>
          </a:p>
        </p:txBody>
      </p:sp>
      <p:pic>
        <p:nvPicPr>
          <p:cNvPr id="1042" name="Picture 8" descr="人のシルエットアイコンのフリーイラスト画像素材【商用無料】 | アイキャッチャー">
            <a:extLst>
              <a:ext uri="{FF2B5EF4-FFF2-40B4-BE49-F238E27FC236}">
                <a16:creationId xmlns:a16="http://schemas.microsoft.com/office/drawing/2014/main" id="{55F00834-292F-4441-A3AC-130E027AB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895" y="3230813"/>
            <a:ext cx="432116" cy="43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正方形/長方形 1042">
            <a:extLst>
              <a:ext uri="{FF2B5EF4-FFF2-40B4-BE49-F238E27FC236}">
                <a16:creationId xmlns:a16="http://schemas.microsoft.com/office/drawing/2014/main" id="{B4840A9A-ACF8-85E5-8DD3-910C4530FB60}"/>
              </a:ext>
            </a:extLst>
          </p:cNvPr>
          <p:cNvSpPr/>
          <p:nvPr/>
        </p:nvSpPr>
        <p:spPr>
          <a:xfrm>
            <a:off x="5046242" y="2810196"/>
            <a:ext cx="1366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iis_service</a:t>
            </a: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サービスアカウント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1200" dirty="0"/>
          </a:p>
        </p:txBody>
      </p:sp>
      <p:pic>
        <p:nvPicPr>
          <p:cNvPr id="1044" name="Picture 8" descr="人のシルエットアイコンのフリーイラスト画像素材【商用無料】 | アイキャッチャー">
            <a:extLst>
              <a:ext uri="{FF2B5EF4-FFF2-40B4-BE49-F238E27FC236}">
                <a16:creationId xmlns:a16="http://schemas.microsoft.com/office/drawing/2014/main" id="{6EDCBEF9-E1E9-BBB7-6180-B8F25367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939" y="3254736"/>
            <a:ext cx="432116" cy="43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正方形/長方形 1044">
            <a:extLst>
              <a:ext uri="{FF2B5EF4-FFF2-40B4-BE49-F238E27FC236}">
                <a16:creationId xmlns:a16="http://schemas.microsoft.com/office/drawing/2014/main" id="{157C64EE-C374-81AC-F55F-66CE8820A899}"/>
              </a:ext>
            </a:extLst>
          </p:cNvPr>
          <p:cNvSpPr/>
          <p:nvPr/>
        </p:nvSpPr>
        <p:spPr>
          <a:xfrm>
            <a:off x="9480286" y="2834119"/>
            <a:ext cx="1366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sql_service</a:t>
            </a: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サービスアカウント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3013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C49BF-D48B-08A3-A6BC-45AE6E539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正方形/長方形 1028">
            <a:extLst>
              <a:ext uri="{FF2B5EF4-FFF2-40B4-BE49-F238E27FC236}">
                <a16:creationId xmlns:a16="http://schemas.microsoft.com/office/drawing/2014/main" id="{902AA184-B265-83D9-CC79-EB8767CD8F91}"/>
              </a:ext>
            </a:extLst>
          </p:cNvPr>
          <p:cNvSpPr/>
          <p:nvPr/>
        </p:nvSpPr>
        <p:spPr>
          <a:xfrm>
            <a:off x="0" y="0"/>
            <a:ext cx="12192000" cy="620688"/>
          </a:xfrm>
          <a:prstGeom prst="rect">
            <a:avLst/>
          </a:prstGeom>
          <a:solidFill>
            <a:srgbClr val="000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Kerberos</a:t>
            </a:r>
            <a:r>
              <a:rPr lang="ja-JP" altLang="en-US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委任の挙動イメージ</a:t>
            </a:r>
            <a:endParaRPr kumimoji="1" lang="ja-JP" alt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427CCB2-1DC4-EAA9-E840-D81223B50354}"/>
              </a:ext>
            </a:extLst>
          </p:cNvPr>
          <p:cNvSpPr/>
          <p:nvPr/>
        </p:nvSpPr>
        <p:spPr>
          <a:xfrm>
            <a:off x="551812" y="992666"/>
            <a:ext cx="11217942" cy="4242332"/>
          </a:xfrm>
          <a:prstGeom prst="rect">
            <a:avLst/>
          </a:prstGeom>
          <a:solidFill>
            <a:schemeClr val="tx2">
              <a:lumMod val="10000"/>
              <a:lumOff val="90000"/>
              <a:alpha val="50000"/>
            </a:schemeClr>
          </a:solidFill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9164DA8-3C6D-8F67-7D3E-9DE8C15C5C16}"/>
              </a:ext>
            </a:extLst>
          </p:cNvPr>
          <p:cNvSpPr/>
          <p:nvPr/>
        </p:nvSpPr>
        <p:spPr>
          <a:xfrm>
            <a:off x="417065" y="6380977"/>
            <a:ext cx="1188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(Windows10)</a:t>
            </a:r>
            <a:endParaRPr lang="ja-JP" altLang="en-US" sz="1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46E992C-8065-993D-56C8-32E94E713775}"/>
              </a:ext>
            </a:extLst>
          </p:cNvPr>
          <p:cNvSpPr/>
          <p:nvPr/>
        </p:nvSpPr>
        <p:spPr>
          <a:xfrm>
            <a:off x="221371" y="640248"/>
            <a:ext cx="1007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Virtual Box</a:t>
            </a:r>
            <a:endParaRPr lang="ja-JP" altLang="en-US" sz="12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05869C5-2E46-718D-37F9-730590E457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5" y="869556"/>
            <a:ext cx="751291" cy="751291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80DAFE3-DC21-824D-0E7C-38345C831C54}"/>
              </a:ext>
            </a:extLst>
          </p:cNvPr>
          <p:cNvSpPr/>
          <p:nvPr/>
        </p:nvSpPr>
        <p:spPr>
          <a:xfrm>
            <a:off x="952119" y="992666"/>
            <a:ext cx="18309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400" dirty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Host Only Network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AE93F8D-A982-7E56-9342-9E95127DC0B7}"/>
              </a:ext>
            </a:extLst>
          </p:cNvPr>
          <p:cNvCxnSpPr>
            <a:cxnSpLocks/>
          </p:cNvCxnSpPr>
          <p:nvPr/>
        </p:nvCxnSpPr>
        <p:spPr>
          <a:xfrm>
            <a:off x="1011138" y="5234998"/>
            <a:ext cx="0" cy="347965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A17E08C-CE9A-BB9B-7ADF-54933E7D6FB4}"/>
              </a:ext>
            </a:extLst>
          </p:cNvPr>
          <p:cNvSpPr/>
          <p:nvPr/>
        </p:nvSpPr>
        <p:spPr>
          <a:xfrm>
            <a:off x="1360527" y="4436993"/>
            <a:ext cx="1091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クライアント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(Windows7)</a:t>
            </a:r>
            <a:endParaRPr lang="ja-JP" altLang="en-US" sz="1200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65A6032-9EB2-FE0F-B4C4-2B8B085E2E4D}"/>
              </a:ext>
            </a:extLst>
          </p:cNvPr>
          <p:cNvGrpSpPr/>
          <p:nvPr/>
        </p:nvGrpSpPr>
        <p:grpSpPr>
          <a:xfrm>
            <a:off x="1312437" y="3454710"/>
            <a:ext cx="1188146" cy="1042652"/>
            <a:chOff x="633866" y="4821253"/>
            <a:chExt cx="1492776" cy="1350614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FA9AC394-1FD7-7BD0-3EE5-B4D3AB6AE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866" y="4821253"/>
              <a:ext cx="1492776" cy="1350614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67F2445F-2669-2159-3DBF-09EDDE501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729" y="5059948"/>
              <a:ext cx="569050" cy="569050"/>
            </a:xfrm>
            <a:prstGeom prst="rect">
              <a:avLst/>
            </a:prstGeom>
          </p:spPr>
        </p:pic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2718B2A-C9EF-44BF-B05F-E94BCABCBE7C}"/>
              </a:ext>
            </a:extLst>
          </p:cNvPr>
          <p:cNvSpPr/>
          <p:nvPr/>
        </p:nvSpPr>
        <p:spPr>
          <a:xfrm>
            <a:off x="4449355" y="1214254"/>
            <a:ext cx="6951284" cy="376041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Windows</a:t>
            </a:r>
            <a:r>
              <a:rPr kumimoji="0" lang="ja-JP" altLang="en-US" sz="1050" b="1" kern="0" dirty="0">
                <a:solidFill>
                  <a:prstClr val="black"/>
                </a:solidFill>
                <a:latin typeface="Meiryo UI"/>
                <a:ea typeface="Meiryo UI"/>
              </a:rPr>
              <a:t> </a:t>
            </a:r>
            <a:r>
              <a:rPr kumimoji="0" lang="en-US" altLang="ja-JP" sz="1050" b="1" kern="0" dirty="0">
                <a:solidFill>
                  <a:prstClr val="black"/>
                </a:solidFill>
                <a:latin typeface="Meiryo UI"/>
                <a:ea typeface="Meiryo UI"/>
              </a:rPr>
              <a:t>Server</a:t>
            </a:r>
            <a:r>
              <a:rPr kumimoji="0" lang="ja-JP" altLang="en-US" sz="1050" b="1" kern="0" dirty="0">
                <a:solidFill>
                  <a:prstClr val="black"/>
                </a:solidFill>
                <a:latin typeface="Meiryo UI"/>
                <a:ea typeface="Meiryo UI"/>
              </a:rPr>
              <a:t> </a:t>
            </a:r>
            <a:r>
              <a:rPr kumimoji="0" lang="en-US" altLang="ja-JP" sz="1050" b="1" kern="0" dirty="0">
                <a:solidFill>
                  <a:prstClr val="black"/>
                </a:solidFill>
                <a:latin typeface="Meiryo UI"/>
                <a:ea typeface="Meiryo UI"/>
              </a:rPr>
              <a:t>2019</a:t>
            </a:r>
            <a:endParaRPr kumimoji="0" lang="ja-JP" altLang="en-US" sz="10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0B7CF985-7EC2-C2CD-4991-268707DC8D1E}"/>
              </a:ext>
            </a:extLst>
          </p:cNvPr>
          <p:cNvGrpSpPr/>
          <p:nvPr/>
        </p:nvGrpSpPr>
        <p:grpSpPr>
          <a:xfrm>
            <a:off x="4128592" y="1050558"/>
            <a:ext cx="765632" cy="660240"/>
            <a:chOff x="4653655" y="4685164"/>
            <a:chExt cx="1372974" cy="1281425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53BBC21D-225B-E95E-8EA2-4FDF5C20B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3655" y="4685164"/>
              <a:ext cx="1372974" cy="1281425"/>
            </a:xfrm>
            <a:prstGeom prst="rect">
              <a:avLst/>
            </a:prstGeom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EBD3AB13-C4D6-25E5-EE48-2BFBD658A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1265" y="5158910"/>
              <a:ext cx="452924" cy="439297"/>
            </a:xfrm>
            <a:prstGeom prst="rect">
              <a:avLst/>
            </a:prstGeom>
          </p:spPr>
        </p:pic>
      </p:grpSp>
      <p:pic>
        <p:nvPicPr>
          <p:cNvPr id="23" name="図 22">
            <a:extLst>
              <a:ext uri="{FF2B5EF4-FFF2-40B4-BE49-F238E27FC236}">
                <a16:creationId xmlns:a16="http://schemas.microsoft.com/office/drawing/2014/main" id="{E3C0C93E-4891-D7B5-B432-918B893B37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811" y="1541427"/>
            <a:ext cx="1194888" cy="1115214"/>
          </a:xfrm>
          <a:prstGeom prst="rect">
            <a:avLst/>
          </a:prstGeom>
        </p:spPr>
      </p:pic>
      <p:pic>
        <p:nvPicPr>
          <p:cNvPr id="1026" name="Picture 2" descr="Windows Server 2016 でActive Directory を インストール【2台構成】｜No IT No Life - おすぎやん  サーバの設計・構築">
            <a:extLst>
              <a:ext uri="{FF2B5EF4-FFF2-40B4-BE49-F238E27FC236}">
                <a16:creationId xmlns:a16="http://schemas.microsoft.com/office/drawing/2014/main" id="{8D59B2E4-4F98-4254-3680-0F3355A74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906" y="2099034"/>
            <a:ext cx="553586" cy="47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02F137-53C1-A30B-B3E0-BE0F8D696ACD}"/>
              </a:ext>
            </a:extLst>
          </p:cNvPr>
          <p:cNvSpPr/>
          <p:nvPr/>
        </p:nvSpPr>
        <p:spPr>
          <a:xfrm>
            <a:off x="7428755" y="2663961"/>
            <a:ext cx="7889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AD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サーバ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DB222B89-0B77-0884-EF30-5904EAA8E1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36" y="3301020"/>
            <a:ext cx="1194888" cy="1115214"/>
          </a:xfrm>
          <a:prstGeom prst="rect">
            <a:avLst/>
          </a:prstGeom>
        </p:spPr>
      </p:pic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6AC84CB-BEA9-4BDA-E498-D87E6A44564D}"/>
              </a:ext>
            </a:extLst>
          </p:cNvPr>
          <p:cNvSpPr/>
          <p:nvPr/>
        </p:nvSpPr>
        <p:spPr>
          <a:xfrm>
            <a:off x="6044383" y="4369484"/>
            <a:ext cx="8922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サーバ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(IIS)</a:t>
            </a: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F59D6E98-55C7-2D07-180D-CF6ED3DDB5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492" y="3301020"/>
            <a:ext cx="1194888" cy="1115214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E5D74A6-631E-C75D-516B-34A83FA39AE7}"/>
              </a:ext>
            </a:extLst>
          </p:cNvPr>
          <p:cNvSpPr/>
          <p:nvPr/>
        </p:nvSpPr>
        <p:spPr>
          <a:xfrm>
            <a:off x="8582350" y="4369484"/>
            <a:ext cx="1475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サーバ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(MSSQL Express)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EF0A812B-B2DC-2904-84BC-02DF1EF957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9559" y="4034068"/>
            <a:ext cx="576518" cy="310160"/>
          </a:xfrm>
          <a:prstGeom prst="rect">
            <a:avLst/>
          </a:prstGeom>
        </p:spPr>
      </p:pic>
      <p:pic>
        <p:nvPicPr>
          <p:cNvPr id="1028" name="Picture 4" descr="データベース - ダウンロード 無料のアイコン">
            <a:extLst>
              <a:ext uri="{FF2B5EF4-FFF2-40B4-BE49-F238E27FC236}">
                <a16:creationId xmlns:a16="http://schemas.microsoft.com/office/drawing/2014/main" id="{394ED5A1-88D5-EB27-FB3F-780204729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502" y="3857150"/>
            <a:ext cx="461666" cy="46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人のシルエットアイコンのフリーイラスト画像素材【商用無料】 | アイキャッチャー">
            <a:extLst>
              <a:ext uri="{FF2B5EF4-FFF2-40B4-BE49-F238E27FC236}">
                <a16:creationId xmlns:a16="http://schemas.microsoft.com/office/drawing/2014/main" id="{EC9FE707-F32D-CC72-D5B0-FEAA147B5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437" y="3053414"/>
            <a:ext cx="432116" cy="43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AB6C08E-BC3E-D011-F395-54137FCFFFCD}"/>
              </a:ext>
            </a:extLst>
          </p:cNvPr>
          <p:cNvGrpSpPr/>
          <p:nvPr/>
        </p:nvGrpSpPr>
        <p:grpSpPr>
          <a:xfrm>
            <a:off x="417065" y="5398694"/>
            <a:ext cx="1188146" cy="1042652"/>
            <a:chOff x="633866" y="4821253"/>
            <a:chExt cx="1492776" cy="1350614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2DFF9BD2-AD4D-8C78-7568-873F4425A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866" y="4821253"/>
              <a:ext cx="1492776" cy="1350614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6C3D5B99-8E24-9D34-F89B-E70A330CB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729" y="5059948"/>
              <a:ext cx="569050" cy="569050"/>
            </a:xfrm>
            <a:prstGeom prst="rect">
              <a:avLst/>
            </a:prstGeom>
          </p:spPr>
        </p:pic>
      </p:grp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901777B-43CD-9D97-23EE-79C2DF10424C}"/>
              </a:ext>
            </a:extLst>
          </p:cNvPr>
          <p:cNvCxnSpPr>
            <a:cxnSpLocks/>
          </p:cNvCxnSpPr>
          <p:nvPr/>
        </p:nvCxnSpPr>
        <p:spPr>
          <a:xfrm>
            <a:off x="2500583" y="3902817"/>
            <a:ext cx="3543800" cy="0"/>
          </a:xfrm>
          <a:prstGeom prst="straightConnector1">
            <a:avLst/>
          </a:prstGeom>
          <a:ln w="76200">
            <a:solidFill>
              <a:schemeClr val="accent2">
                <a:alpha val="50000"/>
              </a:schemeClr>
            </a:solidFill>
            <a:prstDash val="solid"/>
            <a:headEnd type="none" w="med" len="med"/>
            <a:tailEnd type="triangle" w="med" len="med"/>
          </a:ln>
          <a:effectLst>
            <a:glow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68321D2-0668-88B7-9897-47C9E4B8D004}"/>
              </a:ext>
            </a:extLst>
          </p:cNvPr>
          <p:cNvSpPr/>
          <p:nvPr/>
        </p:nvSpPr>
        <p:spPr>
          <a:xfrm>
            <a:off x="3231863" y="3442572"/>
            <a:ext cx="2033007" cy="253621"/>
          </a:xfrm>
          <a:prstGeom prst="rect">
            <a:avLst/>
          </a:prstGeom>
          <a:noFill/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accent2"/>
                </a:solidFill>
                <a:effectLst>
                  <a:glow rad="127000">
                    <a:schemeClr val="bg1"/>
                  </a:glow>
                </a:effectLst>
              </a:rPr>
              <a:t>HTTP</a:t>
            </a:r>
            <a:r>
              <a:rPr lang="ja-JP" altLang="en-US" sz="1400" b="1" dirty="0">
                <a:solidFill>
                  <a:schemeClr val="accent2"/>
                </a:solidFill>
                <a:effectLst>
                  <a:glow rad="127000">
                    <a:schemeClr val="bg1"/>
                  </a:glow>
                </a:effectLst>
              </a:rPr>
              <a:t>通信</a:t>
            </a:r>
            <a:endParaRPr lang="en-US" altLang="ja-JP" sz="1400" b="1" dirty="0">
              <a:solidFill>
                <a:schemeClr val="accent2"/>
              </a:solidFill>
              <a:effectLst>
                <a:glow rad="127000">
                  <a:schemeClr val="bg1"/>
                </a:glow>
              </a:effectLst>
            </a:endParaRPr>
          </a:p>
          <a:p>
            <a:pPr algn="ctr"/>
            <a:r>
              <a:rPr lang="en-US" altLang="ja-JP" sz="1400" b="1" dirty="0">
                <a:solidFill>
                  <a:schemeClr val="accent2"/>
                </a:solidFill>
                <a:effectLst>
                  <a:glow rad="127000">
                    <a:schemeClr val="bg1"/>
                  </a:glow>
                </a:effectLst>
              </a:rPr>
              <a:t>(TestUser</a:t>
            </a:r>
            <a:r>
              <a:rPr lang="ja-JP" altLang="en-US" sz="1400" b="1" dirty="0">
                <a:solidFill>
                  <a:schemeClr val="accent2"/>
                </a:solidFill>
                <a:effectLst>
                  <a:glow rad="127000">
                    <a:schemeClr val="bg1"/>
                  </a:glow>
                </a:effectLst>
              </a:rPr>
              <a:t>でログイン</a:t>
            </a:r>
            <a:r>
              <a:rPr lang="en-US" altLang="ja-JP" sz="1400" b="1" dirty="0">
                <a:solidFill>
                  <a:schemeClr val="accent2"/>
                </a:solidFill>
                <a:effectLst>
                  <a:glow rad="127000">
                    <a:schemeClr val="bg1"/>
                  </a:glow>
                </a:effectLst>
              </a:rPr>
              <a:t>)</a:t>
            </a:r>
            <a:endParaRPr lang="ja-JP" altLang="en-US" sz="1400" b="1" dirty="0">
              <a:solidFill>
                <a:schemeClr val="accent2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cxnSp>
        <p:nvCxnSpPr>
          <p:cNvPr id="1033" name="直線矢印コネクタ 1032">
            <a:extLst>
              <a:ext uri="{FF2B5EF4-FFF2-40B4-BE49-F238E27FC236}">
                <a16:creationId xmlns:a16="http://schemas.microsoft.com/office/drawing/2014/main" id="{8F0B767F-F809-B114-0D9D-36EBA9C431A1}"/>
              </a:ext>
            </a:extLst>
          </p:cNvPr>
          <p:cNvCxnSpPr>
            <a:cxnSpLocks/>
          </p:cNvCxnSpPr>
          <p:nvPr/>
        </p:nvCxnSpPr>
        <p:spPr>
          <a:xfrm>
            <a:off x="6898897" y="3902817"/>
            <a:ext cx="2005580" cy="0"/>
          </a:xfrm>
          <a:prstGeom prst="straightConnector1">
            <a:avLst/>
          </a:prstGeom>
          <a:ln w="76200">
            <a:solidFill>
              <a:schemeClr val="accent2">
                <a:alpha val="50000"/>
              </a:schemeClr>
            </a:solidFill>
            <a:prstDash val="solid"/>
            <a:headEnd type="none" w="med" len="med"/>
            <a:tailEnd type="triangle" w="med" len="med"/>
          </a:ln>
          <a:effectLst>
            <a:glow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正方形/長方形 1034">
            <a:extLst>
              <a:ext uri="{FF2B5EF4-FFF2-40B4-BE49-F238E27FC236}">
                <a16:creationId xmlns:a16="http://schemas.microsoft.com/office/drawing/2014/main" id="{92CFD120-6A62-52EC-14E4-E6330EC6871E}"/>
              </a:ext>
            </a:extLst>
          </p:cNvPr>
          <p:cNvSpPr/>
          <p:nvPr/>
        </p:nvSpPr>
        <p:spPr>
          <a:xfrm>
            <a:off x="7104836" y="3403625"/>
            <a:ext cx="1533097" cy="253621"/>
          </a:xfrm>
          <a:prstGeom prst="rect">
            <a:avLst/>
          </a:prstGeom>
          <a:noFill/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accent2"/>
                </a:solidFill>
                <a:effectLst>
                  <a:glow rad="127000">
                    <a:schemeClr val="bg1"/>
                  </a:glow>
                </a:effectLst>
              </a:rPr>
              <a:t>DB</a:t>
            </a:r>
            <a:r>
              <a:rPr lang="ja-JP" altLang="en-US" sz="1400" b="1" dirty="0">
                <a:solidFill>
                  <a:schemeClr val="accent2"/>
                </a:solidFill>
                <a:effectLst>
                  <a:glow rad="127000">
                    <a:schemeClr val="bg1"/>
                  </a:glow>
                </a:effectLst>
              </a:rPr>
              <a:t>利用</a:t>
            </a:r>
            <a:endParaRPr lang="en-US" altLang="ja-JP" sz="1400" b="1" dirty="0">
              <a:solidFill>
                <a:schemeClr val="accent2"/>
              </a:solidFill>
              <a:effectLst>
                <a:glow rad="127000">
                  <a:schemeClr val="bg1"/>
                </a:glow>
              </a:effectLst>
            </a:endParaRPr>
          </a:p>
          <a:p>
            <a:pPr algn="ctr"/>
            <a:r>
              <a:rPr lang="en-US" altLang="ja-JP" sz="1400" b="1" dirty="0">
                <a:solidFill>
                  <a:schemeClr val="accent2"/>
                </a:solidFill>
                <a:effectLst>
                  <a:glow rad="127000">
                    <a:schemeClr val="bg1"/>
                  </a:glow>
                </a:effectLst>
              </a:rPr>
              <a:t>(TestUser</a:t>
            </a:r>
            <a:r>
              <a:rPr lang="ja-JP" altLang="en-US" sz="1400" b="1" dirty="0">
                <a:solidFill>
                  <a:schemeClr val="accent2"/>
                </a:solidFill>
                <a:effectLst>
                  <a:glow rad="127000">
                    <a:schemeClr val="bg1"/>
                  </a:glow>
                </a:effectLst>
              </a:rPr>
              <a:t>権限</a:t>
            </a:r>
            <a:r>
              <a:rPr lang="en-US" altLang="ja-JP" sz="1400" b="1" dirty="0">
                <a:solidFill>
                  <a:schemeClr val="accent2"/>
                </a:solidFill>
                <a:effectLst>
                  <a:glow rad="127000">
                    <a:schemeClr val="bg1"/>
                  </a:glow>
                </a:effectLst>
              </a:rPr>
              <a:t>)</a:t>
            </a:r>
            <a:endParaRPr lang="ja-JP" altLang="en-US" sz="1400" b="1" dirty="0">
              <a:solidFill>
                <a:schemeClr val="accent2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7265A27-58F3-F2AE-B0D5-5A91348DE6EC}"/>
              </a:ext>
            </a:extLst>
          </p:cNvPr>
          <p:cNvSpPr/>
          <p:nvPr/>
        </p:nvSpPr>
        <p:spPr>
          <a:xfrm>
            <a:off x="938567" y="2632797"/>
            <a:ext cx="1170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TestUser</a:t>
            </a: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ドメインユーザ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1200" dirty="0"/>
          </a:p>
        </p:txBody>
      </p:sp>
      <p:pic>
        <p:nvPicPr>
          <p:cNvPr id="20" name="Picture 8" descr="人のシルエットアイコンのフリーイラスト画像素材【商用無料】 | アイキャッチャー">
            <a:extLst>
              <a:ext uri="{FF2B5EF4-FFF2-40B4-BE49-F238E27FC236}">
                <a16:creationId xmlns:a16="http://schemas.microsoft.com/office/drawing/2014/main" id="{CBADB831-CA22-A3E5-BFD1-CBE4D5B11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895" y="3230813"/>
            <a:ext cx="432116" cy="43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A57242E-8763-EE2F-4627-C95A710E7523}"/>
              </a:ext>
            </a:extLst>
          </p:cNvPr>
          <p:cNvSpPr/>
          <p:nvPr/>
        </p:nvSpPr>
        <p:spPr>
          <a:xfrm>
            <a:off x="5046242" y="2810196"/>
            <a:ext cx="1366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iis_service</a:t>
            </a: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サービスアカウント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1200" dirty="0"/>
          </a:p>
        </p:txBody>
      </p:sp>
      <p:pic>
        <p:nvPicPr>
          <p:cNvPr id="1025" name="Picture 8" descr="人のシルエットアイコンのフリーイラスト画像素材【商用無料】 | アイキャッチャー">
            <a:extLst>
              <a:ext uri="{FF2B5EF4-FFF2-40B4-BE49-F238E27FC236}">
                <a16:creationId xmlns:a16="http://schemas.microsoft.com/office/drawing/2014/main" id="{3592D12A-80D6-BC37-BA72-C08DDEFBC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939" y="3254736"/>
            <a:ext cx="432116" cy="43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正方形/長方形 1029">
            <a:extLst>
              <a:ext uri="{FF2B5EF4-FFF2-40B4-BE49-F238E27FC236}">
                <a16:creationId xmlns:a16="http://schemas.microsoft.com/office/drawing/2014/main" id="{99359908-1D39-5E4E-A69B-AC618251DC1D}"/>
              </a:ext>
            </a:extLst>
          </p:cNvPr>
          <p:cNvSpPr/>
          <p:nvPr/>
        </p:nvSpPr>
        <p:spPr>
          <a:xfrm>
            <a:off x="9480286" y="2834119"/>
            <a:ext cx="1366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sql_service</a:t>
            </a: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サービスアカウント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96922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126</Words>
  <Application>Microsoft Office PowerPoint</Application>
  <PresentationFormat>ワイド画面</PresentationFormat>
  <Paragraphs>48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高広 石田</dc:creator>
  <cp:lastModifiedBy>高広 石田</cp:lastModifiedBy>
  <cp:revision>16</cp:revision>
  <dcterms:created xsi:type="dcterms:W3CDTF">2024-02-28T10:11:28Z</dcterms:created>
  <dcterms:modified xsi:type="dcterms:W3CDTF">2024-02-28T10:49:13Z</dcterms:modified>
</cp:coreProperties>
</file>