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0" r:id="rId4"/>
    <p:sldId id="259" r:id="rId5"/>
    <p:sldId id="265" r:id="rId6"/>
    <p:sldId id="266" r:id="rId7"/>
    <p:sldId id="275" r:id="rId8"/>
    <p:sldId id="276" r:id="rId9"/>
    <p:sldId id="277" r:id="rId10"/>
    <p:sldId id="279" r:id="rId11"/>
    <p:sldId id="280" r:id="rId12"/>
    <p:sldId id="281" r:id="rId13"/>
    <p:sldId id="267" r:id="rId14"/>
    <p:sldId id="268" r:id="rId15"/>
    <p:sldId id="269" r:id="rId16"/>
    <p:sldId id="272" r:id="rId17"/>
    <p:sldId id="273" r:id="rId18"/>
    <p:sldId id="278" r:id="rId19"/>
    <p:sldId id="274" r:id="rId20"/>
    <p:sldId id="28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29ED437-0649-4982-9A0A-5FDC240F2E3A}">
          <p14:sldIdLst>
            <p14:sldId id="258"/>
            <p14:sldId id="271"/>
            <p14:sldId id="270"/>
            <p14:sldId id="259"/>
            <p14:sldId id="265"/>
            <p14:sldId id="266"/>
            <p14:sldId id="275"/>
            <p14:sldId id="276"/>
            <p14:sldId id="277"/>
            <p14:sldId id="279"/>
            <p14:sldId id="280"/>
            <p14:sldId id="281"/>
          </p14:sldIdLst>
        </p14:section>
        <p14:section name="Kerberosパケット復号" id="{F0287AD1-ABCA-4F76-AB78-60BE3D6DD734}">
          <p14:sldIdLst>
            <p14:sldId id="267"/>
            <p14:sldId id="268"/>
            <p14:sldId id="269"/>
            <p14:sldId id="272"/>
            <p14:sldId id="273"/>
            <p14:sldId id="278"/>
            <p14:sldId id="27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B2E6E-BEFE-EC58-6196-C2543AC5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DB1AD0-E113-0E8B-D86C-8E74B5CFD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F163B-69A2-F365-D7E0-BB8D064D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BB448-FDF5-FB84-E2E0-3ED2B8D8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80304-BA61-B209-9313-CAEE168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5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FCDBE-C307-C727-D09D-78A9B3D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412637-BEC0-6354-FDD2-AE2EF497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267A1-9D6C-9186-5873-C4FB83E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C620F-166B-C937-BC17-23A03BDA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E1B1F-48E5-7B2F-FAAE-9789233A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1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818756-DDAE-BA4C-B0DE-64703CA5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A9A429-2E13-6646-E547-18938972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600F5-C755-B86B-8293-1F2AFBA5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40E74-9C37-235B-16EA-AF7542CE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9A8094-427A-4CC8-EFB5-97E3F61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69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7FC7E-CAFC-C4E8-D352-AB8CA021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395A0-C666-9DE3-5DAA-F6145AF4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64E36-5270-D1AA-47A1-44EF7854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E2FA5-4C23-4322-B695-6E0D066A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D513F-C371-0FD7-5A13-45B1DC11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FBE-B392-08B6-3DBC-69E59D9F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AADAE-0894-D221-2A79-7638B457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CC590-5A6C-1F02-6385-F0CFF0B8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27B49-4AE8-2C8D-6EA4-1C9D00A2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5DD68-9C39-3A67-9E57-E129E2A5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6342E-7FB0-B758-1DD1-2699E89F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F71E3-2577-7A09-61A9-37DC76224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50E1E-1AE8-7A4D-7AD7-E18ADBB2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E359E-18E3-CC26-36C1-737D94F4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0D946-0AA8-46C1-E723-40878193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BA5081-7CD3-4314-5F5E-CCC5A67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7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239D-A054-4A31-2B9E-5457FD3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2C1DE8-40E9-4E39-7F76-40C50FB3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942071-01D7-7A80-0538-2D1E8203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385228-BF76-FD03-B266-96845CB1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82BC5-6312-EDEB-0E57-EA9D6B1C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B9669E-F9F1-4D0E-88D0-BF48DBE8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908AE8-39A6-76DC-EF91-96E0534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EBA1DA-3C07-3F3E-DEB2-2187071F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40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0B0F2-72FA-766C-5666-59E12B1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909774-974E-B022-623C-EDED751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1F5B72-83C3-218F-AE31-53F16905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8C1F35-8F82-D9BD-B408-2735265C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8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E32F54-D569-0C14-928A-9204779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5CD1C2-60D2-7312-0E94-4E79FE9C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D0734-0101-E047-2ADE-6E5294B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41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A966C-2812-40A7-106C-7186CBED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02B0C1-C290-DB33-F1E5-7DCACB7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027667-2BF0-4C2A-890D-B3EAFAFE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800C2-2DA4-8655-BB5B-4026D3BC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F967E2-1504-1DA4-7A63-27EC54B9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046C7A-1FB8-970E-9A05-B7864C7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3D795-7AEA-E25B-A3DD-D9BEB86D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52CDBC-E21F-9C50-0685-D912BFB4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FD7BCE-4915-DA62-A5FD-DE31FCDF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2773AE-936A-8B06-E780-C71AFC6D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ACE1A-76E6-3FFD-8FFF-186845F2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69D16-CCAC-F4A0-4F18-96E3A48D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CC001F-A00E-E5E5-EC3E-028AE987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8E4D9-B346-6098-C98A-25435721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2409A-B202-D3DB-1353-03422C2A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05E2-3041-4EA4-9C26-F0675B340236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F82CD-A459-B607-D394-F79FA053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96C1A-17FE-A45F-D231-1DEBD411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openwall/john/blob/bleeding-jumbo/src/krb5_tgs_fmt_plug.c#L99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tryhackme.com/room/vulnnetroast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github.com/hashcat/hashcat/blob/master/src/modules/module_13100.c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wall/john/blob/bleeding-jumbo/src/krb5_tgs_fmt_plug.c#L9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597988" y="2234241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Kerberoasting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についての調査結果</a:t>
            </a:r>
          </a:p>
        </p:txBody>
      </p:sp>
    </p:spTree>
    <p:extLst>
      <p:ext uri="{BB962C8B-B14F-4D97-AF65-F5344CB8AC3E}">
        <p14:creationId xmlns:p14="http://schemas.microsoft.com/office/powerpoint/2010/main" val="355834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のソースコードをざっくり確認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1" y="482397"/>
            <a:ext cx="892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③復号データの所定位置に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0x6382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0xA0070305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があるかチェック　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ない場合は次の候補へ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8F63B58-F55B-A18E-E305-5ABDA691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8" y="790175"/>
            <a:ext cx="6178100" cy="28820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78B84FB-D422-3735-13AF-59EC4720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63" y="3802324"/>
            <a:ext cx="5122629" cy="296078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B864010-2C26-D4F0-C77F-13DD1C23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33061"/>
              </p:ext>
            </p:extLst>
          </p:nvPr>
        </p:nvGraphicFramePr>
        <p:xfrm>
          <a:off x="909248" y="4168660"/>
          <a:ext cx="576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379521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31290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812328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243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66913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9931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66528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64515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80464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81519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1106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12111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59852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494215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93125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678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82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82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48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07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05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9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63883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A5CCB3-D3AA-04CC-DCB2-6A8E12D868CA}"/>
              </a:ext>
            </a:extLst>
          </p:cNvPr>
          <p:cNvSpPr txBox="1"/>
          <p:nvPr/>
        </p:nvSpPr>
        <p:spPr>
          <a:xfrm>
            <a:off x="269652" y="4199829"/>
            <a:ext cx="6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0x00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55BC54D-F822-0719-B5EB-6F9FA05ADF90}"/>
              </a:ext>
            </a:extLst>
          </p:cNvPr>
          <p:cNvSpPr txBox="1"/>
          <p:nvPr/>
        </p:nvSpPr>
        <p:spPr>
          <a:xfrm>
            <a:off x="269652" y="4572331"/>
            <a:ext cx="6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0x10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0DED1E-C712-4E63-1BA7-1FDB6D17D9E2}"/>
              </a:ext>
            </a:extLst>
          </p:cNvPr>
          <p:cNvSpPr txBox="1"/>
          <p:nvPr/>
        </p:nvSpPr>
        <p:spPr>
          <a:xfrm>
            <a:off x="269652" y="4940624"/>
            <a:ext cx="6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0x20</a:t>
            </a:r>
          </a:p>
        </p:txBody>
      </p:sp>
      <p:sp>
        <p:nvSpPr>
          <p:cNvPr id="2054" name="テキスト ボックス 2053">
            <a:extLst>
              <a:ext uri="{FF2B5EF4-FFF2-40B4-BE49-F238E27FC236}">
                <a16:creationId xmlns:a16="http://schemas.microsoft.com/office/drawing/2014/main" id="{70349948-B1E9-1F33-F075-594426ED6A3F}"/>
              </a:ext>
            </a:extLst>
          </p:cNvPr>
          <p:cNvSpPr txBox="1"/>
          <p:nvPr/>
        </p:nvSpPr>
        <p:spPr>
          <a:xfrm>
            <a:off x="269652" y="5304737"/>
            <a:ext cx="6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0x30</a:t>
            </a:r>
          </a:p>
        </p:txBody>
      </p:sp>
      <p:sp>
        <p:nvSpPr>
          <p:cNvPr id="2055" name="テキスト ボックス 2054">
            <a:extLst>
              <a:ext uri="{FF2B5EF4-FFF2-40B4-BE49-F238E27FC236}">
                <a16:creationId xmlns:a16="http://schemas.microsoft.com/office/drawing/2014/main" id="{FDAD7D3D-FA61-75EC-29CE-9188B0F40735}"/>
              </a:ext>
            </a:extLst>
          </p:cNvPr>
          <p:cNvSpPr txBox="1"/>
          <p:nvPr/>
        </p:nvSpPr>
        <p:spPr>
          <a:xfrm>
            <a:off x="315351" y="3804547"/>
            <a:ext cx="4097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復号した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のフォーマット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ソースコードコメントより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00D89610-CF24-7A32-DB77-B2FD193165F9}"/>
              </a:ext>
            </a:extLst>
          </p:cNvPr>
          <p:cNvSpPr/>
          <p:nvPr/>
        </p:nvSpPr>
        <p:spPr>
          <a:xfrm>
            <a:off x="377505" y="6149131"/>
            <a:ext cx="226502" cy="218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394E8412-23DB-16AC-BCFB-909AA80E5893}"/>
              </a:ext>
            </a:extLst>
          </p:cNvPr>
          <p:cNvSpPr txBox="1"/>
          <p:nvPr/>
        </p:nvSpPr>
        <p:spPr>
          <a:xfrm>
            <a:off x="569645" y="6084207"/>
            <a:ext cx="79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nonce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BC58AA37-784E-F819-3A06-AF1EFF76B477}"/>
              </a:ext>
            </a:extLst>
          </p:cNvPr>
          <p:cNvSpPr/>
          <p:nvPr/>
        </p:nvSpPr>
        <p:spPr>
          <a:xfrm>
            <a:off x="1363081" y="6149131"/>
            <a:ext cx="226502" cy="21811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9" name="テキスト ボックス 2058">
            <a:extLst>
              <a:ext uri="{FF2B5EF4-FFF2-40B4-BE49-F238E27FC236}">
                <a16:creationId xmlns:a16="http://schemas.microsoft.com/office/drawing/2014/main" id="{1B5D7990-0337-8FF8-C9A9-6D4637913D71}"/>
              </a:ext>
            </a:extLst>
          </p:cNvPr>
          <p:cNvSpPr txBox="1"/>
          <p:nvPr/>
        </p:nvSpPr>
        <p:spPr>
          <a:xfrm>
            <a:off x="1553189" y="6104299"/>
            <a:ext cx="102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ランダム値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0" name="テキスト ボックス 2059">
            <a:extLst>
              <a:ext uri="{FF2B5EF4-FFF2-40B4-BE49-F238E27FC236}">
                <a16:creationId xmlns:a16="http://schemas.microsoft.com/office/drawing/2014/main" id="{C72591A8-1317-906D-95A3-2150DFBE1BE3}"/>
              </a:ext>
            </a:extLst>
          </p:cNvPr>
          <p:cNvSpPr txBox="1"/>
          <p:nvPr/>
        </p:nvSpPr>
        <p:spPr>
          <a:xfrm>
            <a:off x="6845045" y="3429000"/>
            <a:ext cx="234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で復号した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1" name="正方形/長方形 2060">
            <a:extLst>
              <a:ext uri="{FF2B5EF4-FFF2-40B4-BE49-F238E27FC236}">
                <a16:creationId xmlns:a16="http://schemas.microsoft.com/office/drawing/2014/main" id="{C514834C-3A25-3C87-5616-AC1A8D1FB978}"/>
              </a:ext>
            </a:extLst>
          </p:cNvPr>
          <p:cNvSpPr/>
          <p:nvPr/>
        </p:nvSpPr>
        <p:spPr>
          <a:xfrm>
            <a:off x="2482813" y="6149131"/>
            <a:ext cx="226502" cy="218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2" name="テキスト ボックス 2061">
            <a:extLst>
              <a:ext uri="{FF2B5EF4-FFF2-40B4-BE49-F238E27FC236}">
                <a16:creationId xmlns:a16="http://schemas.microsoft.com/office/drawing/2014/main" id="{52CA7C04-7FCB-AB46-6E29-70BA4A9841C3}"/>
              </a:ext>
            </a:extLst>
          </p:cNvPr>
          <p:cNvSpPr txBox="1"/>
          <p:nvPr/>
        </p:nvSpPr>
        <p:spPr>
          <a:xfrm>
            <a:off x="2672921" y="6104299"/>
            <a:ext cx="102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固定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値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3" name="吹き出し: 四角形 2062">
            <a:extLst>
              <a:ext uri="{FF2B5EF4-FFF2-40B4-BE49-F238E27FC236}">
                <a16:creationId xmlns:a16="http://schemas.microsoft.com/office/drawing/2014/main" id="{384400DD-97CE-E3E8-0D9A-0C2CA8548EB5}"/>
              </a:ext>
            </a:extLst>
          </p:cNvPr>
          <p:cNvSpPr/>
          <p:nvPr/>
        </p:nvSpPr>
        <p:spPr>
          <a:xfrm>
            <a:off x="7125420" y="855721"/>
            <a:ext cx="4008299" cy="1203658"/>
          </a:xfrm>
          <a:prstGeom prst="wedgeRectCallout">
            <a:avLst>
              <a:gd name="adj1" fmla="val -59414"/>
              <a:gd name="adj2" fmla="val -22036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復号した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のデータフォーマットは以下図のようになっており、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一部固定値になっている箇所があるらしい。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の先頭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32byte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を復号した際に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所定位置に該当する値があるかを確認することで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復号結果が正しいか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＝復号に使用したパスワードが正しいか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を判断している。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4" name="吹き出し: 四角形 2063">
            <a:extLst>
              <a:ext uri="{FF2B5EF4-FFF2-40B4-BE49-F238E27FC236}">
                <a16:creationId xmlns:a16="http://schemas.microsoft.com/office/drawing/2014/main" id="{78350753-B498-0F61-F9C1-D7E8635840E3}"/>
              </a:ext>
            </a:extLst>
          </p:cNvPr>
          <p:cNvSpPr/>
          <p:nvPr/>
        </p:nvSpPr>
        <p:spPr>
          <a:xfrm>
            <a:off x="9236278" y="2846916"/>
            <a:ext cx="2843868" cy="735972"/>
          </a:xfrm>
          <a:prstGeom prst="wedgeRectCallout">
            <a:avLst>
              <a:gd name="adj1" fmla="val -29345"/>
              <a:gd name="adj2" fmla="val 78271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RFC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を見ても詳細は分からなかったが、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で復号した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を確認すると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確かに当該固定値が配置されている。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5" name="正方形/長方形 2064">
            <a:extLst>
              <a:ext uri="{FF2B5EF4-FFF2-40B4-BE49-F238E27FC236}">
                <a16:creationId xmlns:a16="http://schemas.microsoft.com/office/drawing/2014/main" id="{A249E1C4-89F9-9803-94E7-9B81BEE5EFA1}"/>
              </a:ext>
            </a:extLst>
          </p:cNvPr>
          <p:cNvSpPr/>
          <p:nvPr/>
        </p:nvSpPr>
        <p:spPr>
          <a:xfrm>
            <a:off x="7364997" y="5635990"/>
            <a:ext cx="336097" cy="127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6" name="正方形/長方形 2065">
            <a:extLst>
              <a:ext uri="{FF2B5EF4-FFF2-40B4-BE49-F238E27FC236}">
                <a16:creationId xmlns:a16="http://schemas.microsoft.com/office/drawing/2014/main" id="{7FFF1AF0-A8AB-1F36-0383-7A7D9A529E94}"/>
              </a:ext>
            </a:extLst>
          </p:cNvPr>
          <p:cNvSpPr/>
          <p:nvPr/>
        </p:nvSpPr>
        <p:spPr>
          <a:xfrm>
            <a:off x="8104626" y="5637388"/>
            <a:ext cx="336097" cy="127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7" name="正方形/長方形 2066">
            <a:extLst>
              <a:ext uri="{FF2B5EF4-FFF2-40B4-BE49-F238E27FC236}">
                <a16:creationId xmlns:a16="http://schemas.microsoft.com/office/drawing/2014/main" id="{D08C7F91-2862-31E3-63B2-EEE5194458AA}"/>
              </a:ext>
            </a:extLst>
          </p:cNvPr>
          <p:cNvSpPr/>
          <p:nvPr/>
        </p:nvSpPr>
        <p:spPr>
          <a:xfrm>
            <a:off x="8900181" y="5643631"/>
            <a:ext cx="726705" cy="127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2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のソースコードをざっくり確認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1" y="482397"/>
            <a:ext cx="892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全体を復号＋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HMAC-MD5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ハッシュ値を計算しチェックサムと一致するかチェック　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一致しない場合次の候補へ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4AE283-A433-1E86-252A-F2C2CF5D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5" y="870581"/>
            <a:ext cx="6792273" cy="119079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6C255E4-0DB4-9442-85E6-01641803D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09"/>
          <a:stretch/>
        </p:blipFill>
        <p:spPr>
          <a:xfrm>
            <a:off x="457994" y="2497821"/>
            <a:ext cx="11646548" cy="186235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EE19AB5-B917-AAA6-A2D6-9A1B200D7510}"/>
              </a:ext>
            </a:extLst>
          </p:cNvPr>
          <p:cNvSpPr/>
          <p:nvPr/>
        </p:nvSpPr>
        <p:spPr bwMode="auto">
          <a:xfrm>
            <a:off x="5754874" y="2772777"/>
            <a:ext cx="1921081" cy="158267"/>
          </a:xfrm>
          <a:prstGeom prst="rect">
            <a:avLst/>
          </a:prstGeom>
          <a:solidFill>
            <a:srgbClr val="7030A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E60E92D5-273D-AB19-3E60-220CFD60D9EB}"/>
              </a:ext>
            </a:extLst>
          </p:cNvPr>
          <p:cNvSpPr/>
          <p:nvPr/>
        </p:nvSpPr>
        <p:spPr>
          <a:xfrm>
            <a:off x="6225679" y="2563063"/>
            <a:ext cx="842075" cy="209713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チェックサム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1DF67B7-2FDE-3A02-B772-82440E8E9766}"/>
              </a:ext>
            </a:extLst>
          </p:cNvPr>
          <p:cNvSpPr/>
          <p:nvPr/>
        </p:nvSpPr>
        <p:spPr bwMode="auto">
          <a:xfrm>
            <a:off x="7746459" y="2790255"/>
            <a:ext cx="4358083" cy="140789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E0B92A75-6FEA-9F98-658E-13D5F84F3944}"/>
              </a:ext>
            </a:extLst>
          </p:cNvPr>
          <p:cNvSpPr/>
          <p:nvPr/>
        </p:nvSpPr>
        <p:spPr>
          <a:xfrm>
            <a:off x="7746459" y="2560802"/>
            <a:ext cx="4291771" cy="209713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の暗号化部分＝サービスアカウントのパスワードハッシュで暗号化されたデータ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CFF749F-1B53-202E-0994-E367F6F32004}"/>
              </a:ext>
            </a:extLst>
          </p:cNvPr>
          <p:cNvSpPr/>
          <p:nvPr/>
        </p:nvSpPr>
        <p:spPr bwMode="auto">
          <a:xfrm>
            <a:off x="457993" y="2935080"/>
            <a:ext cx="11647349" cy="1354979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F8FEA1F8-8470-07DF-D473-BA90B882F52A}"/>
              </a:ext>
            </a:extLst>
          </p:cNvPr>
          <p:cNvSpPr/>
          <p:nvPr/>
        </p:nvSpPr>
        <p:spPr>
          <a:xfrm>
            <a:off x="2765166" y="4796627"/>
            <a:ext cx="704675" cy="46042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DC24FB32-C7B9-E95A-2EBF-42799A923CAC}"/>
              </a:ext>
            </a:extLst>
          </p:cNvPr>
          <p:cNvSpPr/>
          <p:nvPr/>
        </p:nvSpPr>
        <p:spPr>
          <a:xfrm>
            <a:off x="2891001" y="5329150"/>
            <a:ext cx="453006" cy="46042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6D1FB3E-6254-961B-6438-DB1F8608366C}"/>
              </a:ext>
            </a:extLst>
          </p:cNvPr>
          <p:cNvSpPr/>
          <p:nvPr/>
        </p:nvSpPr>
        <p:spPr>
          <a:xfrm>
            <a:off x="2354104" y="5837614"/>
            <a:ext cx="1526797" cy="4604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平文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(TGS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D6652701-CDC9-248D-F359-5B582D480757}"/>
              </a:ext>
            </a:extLst>
          </p:cNvPr>
          <p:cNvSpPr/>
          <p:nvPr/>
        </p:nvSpPr>
        <p:spPr>
          <a:xfrm rot="16200000">
            <a:off x="2148475" y="4692082"/>
            <a:ext cx="453006" cy="66950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7109EE6F-E8C2-7B48-BC95-FCD9BC55337B}"/>
              </a:ext>
            </a:extLst>
          </p:cNvPr>
          <p:cNvSpPr/>
          <p:nvPr/>
        </p:nvSpPr>
        <p:spPr>
          <a:xfrm>
            <a:off x="457993" y="4796627"/>
            <a:ext cx="1526797" cy="46042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キーストリーム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1" name="矢印: 下 2050">
            <a:extLst>
              <a:ext uri="{FF2B5EF4-FFF2-40B4-BE49-F238E27FC236}">
                <a16:creationId xmlns:a16="http://schemas.microsoft.com/office/drawing/2014/main" id="{89597869-A3E5-89ED-61FD-3E30EDED834B}"/>
              </a:ext>
            </a:extLst>
          </p:cNvPr>
          <p:cNvSpPr/>
          <p:nvPr/>
        </p:nvSpPr>
        <p:spPr>
          <a:xfrm>
            <a:off x="2891001" y="4206278"/>
            <a:ext cx="453006" cy="5530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2" name="吹き出し: 四角形 2051">
            <a:extLst>
              <a:ext uri="{FF2B5EF4-FFF2-40B4-BE49-F238E27FC236}">
                <a16:creationId xmlns:a16="http://schemas.microsoft.com/office/drawing/2014/main" id="{557A8FBD-B81F-5729-86B9-DC2D840C648E}"/>
              </a:ext>
            </a:extLst>
          </p:cNvPr>
          <p:cNvSpPr/>
          <p:nvPr/>
        </p:nvSpPr>
        <p:spPr>
          <a:xfrm>
            <a:off x="7746459" y="869512"/>
            <a:ext cx="4008299" cy="1121741"/>
          </a:xfrm>
          <a:prstGeom prst="wedgeRectCallout">
            <a:avLst>
              <a:gd name="adj1" fmla="val -59414"/>
              <a:gd name="adj2" fmla="val -22036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③の処理では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の先頭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32byte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しか復号していなかったので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の残り部分も全て復号し、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HMAC-MD5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ハッシュを計算。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チェックサムと一致するか確認することで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復号結果が正しいか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＝復号に使用したパスワードが正しいか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を判断している。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3" name="矢印: 下 2052">
            <a:extLst>
              <a:ext uri="{FF2B5EF4-FFF2-40B4-BE49-F238E27FC236}">
                <a16:creationId xmlns:a16="http://schemas.microsoft.com/office/drawing/2014/main" id="{59F0F556-45F9-FD65-2C3C-B46C130E459A}"/>
              </a:ext>
            </a:extLst>
          </p:cNvPr>
          <p:cNvSpPr/>
          <p:nvPr/>
        </p:nvSpPr>
        <p:spPr>
          <a:xfrm rot="16200000">
            <a:off x="4087731" y="5756362"/>
            <a:ext cx="453006" cy="66950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8" name="四角形: 角を丸くする 2067">
            <a:extLst>
              <a:ext uri="{FF2B5EF4-FFF2-40B4-BE49-F238E27FC236}">
                <a16:creationId xmlns:a16="http://schemas.microsoft.com/office/drawing/2014/main" id="{05539FBB-097B-CBF5-9774-CD2A2A458CDD}"/>
              </a:ext>
            </a:extLst>
          </p:cNvPr>
          <p:cNvSpPr/>
          <p:nvPr/>
        </p:nvSpPr>
        <p:spPr>
          <a:xfrm>
            <a:off x="4741076" y="5864613"/>
            <a:ext cx="1239846" cy="46042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HMAC-MD5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9" name="矢印: 下 2068">
            <a:extLst>
              <a:ext uri="{FF2B5EF4-FFF2-40B4-BE49-F238E27FC236}">
                <a16:creationId xmlns:a16="http://schemas.microsoft.com/office/drawing/2014/main" id="{A1E5D925-3A8A-FD31-C066-02B1504F8CFB}"/>
              </a:ext>
            </a:extLst>
          </p:cNvPr>
          <p:cNvSpPr/>
          <p:nvPr/>
        </p:nvSpPr>
        <p:spPr>
          <a:xfrm rot="16200000">
            <a:off x="6181261" y="5756362"/>
            <a:ext cx="453006" cy="66950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0" name="正方形/長方形 2069">
            <a:extLst>
              <a:ext uri="{FF2B5EF4-FFF2-40B4-BE49-F238E27FC236}">
                <a16:creationId xmlns:a16="http://schemas.microsoft.com/office/drawing/2014/main" id="{4606A411-AE8C-5F02-CE2A-EB368DB325E1}"/>
              </a:ext>
            </a:extLst>
          </p:cNvPr>
          <p:cNvSpPr/>
          <p:nvPr/>
        </p:nvSpPr>
        <p:spPr>
          <a:xfrm>
            <a:off x="6834606" y="5837614"/>
            <a:ext cx="1526797" cy="46042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ハッシュ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71" name="正方形/長方形 2070">
            <a:extLst>
              <a:ext uri="{FF2B5EF4-FFF2-40B4-BE49-F238E27FC236}">
                <a16:creationId xmlns:a16="http://schemas.microsoft.com/office/drawing/2014/main" id="{A7D7929A-D0B0-F2E9-DA9E-B926BBA1AAA4}"/>
              </a:ext>
            </a:extLst>
          </p:cNvPr>
          <p:cNvSpPr/>
          <p:nvPr/>
        </p:nvSpPr>
        <p:spPr>
          <a:xfrm>
            <a:off x="9837896" y="5837613"/>
            <a:ext cx="1526797" cy="46042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チェックサム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72" name="矢印: 左右 2071">
            <a:extLst>
              <a:ext uri="{FF2B5EF4-FFF2-40B4-BE49-F238E27FC236}">
                <a16:creationId xmlns:a16="http://schemas.microsoft.com/office/drawing/2014/main" id="{63D20EAA-883E-D69D-54C2-4843A40BA95E}"/>
              </a:ext>
            </a:extLst>
          </p:cNvPr>
          <p:cNvSpPr/>
          <p:nvPr/>
        </p:nvSpPr>
        <p:spPr>
          <a:xfrm>
            <a:off x="8567673" y="5803801"/>
            <a:ext cx="1063952" cy="52804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65953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再掲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のソースコードをざっくり確認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2" y="482397"/>
            <a:ext cx="1067422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crypt_all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関数の以下処理でパスワードを解析していると思われる。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ja-JP" sz="1050" dirty="0">
                <a:effectLst/>
                <a:ea typeface="游ゴシック" panose="020B0400000000000000" pitchFamily="50" charset="-128"/>
                <a:hlinkClick r:id="rId2"/>
              </a:rPr>
              <a:t>https://github.com/openwall/john/blob/bleeding-jumbo/src/krb5_tgs_fmt_plug.c#L99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①パスワードリストからキーストリームを生成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②生成したキーストリームを使用して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の先頭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32byte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を復号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③復号データの所定位置に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0x6382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0xA0070305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があるかチェック　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ない場合は次の候補へ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全体を復号＋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HMAC-MD5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ハッシュ値を計算しチェックサムと一致するかチェック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一致しない場合次の候補へ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8" name="図 1047">
            <a:extLst>
              <a:ext uri="{FF2B5EF4-FFF2-40B4-BE49-F238E27FC236}">
                <a16:creationId xmlns:a16="http://schemas.microsoft.com/office/drawing/2014/main" id="{D504236B-C46E-4C89-9FAC-A22F492C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52" y="3351621"/>
            <a:ext cx="11316749" cy="3282442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EB1564F1-0E03-10C2-879E-4647F6D519BE}"/>
              </a:ext>
            </a:extLst>
          </p:cNvPr>
          <p:cNvSpPr/>
          <p:nvPr/>
        </p:nvSpPr>
        <p:spPr>
          <a:xfrm>
            <a:off x="827310" y="2101799"/>
            <a:ext cx="1060214" cy="35210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5E30BE-7694-30CC-235A-8A52BAC74509}"/>
              </a:ext>
            </a:extLst>
          </p:cNvPr>
          <p:cNvSpPr txBox="1"/>
          <p:nvPr/>
        </p:nvSpPr>
        <p:spPr>
          <a:xfrm>
            <a:off x="315352" y="2526726"/>
            <a:ext cx="892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の出力結果に含まれるユーザ名・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ドメイン・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SPN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等の情報は解析に使用していないと思われる。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637DCF-A29C-A129-5603-91DA650FBA83}"/>
              </a:ext>
            </a:extLst>
          </p:cNvPr>
          <p:cNvSpPr txBox="1"/>
          <p:nvPr/>
        </p:nvSpPr>
        <p:spPr>
          <a:xfrm>
            <a:off x="249638" y="3017405"/>
            <a:ext cx="473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検証：ユーザ名・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ドメイン・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SPN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を適当な値にしてパスワード解析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75905-FB4D-FB0B-EF4B-1FFCE0665BE9}"/>
              </a:ext>
            </a:extLst>
          </p:cNvPr>
          <p:cNvSpPr/>
          <p:nvPr/>
        </p:nvSpPr>
        <p:spPr bwMode="auto">
          <a:xfrm>
            <a:off x="1026850" y="5106132"/>
            <a:ext cx="1229790" cy="136987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94987788-3CFC-3C25-8875-09D38FD29172}"/>
              </a:ext>
            </a:extLst>
          </p:cNvPr>
          <p:cNvSpPr/>
          <p:nvPr/>
        </p:nvSpPr>
        <p:spPr>
          <a:xfrm>
            <a:off x="559899" y="5510379"/>
            <a:ext cx="2843868" cy="705863"/>
          </a:xfrm>
          <a:prstGeom prst="wedgeRectCallout">
            <a:avLst>
              <a:gd name="adj1" fmla="val -17841"/>
              <a:gd name="adj2" fmla="val -8130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ユーザ名・ドメイン・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に適当な値をセット。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チェックサムや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暗号分はそのまま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42A920B9-BB97-7F8D-39FB-1033A16C7B95}"/>
              </a:ext>
            </a:extLst>
          </p:cNvPr>
          <p:cNvSpPr/>
          <p:nvPr/>
        </p:nvSpPr>
        <p:spPr>
          <a:xfrm>
            <a:off x="6567816" y="4157150"/>
            <a:ext cx="2843868" cy="705863"/>
          </a:xfrm>
          <a:prstGeom prst="wedgeRectCallout">
            <a:avLst>
              <a:gd name="adj1" fmla="val -66219"/>
              <a:gd name="adj2" fmla="val -21884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結果：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問題なくパスワード解析できている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50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でのパケット取得＋復号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3" y="482397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のパケット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F5761FA-A9F3-21B8-BE19-707278F4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62"/>
          <a:stretch/>
        </p:blipFill>
        <p:spPr>
          <a:xfrm>
            <a:off x="403108" y="790175"/>
            <a:ext cx="7096650" cy="333722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C593B1-B3B5-F0B6-D60C-C2EE0F81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8" y="4358460"/>
            <a:ext cx="7096650" cy="240465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4F9A46E-A4C0-A14C-B9AF-F8A4F10D4835}"/>
              </a:ext>
            </a:extLst>
          </p:cNvPr>
          <p:cNvSpPr/>
          <p:nvPr/>
        </p:nvSpPr>
        <p:spPr>
          <a:xfrm>
            <a:off x="822121" y="3115630"/>
            <a:ext cx="6765392" cy="575526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9260118-05E0-5544-3FFF-BC813F771B9A}"/>
              </a:ext>
            </a:extLst>
          </p:cNvPr>
          <p:cNvSpPr/>
          <p:nvPr/>
        </p:nvSpPr>
        <p:spPr>
          <a:xfrm>
            <a:off x="822121" y="3709488"/>
            <a:ext cx="6765392" cy="41791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E636377-A593-C371-C033-1F021B18DFF2}"/>
              </a:ext>
            </a:extLst>
          </p:cNvPr>
          <p:cNvSpPr/>
          <p:nvPr/>
        </p:nvSpPr>
        <p:spPr>
          <a:xfrm>
            <a:off x="4137171" y="4800604"/>
            <a:ext cx="1835790" cy="1706642"/>
          </a:xfrm>
          <a:prstGeom prst="rect">
            <a:avLst/>
          </a:prstGeom>
          <a:solidFill>
            <a:schemeClr val="accent2">
              <a:alpha val="30000"/>
            </a:schemeClr>
          </a:solidFill>
          <a:ln w="19050">
            <a:solidFill>
              <a:schemeClr val="accent2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60AFC83-6988-90F1-B854-2F6D7EBFA766}"/>
              </a:ext>
            </a:extLst>
          </p:cNvPr>
          <p:cNvSpPr/>
          <p:nvPr/>
        </p:nvSpPr>
        <p:spPr>
          <a:xfrm>
            <a:off x="2249648" y="5209904"/>
            <a:ext cx="1860958" cy="1297342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97A2FA5A-A376-E303-E020-00520B09466C}"/>
              </a:ext>
            </a:extLst>
          </p:cNvPr>
          <p:cNvSpPr/>
          <p:nvPr/>
        </p:nvSpPr>
        <p:spPr>
          <a:xfrm>
            <a:off x="5315477" y="3115630"/>
            <a:ext cx="2272036" cy="205823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サービスアカウントの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ハッシュで暗号化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15E834F6-C63B-F110-982C-41110C89FB3E}"/>
              </a:ext>
            </a:extLst>
          </p:cNvPr>
          <p:cNvSpPr/>
          <p:nvPr/>
        </p:nvSpPr>
        <p:spPr>
          <a:xfrm>
            <a:off x="5432924" y="3716176"/>
            <a:ext cx="2154589" cy="20582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Session Key</a:t>
            </a:r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AC69BE26-403D-DB82-453B-576FF5BAFF30}"/>
              </a:ext>
            </a:extLst>
          </p:cNvPr>
          <p:cNvSpPr/>
          <p:nvPr/>
        </p:nvSpPr>
        <p:spPr>
          <a:xfrm>
            <a:off x="7918771" y="2529229"/>
            <a:ext cx="3451108" cy="899771"/>
          </a:xfrm>
          <a:prstGeom prst="wedgeRectCallout">
            <a:avLst>
              <a:gd name="adj1" fmla="val -59414"/>
              <a:gd name="adj2" fmla="val 24206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暗号化されており、中身を確認できない。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復号するには以下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つが必要。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①サービスアカウントの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ハッシュ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Session Key (AS REP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メッセージから取得可能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000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でのパケット取得＋復号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3" y="482397"/>
            <a:ext cx="512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AS REP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メッセージから</a:t>
            </a:r>
            <a:r>
              <a:rPr lang="en-US" altLang="ja-JP" sz="14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4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Session Key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の暗号アルゴリズムを確認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9A2D46E-DC2D-B50C-0BAA-B6127936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3" y="808349"/>
            <a:ext cx="6887536" cy="227679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016D48C-1EBE-4E37-9ADD-B2A0E4A9E7E3}"/>
              </a:ext>
            </a:extLst>
          </p:cNvPr>
          <p:cNvSpPr/>
          <p:nvPr/>
        </p:nvSpPr>
        <p:spPr>
          <a:xfrm>
            <a:off x="3952613" y="1159782"/>
            <a:ext cx="1835790" cy="1706642"/>
          </a:xfrm>
          <a:prstGeom prst="rect">
            <a:avLst/>
          </a:prstGeom>
          <a:solidFill>
            <a:schemeClr val="accent5">
              <a:alpha val="30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5657AF-6FBC-7BF8-BB08-D39F3B892701}"/>
              </a:ext>
            </a:extLst>
          </p:cNvPr>
          <p:cNvSpPr/>
          <p:nvPr/>
        </p:nvSpPr>
        <p:spPr>
          <a:xfrm>
            <a:off x="2065090" y="1569082"/>
            <a:ext cx="1860958" cy="129734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9050">
            <a:solidFill>
              <a:schemeClr val="accent4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8CC538F-76B8-E6E4-6C58-723BF77A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9" y="3217856"/>
            <a:ext cx="6835714" cy="354525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E175EF-307C-49E5-02A2-EDD96A6EEAD4}"/>
              </a:ext>
            </a:extLst>
          </p:cNvPr>
          <p:cNvSpPr/>
          <p:nvPr/>
        </p:nvSpPr>
        <p:spPr>
          <a:xfrm>
            <a:off x="1363778" y="6065210"/>
            <a:ext cx="1849205" cy="142644"/>
          </a:xfrm>
          <a:prstGeom prst="rect">
            <a:avLst/>
          </a:prstGeom>
          <a:solidFill>
            <a:schemeClr val="accent4">
              <a:alpha val="30000"/>
            </a:schemeClr>
          </a:solidFill>
          <a:ln w="19050">
            <a:solidFill>
              <a:schemeClr val="accent4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021736-F466-5FD1-7EF8-A6B790104FC4}"/>
              </a:ext>
            </a:extLst>
          </p:cNvPr>
          <p:cNvSpPr/>
          <p:nvPr/>
        </p:nvSpPr>
        <p:spPr>
          <a:xfrm>
            <a:off x="1521204" y="5561900"/>
            <a:ext cx="2253842" cy="133011"/>
          </a:xfrm>
          <a:prstGeom prst="rect">
            <a:avLst/>
          </a:prstGeom>
          <a:solidFill>
            <a:schemeClr val="accent5">
              <a:alpha val="30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7146F5F-1544-1BE4-D358-BC5D9CF551E7}"/>
              </a:ext>
            </a:extLst>
          </p:cNvPr>
          <p:cNvSpPr/>
          <p:nvPr/>
        </p:nvSpPr>
        <p:spPr>
          <a:xfrm>
            <a:off x="7541266" y="5308083"/>
            <a:ext cx="3451108" cy="899771"/>
          </a:xfrm>
          <a:prstGeom prst="wedgeRectCallout">
            <a:avLst>
              <a:gd name="adj1" fmla="val -59414"/>
              <a:gd name="adj2" fmla="val 24206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etype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暗号アルゴリズムを確認できる。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AES256-CTS-HMAC-SHA1-96</a:t>
            </a: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Session Key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RC4-HMAC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6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5079B16E-4D83-6CE7-8944-F724A09F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7" y="3179826"/>
            <a:ext cx="6810068" cy="358328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でのパケット取得＋復号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2" y="482397"/>
            <a:ext cx="635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 REP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メッセージから</a:t>
            </a:r>
            <a:r>
              <a:rPr lang="en-US" altLang="ja-JP" sz="1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の暗号アルゴリズムを確認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7146F5F-1544-1BE4-D358-BC5D9CF551E7}"/>
              </a:ext>
            </a:extLst>
          </p:cNvPr>
          <p:cNvSpPr/>
          <p:nvPr/>
        </p:nvSpPr>
        <p:spPr>
          <a:xfrm>
            <a:off x="7412002" y="5163756"/>
            <a:ext cx="2617802" cy="780177"/>
          </a:xfrm>
          <a:prstGeom prst="wedgeRectCallout">
            <a:avLst>
              <a:gd name="adj1" fmla="val -59414"/>
              <a:gd name="adj2" fmla="val 24206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etype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暗号アルゴリズムを確認できる。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RC4-HMAC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B55C4B2-5599-BEEC-FED4-9F89CB5F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52" y="729568"/>
            <a:ext cx="7096650" cy="240465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51FF2F-D449-4FA9-DF56-F931AD4CFDDF}"/>
              </a:ext>
            </a:extLst>
          </p:cNvPr>
          <p:cNvSpPr/>
          <p:nvPr/>
        </p:nvSpPr>
        <p:spPr>
          <a:xfrm>
            <a:off x="4049415" y="1171712"/>
            <a:ext cx="1835790" cy="1706642"/>
          </a:xfrm>
          <a:prstGeom prst="rect">
            <a:avLst/>
          </a:prstGeom>
          <a:solidFill>
            <a:schemeClr val="accent2">
              <a:alpha val="30000"/>
            </a:schemeClr>
          </a:solidFill>
          <a:ln w="19050">
            <a:solidFill>
              <a:schemeClr val="accent2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84FCF30-9268-A4A2-5A7D-6F2CA02BF8B6}"/>
              </a:ext>
            </a:extLst>
          </p:cNvPr>
          <p:cNvSpPr/>
          <p:nvPr/>
        </p:nvSpPr>
        <p:spPr>
          <a:xfrm>
            <a:off x="1582036" y="5553845"/>
            <a:ext cx="1899396" cy="150670"/>
          </a:xfrm>
          <a:prstGeom prst="rect">
            <a:avLst/>
          </a:prstGeom>
          <a:solidFill>
            <a:schemeClr val="accent2">
              <a:alpha val="30000"/>
            </a:schemeClr>
          </a:solidFill>
          <a:ln w="19050">
            <a:solidFill>
              <a:schemeClr val="accent2"/>
            </a:solidFill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23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でのパケット取得＋復号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2" y="2470590"/>
            <a:ext cx="635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DC Sync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により各種パスワードハッシュを取得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C9921D-7607-EE88-A0A0-0EF287A6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4" y="3531951"/>
            <a:ext cx="8256735" cy="32379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8B47A8A-4007-CB0A-359E-539CFD5B6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554"/>
          <a:stretch/>
        </p:blipFill>
        <p:spPr>
          <a:xfrm>
            <a:off x="406385" y="2796543"/>
            <a:ext cx="8351721" cy="4919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25FF71-7E0F-10BB-075B-3D92A170CE54}"/>
              </a:ext>
            </a:extLst>
          </p:cNvPr>
          <p:cNvSpPr txBox="1"/>
          <p:nvPr/>
        </p:nvSpPr>
        <p:spPr>
          <a:xfrm>
            <a:off x="315352" y="3262512"/>
            <a:ext cx="41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略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DDA549B-D169-EDA7-150D-A14FFB97B357}"/>
              </a:ext>
            </a:extLst>
          </p:cNvPr>
          <p:cNvSpPr/>
          <p:nvPr/>
        </p:nvSpPr>
        <p:spPr>
          <a:xfrm>
            <a:off x="4030171" y="2452414"/>
            <a:ext cx="2065829" cy="307777"/>
          </a:xfrm>
          <a:prstGeom prst="wedgeRectCallout">
            <a:avLst>
              <a:gd name="adj1" fmla="val -32932"/>
              <a:gd name="adj2" fmla="val 106915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ドメイン管理者のクレデンシャル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736D8E-E434-3235-9395-9B12A103432A}"/>
              </a:ext>
            </a:extLst>
          </p:cNvPr>
          <p:cNvSpPr/>
          <p:nvPr/>
        </p:nvSpPr>
        <p:spPr>
          <a:xfrm>
            <a:off x="2054012" y="2965382"/>
            <a:ext cx="2853548" cy="1571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915F27-C3E6-9965-46B0-86C642D04C2F}"/>
              </a:ext>
            </a:extLst>
          </p:cNvPr>
          <p:cNvSpPr/>
          <p:nvPr/>
        </p:nvSpPr>
        <p:spPr bwMode="auto">
          <a:xfrm>
            <a:off x="2458197" y="5719659"/>
            <a:ext cx="4211051" cy="169413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9F8CF80-2854-E228-0CB9-C92713781BF3}"/>
              </a:ext>
            </a:extLst>
          </p:cNvPr>
          <p:cNvSpPr/>
          <p:nvPr/>
        </p:nvSpPr>
        <p:spPr bwMode="auto">
          <a:xfrm>
            <a:off x="5295074" y="4261011"/>
            <a:ext cx="2095627" cy="169413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8382755-53D3-06B4-362C-6D2FF79C5B5B}"/>
              </a:ext>
            </a:extLst>
          </p:cNvPr>
          <p:cNvSpPr/>
          <p:nvPr/>
        </p:nvSpPr>
        <p:spPr bwMode="auto">
          <a:xfrm>
            <a:off x="4534751" y="4559024"/>
            <a:ext cx="2095627" cy="169413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789C62-B448-5B99-A0DC-40AD6219545F}"/>
              </a:ext>
            </a:extLst>
          </p:cNvPr>
          <p:cNvSpPr txBox="1"/>
          <p:nvPr/>
        </p:nvSpPr>
        <p:spPr>
          <a:xfrm>
            <a:off x="315352" y="498167"/>
            <a:ext cx="635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今までの情報をまとめると以下。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201CB4B3-556E-A193-46D9-C46AC5A46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36061"/>
              </p:ext>
            </p:extLst>
          </p:nvPr>
        </p:nvGraphicFramePr>
        <p:xfrm>
          <a:off x="406384" y="821239"/>
          <a:ext cx="81453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174560108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34091991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007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解析対象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暗号鍵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暗号アルゴリズム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TGT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krbtgt</a:t>
                      </a:r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のパスワードハッシュ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AES256-CTS-HMAC-SHA1-96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5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Session Key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Client(t-skid)</a:t>
                      </a:r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のパスワードハッシュ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RC4-HMAC (=NT</a:t>
                      </a:r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ハッシュ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36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TGS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サービスアカウント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(enterprise-core-</a:t>
                      </a:r>
                      <a:r>
                        <a:rPr kumimoji="1" lang="en-US" altLang="ja-JP" sz="1050" b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vn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のパスワードハッシュ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RC4-HMAC (=NT</a:t>
                      </a:r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ハッシュ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64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でのパケット取得＋復号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789C62-B448-5B99-A0DC-40AD6219545F}"/>
              </a:ext>
            </a:extLst>
          </p:cNvPr>
          <p:cNvSpPr txBox="1"/>
          <p:nvPr/>
        </p:nvSpPr>
        <p:spPr>
          <a:xfrm>
            <a:off x="315352" y="498167"/>
            <a:ext cx="635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Keytab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ユーザ名とパスワードハッシュのリスト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を作成。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8C1A6C3-2BF8-2579-4D6D-6892566F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4" y="839889"/>
            <a:ext cx="984069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1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でのパケット取得＋復号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789C62-B448-5B99-A0DC-40AD6219545F}"/>
              </a:ext>
            </a:extLst>
          </p:cNvPr>
          <p:cNvSpPr txBox="1"/>
          <p:nvPr/>
        </p:nvSpPr>
        <p:spPr>
          <a:xfrm>
            <a:off x="315352" y="498167"/>
            <a:ext cx="635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Keytab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ファイルを読み込み。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9F9391-25D2-5DA1-555C-63FB2E28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19" y="839889"/>
            <a:ext cx="398145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62C31F2-1BB2-FC98-759F-E49F85A95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82" y="839889"/>
            <a:ext cx="4911186" cy="3548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94776D2-807E-3408-E2AB-A3A553A3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529" y="3087002"/>
            <a:ext cx="4892772" cy="3548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36C122-6A3C-C46C-F324-6911350A9297}"/>
              </a:ext>
            </a:extLst>
          </p:cNvPr>
          <p:cNvSpPr/>
          <p:nvPr/>
        </p:nvSpPr>
        <p:spPr>
          <a:xfrm>
            <a:off x="5243119" y="1954635"/>
            <a:ext cx="738231" cy="142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5A1DBFF-9004-8CFD-7F68-226555D60A72}"/>
              </a:ext>
            </a:extLst>
          </p:cNvPr>
          <p:cNvSpPr/>
          <p:nvPr/>
        </p:nvSpPr>
        <p:spPr>
          <a:xfrm>
            <a:off x="7256477" y="4086836"/>
            <a:ext cx="494951" cy="141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6AFBAAB-6F3D-64EF-CEA2-B9AA41478873}"/>
              </a:ext>
            </a:extLst>
          </p:cNvPr>
          <p:cNvSpPr/>
          <p:nvPr/>
        </p:nvSpPr>
        <p:spPr>
          <a:xfrm>
            <a:off x="8070209" y="3976382"/>
            <a:ext cx="2223083" cy="19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920E1E7-7F13-B72E-8167-90B7CD0DA250}"/>
              </a:ext>
            </a:extLst>
          </p:cNvPr>
          <p:cNvSpPr/>
          <p:nvPr/>
        </p:nvSpPr>
        <p:spPr>
          <a:xfrm>
            <a:off x="7965348" y="3688167"/>
            <a:ext cx="138418" cy="153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76175343-3E40-5D0A-A926-F020E58B7728}"/>
              </a:ext>
            </a:extLst>
          </p:cNvPr>
          <p:cNvSpPr/>
          <p:nvPr/>
        </p:nvSpPr>
        <p:spPr>
          <a:xfrm rot="16200000">
            <a:off x="4557473" y="1141739"/>
            <a:ext cx="453006" cy="66950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折線 14">
            <a:extLst>
              <a:ext uri="{FF2B5EF4-FFF2-40B4-BE49-F238E27FC236}">
                <a16:creationId xmlns:a16="http://schemas.microsoft.com/office/drawing/2014/main" id="{F39CBF96-0A1E-0E7D-3969-5B1377A76816}"/>
              </a:ext>
            </a:extLst>
          </p:cNvPr>
          <p:cNvSpPr/>
          <p:nvPr/>
        </p:nvSpPr>
        <p:spPr>
          <a:xfrm flipV="1">
            <a:off x="5771626" y="4454205"/>
            <a:ext cx="1015068" cy="813732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913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でのパケット取得＋復号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789C62-B448-5B99-A0DC-40AD6219545F}"/>
              </a:ext>
            </a:extLst>
          </p:cNvPr>
          <p:cNvSpPr txBox="1"/>
          <p:nvPr/>
        </p:nvSpPr>
        <p:spPr>
          <a:xfrm>
            <a:off x="315352" y="498167"/>
            <a:ext cx="635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Keytab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ファイルを読み込み復号。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466521-F80C-9F38-F925-E92EB376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839889"/>
            <a:ext cx="5639007" cy="581286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52E1908-08E8-7C8E-533C-14BFA7EF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839889"/>
            <a:ext cx="5285389" cy="3379773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DD2076-062D-F556-6384-0A8A9CB09FCF}"/>
              </a:ext>
            </a:extLst>
          </p:cNvPr>
          <p:cNvGrpSpPr/>
          <p:nvPr/>
        </p:nvGrpSpPr>
        <p:grpSpPr>
          <a:xfrm>
            <a:off x="6577406" y="5005996"/>
            <a:ext cx="5125237" cy="1757114"/>
            <a:chOff x="403108" y="4358460"/>
            <a:chExt cx="7096650" cy="240465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3024395B-568B-8D67-4CED-31996DB6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108" y="4358460"/>
              <a:ext cx="7096650" cy="240465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FBFBEA8-3492-D41A-D6E3-111280B73386}"/>
                </a:ext>
              </a:extLst>
            </p:cNvPr>
            <p:cNvSpPr/>
            <p:nvPr/>
          </p:nvSpPr>
          <p:spPr>
            <a:xfrm>
              <a:off x="4137171" y="4800604"/>
              <a:ext cx="1835790" cy="1706642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  <a:effectLst/>
          </p:spPr>
          <p:txBody>
  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00" ker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C1B8332-8FF0-5752-5639-F49C6C767201}"/>
                </a:ext>
              </a:extLst>
            </p:cNvPr>
            <p:cNvSpPr/>
            <p:nvPr/>
          </p:nvSpPr>
          <p:spPr>
            <a:xfrm>
              <a:off x="2249648" y="5209904"/>
              <a:ext cx="1860958" cy="1297342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</a:ln>
            <a:effectLst/>
          </p:spPr>
          <p:txBody>
  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00" ker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44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正方形/長方形 2082">
            <a:extLst>
              <a:ext uri="{FF2B5EF4-FFF2-40B4-BE49-F238E27FC236}">
                <a16:creationId xmlns:a16="http://schemas.microsoft.com/office/drawing/2014/main" id="{322C88A9-9564-E257-281F-196E807AF52A}"/>
              </a:ext>
            </a:extLst>
          </p:cNvPr>
          <p:cNvSpPr/>
          <p:nvPr/>
        </p:nvSpPr>
        <p:spPr>
          <a:xfrm>
            <a:off x="129823" y="5348600"/>
            <a:ext cx="11831320" cy="1406935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1" name="正方形/長方形 2080">
            <a:extLst>
              <a:ext uri="{FF2B5EF4-FFF2-40B4-BE49-F238E27FC236}">
                <a16:creationId xmlns:a16="http://schemas.microsoft.com/office/drawing/2014/main" id="{1210E7C9-66AE-E1BD-A0CD-A8C237E4ABDD}"/>
              </a:ext>
            </a:extLst>
          </p:cNvPr>
          <p:cNvSpPr/>
          <p:nvPr/>
        </p:nvSpPr>
        <p:spPr>
          <a:xfrm>
            <a:off x="129823" y="3243302"/>
            <a:ext cx="11831320" cy="207152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AEED2957-5AEA-453D-EE72-40E99472F9E9}"/>
              </a:ext>
            </a:extLst>
          </p:cNvPr>
          <p:cNvSpPr/>
          <p:nvPr/>
        </p:nvSpPr>
        <p:spPr>
          <a:xfrm>
            <a:off x="103517" y="1336823"/>
            <a:ext cx="11831320" cy="185058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【Kerberos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認証の流れ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1037860" y="658155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5330" y="1212374"/>
            <a:ext cx="0" cy="5309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4279007" y="658154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5212326" y="1212373"/>
            <a:ext cx="0" cy="53091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>
            <a:cxnSpLocks/>
          </p:cNvCxnSpPr>
          <p:nvPr/>
        </p:nvCxnSpPr>
        <p:spPr>
          <a:xfrm>
            <a:off x="1675329" y="1941455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1695966" y="1639323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5235301" y="198249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5655335" y="1632611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1675328" y="2341330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A20FCBB8-5D9A-446D-660A-85D6F431386C}"/>
              </a:ext>
            </a:extLst>
          </p:cNvPr>
          <p:cNvSpPr/>
          <p:nvPr/>
        </p:nvSpPr>
        <p:spPr>
          <a:xfrm>
            <a:off x="1938915" y="2184942"/>
            <a:ext cx="505805" cy="48559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>
            <a:cxnSpLocks/>
          </p:cNvCxnSpPr>
          <p:nvPr/>
        </p:nvCxnSpPr>
        <p:spPr>
          <a:xfrm>
            <a:off x="1675329" y="3939102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5235301" y="3973531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1675328" y="4382107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48EC3901-4372-E26F-9E74-098C12C22BE6}"/>
              </a:ext>
            </a:extLst>
          </p:cNvPr>
          <p:cNvSpPr/>
          <p:nvPr/>
        </p:nvSpPr>
        <p:spPr>
          <a:xfrm>
            <a:off x="4428628" y="3784316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5658305" y="3619377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D9D963A4-F297-0962-863E-C83209507231}"/>
              </a:ext>
            </a:extLst>
          </p:cNvPr>
          <p:cNvSpPr/>
          <p:nvPr/>
        </p:nvSpPr>
        <p:spPr>
          <a:xfrm>
            <a:off x="1935051" y="4250877"/>
            <a:ext cx="505805" cy="507033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パソコンを打つビジネスマンのイラスト｜商用可・フリーイラスト素材｜ソコスト">
            <a:extLst>
              <a:ext uri="{FF2B5EF4-FFF2-40B4-BE49-F238E27FC236}">
                <a16:creationId xmlns:a16="http://schemas.microsoft.com/office/drawing/2014/main" id="{9FA2E2F9-9157-034C-64AC-37058F94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32" y="729730"/>
            <a:ext cx="398457" cy="5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385334-F74F-A8A4-DC35-71183F672D4C}"/>
              </a:ext>
            </a:extLst>
          </p:cNvPr>
          <p:cNvSpPr/>
          <p:nvPr/>
        </p:nvSpPr>
        <p:spPr>
          <a:xfrm>
            <a:off x="8170504" y="658154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F6D197A-7D00-A4B6-645D-2CE71973A2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807974" y="1212373"/>
            <a:ext cx="0" cy="54299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FD825E-2ADB-E94B-9611-7802D5D9F447}"/>
              </a:ext>
            </a:extLst>
          </p:cNvPr>
          <p:cNvSpPr txBox="1"/>
          <p:nvPr/>
        </p:nvSpPr>
        <p:spPr>
          <a:xfrm>
            <a:off x="3731363" y="2054878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KRB_AS_REP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A88A89-1CB2-03FF-4CBA-8A800614E30C}"/>
              </a:ext>
            </a:extLst>
          </p:cNvPr>
          <p:cNvSpPr txBox="1"/>
          <p:nvPr/>
        </p:nvSpPr>
        <p:spPr>
          <a:xfrm>
            <a:off x="1674589" y="3655016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87328B-9E42-9AB2-F604-648C2D1CE42B}"/>
              </a:ext>
            </a:extLst>
          </p:cNvPr>
          <p:cNvSpPr txBox="1"/>
          <p:nvPr/>
        </p:nvSpPr>
        <p:spPr>
          <a:xfrm>
            <a:off x="3652002" y="413199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A1368A9-B7D5-28B8-3DE0-474E1817820F}"/>
              </a:ext>
            </a:extLst>
          </p:cNvPr>
          <p:cNvCxnSpPr>
            <a:cxnSpLocks/>
          </p:cNvCxnSpPr>
          <p:nvPr/>
        </p:nvCxnSpPr>
        <p:spPr>
          <a:xfrm>
            <a:off x="1675328" y="5914361"/>
            <a:ext cx="7132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76806-22F2-DA2C-3B5E-C0769AC0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9530252" y="729730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F3ADD9-406C-131F-DAE7-4EBD2B35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4087" r="87420" b="54111"/>
          <a:stretch/>
        </p:blipFill>
        <p:spPr bwMode="auto">
          <a:xfrm>
            <a:off x="6230454" y="751648"/>
            <a:ext cx="489750" cy="5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6D3F3-620D-50A8-8139-01B16BF38611}"/>
              </a:ext>
            </a:extLst>
          </p:cNvPr>
          <p:cNvSpPr txBox="1"/>
          <p:nvPr/>
        </p:nvSpPr>
        <p:spPr>
          <a:xfrm>
            <a:off x="4388888" y="5637361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8D4B5C1-22BE-C18E-8217-3DF03D9C4932}"/>
              </a:ext>
            </a:extLst>
          </p:cNvPr>
          <p:cNvSpPr/>
          <p:nvPr/>
        </p:nvSpPr>
        <p:spPr>
          <a:xfrm>
            <a:off x="7945291" y="5775860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49B8216-5944-698C-60B4-8214FE0519C3}"/>
              </a:ext>
            </a:extLst>
          </p:cNvPr>
          <p:cNvCxnSpPr>
            <a:cxnSpLocks/>
          </p:cNvCxnSpPr>
          <p:nvPr/>
        </p:nvCxnSpPr>
        <p:spPr>
          <a:xfrm>
            <a:off x="8807974" y="591436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24215C-FAAA-3883-31E2-76018F19AB35}"/>
              </a:ext>
            </a:extLst>
          </p:cNvPr>
          <p:cNvSpPr txBox="1"/>
          <p:nvPr/>
        </p:nvSpPr>
        <p:spPr>
          <a:xfrm>
            <a:off x="9190446" y="5510815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3E11CF-5F74-0F09-754B-C029F4D08A51}"/>
              </a:ext>
            </a:extLst>
          </p:cNvPr>
          <p:cNvCxnSpPr>
            <a:cxnSpLocks/>
          </p:cNvCxnSpPr>
          <p:nvPr/>
        </p:nvCxnSpPr>
        <p:spPr>
          <a:xfrm flipH="1">
            <a:off x="1675328" y="6297634"/>
            <a:ext cx="7113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4A14F1-9180-A93B-8611-2B0893177B68}"/>
              </a:ext>
            </a:extLst>
          </p:cNvPr>
          <p:cNvSpPr txBox="1"/>
          <p:nvPr/>
        </p:nvSpPr>
        <p:spPr>
          <a:xfrm>
            <a:off x="4388888" y="604395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71C2DB-D7E7-AD34-348F-2375C3FC535C}"/>
              </a:ext>
            </a:extLst>
          </p:cNvPr>
          <p:cNvSpPr txBox="1"/>
          <p:nvPr/>
        </p:nvSpPr>
        <p:spPr>
          <a:xfrm>
            <a:off x="10759339" y="519654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7284976B-BB39-D3CD-A411-67C70646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589811" y="458401"/>
            <a:ext cx="169528" cy="35960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F7B3A391-F89A-B00F-315D-D4A60FFE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61" y="861675"/>
            <a:ext cx="169528" cy="35960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14EDD636-A42D-E149-CCF5-7E2918F4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662" y="905362"/>
            <a:ext cx="169528" cy="35960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74DED6A-EBB2-F184-D870-C94F30A60A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96346" y="905362"/>
            <a:ext cx="169528" cy="35960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C46DA13-5007-2893-71FF-F1576210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77790" y="905362"/>
            <a:ext cx="169528" cy="359606"/>
          </a:xfrm>
          <a:prstGeom prst="rect">
            <a:avLst/>
          </a:prstGeom>
        </p:spPr>
      </p:pic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9BBF2599-AA0D-8320-0173-416689B84108}"/>
              </a:ext>
            </a:extLst>
          </p:cNvPr>
          <p:cNvSpPr/>
          <p:nvPr/>
        </p:nvSpPr>
        <p:spPr>
          <a:xfrm>
            <a:off x="4241243" y="1434097"/>
            <a:ext cx="648754" cy="2111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AB76134D-1B4D-D051-0906-F503BBE48950}"/>
              </a:ext>
            </a:extLst>
          </p:cNvPr>
          <p:cNvSpPr/>
          <p:nvPr/>
        </p:nvSpPr>
        <p:spPr>
          <a:xfrm>
            <a:off x="4240066" y="1693120"/>
            <a:ext cx="648754" cy="214133"/>
          </a:xfrm>
          <a:prstGeom prst="round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23B2035A-F678-75D5-405F-CCE54365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45312" y="161892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4C7E4AF9-B3FD-ECFA-5DD1-4092F045E03A}"/>
              </a:ext>
            </a:extLst>
          </p:cNvPr>
          <p:cNvSpPr/>
          <p:nvPr/>
        </p:nvSpPr>
        <p:spPr>
          <a:xfrm>
            <a:off x="3525601" y="1693120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</a:p>
        </p:txBody>
      </p:sp>
      <p:pic>
        <p:nvPicPr>
          <p:cNvPr id="1027" name="図 1026">
            <a:extLst>
              <a:ext uri="{FF2B5EF4-FFF2-40B4-BE49-F238E27FC236}">
                <a16:creationId xmlns:a16="http://schemas.microsoft.com/office/drawing/2014/main" id="{9F81329E-2848-E89D-C4FE-83639921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70146" y="1920502"/>
            <a:ext cx="169528" cy="359606"/>
          </a:xfrm>
          <a:prstGeom prst="rect">
            <a:avLst/>
          </a:prstGeom>
        </p:spPr>
      </p:pic>
      <p:pic>
        <p:nvPicPr>
          <p:cNvPr id="1029" name="図 1028">
            <a:extLst>
              <a:ext uri="{FF2B5EF4-FFF2-40B4-BE49-F238E27FC236}">
                <a16:creationId xmlns:a16="http://schemas.microsoft.com/office/drawing/2014/main" id="{91C0766F-0A4A-B599-8B4E-9892AA8F48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23030" y="905362"/>
            <a:ext cx="169528" cy="359606"/>
          </a:xfrm>
          <a:prstGeom prst="rect">
            <a:avLst/>
          </a:prstGeom>
        </p:spPr>
      </p:pic>
      <p:pic>
        <p:nvPicPr>
          <p:cNvPr id="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9D438E8-B17B-7146-EEFA-D02785A1F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47645" y="207523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730483D0-0BC1-DEDF-242A-F009B39AF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503279" y="939599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6CB07C-0324-30C7-8DD3-28AD7F06E56B}"/>
              </a:ext>
            </a:extLst>
          </p:cNvPr>
          <p:cNvSpPr txBox="1"/>
          <p:nvPr/>
        </p:nvSpPr>
        <p:spPr>
          <a:xfrm>
            <a:off x="10762227" y="930515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セッション鍵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A43B635-07C1-0E5B-7511-C24924718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99512" y="2665434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440BA5A-87B1-422C-EDF6-8AC861808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91601" y="255462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 9">
            <a:extLst>
              <a:ext uri="{FF2B5EF4-FFF2-40B4-BE49-F238E27FC236}">
                <a16:creationId xmlns:a16="http://schemas.microsoft.com/office/drawing/2014/main" id="{1C201464-F8B3-5F0B-E7D3-4C1C1824CC5B}"/>
              </a:ext>
            </a:extLst>
          </p:cNvPr>
          <p:cNvGraphicFramePr>
            <a:graphicFrameLocks noGrp="1"/>
          </p:cNvGraphicFramePr>
          <p:nvPr/>
        </p:nvGraphicFramePr>
        <p:xfrm>
          <a:off x="12228518" y="1837272"/>
          <a:ext cx="147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741623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555738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パスワードハッシュ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6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krbtgt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23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554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Server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95357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550BC365-B3E0-4F53-CB92-83E3071A3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58970" y="2184692"/>
            <a:ext cx="169528" cy="3596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FE62508-846B-5390-8E90-AEB598A6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2397127"/>
            <a:ext cx="169528" cy="35960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7A15CCB-C761-139C-DE27-E323900F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1972257"/>
            <a:ext cx="169528" cy="3596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5FC76D4-3E1F-335D-B522-DFC1C0BD1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821" y="1942343"/>
            <a:ext cx="905661" cy="531663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5B5EBBC-A85A-375B-5CCC-D2E72540EF9E}"/>
              </a:ext>
            </a:extLst>
          </p:cNvPr>
          <p:cNvSpPr/>
          <p:nvPr/>
        </p:nvSpPr>
        <p:spPr>
          <a:xfrm>
            <a:off x="5913274" y="2439664"/>
            <a:ext cx="648754" cy="2141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NTDS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C0DFCBE3-1CF3-30B6-26B1-AE4B58C29753}"/>
              </a:ext>
            </a:extLst>
          </p:cNvPr>
          <p:cNvCxnSpPr>
            <a:cxnSpLocks/>
          </p:cNvCxnSpPr>
          <p:nvPr/>
        </p:nvCxnSpPr>
        <p:spPr>
          <a:xfrm>
            <a:off x="6693290" y="2009155"/>
            <a:ext cx="248844" cy="240793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7AFDAE0-0573-B5B1-2653-4E18F0D22314}"/>
              </a:ext>
            </a:extLst>
          </p:cNvPr>
          <p:cNvSpPr/>
          <p:nvPr/>
        </p:nvSpPr>
        <p:spPr>
          <a:xfrm>
            <a:off x="6898653" y="2278033"/>
            <a:ext cx="648754" cy="214133"/>
          </a:xfrm>
          <a:prstGeom prst="round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DBF605A-17DE-4032-A408-189CF3B14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744979" y="220283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06D7B47-B904-7477-FC1E-5FE5780D28AC}"/>
              </a:ext>
            </a:extLst>
          </p:cNvPr>
          <p:cNvCxnSpPr>
            <a:cxnSpLocks/>
          </p:cNvCxnSpPr>
          <p:nvPr/>
        </p:nvCxnSpPr>
        <p:spPr>
          <a:xfrm flipH="1">
            <a:off x="1668239" y="2349602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20D5454-3C3E-61DE-1366-CBEE5978D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81619" y="265228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FCEEF95-92E0-85B0-3C08-D2F60E59DA7E}"/>
              </a:ext>
            </a:extLst>
          </p:cNvPr>
          <p:cNvSpPr txBox="1"/>
          <p:nvPr/>
        </p:nvSpPr>
        <p:spPr>
          <a:xfrm>
            <a:off x="-124156" y="2118769"/>
            <a:ext cx="16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④セッション鍵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復号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AE60061E-D79F-E602-DF5C-1A73DE2F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78526" y="242862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矢印: 右 51">
            <a:extLst>
              <a:ext uri="{FF2B5EF4-FFF2-40B4-BE49-F238E27FC236}">
                <a16:creationId xmlns:a16="http://schemas.microsoft.com/office/drawing/2014/main" id="{9DEE7A6B-4BEE-86F2-385A-910EA779C74C}"/>
              </a:ext>
            </a:extLst>
          </p:cNvPr>
          <p:cNvSpPr/>
          <p:nvPr/>
        </p:nvSpPr>
        <p:spPr>
          <a:xfrm>
            <a:off x="623813" y="2693122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5567064A-1154-A646-4444-310A116C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3934" y="2733012"/>
            <a:ext cx="169528" cy="359606"/>
          </a:xfrm>
          <a:prstGeom prst="rect">
            <a:avLst/>
          </a:prstGeom>
        </p:spPr>
      </p:pic>
      <p:pic>
        <p:nvPicPr>
          <p:cNvPr id="5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24DEF3D4-AA3D-8E4C-EC36-7692A03C7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620831" y="218633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98C9C78-718A-CEC2-EDCA-C8C115BBF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812920" y="207552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C17EA4F-2DF4-0637-AEDA-B792F42B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45312" y="366623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四角形: 角を丸くする 2050">
            <a:extLst>
              <a:ext uri="{FF2B5EF4-FFF2-40B4-BE49-F238E27FC236}">
                <a16:creationId xmlns:a16="http://schemas.microsoft.com/office/drawing/2014/main" id="{A5349D6B-721C-4A0E-1490-D47174765CEC}"/>
              </a:ext>
            </a:extLst>
          </p:cNvPr>
          <p:cNvSpPr/>
          <p:nvPr/>
        </p:nvSpPr>
        <p:spPr>
          <a:xfrm>
            <a:off x="3495310" y="3537639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5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DEBEBB8F-AF54-CA4B-41C0-983FDAE40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205886" y="344987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四角形: 角を丸くする 2052">
            <a:extLst>
              <a:ext uri="{FF2B5EF4-FFF2-40B4-BE49-F238E27FC236}">
                <a16:creationId xmlns:a16="http://schemas.microsoft.com/office/drawing/2014/main" id="{0509AF64-6E76-2542-3189-CB589AA5A087}"/>
              </a:ext>
            </a:extLst>
          </p:cNvPr>
          <p:cNvSpPr/>
          <p:nvPr/>
        </p:nvSpPr>
        <p:spPr>
          <a:xfrm>
            <a:off x="3482016" y="3285305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SPN:server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4" name="図 2053">
            <a:extLst>
              <a:ext uri="{FF2B5EF4-FFF2-40B4-BE49-F238E27FC236}">
                <a16:creationId xmlns:a16="http://schemas.microsoft.com/office/drawing/2014/main" id="{7B621487-5786-FC2A-323D-7ACDFB0483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533532" y="4211140"/>
            <a:ext cx="169528" cy="359606"/>
          </a:xfrm>
          <a:prstGeom prst="rect">
            <a:avLst/>
          </a:prstGeom>
        </p:spPr>
      </p:pic>
      <p:sp>
        <p:nvSpPr>
          <p:cNvPr id="2059" name="四角形: メモ 2058">
            <a:extLst>
              <a:ext uri="{FF2B5EF4-FFF2-40B4-BE49-F238E27FC236}">
                <a16:creationId xmlns:a16="http://schemas.microsoft.com/office/drawing/2014/main" id="{5C0CC0A9-98CA-59EA-4B75-9201DC651BC0}"/>
              </a:ext>
            </a:extLst>
          </p:cNvPr>
          <p:cNvSpPr/>
          <p:nvPr/>
        </p:nvSpPr>
        <p:spPr>
          <a:xfrm>
            <a:off x="5874629" y="3961920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6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16129F7-1B8D-3CC1-B6AB-1D77C15B6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026277" y="4193371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E93C957D-2246-C2C7-D79D-89AB0EDE7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766171" y="387920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矢印: 右 2061">
            <a:extLst>
              <a:ext uri="{FF2B5EF4-FFF2-40B4-BE49-F238E27FC236}">
                <a16:creationId xmlns:a16="http://schemas.microsoft.com/office/drawing/2014/main" id="{1A09DA95-7A98-0FBF-EB3E-751DDED0BA86}"/>
              </a:ext>
            </a:extLst>
          </p:cNvPr>
          <p:cNvSpPr/>
          <p:nvPr/>
        </p:nvSpPr>
        <p:spPr>
          <a:xfrm>
            <a:off x="6471836" y="4113943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00B750F-C294-2311-0B96-CBEAA2F65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819218" y="405270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四角形: 角を丸くする 2063">
            <a:extLst>
              <a:ext uri="{FF2B5EF4-FFF2-40B4-BE49-F238E27FC236}">
                <a16:creationId xmlns:a16="http://schemas.microsoft.com/office/drawing/2014/main" id="{B65BCB92-7A2A-3DA0-180E-91572BB1CF50}"/>
              </a:ext>
            </a:extLst>
          </p:cNvPr>
          <p:cNvSpPr/>
          <p:nvPr/>
        </p:nvSpPr>
        <p:spPr>
          <a:xfrm>
            <a:off x="7339150" y="4046085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6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BF40809-C034-C635-7C54-04403C199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7221333" y="3994849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コネクタ: 曲線 2066">
            <a:extLst>
              <a:ext uri="{FF2B5EF4-FFF2-40B4-BE49-F238E27FC236}">
                <a16:creationId xmlns:a16="http://schemas.microsoft.com/office/drawing/2014/main" id="{AE29AFD2-7CE9-E473-967F-085CE9855E1A}"/>
              </a:ext>
            </a:extLst>
          </p:cNvPr>
          <p:cNvCxnSpPr>
            <a:cxnSpLocks/>
            <a:stCxn id="2063" idx="0"/>
            <a:endCxn id="2065" idx="0"/>
          </p:cNvCxnSpPr>
          <p:nvPr/>
        </p:nvCxnSpPr>
        <p:spPr>
          <a:xfrm rot="5400000" flipH="1" flipV="1">
            <a:off x="7110103" y="3833439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6769B006-203F-69EA-1A6A-39A5192D1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78525" y="4495134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FDB2A93-BE04-9BAB-10F4-E7F7435A6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573916" y="4279063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6343AD3-A02C-390C-11C7-ED5061979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753115" y="416505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83FD956-8181-7202-8C45-794E11444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36512" y="4143265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8AF55FC9-1399-4D7E-9711-6431F1B38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88775" y="471411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3FFD55E-6B9A-A2CB-026F-12F486A61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80864" y="460330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コネクタ: カギ線 1024">
            <a:extLst>
              <a:ext uri="{FF2B5EF4-FFF2-40B4-BE49-F238E27FC236}">
                <a16:creationId xmlns:a16="http://schemas.microsoft.com/office/drawing/2014/main" id="{06738732-D79E-166E-999D-86BA86A177F6}"/>
              </a:ext>
            </a:extLst>
          </p:cNvPr>
          <p:cNvCxnSpPr>
            <a:cxnSpLocks/>
          </p:cNvCxnSpPr>
          <p:nvPr/>
        </p:nvCxnSpPr>
        <p:spPr>
          <a:xfrm flipH="1">
            <a:off x="1657502" y="439828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BF65FBB-33A1-590C-D983-B95297CA7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70882" y="470096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E21301C4-20D7-BF91-545B-09AED8B624DA}"/>
              </a:ext>
            </a:extLst>
          </p:cNvPr>
          <p:cNvSpPr txBox="1"/>
          <p:nvPr/>
        </p:nvSpPr>
        <p:spPr>
          <a:xfrm>
            <a:off x="-134893" y="4167447"/>
            <a:ext cx="16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⑦セッション鍵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復号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矢印: 右 1031">
            <a:extLst>
              <a:ext uri="{FF2B5EF4-FFF2-40B4-BE49-F238E27FC236}">
                <a16:creationId xmlns:a16="http://schemas.microsoft.com/office/drawing/2014/main" id="{9808BFF6-35F2-8D71-A242-CEC44B56C1B7}"/>
              </a:ext>
            </a:extLst>
          </p:cNvPr>
          <p:cNvSpPr/>
          <p:nvPr/>
        </p:nvSpPr>
        <p:spPr>
          <a:xfrm>
            <a:off x="613076" y="4741800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99EAC772-FFF9-0579-736A-8A154BC62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556076" y="489714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8A84179D-4400-ADC7-F0D7-B857D9574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8349412" y="565777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四角形: 角を丸くする 1039">
            <a:extLst>
              <a:ext uri="{FF2B5EF4-FFF2-40B4-BE49-F238E27FC236}">
                <a16:creationId xmlns:a16="http://schemas.microsoft.com/office/drawing/2014/main" id="{027CF3BF-7A87-D8DA-71A9-189887CA57DF}"/>
              </a:ext>
            </a:extLst>
          </p:cNvPr>
          <p:cNvSpPr/>
          <p:nvPr/>
        </p:nvSpPr>
        <p:spPr>
          <a:xfrm>
            <a:off x="6958368" y="5510815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104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B5AAC552-2BE1-4764-09B6-3B810C11F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7669301" y="541572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図 1041">
            <a:extLst>
              <a:ext uri="{FF2B5EF4-FFF2-40B4-BE49-F238E27FC236}">
                <a16:creationId xmlns:a16="http://schemas.microsoft.com/office/drawing/2014/main" id="{0FD94C11-AEC8-AAEC-9432-4F6DC9F7AA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0090125" y="6146174"/>
            <a:ext cx="169528" cy="359606"/>
          </a:xfrm>
          <a:prstGeom prst="rect">
            <a:avLst/>
          </a:prstGeom>
        </p:spPr>
      </p:pic>
      <p:sp>
        <p:nvSpPr>
          <p:cNvPr id="1043" name="四角形: メモ 1042">
            <a:extLst>
              <a:ext uri="{FF2B5EF4-FFF2-40B4-BE49-F238E27FC236}">
                <a16:creationId xmlns:a16="http://schemas.microsoft.com/office/drawing/2014/main" id="{95563AE0-EACB-1235-998A-13A51A095AFD}"/>
              </a:ext>
            </a:extLst>
          </p:cNvPr>
          <p:cNvSpPr/>
          <p:nvPr/>
        </p:nvSpPr>
        <p:spPr>
          <a:xfrm>
            <a:off x="9431222" y="5896954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1CA06B4-6FFA-0ECE-2127-44A4BA19A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582870" y="612840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30BA0AF-2C94-71EB-485D-C14DA6287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9322764" y="581424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矢印: 右 1045">
            <a:extLst>
              <a:ext uri="{FF2B5EF4-FFF2-40B4-BE49-F238E27FC236}">
                <a16:creationId xmlns:a16="http://schemas.microsoft.com/office/drawing/2014/main" id="{CBA16E3F-828E-3EC1-E9B1-5A4B45EC73C4}"/>
              </a:ext>
            </a:extLst>
          </p:cNvPr>
          <p:cNvSpPr/>
          <p:nvPr/>
        </p:nvSpPr>
        <p:spPr>
          <a:xfrm>
            <a:off x="10028429" y="6048977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C49F38DF-A3A1-09BA-50A9-F145D01CD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375811" y="598773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四角形: 角を丸くする 1047">
            <a:extLst>
              <a:ext uri="{FF2B5EF4-FFF2-40B4-BE49-F238E27FC236}">
                <a16:creationId xmlns:a16="http://schemas.microsoft.com/office/drawing/2014/main" id="{4AC0401F-1499-20AC-B190-0C56A2710FB3}"/>
              </a:ext>
            </a:extLst>
          </p:cNvPr>
          <p:cNvSpPr/>
          <p:nvPr/>
        </p:nvSpPr>
        <p:spPr>
          <a:xfrm>
            <a:off x="10895743" y="5981119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104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B912C400-68C6-E2D7-40FC-CE34A7920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0777926" y="592988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コネクタ: 曲線 1049">
            <a:extLst>
              <a:ext uri="{FF2B5EF4-FFF2-40B4-BE49-F238E27FC236}">
                <a16:creationId xmlns:a16="http://schemas.microsoft.com/office/drawing/2014/main" id="{573C7652-EC0C-8F60-E4D7-FF2E30921ACC}"/>
              </a:ext>
            </a:extLst>
          </p:cNvPr>
          <p:cNvCxnSpPr>
            <a:cxnSpLocks/>
            <a:stCxn id="1047" idx="0"/>
            <a:endCxn id="1049" idx="0"/>
          </p:cNvCxnSpPr>
          <p:nvPr/>
        </p:nvCxnSpPr>
        <p:spPr>
          <a:xfrm rot="5400000" flipH="1" flipV="1">
            <a:off x="10666696" y="5768473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四角形: 角を丸くする 1050">
            <a:extLst>
              <a:ext uri="{FF2B5EF4-FFF2-40B4-BE49-F238E27FC236}">
                <a16:creationId xmlns:a16="http://schemas.microsoft.com/office/drawing/2014/main" id="{0BA00C37-9FFE-A180-873B-193A24C2C155}"/>
              </a:ext>
            </a:extLst>
          </p:cNvPr>
          <p:cNvSpPr/>
          <p:nvPr/>
        </p:nvSpPr>
        <p:spPr>
          <a:xfrm>
            <a:off x="3522689" y="1435307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SPN: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krbtgt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2" name="四角形: 角を丸くする 1051">
            <a:extLst>
              <a:ext uri="{FF2B5EF4-FFF2-40B4-BE49-F238E27FC236}">
                <a16:creationId xmlns:a16="http://schemas.microsoft.com/office/drawing/2014/main" id="{AEC19EF6-3FB6-6704-A1F8-F90F8C9B543A}"/>
              </a:ext>
            </a:extLst>
          </p:cNvPr>
          <p:cNvSpPr/>
          <p:nvPr/>
        </p:nvSpPr>
        <p:spPr>
          <a:xfrm>
            <a:off x="1808246" y="2754248"/>
            <a:ext cx="981939" cy="367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Client@domain</a:t>
            </a: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など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4" name="四角形: 角を丸くする 1053">
            <a:extLst>
              <a:ext uri="{FF2B5EF4-FFF2-40B4-BE49-F238E27FC236}">
                <a16:creationId xmlns:a16="http://schemas.microsoft.com/office/drawing/2014/main" id="{683CB4FF-CDEC-560F-43FC-C14B51AE0791}"/>
              </a:ext>
            </a:extLst>
          </p:cNvPr>
          <p:cNvSpPr/>
          <p:nvPr/>
        </p:nvSpPr>
        <p:spPr>
          <a:xfrm>
            <a:off x="1824234" y="4855539"/>
            <a:ext cx="981939" cy="367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Client@domain</a:t>
            </a: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など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0" name="テキスト ボックス 2079">
            <a:extLst>
              <a:ext uri="{FF2B5EF4-FFF2-40B4-BE49-F238E27FC236}">
                <a16:creationId xmlns:a16="http://schemas.microsoft.com/office/drawing/2014/main" id="{4BDA58B8-35C5-3671-E864-4BF1B0374A71}"/>
              </a:ext>
            </a:extLst>
          </p:cNvPr>
          <p:cNvSpPr txBox="1"/>
          <p:nvPr/>
        </p:nvSpPr>
        <p:spPr>
          <a:xfrm>
            <a:off x="129823" y="1377471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本人確認</a:t>
            </a:r>
            <a:endParaRPr kumimoji="1" lang="en-US" altLang="ja-JP" sz="1200" b="1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2" name="テキスト ボックス 2081">
            <a:extLst>
              <a:ext uri="{FF2B5EF4-FFF2-40B4-BE49-F238E27FC236}">
                <a16:creationId xmlns:a16="http://schemas.microsoft.com/office/drawing/2014/main" id="{5D60A9D0-C98E-66C8-6CE6-BF8678617EE9}"/>
              </a:ext>
            </a:extLst>
          </p:cNvPr>
          <p:cNvSpPr txBox="1"/>
          <p:nvPr/>
        </p:nvSpPr>
        <p:spPr>
          <a:xfrm>
            <a:off x="129823" y="3302596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利用券発行</a:t>
            </a:r>
            <a:endParaRPr kumimoji="1"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4" name="テキスト ボックス 2083">
            <a:extLst>
              <a:ext uri="{FF2B5EF4-FFF2-40B4-BE49-F238E27FC236}">
                <a16:creationId xmlns:a16="http://schemas.microsoft.com/office/drawing/2014/main" id="{36EA0679-64E8-FC9C-4696-1A24B8F6AA92}"/>
              </a:ext>
            </a:extLst>
          </p:cNvPr>
          <p:cNvSpPr txBox="1"/>
          <p:nvPr/>
        </p:nvSpPr>
        <p:spPr>
          <a:xfrm>
            <a:off x="105736" y="5385165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サービス利用</a:t>
            </a:r>
            <a:endParaRPr kumimoji="1" lang="en-US" altLang="ja-JP" sz="1200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32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4B6A761-D9CD-C584-9005-77BCEE02A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23390"/>
              </p:ext>
            </p:extLst>
          </p:nvPr>
        </p:nvGraphicFramePr>
        <p:xfrm>
          <a:off x="385195" y="839889"/>
          <a:ext cx="3600000" cy="13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55621336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2885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パケットファイル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Keytab</a:t>
                      </a:r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ファイル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57317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endParaRPr kumimoji="1" lang="en-US" altLang="ja-JP" sz="105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50573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でのパケット取得＋復号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789C62-B448-5B99-A0DC-40AD6219545F}"/>
              </a:ext>
            </a:extLst>
          </p:cNvPr>
          <p:cNvSpPr txBox="1"/>
          <p:nvPr/>
        </p:nvSpPr>
        <p:spPr>
          <a:xfrm>
            <a:off x="315352" y="498167"/>
            <a:ext cx="635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参考用のパケットファイルおよび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Keytab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4A1D30CB-AA0E-575E-3B48-5C255C833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878505"/>
              </p:ext>
            </p:extLst>
          </p:nvPr>
        </p:nvGraphicFramePr>
        <p:xfrm>
          <a:off x="764797" y="133868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パッケージャー シェル オブジェクト" showAsIcon="1" r:id="rId2" imgW="914400" imgH="771697" progId="Package">
                  <p:embed/>
                </p:oleObj>
              </mc:Choice>
              <mc:Fallback>
                <p:oleObj name="パッケージャー シェル オブジェクト" showAsIcon="1" r:id="rId2" imgW="914400" imgH="771697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797" y="133868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73199D4A-918D-E4E3-8AAB-EB4842BBD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825419"/>
              </p:ext>
            </p:extLst>
          </p:nvPr>
        </p:nvGraphicFramePr>
        <p:xfrm>
          <a:off x="2637507" y="13386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パッケージャー シェル オブジェクト" showAsIcon="1" r:id="rId4" imgW="914400" imgH="771697" progId="Package">
                  <p:embed/>
                </p:oleObj>
              </mc:Choice>
              <mc:Fallback>
                <p:oleObj name="パッケージャー シェル オブジェクト" showAsIcon="1" r:id="rId4" imgW="914400" imgH="771697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7507" y="13386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79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正方形/長方形 2082">
            <a:extLst>
              <a:ext uri="{FF2B5EF4-FFF2-40B4-BE49-F238E27FC236}">
                <a16:creationId xmlns:a16="http://schemas.microsoft.com/office/drawing/2014/main" id="{322C88A9-9564-E257-281F-196E807AF52A}"/>
              </a:ext>
            </a:extLst>
          </p:cNvPr>
          <p:cNvSpPr/>
          <p:nvPr/>
        </p:nvSpPr>
        <p:spPr>
          <a:xfrm>
            <a:off x="129823" y="5348600"/>
            <a:ext cx="11831320" cy="1406935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1" name="正方形/長方形 2080">
            <a:extLst>
              <a:ext uri="{FF2B5EF4-FFF2-40B4-BE49-F238E27FC236}">
                <a16:creationId xmlns:a16="http://schemas.microsoft.com/office/drawing/2014/main" id="{1210E7C9-66AE-E1BD-A0CD-A8C237E4ABDD}"/>
              </a:ext>
            </a:extLst>
          </p:cNvPr>
          <p:cNvSpPr/>
          <p:nvPr/>
        </p:nvSpPr>
        <p:spPr>
          <a:xfrm>
            <a:off x="129823" y="3243302"/>
            <a:ext cx="11831320" cy="207152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AEED2957-5AEA-453D-EE72-40E99472F9E9}"/>
              </a:ext>
            </a:extLst>
          </p:cNvPr>
          <p:cNvSpPr/>
          <p:nvPr/>
        </p:nvSpPr>
        <p:spPr>
          <a:xfrm>
            <a:off x="103517" y="1336823"/>
            <a:ext cx="11831320" cy="185058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【Kerberoasting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1037860" y="658155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(t-skid)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5330" y="1212374"/>
            <a:ext cx="0" cy="5309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4279007" y="658154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5212326" y="1212373"/>
            <a:ext cx="0" cy="53091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>
            <a:cxnSpLocks/>
          </p:cNvCxnSpPr>
          <p:nvPr/>
        </p:nvCxnSpPr>
        <p:spPr>
          <a:xfrm>
            <a:off x="1675329" y="1941455"/>
            <a:ext cx="353699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1695966" y="1639323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KRB_AS_REQ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5235301" y="198249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5655335" y="1632611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1675328" y="2341330"/>
            <a:ext cx="353699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A20FCBB8-5D9A-446D-660A-85D6F431386C}"/>
              </a:ext>
            </a:extLst>
          </p:cNvPr>
          <p:cNvSpPr/>
          <p:nvPr/>
        </p:nvSpPr>
        <p:spPr>
          <a:xfrm>
            <a:off x="1938915" y="2184942"/>
            <a:ext cx="505805" cy="48559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>
            <a:cxnSpLocks/>
          </p:cNvCxnSpPr>
          <p:nvPr/>
        </p:nvCxnSpPr>
        <p:spPr>
          <a:xfrm>
            <a:off x="1675329" y="3939102"/>
            <a:ext cx="353699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5235301" y="3973531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1675328" y="4382107"/>
            <a:ext cx="353699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48EC3901-4372-E26F-9E74-098C12C22BE6}"/>
              </a:ext>
            </a:extLst>
          </p:cNvPr>
          <p:cNvSpPr/>
          <p:nvPr/>
        </p:nvSpPr>
        <p:spPr>
          <a:xfrm>
            <a:off x="4428628" y="3784316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5658305" y="3619377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D9D963A4-F297-0962-863E-C83209507231}"/>
              </a:ext>
            </a:extLst>
          </p:cNvPr>
          <p:cNvSpPr/>
          <p:nvPr/>
        </p:nvSpPr>
        <p:spPr>
          <a:xfrm>
            <a:off x="1935051" y="4250877"/>
            <a:ext cx="505805" cy="507033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パソコンを打つビジネスマンのイラスト｜商用可・フリーイラスト素材｜ソコスト">
            <a:extLst>
              <a:ext uri="{FF2B5EF4-FFF2-40B4-BE49-F238E27FC236}">
                <a16:creationId xmlns:a16="http://schemas.microsoft.com/office/drawing/2014/main" id="{9FA2E2F9-9157-034C-64AC-37058F94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32" y="729730"/>
            <a:ext cx="398457" cy="5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385334-F74F-A8A4-DC35-71183F672D4C}"/>
              </a:ext>
            </a:extLst>
          </p:cNvPr>
          <p:cNvSpPr/>
          <p:nvPr/>
        </p:nvSpPr>
        <p:spPr>
          <a:xfrm>
            <a:off x="8170504" y="658154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(enterprise-core-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vn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F6D197A-7D00-A4B6-645D-2CE71973A2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807974" y="1212373"/>
            <a:ext cx="0" cy="54299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FD825E-2ADB-E94B-9611-7802D5D9F447}"/>
              </a:ext>
            </a:extLst>
          </p:cNvPr>
          <p:cNvSpPr txBox="1"/>
          <p:nvPr/>
        </p:nvSpPr>
        <p:spPr>
          <a:xfrm>
            <a:off x="3731363" y="2054878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KRB_AS_REP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A88A89-1CB2-03FF-4CBA-8A800614E30C}"/>
              </a:ext>
            </a:extLst>
          </p:cNvPr>
          <p:cNvSpPr txBox="1"/>
          <p:nvPr/>
        </p:nvSpPr>
        <p:spPr>
          <a:xfrm>
            <a:off x="1674589" y="3655016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87328B-9E42-9AB2-F604-648C2D1CE42B}"/>
              </a:ext>
            </a:extLst>
          </p:cNvPr>
          <p:cNvSpPr txBox="1"/>
          <p:nvPr/>
        </p:nvSpPr>
        <p:spPr>
          <a:xfrm>
            <a:off x="3652002" y="413199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en-US" altLang="ja-JP" sz="1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A1368A9-B7D5-28B8-3DE0-474E1817820F}"/>
              </a:ext>
            </a:extLst>
          </p:cNvPr>
          <p:cNvCxnSpPr>
            <a:cxnSpLocks/>
          </p:cNvCxnSpPr>
          <p:nvPr/>
        </p:nvCxnSpPr>
        <p:spPr>
          <a:xfrm>
            <a:off x="1675328" y="5914361"/>
            <a:ext cx="7132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76806-22F2-DA2C-3B5E-C0769AC0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9530252" y="729730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F3ADD9-406C-131F-DAE7-4EBD2B35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4087" r="87420" b="54111"/>
          <a:stretch/>
        </p:blipFill>
        <p:spPr bwMode="auto">
          <a:xfrm>
            <a:off x="6230454" y="751648"/>
            <a:ext cx="489750" cy="5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6D3F3-620D-50A8-8139-01B16BF38611}"/>
              </a:ext>
            </a:extLst>
          </p:cNvPr>
          <p:cNvSpPr txBox="1"/>
          <p:nvPr/>
        </p:nvSpPr>
        <p:spPr>
          <a:xfrm>
            <a:off x="4388888" y="5637361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8D4B5C1-22BE-C18E-8217-3DF03D9C4932}"/>
              </a:ext>
            </a:extLst>
          </p:cNvPr>
          <p:cNvSpPr/>
          <p:nvPr/>
        </p:nvSpPr>
        <p:spPr>
          <a:xfrm>
            <a:off x="7945291" y="5775860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49B8216-5944-698C-60B4-8214FE0519C3}"/>
              </a:ext>
            </a:extLst>
          </p:cNvPr>
          <p:cNvCxnSpPr>
            <a:cxnSpLocks/>
          </p:cNvCxnSpPr>
          <p:nvPr/>
        </p:nvCxnSpPr>
        <p:spPr>
          <a:xfrm>
            <a:off x="8807974" y="591436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24215C-FAAA-3883-31E2-76018F19AB35}"/>
              </a:ext>
            </a:extLst>
          </p:cNvPr>
          <p:cNvSpPr txBox="1"/>
          <p:nvPr/>
        </p:nvSpPr>
        <p:spPr>
          <a:xfrm>
            <a:off x="9190446" y="5510815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3E11CF-5F74-0F09-754B-C029F4D08A51}"/>
              </a:ext>
            </a:extLst>
          </p:cNvPr>
          <p:cNvCxnSpPr>
            <a:cxnSpLocks/>
          </p:cNvCxnSpPr>
          <p:nvPr/>
        </p:nvCxnSpPr>
        <p:spPr>
          <a:xfrm flipH="1">
            <a:off x="1675328" y="6297634"/>
            <a:ext cx="7113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4A14F1-9180-A93B-8611-2B0893177B68}"/>
              </a:ext>
            </a:extLst>
          </p:cNvPr>
          <p:cNvSpPr txBox="1"/>
          <p:nvPr/>
        </p:nvSpPr>
        <p:spPr>
          <a:xfrm>
            <a:off x="4388888" y="604395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71C2DB-D7E7-AD34-348F-2375C3FC535C}"/>
              </a:ext>
            </a:extLst>
          </p:cNvPr>
          <p:cNvSpPr txBox="1"/>
          <p:nvPr/>
        </p:nvSpPr>
        <p:spPr>
          <a:xfrm>
            <a:off x="10759339" y="519654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7284976B-BB39-D3CD-A411-67C70646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589811" y="458401"/>
            <a:ext cx="169528" cy="35960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F7B3A391-F89A-B00F-315D-D4A60FFE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61" y="861675"/>
            <a:ext cx="169528" cy="35960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14EDD636-A42D-E149-CCF5-7E2918F4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662" y="905362"/>
            <a:ext cx="169528" cy="35960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74DED6A-EBB2-F184-D870-C94F30A60A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96346" y="905362"/>
            <a:ext cx="169528" cy="35960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C46DA13-5007-2893-71FF-F1576210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77790" y="905362"/>
            <a:ext cx="169528" cy="359606"/>
          </a:xfrm>
          <a:prstGeom prst="rect">
            <a:avLst/>
          </a:prstGeom>
        </p:spPr>
      </p:pic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9BBF2599-AA0D-8320-0173-416689B84108}"/>
              </a:ext>
            </a:extLst>
          </p:cNvPr>
          <p:cNvSpPr/>
          <p:nvPr/>
        </p:nvSpPr>
        <p:spPr>
          <a:xfrm>
            <a:off x="4241243" y="1434097"/>
            <a:ext cx="648754" cy="2111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AB76134D-1B4D-D051-0906-F503BBE48950}"/>
              </a:ext>
            </a:extLst>
          </p:cNvPr>
          <p:cNvSpPr/>
          <p:nvPr/>
        </p:nvSpPr>
        <p:spPr>
          <a:xfrm>
            <a:off x="4240066" y="1693120"/>
            <a:ext cx="648754" cy="214133"/>
          </a:xfrm>
          <a:prstGeom prst="round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23B2035A-F678-75D5-405F-CCE54365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45312" y="161892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4C7E4AF9-B3FD-ECFA-5DD1-4092F045E03A}"/>
              </a:ext>
            </a:extLst>
          </p:cNvPr>
          <p:cNvSpPr/>
          <p:nvPr/>
        </p:nvSpPr>
        <p:spPr>
          <a:xfrm>
            <a:off x="3525601" y="1693120"/>
            <a:ext cx="648754" cy="21238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</a:p>
        </p:txBody>
      </p:sp>
      <p:pic>
        <p:nvPicPr>
          <p:cNvPr id="1027" name="図 1026">
            <a:extLst>
              <a:ext uri="{FF2B5EF4-FFF2-40B4-BE49-F238E27FC236}">
                <a16:creationId xmlns:a16="http://schemas.microsoft.com/office/drawing/2014/main" id="{9F81329E-2848-E89D-C4FE-83639921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70146" y="1920502"/>
            <a:ext cx="169528" cy="359606"/>
          </a:xfrm>
          <a:prstGeom prst="rect">
            <a:avLst/>
          </a:prstGeom>
        </p:spPr>
      </p:pic>
      <p:pic>
        <p:nvPicPr>
          <p:cNvPr id="1029" name="図 1028">
            <a:extLst>
              <a:ext uri="{FF2B5EF4-FFF2-40B4-BE49-F238E27FC236}">
                <a16:creationId xmlns:a16="http://schemas.microsoft.com/office/drawing/2014/main" id="{91C0766F-0A4A-B599-8B4E-9892AA8F48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23030" y="905362"/>
            <a:ext cx="169528" cy="359606"/>
          </a:xfrm>
          <a:prstGeom prst="rect">
            <a:avLst/>
          </a:prstGeom>
        </p:spPr>
      </p:pic>
      <p:pic>
        <p:nvPicPr>
          <p:cNvPr id="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9D438E8-B17B-7146-EEFA-D02785A1F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47645" y="207523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730483D0-0BC1-DEDF-242A-F009B39AF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503279" y="939599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6CB07C-0324-30C7-8DD3-28AD7F06E56B}"/>
              </a:ext>
            </a:extLst>
          </p:cNvPr>
          <p:cNvSpPr txBox="1"/>
          <p:nvPr/>
        </p:nvSpPr>
        <p:spPr>
          <a:xfrm>
            <a:off x="10762227" y="930515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セッション鍵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A43B635-07C1-0E5B-7511-C24924718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99512" y="2665434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440BA5A-87B1-422C-EDF6-8AC861808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91601" y="255462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 9">
            <a:extLst>
              <a:ext uri="{FF2B5EF4-FFF2-40B4-BE49-F238E27FC236}">
                <a16:creationId xmlns:a16="http://schemas.microsoft.com/office/drawing/2014/main" id="{1C201464-F8B3-5F0B-E7D3-4C1C1824CC5B}"/>
              </a:ext>
            </a:extLst>
          </p:cNvPr>
          <p:cNvGraphicFramePr>
            <a:graphicFrameLocks noGrp="1"/>
          </p:cNvGraphicFramePr>
          <p:nvPr/>
        </p:nvGraphicFramePr>
        <p:xfrm>
          <a:off x="12228518" y="1837272"/>
          <a:ext cx="147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741623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555738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パスワードハッシュ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6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krbtgt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23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554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Server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95357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550BC365-B3E0-4F53-CB92-83E3071A3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58970" y="2184692"/>
            <a:ext cx="169528" cy="3596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FE62508-846B-5390-8E90-AEB598A6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2397127"/>
            <a:ext cx="169528" cy="35960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7A15CCB-C761-139C-DE27-E323900F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1972257"/>
            <a:ext cx="169528" cy="3596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5FC76D4-3E1F-335D-B522-DFC1C0BD1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821" y="1942343"/>
            <a:ext cx="905661" cy="531663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5B5EBBC-A85A-375B-5CCC-D2E72540EF9E}"/>
              </a:ext>
            </a:extLst>
          </p:cNvPr>
          <p:cNvSpPr/>
          <p:nvPr/>
        </p:nvSpPr>
        <p:spPr>
          <a:xfrm>
            <a:off x="5913274" y="2439664"/>
            <a:ext cx="648754" cy="2141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NTDS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C0DFCBE3-1CF3-30B6-26B1-AE4B58C29753}"/>
              </a:ext>
            </a:extLst>
          </p:cNvPr>
          <p:cNvCxnSpPr>
            <a:cxnSpLocks/>
          </p:cNvCxnSpPr>
          <p:nvPr/>
        </p:nvCxnSpPr>
        <p:spPr>
          <a:xfrm>
            <a:off x="6693290" y="2009155"/>
            <a:ext cx="248844" cy="240793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7AFDAE0-0573-B5B1-2653-4E18F0D22314}"/>
              </a:ext>
            </a:extLst>
          </p:cNvPr>
          <p:cNvSpPr/>
          <p:nvPr/>
        </p:nvSpPr>
        <p:spPr>
          <a:xfrm>
            <a:off x="6898653" y="2278033"/>
            <a:ext cx="648754" cy="214133"/>
          </a:xfrm>
          <a:prstGeom prst="round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DBF605A-17DE-4032-A408-189CF3B14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744979" y="220283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06D7B47-B904-7477-FC1E-5FE5780D28AC}"/>
              </a:ext>
            </a:extLst>
          </p:cNvPr>
          <p:cNvCxnSpPr>
            <a:cxnSpLocks/>
          </p:cNvCxnSpPr>
          <p:nvPr/>
        </p:nvCxnSpPr>
        <p:spPr>
          <a:xfrm flipH="1">
            <a:off x="1668239" y="2349602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20D5454-3C3E-61DE-1366-CBEE5978D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81619" y="265228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FCEEF95-92E0-85B0-3C08-D2F60E59DA7E}"/>
              </a:ext>
            </a:extLst>
          </p:cNvPr>
          <p:cNvSpPr txBox="1"/>
          <p:nvPr/>
        </p:nvSpPr>
        <p:spPr>
          <a:xfrm>
            <a:off x="-124156" y="2118769"/>
            <a:ext cx="16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④セッション鍵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復号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AE60061E-D79F-E602-DF5C-1A73DE2F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78526" y="242862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矢印: 右 51">
            <a:extLst>
              <a:ext uri="{FF2B5EF4-FFF2-40B4-BE49-F238E27FC236}">
                <a16:creationId xmlns:a16="http://schemas.microsoft.com/office/drawing/2014/main" id="{9DEE7A6B-4BEE-86F2-385A-910EA779C74C}"/>
              </a:ext>
            </a:extLst>
          </p:cNvPr>
          <p:cNvSpPr/>
          <p:nvPr/>
        </p:nvSpPr>
        <p:spPr>
          <a:xfrm>
            <a:off x="623813" y="2693122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5567064A-1154-A646-4444-310A116C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3934" y="2733012"/>
            <a:ext cx="169528" cy="359606"/>
          </a:xfrm>
          <a:prstGeom prst="rect">
            <a:avLst/>
          </a:prstGeom>
        </p:spPr>
      </p:pic>
      <p:pic>
        <p:nvPicPr>
          <p:cNvPr id="5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24DEF3D4-AA3D-8E4C-EC36-7692A03C7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620831" y="218633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98C9C78-718A-CEC2-EDCA-C8C115BBF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812920" y="207552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C17EA4F-2DF4-0637-AEDA-B792F42B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45312" y="366623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四角形: 角を丸くする 2050">
            <a:extLst>
              <a:ext uri="{FF2B5EF4-FFF2-40B4-BE49-F238E27FC236}">
                <a16:creationId xmlns:a16="http://schemas.microsoft.com/office/drawing/2014/main" id="{A5349D6B-721C-4A0E-1490-D47174765CEC}"/>
              </a:ext>
            </a:extLst>
          </p:cNvPr>
          <p:cNvSpPr/>
          <p:nvPr/>
        </p:nvSpPr>
        <p:spPr>
          <a:xfrm>
            <a:off x="3495310" y="3537639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5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DEBEBB8F-AF54-CA4B-41C0-983FDAE40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205886" y="344987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四角形: 角を丸くする 2052">
            <a:extLst>
              <a:ext uri="{FF2B5EF4-FFF2-40B4-BE49-F238E27FC236}">
                <a16:creationId xmlns:a16="http://schemas.microsoft.com/office/drawing/2014/main" id="{0509AF64-6E76-2542-3189-CB589AA5A087}"/>
              </a:ext>
            </a:extLst>
          </p:cNvPr>
          <p:cNvSpPr/>
          <p:nvPr/>
        </p:nvSpPr>
        <p:spPr>
          <a:xfrm>
            <a:off x="3482016" y="3285305"/>
            <a:ext cx="648754" cy="21238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SPN:server</a:t>
            </a:r>
            <a:endParaRPr lang="ja-JP" altLang="en-US" sz="8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4" name="図 2053">
            <a:extLst>
              <a:ext uri="{FF2B5EF4-FFF2-40B4-BE49-F238E27FC236}">
                <a16:creationId xmlns:a16="http://schemas.microsoft.com/office/drawing/2014/main" id="{7B621487-5786-FC2A-323D-7ACDFB0483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533532" y="4211140"/>
            <a:ext cx="169528" cy="359606"/>
          </a:xfrm>
          <a:prstGeom prst="rect">
            <a:avLst/>
          </a:prstGeom>
        </p:spPr>
      </p:pic>
      <p:sp>
        <p:nvSpPr>
          <p:cNvPr id="2059" name="四角形: メモ 2058">
            <a:extLst>
              <a:ext uri="{FF2B5EF4-FFF2-40B4-BE49-F238E27FC236}">
                <a16:creationId xmlns:a16="http://schemas.microsoft.com/office/drawing/2014/main" id="{5C0CC0A9-98CA-59EA-4B75-9201DC651BC0}"/>
              </a:ext>
            </a:extLst>
          </p:cNvPr>
          <p:cNvSpPr/>
          <p:nvPr/>
        </p:nvSpPr>
        <p:spPr>
          <a:xfrm>
            <a:off x="5874629" y="3961920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6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16129F7-1B8D-3CC1-B6AB-1D77C15B6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026277" y="4193371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E93C957D-2246-C2C7-D79D-89AB0EDE7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766171" y="387920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矢印: 右 2061">
            <a:extLst>
              <a:ext uri="{FF2B5EF4-FFF2-40B4-BE49-F238E27FC236}">
                <a16:creationId xmlns:a16="http://schemas.microsoft.com/office/drawing/2014/main" id="{1A09DA95-7A98-0FBF-EB3E-751DDED0BA86}"/>
              </a:ext>
            </a:extLst>
          </p:cNvPr>
          <p:cNvSpPr/>
          <p:nvPr/>
        </p:nvSpPr>
        <p:spPr>
          <a:xfrm>
            <a:off x="6471836" y="4113943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00B750F-C294-2311-0B96-CBEAA2F65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819218" y="405270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四角形: 角を丸くする 2063">
            <a:extLst>
              <a:ext uri="{FF2B5EF4-FFF2-40B4-BE49-F238E27FC236}">
                <a16:creationId xmlns:a16="http://schemas.microsoft.com/office/drawing/2014/main" id="{B65BCB92-7A2A-3DA0-180E-91572BB1CF50}"/>
              </a:ext>
            </a:extLst>
          </p:cNvPr>
          <p:cNvSpPr/>
          <p:nvPr/>
        </p:nvSpPr>
        <p:spPr>
          <a:xfrm>
            <a:off x="7339150" y="4046085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6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BF40809-C034-C635-7C54-04403C199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7221333" y="3994849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コネクタ: 曲線 2066">
            <a:extLst>
              <a:ext uri="{FF2B5EF4-FFF2-40B4-BE49-F238E27FC236}">
                <a16:creationId xmlns:a16="http://schemas.microsoft.com/office/drawing/2014/main" id="{AE29AFD2-7CE9-E473-967F-085CE9855E1A}"/>
              </a:ext>
            </a:extLst>
          </p:cNvPr>
          <p:cNvCxnSpPr>
            <a:cxnSpLocks/>
            <a:stCxn id="2063" idx="0"/>
            <a:endCxn id="2065" idx="0"/>
          </p:cNvCxnSpPr>
          <p:nvPr/>
        </p:nvCxnSpPr>
        <p:spPr>
          <a:xfrm rot="5400000" flipH="1" flipV="1">
            <a:off x="7110103" y="3833439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6769B006-203F-69EA-1A6A-39A5192D1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78525" y="4495134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FDB2A93-BE04-9BAB-10F4-E7F7435A6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573916" y="4279063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6343AD3-A02C-390C-11C7-ED5061979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753115" y="416505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83FD956-8181-7202-8C45-794E11444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36512" y="4143265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8AF55FC9-1399-4D7E-9711-6431F1B38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88775" y="471411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3FFD55E-6B9A-A2CB-026F-12F486A61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80864" y="460330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コネクタ: カギ線 1024">
            <a:extLst>
              <a:ext uri="{FF2B5EF4-FFF2-40B4-BE49-F238E27FC236}">
                <a16:creationId xmlns:a16="http://schemas.microsoft.com/office/drawing/2014/main" id="{06738732-D79E-166E-999D-86BA86A177F6}"/>
              </a:ext>
            </a:extLst>
          </p:cNvPr>
          <p:cNvCxnSpPr>
            <a:cxnSpLocks/>
          </p:cNvCxnSpPr>
          <p:nvPr/>
        </p:nvCxnSpPr>
        <p:spPr>
          <a:xfrm flipH="1">
            <a:off x="1657502" y="439828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BF65FBB-33A1-590C-D983-B95297CA7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70882" y="470096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E21301C4-20D7-BF91-545B-09AED8B624DA}"/>
              </a:ext>
            </a:extLst>
          </p:cNvPr>
          <p:cNvSpPr txBox="1"/>
          <p:nvPr/>
        </p:nvSpPr>
        <p:spPr>
          <a:xfrm>
            <a:off x="-134893" y="4167447"/>
            <a:ext cx="16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⑦セッション鍵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復号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矢印: 右 1031">
            <a:extLst>
              <a:ext uri="{FF2B5EF4-FFF2-40B4-BE49-F238E27FC236}">
                <a16:creationId xmlns:a16="http://schemas.microsoft.com/office/drawing/2014/main" id="{9808BFF6-35F2-8D71-A242-CEC44B56C1B7}"/>
              </a:ext>
            </a:extLst>
          </p:cNvPr>
          <p:cNvSpPr/>
          <p:nvPr/>
        </p:nvSpPr>
        <p:spPr>
          <a:xfrm>
            <a:off x="613076" y="4741800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99EAC772-FFF9-0579-736A-8A154BC62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556076" y="489714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8A84179D-4400-ADC7-F0D7-B857D9574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8349412" y="565777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四角形: 角を丸くする 1039">
            <a:extLst>
              <a:ext uri="{FF2B5EF4-FFF2-40B4-BE49-F238E27FC236}">
                <a16:creationId xmlns:a16="http://schemas.microsoft.com/office/drawing/2014/main" id="{027CF3BF-7A87-D8DA-71A9-189887CA57DF}"/>
              </a:ext>
            </a:extLst>
          </p:cNvPr>
          <p:cNvSpPr/>
          <p:nvPr/>
        </p:nvSpPr>
        <p:spPr>
          <a:xfrm>
            <a:off x="6958368" y="5510815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104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B5AAC552-2BE1-4764-09B6-3B810C11F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7669301" y="541572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図 1041">
            <a:extLst>
              <a:ext uri="{FF2B5EF4-FFF2-40B4-BE49-F238E27FC236}">
                <a16:creationId xmlns:a16="http://schemas.microsoft.com/office/drawing/2014/main" id="{0FD94C11-AEC8-AAEC-9432-4F6DC9F7AA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0090125" y="6146174"/>
            <a:ext cx="169528" cy="359606"/>
          </a:xfrm>
          <a:prstGeom prst="rect">
            <a:avLst/>
          </a:prstGeom>
        </p:spPr>
      </p:pic>
      <p:sp>
        <p:nvSpPr>
          <p:cNvPr id="1043" name="四角形: メモ 1042">
            <a:extLst>
              <a:ext uri="{FF2B5EF4-FFF2-40B4-BE49-F238E27FC236}">
                <a16:creationId xmlns:a16="http://schemas.microsoft.com/office/drawing/2014/main" id="{95563AE0-EACB-1235-998A-13A51A095AFD}"/>
              </a:ext>
            </a:extLst>
          </p:cNvPr>
          <p:cNvSpPr/>
          <p:nvPr/>
        </p:nvSpPr>
        <p:spPr>
          <a:xfrm>
            <a:off x="9431222" y="5896954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1CA06B4-6FFA-0ECE-2127-44A4BA19A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582870" y="612840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30BA0AF-2C94-71EB-485D-C14DA6287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9322764" y="581424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矢印: 右 1045">
            <a:extLst>
              <a:ext uri="{FF2B5EF4-FFF2-40B4-BE49-F238E27FC236}">
                <a16:creationId xmlns:a16="http://schemas.microsoft.com/office/drawing/2014/main" id="{CBA16E3F-828E-3EC1-E9B1-5A4B45EC73C4}"/>
              </a:ext>
            </a:extLst>
          </p:cNvPr>
          <p:cNvSpPr/>
          <p:nvPr/>
        </p:nvSpPr>
        <p:spPr>
          <a:xfrm>
            <a:off x="10028429" y="6048977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C49F38DF-A3A1-09BA-50A9-F145D01CD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375811" y="598773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四角形: 角を丸くする 1047">
            <a:extLst>
              <a:ext uri="{FF2B5EF4-FFF2-40B4-BE49-F238E27FC236}">
                <a16:creationId xmlns:a16="http://schemas.microsoft.com/office/drawing/2014/main" id="{4AC0401F-1499-20AC-B190-0C56A2710FB3}"/>
              </a:ext>
            </a:extLst>
          </p:cNvPr>
          <p:cNvSpPr/>
          <p:nvPr/>
        </p:nvSpPr>
        <p:spPr>
          <a:xfrm>
            <a:off x="10895743" y="5981119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104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B912C400-68C6-E2D7-40FC-CE34A7920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0777926" y="592988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コネクタ: 曲線 1049">
            <a:extLst>
              <a:ext uri="{FF2B5EF4-FFF2-40B4-BE49-F238E27FC236}">
                <a16:creationId xmlns:a16="http://schemas.microsoft.com/office/drawing/2014/main" id="{573C7652-EC0C-8F60-E4D7-FF2E30921ACC}"/>
              </a:ext>
            </a:extLst>
          </p:cNvPr>
          <p:cNvCxnSpPr>
            <a:cxnSpLocks/>
            <a:stCxn id="1047" idx="0"/>
            <a:endCxn id="1049" idx="0"/>
          </p:cNvCxnSpPr>
          <p:nvPr/>
        </p:nvCxnSpPr>
        <p:spPr>
          <a:xfrm rot="5400000" flipH="1" flipV="1">
            <a:off x="10666696" y="5768473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四角形: 角を丸くする 1050">
            <a:extLst>
              <a:ext uri="{FF2B5EF4-FFF2-40B4-BE49-F238E27FC236}">
                <a16:creationId xmlns:a16="http://schemas.microsoft.com/office/drawing/2014/main" id="{0BA00C37-9FFE-A180-873B-193A24C2C155}"/>
              </a:ext>
            </a:extLst>
          </p:cNvPr>
          <p:cNvSpPr/>
          <p:nvPr/>
        </p:nvSpPr>
        <p:spPr>
          <a:xfrm>
            <a:off x="3522689" y="1435307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SPN: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krbtgt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2" name="四角形: 角を丸くする 1051">
            <a:extLst>
              <a:ext uri="{FF2B5EF4-FFF2-40B4-BE49-F238E27FC236}">
                <a16:creationId xmlns:a16="http://schemas.microsoft.com/office/drawing/2014/main" id="{AEC19EF6-3FB6-6704-A1F8-F90F8C9B543A}"/>
              </a:ext>
            </a:extLst>
          </p:cNvPr>
          <p:cNvSpPr/>
          <p:nvPr/>
        </p:nvSpPr>
        <p:spPr>
          <a:xfrm>
            <a:off x="1808246" y="2754248"/>
            <a:ext cx="981939" cy="367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Client@domain</a:t>
            </a: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など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4" name="四角形: 角を丸くする 1053">
            <a:extLst>
              <a:ext uri="{FF2B5EF4-FFF2-40B4-BE49-F238E27FC236}">
                <a16:creationId xmlns:a16="http://schemas.microsoft.com/office/drawing/2014/main" id="{683CB4FF-CDEC-560F-43FC-C14B51AE0791}"/>
              </a:ext>
            </a:extLst>
          </p:cNvPr>
          <p:cNvSpPr/>
          <p:nvPr/>
        </p:nvSpPr>
        <p:spPr>
          <a:xfrm>
            <a:off x="1824234" y="4855539"/>
            <a:ext cx="981939" cy="367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Client@domain</a:t>
            </a: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など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0" name="テキスト ボックス 2079">
            <a:extLst>
              <a:ext uri="{FF2B5EF4-FFF2-40B4-BE49-F238E27FC236}">
                <a16:creationId xmlns:a16="http://schemas.microsoft.com/office/drawing/2014/main" id="{4BDA58B8-35C5-3671-E864-4BF1B0374A71}"/>
              </a:ext>
            </a:extLst>
          </p:cNvPr>
          <p:cNvSpPr txBox="1"/>
          <p:nvPr/>
        </p:nvSpPr>
        <p:spPr>
          <a:xfrm>
            <a:off x="129823" y="1377471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本人確認</a:t>
            </a:r>
            <a:endParaRPr kumimoji="1" lang="en-US" altLang="ja-JP" sz="1200" b="1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2" name="テキスト ボックス 2081">
            <a:extLst>
              <a:ext uri="{FF2B5EF4-FFF2-40B4-BE49-F238E27FC236}">
                <a16:creationId xmlns:a16="http://schemas.microsoft.com/office/drawing/2014/main" id="{5D60A9D0-C98E-66C8-6CE6-BF8678617EE9}"/>
              </a:ext>
            </a:extLst>
          </p:cNvPr>
          <p:cNvSpPr txBox="1"/>
          <p:nvPr/>
        </p:nvSpPr>
        <p:spPr>
          <a:xfrm>
            <a:off x="129823" y="3302596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利用券発行</a:t>
            </a:r>
            <a:endParaRPr kumimoji="1"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4" name="テキスト ボックス 2083">
            <a:extLst>
              <a:ext uri="{FF2B5EF4-FFF2-40B4-BE49-F238E27FC236}">
                <a16:creationId xmlns:a16="http://schemas.microsoft.com/office/drawing/2014/main" id="{36EA0679-64E8-FC9C-4696-1A24B8F6AA92}"/>
              </a:ext>
            </a:extLst>
          </p:cNvPr>
          <p:cNvSpPr txBox="1"/>
          <p:nvPr/>
        </p:nvSpPr>
        <p:spPr>
          <a:xfrm>
            <a:off x="105736" y="5385165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サービス利用</a:t>
            </a:r>
            <a:endParaRPr kumimoji="1" lang="en-US" altLang="ja-JP" sz="1200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FCDA9E3-CD8D-205A-00E5-044D0E83808F}"/>
              </a:ext>
            </a:extLst>
          </p:cNvPr>
          <p:cNvSpPr/>
          <p:nvPr/>
        </p:nvSpPr>
        <p:spPr>
          <a:xfrm>
            <a:off x="1312986" y="5361332"/>
            <a:ext cx="2948630" cy="656560"/>
          </a:xfrm>
          <a:prstGeom prst="wedgeRectCallout">
            <a:avLst>
              <a:gd name="adj1" fmla="val -19219"/>
              <a:gd name="adj2" fmla="val -126915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Kerberoasting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を元に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サービスアカウントのパスワードを解析する攻撃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5CF17-3912-D4BC-5CC7-4912E6EBC233}"/>
              </a:ext>
            </a:extLst>
          </p:cNvPr>
          <p:cNvSpPr/>
          <p:nvPr/>
        </p:nvSpPr>
        <p:spPr>
          <a:xfrm>
            <a:off x="1848368" y="4112416"/>
            <a:ext cx="716847" cy="7093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6" name="図 2055">
            <a:extLst>
              <a:ext uri="{FF2B5EF4-FFF2-40B4-BE49-F238E27FC236}">
                <a16:creationId xmlns:a16="http://schemas.microsoft.com/office/drawing/2014/main" id="{1E9C7025-7E55-863A-A330-BA2CEBE23F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82" y="528867"/>
            <a:ext cx="394485" cy="357712"/>
          </a:xfrm>
          <a:prstGeom prst="rect">
            <a:avLst/>
          </a:prstGeom>
        </p:spPr>
      </p:pic>
      <p:sp>
        <p:nvSpPr>
          <p:cNvPr id="2057" name="吹き出し: 四角形 2056">
            <a:extLst>
              <a:ext uri="{FF2B5EF4-FFF2-40B4-BE49-F238E27FC236}">
                <a16:creationId xmlns:a16="http://schemas.microsoft.com/office/drawing/2014/main" id="{36F28CF3-7AC7-76E4-AAEC-1F89D9CB369E}"/>
              </a:ext>
            </a:extLst>
          </p:cNvPr>
          <p:cNvSpPr/>
          <p:nvPr/>
        </p:nvSpPr>
        <p:spPr>
          <a:xfrm>
            <a:off x="2836141" y="116752"/>
            <a:ext cx="2052679" cy="461309"/>
          </a:xfrm>
          <a:prstGeom prst="wedgeRectCallout">
            <a:avLst>
              <a:gd name="adj1" fmla="val -48024"/>
              <a:gd name="adj2" fmla="val 103093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前提条件：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ドメインユーザが侵害されている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8" name="吹き出し: 四角形 2057">
            <a:extLst>
              <a:ext uri="{FF2B5EF4-FFF2-40B4-BE49-F238E27FC236}">
                <a16:creationId xmlns:a16="http://schemas.microsoft.com/office/drawing/2014/main" id="{0C157969-21C5-0933-C646-A380BCDE78D0}"/>
              </a:ext>
            </a:extLst>
          </p:cNvPr>
          <p:cNvSpPr/>
          <p:nvPr/>
        </p:nvSpPr>
        <p:spPr>
          <a:xfrm>
            <a:off x="3097903" y="2458534"/>
            <a:ext cx="2052679" cy="461309"/>
          </a:xfrm>
          <a:prstGeom prst="wedgeRectCallout">
            <a:avLst>
              <a:gd name="adj1" fmla="val -75760"/>
              <a:gd name="adj2" fmla="val -24066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ドメインユーザのクレデンシャル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を利用して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6" name="吹き出し: 四角形 2065">
            <a:extLst>
              <a:ext uri="{FF2B5EF4-FFF2-40B4-BE49-F238E27FC236}">
                <a16:creationId xmlns:a16="http://schemas.microsoft.com/office/drawing/2014/main" id="{6A62331E-B8AC-0AA1-1015-38DA8D95493E}"/>
              </a:ext>
            </a:extLst>
          </p:cNvPr>
          <p:cNvSpPr/>
          <p:nvPr/>
        </p:nvSpPr>
        <p:spPr>
          <a:xfrm>
            <a:off x="3035289" y="4467098"/>
            <a:ext cx="1853532" cy="323990"/>
          </a:xfrm>
          <a:prstGeom prst="wedgeRectCallout">
            <a:avLst>
              <a:gd name="adj1" fmla="val -71318"/>
              <a:gd name="adj2" fmla="val 2573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を使用して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8" name="テキスト ボックス 2067">
            <a:extLst>
              <a:ext uri="{FF2B5EF4-FFF2-40B4-BE49-F238E27FC236}">
                <a16:creationId xmlns:a16="http://schemas.microsoft.com/office/drawing/2014/main" id="{132333C7-8A41-706C-C419-61318F945628}"/>
              </a:ext>
            </a:extLst>
          </p:cNvPr>
          <p:cNvSpPr txBox="1"/>
          <p:nvPr/>
        </p:nvSpPr>
        <p:spPr>
          <a:xfrm>
            <a:off x="8931073" y="-28420"/>
            <a:ext cx="33174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使用した環境：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TryHackMe VulnNet:Roasted</a:t>
            </a:r>
          </a:p>
          <a:p>
            <a:r>
              <a:rPr lang="ja-JP" altLang="ja-JP" sz="1050" dirty="0">
                <a:effectLst/>
                <a:ea typeface="游ゴシック" panose="020B0400000000000000" pitchFamily="50" charset="-128"/>
                <a:hlinkClick r:id="rId9"/>
              </a:rPr>
              <a:t>https://tryhackme.com/room/vulnnetroasted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8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KRB_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_REQ/REP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メッセージの構成イメージ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E80BB7-70A8-BF1C-F671-BB7E84AD210E}"/>
              </a:ext>
            </a:extLst>
          </p:cNvPr>
          <p:cNvSpPr txBox="1"/>
          <p:nvPr/>
        </p:nvSpPr>
        <p:spPr>
          <a:xfrm>
            <a:off x="667256" y="6386210"/>
            <a:ext cx="361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https://www.tarlogic.com/blog/how-kerberos-works/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いろいろな話し合う人たちのイラスト | かわいいフリー素材集 いらすとや">
            <a:extLst>
              <a:ext uri="{FF2B5EF4-FFF2-40B4-BE49-F238E27FC236}">
                <a16:creationId xmlns:a16="http://schemas.microsoft.com/office/drawing/2014/main" id="{27DBC482-CF90-BA43-7997-2449B1726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89" y="5368953"/>
            <a:ext cx="1154068" cy="14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30A866DC-35BA-2C22-9886-580ADC3CB565}"/>
              </a:ext>
            </a:extLst>
          </p:cNvPr>
          <p:cNvSpPr/>
          <p:nvPr/>
        </p:nvSpPr>
        <p:spPr>
          <a:xfrm>
            <a:off x="9018165" y="4546833"/>
            <a:ext cx="2088859" cy="1191237"/>
          </a:xfrm>
          <a:prstGeom prst="wedgeEllipseCallout">
            <a:avLst>
              <a:gd name="adj1" fmla="val 42612"/>
              <a:gd name="adj2" fmla="val 557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このデータからどうやって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パスワードを解析する？？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B1AF75-1D2F-02C0-11D3-33661697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85" y="464222"/>
            <a:ext cx="5962781" cy="306798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7B7DB65-4C3C-118A-BD74-516D7674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85" y="3533610"/>
            <a:ext cx="7570424" cy="256518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080473E-A5A8-B0C7-426C-13617F17409C}"/>
              </a:ext>
            </a:extLst>
          </p:cNvPr>
          <p:cNvSpPr/>
          <p:nvPr/>
        </p:nvSpPr>
        <p:spPr>
          <a:xfrm>
            <a:off x="7256476" y="2384823"/>
            <a:ext cx="3967994" cy="939567"/>
          </a:xfrm>
          <a:prstGeom prst="wedgeRectCallout">
            <a:avLst>
              <a:gd name="adj1" fmla="val -35553"/>
              <a:gd name="adj2" fmla="val 9017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-REP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メッセージ内には、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サービスアカウントの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ハッシュ</a:t>
            </a:r>
            <a:endParaRPr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そのものが入っているわけではなく、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あくまでハッシュで暗号化されたデータ</a:t>
            </a:r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(TGS)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のみ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が入っている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A4E7778-0817-B73C-3C66-5BCAFE4AF2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1" y="2297766"/>
            <a:ext cx="260809" cy="2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7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■攻撃ツールの挙動を確認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7D3737-87CF-FA66-A0A9-9098139A8F38}"/>
              </a:ext>
            </a:extLst>
          </p:cNvPr>
          <p:cNvSpPr txBox="1"/>
          <p:nvPr/>
        </p:nvSpPr>
        <p:spPr>
          <a:xfrm>
            <a:off x="315353" y="464222"/>
            <a:ext cx="1127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使用するツール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：ドメインユーザのクレデンシャルを元に、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TGS-REQ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メッセージを送信し、応答メッセージ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(TGS-REP)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からパスワード解析に必要なデータを抽出する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で取得したデータを元に辞書ベースのパスワード解析を行う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3" y="1282527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3641EB7-42D9-C3FB-CAF6-C2EA31BB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32" y="1581915"/>
            <a:ext cx="11278232" cy="338419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B112291-4FDA-3783-3DD2-25644748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3" y="5325639"/>
            <a:ext cx="6717788" cy="143343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E6E0DE-2507-7AC1-4C95-EADA64579F4C}"/>
              </a:ext>
            </a:extLst>
          </p:cNvPr>
          <p:cNvSpPr txBox="1"/>
          <p:nvPr/>
        </p:nvSpPr>
        <p:spPr>
          <a:xfrm>
            <a:off x="315352" y="5021046"/>
            <a:ext cx="28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8EC06C-D38B-A5FC-A2FF-DA9FB7BD5EF8}"/>
              </a:ext>
            </a:extLst>
          </p:cNvPr>
          <p:cNvSpPr/>
          <p:nvPr/>
        </p:nvSpPr>
        <p:spPr bwMode="auto">
          <a:xfrm>
            <a:off x="419672" y="3437852"/>
            <a:ext cx="11278232" cy="1471011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6" name="正方形/長方形 1025">
            <a:extLst>
              <a:ext uri="{FF2B5EF4-FFF2-40B4-BE49-F238E27FC236}">
                <a16:creationId xmlns:a16="http://schemas.microsoft.com/office/drawing/2014/main" id="{97407839-CC80-1C34-DF53-154F80D7DDB2}"/>
              </a:ext>
            </a:extLst>
          </p:cNvPr>
          <p:cNvSpPr/>
          <p:nvPr/>
        </p:nvSpPr>
        <p:spPr>
          <a:xfrm>
            <a:off x="5542327" y="1732962"/>
            <a:ext cx="1039628" cy="1648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8" name="楕円 1027">
            <a:extLst>
              <a:ext uri="{FF2B5EF4-FFF2-40B4-BE49-F238E27FC236}">
                <a16:creationId xmlns:a16="http://schemas.microsoft.com/office/drawing/2014/main" id="{B97176B5-1EC1-DD3C-C803-FE914354F3B1}"/>
              </a:ext>
            </a:extLst>
          </p:cNvPr>
          <p:cNvSpPr/>
          <p:nvPr/>
        </p:nvSpPr>
        <p:spPr>
          <a:xfrm>
            <a:off x="5685053" y="1411709"/>
            <a:ext cx="723389" cy="2558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</a:p>
        </p:txBody>
      </p:sp>
      <p:sp>
        <p:nvSpPr>
          <p:cNvPr id="1030" name="楕円 1029">
            <a:extLst>
              <a:ext uri="{FF2B5EF4-FFF2-40B4-BE49-F238E27FC236}">
                <a16:creationId xmlns:a16="http://schemas.microsoft.com/office/drawing/2014/main" id="{92D3CC20-F527-1FA1-0F29-0422CB75209E}"/>
              </a:ext>
            </a:extLst>
          </p:cNvPr>
          <p:cNvSpPr/>
          <p:nvPr/>
        </p:nvSpPr>
        <p:spPr>
          <a:xfrm>
            <a:off x="6500782" y="1927461"/>
            <a:ext cx="624638" cy="2558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</a:p>
        </p:txBody>
      </p:sp>
      <p:sp>
        <p:nvSpPr>
          <p:cNvPr id="1032" name="楕円 1031">
            <a:extLst>
              <a:ext uri="{FF2B5EF4-FFF2-40B4-BE49-F238E27FC236}">
                <a16:creationId xmlns:a16="http://schemas.microsoft.com/office/drawing/2014/main" id="{432F2924-E780-873D-5BF8-AED091A9B840}"/>
              </a:ext>
            </a:extLst>
          </p:cNvPr>
          <p:cNvSpPr/>
          <p:nvPr/>
        </p:nvSpPr>
        <p:spPr>
          <a:xfrm>
            <a:off x="4439896" y="1917773"/>
            <a:ext cx="968990" cy="2558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DC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</a:t>
            </a:r>
          </a:p>
        </p:txBody>
      </p:sp>
      <p:sp>
        <p:nvSpPr>
          <p:cNvPr id="1033" name="吹き出し: 四角形 1032">
            <a:extLst>
              <a:ext uri="{FF2B5EF4-FFF2-40B4-BE49-F238E27FC236}">
                <a16:creationId xmlns:a16="http://schemas.microsoft.com/office/drawing/2014/main" id="{F05A2AB1-1791-1906-A719-5DB8C2BDC0E4}"/>
              </a:ext>
            </a:extLst>
          </p:cNvPr>
          <p:cNvSpPr/>
          <p:nvPr/>
        </p:nvSpPr>
        <p:spPr>
          <a:xfrm>
            <a:off x="9066362" y="2667870"/>
            <a:ext cx="2868572" cy="656560"/>
          </a:xfrm>
          <a:prstGeom prst="wedgeRectCallout">
            <a:avLst>
              <a:gd name="adj1" fmla="val -34556"/>
              <a:gd name="adj2" fmla="val 71481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Keberoasting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の説明サイトなどで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と呼ばれているもの。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これは一体何のデータなのか？？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34" name="正方形/長方形 1033">
            <a:extLst>
              <a:ext uri="{FF2B5EF4-FFF2-40B4-BE49-F238E27FC236}">
                <a16:creationId xmlns:a16="http://schemas.microsoft.com/office/drawing/2014/main" id="{56AA0298-EBD9-684A-3225-C70F919ED1F8}"/>
              </a:ext>
            </a:extLst>
          </p:cNvPr>
          <p:cNvSpPr/>
          <p:nvPr/>
        </p:nvSpPr>
        <p:spPr>
          <a:xfrm>
            <a:off x="2005601" y="5441005"/>
            <a:ext cx="2695795" cy="1661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5" name="楕円 1034">
            <a:extLst>
              <a:ext uri="{FF2B5EF4-FFF2-40B4-BE49-F238E27FC236}">
                <a16:creationId xmlns:a16="http://schemas.microsoft.com/office/drawing/2014/main" id="{68CE1BE5-BA33-7231-515F-B90A7485FD67}"/>
              </a:ext>
            </a:extLst>
          </p:cNvPr>
          <p:cNvSpPr/>
          <p:nvPr/>
        </p:nvSpPr>
        <p:spPr>
          <a:xfrm>
            <a:off x="2900856" y="5174934"/>
            <a:ext cx="922790" cy="2558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パスワードリスト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7" name="楕円 1036">
            <a:extLst>
              <a:ext uri="{FF2B5EF4-FFF2-40B4-BE49-F238E27FC236}">
                <a16:creationId xmlns:a16="http://schemas.microsoft.com/office/drawing/2014/main" id="{65AD0556-5BFA-8431-1100-416F641A3682}"/>
              </a:ext>
            </a:extLst>
          </p:cNvPr>
          <p:cNvSpPr/>
          <p:nvPr/>
        </p:nvSpPr>
        <p:spPr>
          <a:xfrm>
            <a:off x="4292999" y="5174934"/>
            <a:ext cx="1451295" cy="2558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</a:t>
            </a:r>
          </a:p>
        </p:txBody>
      </p:sp>
      <p:sp>
        <p:nvSpPr>
          <p:cNvPr id="1038" name="正方形/長方形 1037">
            <a:extLst>
              <a:ext uri="{FF2B5EF4-FFF2-40B4-BE49-F238E27FC236}">
                <a16:creationId xmlns:a16="http://schemas.microsoft.com/office/drawing/2014/main" id="{589C56EE-64FF-B78D-D1F5-CE951D66E6B0}"/>
              </a:ext>
            </a:extLst>
          </p:cNvPr>
          <p:cNvSpPr/>
          <p:nvPr/>
        </p:nvSpPr>
        <p:spPr bwMode="auto">
          <a:xfrm>
            <a:off x="407631" y="6153185"/>
            <a:ext cx="903583" cy="144098"/>
          </a:xfrm>
          <a:prstGeom prst="rect">
            <a:avLst/>
          </a:prstGeom>
          <a:solidFill>
            <a:srgbClr val="92D050">
              <a:alpha val="5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9" name="楕円 1038">
            <a:extLst>
              <a:ext uri="{FF2B5EF4-FFF2-40B4-BE49-F238E27FC236}">
                <a16:creationId xmlns:a16="http://schemas.microsoft.com/office/drawing/2014/main" id="{6C91667C-6A63-19B2-D96E-8D91DCF7B207}"/>
              </a:ext>
            </a:extLst>
          </p:cNvPr>
          <p:cNvSpPr/>
          <p:nvPr/>
        </p:nvSpPr>
        <p:spPr>
          <a:xfrm>
            <a:off x="168143" y="6327874"/>
            <a:ext cx="1416771" cy="2558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解析結果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0" name="Picture 2" descr="いろいろな話し合う人たちのイラスト | かわいいフリー素材集 いらすとや">
            <a:extLst>
              <a:ext uri="{FF2B5EF4-FFF2-40B4-BE49-F238E27FC236}">
                <a16:creationId xmlns:a16="http://schemas.microsoft.com/office/drawing/2014/main" id="{AF070BD6-AAB2-0AB0-5B70-7ED84DB7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89" y="5368953"/>
            <a:ext cx="1154068" cy="14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吹き出し: 円形 1040">
            <a:extLst>
              <a:ext uri="{FF2B5EF4-FFF2-40B4-BE49-F238E27FC236}">
                <a16:creationId xmlns:a16="http://schemas.microsoft.com/office/drawing/2014/main" id="{393A22C8-C2BE-1E11-72CC-1FF67D02EE8D}"/>
              </a:ext>
            </a:extLst>
          </p:cNvPr>
          <p:cNvSpPr/>
          <p:nvPr/>
        </p:nvSpPr>
        <p:spPr>
          <a:xfrm>
            <a:off x="8643839" y="5241194"/>
            <a:ext cx="2088859" cy="1191237"/>
          </a:xfrm>
          <a:prstGeom prst="wedgeEllipseCallout">
            <a:avLst>
              <a:gd name="adj1" fmla="val 61086"/>
              <a:gd name="adj2" fmla="val 2197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の出力結果から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パスワードを解析できるのはなぜ？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一体何のデータを出力している？</a:t>
            </a:r>
          </a:p>
        </p:txBody>
      </p:sp>
      <p:sp>
        <p:nvSpPr>
          <p:cNvPr id="1042" name="正方形/長方形 1041">
            <a:extLst>
              <a:ext uri="{FF2B5EF4-FFF2-40B4-BE49-F238E27FC236}">
                <a16:creationId xmlns:a16="http://schemas.microsoft.com/office/drawing/2014/main" id="{A5B90A6D-5C1D-236B-2DC9-E0D90ECAE008}"/>
              </a:ext>
            </a:extLst>
          </p:cNvPr>
          <p:cNvSpPr/>
          <p:nvPr/>
        </p:nvSpPr>
        <p:spPr>
          <a:xfrm>
            <a:off x="4729357" y="5441005"/>
            <a:ext cx="533348" cy="1661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3" name="正方形/長方形 1042">
            <a:extLst>
              <a:ext uri="{FF2B5EF4-FFF2-40B4-BE49-F238E27FC236}">
                <a16:creationId xmlns:a16="http://schemas.microsoft.com/office/drawing/2014/main" id="{028DE4BC-62E6-CA69-F4D6-A1AA95CED802}"/>
              </a:ext>
            </a:extLst>
          </p:cNvPr>
          <p:cNvSpPr/>
          <p:nvPr/>
        </p:nvSpPr>
        <p:spPr>
          <a:xfrm>
            <a:off x="6626052" y="1731384"/>
            <a:ext cx="364384" cy="1648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D98FEA40-D564-7B28-6C5F-849BC427CD93}"/>
              </a:ext>
            </a:extLst>
          </p:cNvPr>
          <p:cNvSpPr/>
          <p:nvPr/>
        </p:nvSpPr>
        <p:spPr>
          <a:xfrm>
            <a:off x="7035322" y="1734313"/>
            <a:ext cx="533493" cy="1648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5" name="楕円 1044">
            <a:extLst>
              <a:ext uri="{FF2B5EF4-FFF2-40B4-BE49-F238E27FC236}">
                <a16:creationId xmlns:a16="http://schemas.microsoft.com/office/drawing/2014/main" id="{C117B278-1977-413F-C242-ED20E0FA6FE4}"/>
              </a:ext>
            </a:extLst>
          </p:cNvPr>
          <p:cNvSpPr/>
          <p:nvPr/>
        </p:nvSpPr>
        <p:spPr>
          <a:xfrm>
            <a:off x="6986821" y="1412320"/>
            <a:ext cx="723389" cy="2558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</a:t>
            </a:r>
          </a:p>
        </p:txBody>
      </p:sp>
      <p:sp>
        <p:nvSpPr>
          <p:cNvPr id="1046" name="正方形/長方形 1045">
            <a:extLst>
              <a:ext uri="{FF2B5EF4-FFF2-40B4-BE49-F238E27FC236}">
                <a16:creationId xmlns:a16="http://schemas.microsoft.com/office/drawing/2014/main" id="{69DB9A72-84F4-E34D-C877-1C036449B5E4}"/>
              </a:ext>
            </a:extLst>
          </p:cNvPr>
          <p:cNvSpPr/>
          <p:nvPr/>
        </p:nvSpPr>
        <p:spPr>
          <a:xfrm>
            <a:off x="4352596" y="1731384"/>
            <a:ext cx="1143591" cy="1648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78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の出力結果とパケット・ソースコードを比較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3" y="482397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7A34966-7F1E-2C5B-5EDC-34C99A0EA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09"/>
          <a:stretch/>
        </p:blipFill>
        <p:spPr>
          <a:xfrm>
            <a:off x="374076" y="808349"/>
            <a:ext cx="11646548" cy="186235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C0C115D-CCCD-19AD-DB01-C2F1EFE6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5" y="3021010"/>
            <a:ext cx="5642801" cy="3648237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818DC53-827A-992A-8B61-B5E319737BD6}"/>
              </a:ext>
            </a:extLst>
          </p:cNvPr>
          <p:cNvSpPr/>
          <p:nvPr/>
        </p:nvSpPr>
        <p:spPr bwMode="auto">
          <a:xfrm>
            <a:off x="3409295" y="1100783"/>
            <a:ext cx="2127437" cy="140789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7DE1AE1-C15A-F043-4FC0-964492591F56}"/>
              </a:ext>
            </a:extLst>
          </p:cNvPr>
          <p:cNvSpPr/>
          <p:nvPr/>
        </p:nvSpPr>
        <p:spPr bwMode="auto">
          <a:xfrm>
            <a:off x="1117133" y="1092394"/>
            <a:ext cx="1156283" cy="149178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64278FE5-2BC2-59A4-7B31-55C18F2C5768}"/>
              </a:ext>
            </a:extLst>
          </p:cNvPr>
          <p:cNvSpPr/>
          <p:nvPr/>
        </p:nvSpPr>
        <p:spPr>
          <a:xfrm>
            <a:off x="1434516" y="873593"/>
            <a:ext cx="503337" cy="20971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91AA55-F224-0F31-4F8B-7FE99F4DA7ED}"/>
              </a:ext>
            </a:extLst>
          </p:cNvPr>
          <p:cNvSpPr/>
          <p:nvPr/>
        </p:nvSpPr>
        <p:spPr bwMode="auto">
          <a:xfrm>
            <a:off x="2320574" y="1100783"/>
            <a:ext cx="1018244" cy="1407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3E9A6AD1-2771-B4C9-5446-A785F733BB2F}"/>
              </a:ext>
            </a:extLst>
          </p:cNvPr>
          <p:cNvSpPr/>
          <p:nvPr/>
        </p:nvSpPr>
        <p:spPr>
          <a:xfrm>
            <a:off x="2408658" y="873592"/>
            <a:ext cx="842075" cy="20971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CBA286-43AC-6F48-5EAD-5BB546B882AB}"/>
              </a:ext>
            </a:extLst>
          </p:cNvPr>
          <p:cNvSpPr/>
          <p:nvPr/>
        </p:nvSpPr>
        <p:spPr bwMode="auto">
          <a:xfrm>
            <a:off x="5670956" y="1083305"/>
            <a:ext cx="1921081" cy="158267"/>
          </a:xfrm>
          <a:prstGeom prst="rect">
            <a:avLst/>
          </a:prstGeom>
          <a:solidFill>
            <a:srgbClr val="7030A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00EE39D3-F3E5-E518-4717-E64321460A39}"/>
              </a:ext>
            </a:extLst>
          </p:cNvPr>
          <p:cNvSpPr/>
          <p:nvPr/>
        </p:nvSpPr>
        <p:spPr>
          <a:xfrm>
            <a:off x="6141761" y="873591"/>
            <a:ext cx="842075" cy="209713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チェックサム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7467CD-5A4A-CA7E-B170-29D3635AA17C}"/>
              </a:ext>
            </a:extLst>
          </p:cNvPr>
          <p:cNvSpPr/>
          <p:nvPr/>
        </p:nvSpPr>
        <p:spPr bwMode="auto">
          <a:xfrm>
            <a:off x="7662541" y="1100783"/>
            <a:ext cx="4358083" cy="140789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C1F8898A-50F6-F60C-0A79-E4390DBAF9F8}"/>
              </a:ext>
            </a:extLst>
          </p:cNvPr>
          <p:cNvSpPr/>
          <p:nvPr/>
        </p:nvSpPr>
        <p:spPr>
          <a:xfrm>
            <a:off x="7662541" y="871330"/>
            <a:ext cx="4291771" cy="209713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の暗号化部分＝サービスアカウントのパスワードハッシュで暗号化されたデータ</a:t>
            </a:r>
          </a:p>
        </p:txBody>
      </p:sp>
      <p:sp>
        <p:nvSpPr>
          <p:cNvPr id="29" name="フローチャート: 代替処理 28">
            <a:extLst>
              <a:ext uri="{FF2B5EF4-FFF2-40B4-BE49-F238E27FC236}">
                <a16:creationId xmlns:a16="http://schemas.microsoft.com/office/drawing/2014/main" id="{26F55496-6347-60ED-401B-DAC6234C27D3}"/>
              </a:ext>
            </a:extLst>
          </p:cNvPr>
          <p:cNvSpPr/>
          <p:nvPr/>
        </p:nvSpPr>
        <p:spPr>
          <a:xfrm>
            <a:off x="4235347" y="873592"/>
            <a:ext cx="475330" cy="209713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SPN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9FD9B2-A61D-8D50-4AD7-84B97D33F051}"/>
              </a:ext>
            </a:extLst>
          </p:cNvPr>
          <p:cNvSpPr/>
          <p:nvPr/>
        </p:nvSpPr>
        <p:spPr bwMode="auto">
          <a:xfrm>
            <a:off x="374075" y="1245608"/>
            <a:ext cx="11647349" cy="1354979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4" name="図 1023">
            <a:extLst>
              <a:ext uri="{FF2B5EF4-FFF2-40B4-BE49-F238E27FC236}">
                <a16:creationId xmlns:a16="http://schemas.microsoft.com/office/drawing/2014/main" id="{0C556E83-836C-BCD6-02C2-270B478E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98" y="3014833"/>
            <a:ext cx="4629796" cy="1143160"/>
          </a:xfrm>
          <a:prstGeom prst="rect">
            <a:avLst/>
          </a:prstGeom>
        </p:spPr>
      </p:pic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6B045486-6FC3-97AE-A1CA-1718CC92FC2F}"/>
              </a:ext>
            </a:extLst>
          </p:cNvPr>
          <p:cNvSpPr txBox="1"/>
          <p:nvPr/>
        </p:nvSpPr>
        <p:spPr>
          <a:xfrm>
            <a:off x="290890" y="2688881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パケット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663BDE4B-9E7B-845D-37E2-994A3AA0FE23}"/>
              </a:ext>
            </a:extLst>
          </p:cNvPr>
          <p:cNvSpPr txBox="1"/>
          <p:nvPr/>
        </p:nvSpPr>
        <p:spPr>
          <a:xfrm>
            <a:off x="6449807" y="2686385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Hashcat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5300DADB-7C68-0DFE-FD77-EC4AFE06651B}"/>
              </a:ext>
            </a:extLst>
          </p:cNvPr>
          <p:cNvSpPr txBox="1"/>
          <p:nvPr/>
        </p:nvSpPr>
        <p:spPr>
          <a:xfrm>
            <a:off x="6449807" y="4178664"/>
            <a:ext cx="45397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800" dirty="0">
                <a:effectLst/>
                <a:ea typeface="游ゴシック" panose="020B0400000000000000" pitchFamily="50" charset="-128"/>
                <a:hlinkClick r:id="rId5"/>
              </a:rPr>
              <a:t>https://github.com/hashcat/hashcat/blob/master/src/modules/module_13100.c</a:t>
            </a:r>
            <a:endParaRPr lang="ja-JP" altLang="en-US" sz="800" dirty="0"/>
          </a:p>
        </p:txBody>
      </p: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705B5C34-D95E-3C2D-7F7F-509BD3728DBF}"/>
              </a:ext>
            </a:extLst>
          </p:cNvPr>
          <p:cNvSpPr txBox="1"/>
          <p:nvPr/>
        </p:nvSpPr>
        <p:spPr>
          <a:xfrm>
            <a:off x="5364498" y="4396674"/>
            <a:ext cx="6710388" cy="2431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800" dirty="0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9489ec8505be366ca0fa59a4b4b3e7c6</a:t>
            </a:r>
            <a:r>
              <a:rPr lang="ja-JP" altLang="en-US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209a737dffe4cae7816c8f601638e0b8895cc23f80a8d8e0a7466152d2877c9df0b6c88bc08d0bead2304e7e87e514f200bff2c06539fce3d503039bc5457e833bc0197ad26f31a8c9c2d231d452ffc13376f32e29947215a3d78f190563f9a56563f7e49c6906b52563085cde4530fc7e271d5017d3782163157d99afb9efb240d64d3a34d9e62a30436546f7b2880aa851af35afc398d5b0679078c9c9d33d8574562c09f8d3dc4aeb7b791edf668b315ba738a9a1a22debe368dc7317935a936e5a2a52e79e3e1cc6f222821d15cb51789d1947eece8ad4a908839966e1fccbf9016f12e63c76de0bbd6ef30a2d17a8cafda956a037310b8734c49f60f4d4f7100a83ac5f7202fed81eea0e371f162f16525020547fd1314e3ecaa939a33b61a2ca8fc3b1739ecc6d541f6fd75356492899631678a4a7db43b431de71091adc31146d6d9460c1977efa35f51158f6410ec4657c0fb876935a5628f2c0ad7b77d5aa6088260fe8ad00507cc8a7b4c25fb9e61ebcc803b93db1b2b377dbc4081ff78cc2941ff29c68fd3f754817969d822a9c250dd53ded9e7c5fa1831a879445a3690a4dbfa33d9aeefbc0425823cffbba0eb7c8c2027ea34ee3652bde69729a9b815fb2c7c937590864e22e28b7b432a5e7e25653505408331d8d63a35bc0a1055491904e2fb88b5cb4c12a4b0b5f431dfe143f96acaad4e979aae6ab442d2a8e36f08e8dacc2788fe4a25e5c6b77c87f01b91a09fa5d01b7602578952533bd6601966b792b4172793a0553d735788af006669ce6ad79a77febd68f31d2ae4b51af8ce10ba21c16bfbcb93d897ef5f0be9236c162c7516bf425b927b547e7bf0a1c6aedd86784579ee23cd7e5c8f26bb8b7917bcce5fdc8014675c1bc9f6597db65736b3a2ca3ac1ca0395030d71f0e70d15a4b4a2826ad1210ebfad6fbbc6e4d3d0118d97ef652b8752179f7facf02af1401d32263226ed1856e578bf9faad512d90550d37cc200ddd77e0d242dd181468f7c645022ec1fb61b1a8523db758570c8aa2352462a2847b4386bef0e92d44161fadf22fc46eeb302dad13d6372b5614dcd2cf627a5b5c91a0ba16ba027e9a323d781aa2b1456daf065bd773eb4e1922265cc7c7d0f124b38b6ba08416536c36f442623a67ce43d386640a128f28c0075b73b3b55fb814c4ab962feb5915057eb222c58a93b8656f2bf864130eef1893fcc7f10b40423ddb905f1b6d0ad24fd5ce444c428d2a5b48395054d08907dfc97dcf8921ac4b5287552227a65279e93672f1495048c2269446e0e81a25dc76beb88e0eeb80820dc40337c20b97c80ef4b96c8bfe51e6746435f808cd1751427a1ef0c2fab775bf84933f8db9bda3b922e7b02611bee4a081db17</a:t>
            </a:r>
          </a:p>
        </p:txBody>
      </p:sp>
      <p:sp>
        <p:nvSpPr>
          <p:cNvPr id="1032" name="矢印: 右 1031">
            <a:extLst>
              <a:ext uri="{FF2B5EF4-FFF2-40B4-BE49-F238E27FC236}">
                <a16:creationId xmlns:a16="http://schemas.microsoft.com/office/drawing/2014/main" id="{C046C658-05A5-90FA-16E8-B577867EFE5F}"/>
              </a:ext>
            </a:extLst>
          </p:cNvPr>
          <p:cNvSpPr/>
          <p:nvPr/>
        </p:nvSpPr>
        <p:spPr>
          <a:xfrm>
            <a:off x="4388427" y="5914238"/>
            <a:ext cx="925042" cy="2684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6" name="吹き出し: 四角形 1025">
            <a:extLst>
              <a:ext uri="{FF2B5EF4-FFF2-40B4-BE49-F238E27FC236}">
                <a16:creationId xmlns:a16="http://schemas.microsoft.com/office/drawing/2014/main" id="{3A268143-2486-C2A8-4534-BE1DCA3A1F92}"/>
              </a:ext>
            </a:extLst>
          </p:cNvPr>
          <p:cNvSpPr/>
          <p:nvPr/>
        </p:nvSpPr>
        <p:spPr>
          <a:xfrm>
            <a:off x="8178187" y="22749"/>
            <a:ext cx="3776125" cy="760287"/>
          </a:xfrm>
          <a:prstGeom prst="wedgeRectCallout">
            <a:avLst>
              <a:gd name="adj1" fmla="val -33801"/>
              <a:gd name="adj2" fmla="val 4398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の出力結果は以下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種類の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データになっていることがわかる。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ではこのデータとパスワードリストのみを用いてパスワード解析を行っている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3" name="Picture 2" descr="いろいろな話し合う人たちのイラスト | かわいいフリー素材集 いらすとや">
            <a:extLst>
              <a:ext uri="{FF2B5EF4-FFF2-40B4-BE49-F238E27FC236}">
                <a16:creationId xmlns:a16="http://schemas.microsoft.com/office/drawing/2014/main" id="{DF0367BC-C6D2-EE2E-CA5D-87356E8EB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89" y="5368953"/>
            <a:ext cx="1154068" cy="14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吹き出し: 円形 1033">
            <a:extLst>
              <a:ext uri="{FF2B5EF4-FFF2-40B4-BE49-F238E27FC236}">
                <a16:creationId xmlns:a16="http://schemas.microsoft.com/office/drawing/2014/main" id="{6B65A1F4-F3C2-D41C-98A8-FAED7736FB96}"/>
              </a:ext>
            </a:extLst>
          </p:cNvPr>
          <p:cNvSpPr/>
          <p:nvPr/>
        </p:nvSpPr>
        <p:spPr>
          <a:xfrm>
            <a:off x="8643839" y="5241194"/>
            <a:ext cx="2088859" cy="1191237"/>
          </a:xfrm>
          <a:prstGeom prst="wedgeEllipseCallout">
            <a:avLst>
              <a:gd name="adj1" fmla="val 61086"/>
              <a:gd name="adj2" fmla="val 2197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結局このデータから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どうやってパスワードを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解析するの？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5" name="フローチャート: 代替処理 1034">
            <a:extLst>
              <a:ext uri="{FF2B5EF4-FFF2-40B4-BE49-F238E27FC236}">
                <a16:creationId xmlns:a16="http://schemas.microsoft.com/office/drawing/2014/main" id="{F6ECC2D0-17EC-FEBB-69BC-07F9B8551D11}"/>
              </a:ext>
            </a:extLst>
          </p:cNvPr>
          <p:cNvSpPr/>
          <p:nvPr/>
        </p:nvSpPr>
        <p:spPr>
          <a:xfrm>
            <a:off x="5391266" y="4187295"/>
            <a:ext cx="842075" cy="209713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チェックサム</a:t>
            </a:r>
          </a:p>
        </p:txBody>
      </p:sp>
      <p:sp>
        <p:nvSpPr>
          <p:cNvPr id="1036" name="フローチャート: 代替処理 1035">
            <a:extLst>
              <a:ext uri="{FF2B5EF4-FFF2-40B4-BE49-F238E27FC236}">
                <a16:creationId xmlns:a16="http://schemas.microsoft.com/office/drawing/2014/main" id="{67C8F15F-87D8-690D-E061-8E1FAE958E08}"/>
              </a:ext>
            </a:extLst>
          </p:cNvPr>
          <p:cNvSpPr/>
          <p:nvPr/>
        </p:nvSpPr>
        <p:spPr>
          <a:xfrm>
            <a:off x="5446151" y="4740271"/>
            <a:ext cx="4291771" cy="209713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の暗号化部分＝サービスアカウントのパスワードハッシュで暗号化されたデータ</a:t>
            </a:r>
          </a:p>
        </p:txBody>
      </p:sp>
      <p:sp>
        <p:nvSpPr>
          <p:cNvPr id="1037" name="正方形/長方形 1036">
            <a:extLst>
              <a:ext uri="{FF2B5EF4-FFF2-40B4-BE49-F238E27FC236}">
                <a16:creationId xmlns:a16="http://schemas.microsoft.com/office/drawing/2014/main" id="{4AFFEE4F-195B-3807-4743-6C2C6D806180}"/>
              </a:ext>
            </a:extLst>
          </p:cNvPr>
          <p:cNvSpPr/>
          <p:nvPr/>
        </p:nvSpPr>
        <p:spPr>
          <a:xfrm>
            <a:off x="672959" y="5600757"/>
            <a:ext cx="3644423" cy="5819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18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のソースコードをざっくり確認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2" y="482397"/>
            <a:ext cx="1067422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crypt_all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関数の以下処理でパスワードを解析していると思われる。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ja-JP" sz="1050" dirty="0">
                <a:effectLst/>
                <a:ea typeface="游ゴシック" panose="020B0400000000000000" pitchFamily="50" charset="-128"/>
                <a:hlinkClick r:id="rId2"/>
              </a:rPr>
              <a:t>https://github.com/openwall/john/blob/bleeding-jumbo/src/krb5_tgs_fmt_plug.c#L99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①パスワードリストからキーストリームを生成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②生成したキーストリームを使用して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の先頭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32byte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を復号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③復号データの所定位置に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0x6382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0xA0070305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があるかチェック　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ない場合は次の候補へ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全体を復号＋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HMAC-MD5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ハッシュ値を計算しチェックサムと一致するかチェック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一致しない場合次の候補へ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80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のソースコードをざっくり確認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2" y="482397"/>
            <a:ext cx="399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①パスワードリストからキーストリームを生成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BD33FE-E85C-ED64-A65E-1F95999A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9" y="933101"/>
            <a:ext cx="5344271" cy="4991797"/>
          </a:xfrm>
          <a:prstGeom prst="rect">
            <a:avLst/>
          </a:prstGeom>
        </p:spPr>
      </p:pic>
      <p:pic>
        <p:nvPicPr>
          <p:cNvPr id="1026" name="Picture 2" descr="現場猫bot (@genbaneko_bot) / X">
            <a:extLst>
              <a:ext uri="{FF2B5EF4-FFF2-40B4-BE49-F238E27FC236}">
                <a16:creationId xmlns:a16="http://schemas.microsoft.com/office/drawing/2014/main" id="{CB2AC04A-ABCA-EC8C-D8FC-276D5AAEC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021" y="4103611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E4DA3CA3-2D4F-7BD1-A729-E4F7A4D2B18D}"/>
              </a:ext>
            </a:extLst>
          </p:cNvPr>
          <p:cNvSpPr/>
          <p:nvPr/>
        </p:nvSpPr>
        <p:spPr>
          <a:xfrm>
            <a:off x="7112796" y="3428999"/>
            <a:ext cx="2564442" cy="1289806"/>
          </a:xfrm>
          <a:prstGeom prst="wedgeEllipseCallout">
            <a:avLst>
              <a:gd name="adj1" fmla="val 52254"/>
              <a:gd name="adj2" fmla="val 434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具体的にどの処理で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パスワードリストを持ってきているか等は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追い切れていないが、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多分おおまかな処理の雰囲気は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あっているからヨシ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!!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3CF610-CA24-711F-5EE7-2FBAE5E1EA23}"/>
              </a:ext>
            </a:extLst>
          </p:cNvPr>
          <p:cNvSpPr/>
          <p:nvPr/>
        </p:nvSpPr>
        <p:spPr>
          <a:xfrm>
            <a:off x="1879066" y="933101"/>
            <a:ext cx="3791892" cy="46036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1D89CB5-8EB0-37C8-E3C4-6D610DA6432D}"/>
              </a:ext>
            </a:extLst>
          </p:cNvPr>
          <p:cNvSpPr/>
          <p:nvPr/>
        </p:nvSpPr>
        <p:spPr>
          <a:xfrm>
            <a:off x="5899100" y="933101"/>
            <a:ext cx="2868572" cy="656560"/>
          </a:xfrm>
          <a:prstGeom prst="wedgeRectCallout">
            <a:avLst>
              <a:gd name="adj1" fmla="val -57074"/>
              <a:gd name="adj2" fmla="val 2292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パスワードリストから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良い感じにキーストリームを作っている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処理と推測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D5DE136-FE4E-4D9A-F3DB-560662441769}"/>
              </a:ext>
            </a:extLst>
          </p:cNvPr>
          <p:cNvSpPr/>
          <p:nvPr/>
        </p:nvSpPr>
        <p:spPr>
          <a:xfrm>
            <a:off x="4361404" y="5739545"/>
            <a:ext cx="2144544" cy="328280"/>
          </a:xfrm>
          <a:prstGeom prst="wedgeRectCallout">
            <a:avLst>
              <a:gd name="adj1" fmla="val -63508"/>
              <a:gd name="adj2" fmla="val -25625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生成した鍵を</a:t>
            </a:r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rckey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にセット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842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のソースコードをざっくり確認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2" y="482397"/>
            <a:ext cx="522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②生成したキーストリームを使用して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の先頭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32byte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を復号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2E8E50E-0DF0-4620-9C49-ED6E9E92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6" y="839808"/>
            <a:ext cx="4296375" cy="276264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65C5FE2-D41B-CC38-3FED-746A59B16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09"/>
          <a:stretch/>
        </p:blipFill>
        <p:spPr>
          <a:xfrm>
            <a:off x="449605" y="1491658"/>
            <a:ext cx="11646548" cy="186235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BB34A1-56AF-620F-EB40-FA8B972F180C}"/>
              </a:ext>
            </a:extLst>
          </p:cNvPr>
          <p:cNvSpPr/>
          <p:nvPr/>
        </p:nvSpPr>
        <p:spPr bwMode="auto">
          <a:xfrm>
            <a:off x="3484824" y="1784092"/>
            <a:ext cx="2127437" cy="140789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605721-C065-BBEB-3999-F2AC336F07F2}"/>
              </a:ext>
            </a:extLst>
          </p:cNvPr>
          <p:cNvSpPr/>
          <p:nvPr/>
        </p:nvSpPr>
        <p:spPr bwMode="auto">
          <a:xfrm>
            <a:off x="1192662" y="1775703"/>
            <a:ext cx="1156283" cy="149178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6B76F377-F0D1-F8BF-B92B-FE38C7E60E2D}"/>
              </a:ext>
            </a:extLst>
          </p:cNvPr>
          <p:cNvSpPr/>
          <p:nvPr/>
        </p:nvSpPr>
        <p:spPr>
          <a:xfrm>
            <a:off x="1510045" y="1556902"/>
            <a:ext cx="503337" cy="20971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E7A3DF2-C3FD-3440-6FB8-A3028FFC4193}"/>
              </a:ext>
            </a:extLst>
          </p:cNvPr>
          <p:cNvSpPr/>
          <p:nvPr/>
        </p:nvSpPr>
        <p:spPr bwMode="auto">
          <a:xfrm>
            <a:off x="2396103" y="1784092"/>
            <a:ext cx="1018244" cy="14079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2EF706D4-13EB-8197-ADFA-BFCF4A6A9DF0}"/>
              </a:ext>
            </a:extLst>
          </p:cNvPr>
          <p:cNvSpPr/>
          <p:nvPr/>
        </p:nvSpPr>
        <p:spPr>
          <a:xfrm>
            <a:off x="2484187" y="1556901"/>
            <a:ext cx="842075" cy="20971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BD5DFD7-888C-E134-AAA6-1F38743F1720}"/>
              </a:ext>
            </a:extLst>
          </p:cNvPr>
          <p:cNvSpPr/>
          <p:nvPr/>
        </p:nvSpPr>
        <p:spPr bwMode="auto">
          <a:xfrm>
            <a:off x="5746485" y="1766614"/>
            <a:ext cx="1921081" cy="158267"/>
          </a:xfrm>
          <a:prstGeom prst="rect">
            <a:avLst/>
          </a:prstGeom>
          <a:solidFill>
            <a:srgbClr val="7030A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7082F92C-6625-AC3C-AC03-FD4CD2BA05BB}"/>
              </a:ext>
            </a:extLst>
          </p:cNvPr>
          <p:cNvSpPr/>
          <p:nvPr/>
        </p:nvSpPr>
        <p:spPr>
          <a:xfrm>
            <a:off x="6217290" y="1556900"/>
            <a:ext cx="842075" cy="209713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チェックサム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D5EAC7-5D8F-6897-2631-69131D379A1B}"/>
              </a:ext>
            </a:extLst>
          </p:cNvPr>
          <p:cNvSpPr/>
          <p:nvPr/>
        </p:nvSpPr>
        <p:spPr bwMode="auto">
          <a:xfrm>
            <a:off x="7738070" y="1784092"/>
            <a:ext cx="4358083" cy="140789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C4E2A66E-1698-0FC3-28AD-C609D4B8C24E}"/>
              </a:ext>
            </a:extLst>
          </p:cNvPr>
          <p:cNvSpPr/>
          <p:nvPr/>
        </p:nvSpPr>
        <p:spPr>
          <a:xfrm>
            <a:off x="7738070" y="1554639"/>
            <a:ext cx="4291771" cy="209713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の暗号化部分＝サービスアカウントのパスワードハッシュで暗号化されたデータ</a:t>
            </a:r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551B25D4-6631-58F4-C9C6-94EA4DC3D101}"/>
              </a:ext>
            </a:extLst>
          </p:cNvPr>
          <p:cNvSpPr/>
          <p:nvPr/>
        </p:nvSpPr>
        <p:spPr>
          <a:xfrm>
            <a:off x="4310876" y="1556901"/>
            <a:ext cx="475330" cy="209713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SPN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12ACD1-3D0F-C3E8-4F49-677023DBF509}"/>
              </a:ext>
            </a:extLst>
          </p:cNvPr>
          <p:cNvSpPr/>
          <p:nvPr/>
        </p:nvSpPr>
        <p:spPr bwMode="auto">
          <a:xfrm>
            <a:off x="449604" y="1928917"/>
            <a:ext cx="11647349" cy="1354979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E5C75BCE-2CC0-41E6-D300-F03724EC47AE}"/>
              </a:ext>
            </a:extLst>
          </p:cNvPr>
          <p:cNvSpPr/>
          <p:nvPr/>
        </p:nvSpPr>
        <p:spPr>
          <a:xfrm>
            <a:off x="5278315" y="794392"/>
            <a:ext cx="3572070" cy="509473"/>
          </a:xfrm>
          <a:prstGeom prst="wedgeRectCallout">
            <a:avLst>
              <a:gd name="adj1" fmla="val -59414"/>
              <a:gd name="adj2" fmla="val -24824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rckey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を使用して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edata2(=TGS(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以下赤部分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))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先頭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32byte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を復号し</a:t>
            </a:r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ddata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にセット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1BD2DA4-2C73-965E-7491-A7AF23A947E7}"/>
              </a:ext>
            </a:extLst>
          </p:cNvPr>
          <p:cNvSpPr/>
          <p:nvPr/>
        </p:nvSpPr>
        <p:spPr>
          <a:xfrm>
            <a:off x="7737270" y="1788816"/>
            <a:ext cx="3847926" cy="1558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06014B-11F6-4F42-EAFB-38FE1D07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4" y="4119968"/>
            <a:ext cx="6825569" cy="23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E97713A-6CA4-4DF8-9FEE-44DA3E840544}"/>
              </a:ext>
            </a:extLst>
          </p:cNvPr>
          <p:cNvSpPr txBox="1"/>
          <p:nvPr/>
        </p:nvSpPr>
        <p:spPr>
          <a:xfrm>
            <a:off x="367046" y="6532278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/>
              <a:t>https://japansecuritysummit.org/2022/03/3230/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3082C0-1915-F177-7759-1B89DE86018C}"/>
              </a:ext>
            </a:extLst>
          </p:cNvPr>
          <p:cNvSpPr txBox="1"/>
          <p:nvPr/>
        </p:nvSpPr>
        <p:spPr>
          <a:xfrm>
            <a:off x="367046" y="3787166"/>
            <a:ext cx="185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RC4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の複合処理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E5F02D22-EDF9-F830-6EAB-532B80AD9C08}"/>
              </a:ext>
            </a:extLst>
          </p:cNvPr>
          <p:cNvSpPr/>
          <p:nvPr/>
        </p:nvSpPr>
        <p:spPr>
          <a:xfrm>
            <a:off x="9271159" y="1969085"/>
            <a:ext cx="453006" cy="24535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BE572A3-B23B-CC18-52AE-B1ACF2E86D9B}"/>
              </a:ext>
            </a:extLst>
          </p:cNvPr>
          <p:cNvSpPr/>
          <p:nvPr/>
        </p:nvSpPr>
        <p:spPr>
          <a:xfrm>
            <a:off x="9145324" y="4443015"/>
            <a:ext cx="704675" cy="46042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24867F2D-2034-1E95-B1E9-C726F85D7A2F}"/>
              </a:ext>
            </a:extLst>
          </p:cNvPr>
          <p:cNvSpPr/>
          <p:nvPr/>
        </p:nvSpPr>
        <p:spPr>
          <a:xfrm>
            <a:off x="9271159" y="4975538"/>
            <a:ext cx="453006" cy="66950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3A1E8A6E-4561-3DD9-0A1A-5A7C9C285B7E}"/>
              </a:ext>
            </a:extLst>
          </p:cNvPr>
          <p:cNvSpPr/>
          <p:nvPr/>
        </p:nvSpPr>
        <p:spPr>
          <a:xfrm>
            <a:off x="8734262" y="5746459"/>
            <a:ext cx="1526797" cy="4604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平文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(32byte)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9" name="矢印: 下 2048">
            <a:extLst>
              <a:ext uri="{FF2B5EF4-FFF2-40B4-BE49-F238E27FC236}">
                <a16:creationId xmlns:a16="http://schemas.microsoft.com/office/drawing/2014/main" id="{25D00480-ADE2-4DD2-95DA-0DE4D7D66F0B}"/>
              </a:ext>
            </a:extLst>
          </p:cNvPr>
          <p:cNvSpPr/>
          <p:nvPr/>
        </p:nvSpPr>
        <p:spPr>
          <a:xfrm rot="5400000">
            <a:off x="9992206" y="4329666"/>
            <a:ext cx="453006" cy="66950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1" name="正方形/長方形 2050">
            <a:extLst>
              <a:ext uri="{FF2B5EF4-FFF2-40B4-BE49-F238E27FC236}">
                <a16:creationId xmlns:a16="http://schemas.microsoft.com/office/drawing/2014/main" id="{111E82AF-D6EB-9C4E-FD18-2D69B5DBAFCC}"/>
              </a:ext>
            </a:extLst>
          </p:cNvPr>
          <p:cNvSpPr/>
          <p:nvPr/>
        </p:nvSpPr>
        <p:spPr>
          <a:xfrm>
            <a:off x="10595813" y="4434210"/>
            <a:ext cx="1526797" cy="46042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キーストリーム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2" name="正方形/長方形 2051">
            <a:extLst>
              <a:ext uri="{FF2B5EF4-FFF2-40B4-BE49-F238E27FC236}">
                <a16:creationId xmlns:a16="http://schemas.microsoft.com/office/drawing/2014/main" id="{E27D4B69-938B-A33A-4BEA-9464ED00CFB9}"/>
              </a:ext>
            </a:extLst>
          </p:cNvPr>
          <p:cNvSpPr/>
          <p:nvPr/>
        </p:nvSpPr>
        <p:spPr>
          <a:xfrm>
            <a:off x="10595813" y="3460343"/>
            <a:ext cx="1526797" cy="46042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パスワードリスト</a:t>
            </a:r>
          </a:p>
        </p:txBody>
      </p:sp>
      <p:sp>
        <p:nvSpPr>
          <p:cNvPr id="2053" name="矢印: 下 2052">
            <a:extLst>
              <a:ext uri="{FF2B5EF4-FFF2-40B4-BE49-F238E27FC236}">
                <a16:creationId xmlns:a16="http://schemas.microsoft.com/office/drawing/2014/main" id="{586D7240-CABA-3F3A-D8BC-2CC8CF9A8112}"/>
              </a:ext>
            </a:extLst>
          </p:cNvPr>
          <p:cNvSpPr/>
          <p:nvPr/>
        </p:nvSpPr>
        <p:spPr>
          <a:xfrm>
            <a:off x="11132708" y="3941054"/>
            <a:ext cx="453006" cy="45300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1691</Words>
  <Application>Microsoft Office PowerPoint</Application>
  <PresentationFormat>ワイド画面</PresentationFormat>
  <Paragraphs>311</Paragraphs>
  <Slides>20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Meiryo UI</vt:lpstr>
      <vt:lpstr>游ゴシック</vt:lpstr>
      <vt:lpstr>游ゴシック Light</vt:lpstr>
      <vt:lpstr>Arial</vt:lpstr>
      <vt:lpstr>Office テーマ</vt:lpstr>
      <vt:lpstr>パッケージ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石田 高広</dc:creator>
  <cp:lastModifiedBy>高広 石田</cp:lastModifiedBy>
  <cp:revision>107</cp:revision>
  <dcterms:created xsi:type="dcterms:W3CDTF">2023-06-17T07:18:49Z</dcterms:created>
  <dcterms:modified xsi:type="dcterms:W3CDTF">2024-03-21T01:52:53Z</dcterms:modified>
</cp:coreProperties>
</file>