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B2E6E-BEFE-EC58-6196-C2543AC53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DB1AD0-E113-0E8B-D86C-8E74B5CFD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DF163B-69A2-F365-D7E0-BB8D064D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BB448-FDF5-FB84-E2E0-3ED2B8D8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A80304-BA61-B209-9313-CAEE1686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5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FCDBE-C307-C727-D09D-78A9B3D9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412637-BEC0-6354-FDD2-AE2EF497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B267A1-9D6C-9186-5873-C4FB83E0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5C620F-166B-C937-BC17-23A03BDA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7E1B1F-48E5-7B2F-FAAE-9789233A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19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818756-DDAE-BA4C-B0DE-64703CA55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A9A429-2E13-6646-E547-189389721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C600F5-C755-B86B-8293-1F2AFBA5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140E74-9C37-235B-16EA-AF7542CE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9A8094-427A-4CC8-EFB5-97E3F614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69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7FC7E-CAFC-C4E8-D352-AB8CA021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2395A0-C666-9DE3-5DAA-F6145AF47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D64E36-5270-D1AA-47A1-44EF7854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BE2FA5-4C23-4322-B695-6E0D066A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1D513F-C371-0FD7-5A13-45B1DC11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71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74FBE-B392-08B6-3DBC-69E59D9F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9AADAE-0894-D221-2A79-7638B4574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ACC590-5A6C-1F02-6385-F0CFF0B8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327B49-4AE8-2C8D-6EA4-1C9D00A2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25DD68-9C39-3A67-9E57-E129E2A5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86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6342E-7FB0-B758-1DD1-2699E89F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F71E3-2577-7A09-61A9-37DC76224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050E1E-1AE8-7A4D-7AD7-E18ADBB23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5E359E-18E3-CC26-36C1-737D94F4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10D946-0AA8-46C1-E723-40878193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BA5081-7CD3-4314-5F5E-CCC5A677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70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2239D-A054-4A31-2B9E-5457FD32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2C1DE8-40E9-4E39-7F76-40C50FB3A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942071-01D7-7A80-0538-2D1E82032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385228-BF76-FD03-B266-96845CB1C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E82BC5-6312-EDEB-0E57-EA9D6B1C2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FB9669E-F9F1-4D0E-88D0-BF48DBE8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2023/6/17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908AE8-39A6-76DC-EF91-96E05344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EBA1DA-3C07-3F3E-DEB2-2187071F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40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0B0F2-72FA-766C-5666-59E12B1A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909774-974E-B022-623C-EDED751C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2023/6/17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1F5B72-83C3-218F-AE31-53F16905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8C1F35-8F82-D9BD-B408-2735265C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28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E32F54-D569-0C14-928A-92047797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2023/6/17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5CD1C2-60D2-7312-0E94-4E79FE9C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8D0734-0101-E047-2ADE-6E5294B5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41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6A966C-2812-40A7-106C-7186CBED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02B0C1-C290-DB33-F1E5-7DCACB70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027667-2BF0-4C2A-890D-B3EAFAFE1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B800C2-2DA4-8655-BB5B-4026D3BC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F967E2-1504-1DA4-7A63-27EC54B9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046C7A-1FB8-970E-9A05-B7864C71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5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3D795-7AEA-E25B-A3DD-D9BEB86D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52CDBC-E21F-9C50-0685-D912BFB4C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FD7BCE-4915-DA62-A5FD-DE31FCDFE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2773AE-936A-8B06-E780-C71AFC6D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EACE1A-76E6-3FFD-8FFF-186845F2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769D16-CCAC-F4A0-4F18-96E3A48D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66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CC001F-A00E-E5E5-EC3E-028AE987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A8E4D9-B346-6098-C98A-254357219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72409A-B202-D3DB-1353-03422C2AB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005E2-3041-4EA4-9C26-F0675B340236}" type="datetimeFigureOut">
              <a:rPr kumimoji="1" lang="ja-JP" altLang="en-US" smtClean="0"/>
              <a:t>2023/6/17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AF82CD-A459-B607-D394-F79FA0532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A96C1A-17FE-A45F-D231-1DEBD4118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0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2597988" y="2234241"/>
            <a:ext cx="699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AS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REP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Roasting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についての調査結果</a:t>
            </a:r>
          </a:p>
        </p:txBody>
      </p:sp>
    </p:spTree>
    <p:extLst>
      <p:ext uri="{BB962C8B-B14F-4D97-AF65-F5344CB8AC3E}">
        <p14:creationId xmlns:p14="http://schemas.microsoft.com/office/powerpoint/2010/main" val="355834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KRB_AS_REQ/REP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メッセージの構成イメージ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AC8AC38-3F77-3F49-6707-788AEE161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57" y="606699"/>
            <a:ext cx="6458164" cy="276142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DE478C7-0786-C685-DF1E-7C1A0097D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56" y="3618447"/>
            <a:ext cx="7964655" cy="2632853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2080473E-A5A8-B0C7-426C-13617F17409C}"/>
              </a:ext>
            </a:extLst>
          </p:cNvPr>
          <p:cNvSpPr/>
          <p:nvPr/>
        </p:nvSpPr>
        <p:spPr>
          <a:xfrm>
            <a:off x="7726260" y="2769769"/>
            <a:ext cx="3699546" cy="939567"/>
          </a:xfrm>
          <a:prstGeom prst="wedgeRectCallout">
            <a:avLst>
              <a:gd name="adj1" fmla="val -35553"/>
              <a:gd name="adj2" fmla="val 90179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AS-REP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メッセージ内には、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User hash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や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krbtgt hash</a:t>
            </a:r>
          </a:p>
          <a:p>
            <a:pPr algn="ctr"/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そのものが入っているわけではなく、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あくまでハッシュで暗号化されたデータのみ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が入っている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A4E7778-0817-B73C-3C66-5BCAFE4AF2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205" y="2682712"/>
            <a:ext cx="260809" cy="26080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E80BB7-70A8-BF1C-F671-BB7E84AD210E}"/>
              </a:ext>
            </a:extLst>
          </p:cNvPr>
          <p:cNvSpPr txBox="1"/>
          <p:nvPr/>
        </p:nvSpPr>
        <p:spPr>
          <a:xfrm>
            <a:off x="667256" y="6386210"/>
            <a:ext cx="3611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https://www.tarlogic.com/blog/how-kerberos-works/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いろいろな話し合う人たちのイラスト | かわいいフリー素材集 いらすとや">
            <a:extLst>
              <a:ext uri="{FF2B5EF4-FFF2-40B4-BE49-F238E27FC236}">
                <a16:creationId xmlns:a16="http://schemas.microsoft.com/office/drawing/2014/main" id="{27DBC482-CF90-BA43-7997-2449B1726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789" y="5368953"/>
            <a:ext cx="1154068" cy="141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30A866DC-35BA-2C22-9886-580ADC3CB565}"/>
              </a:ext>
            </a:extLst>
          </p:cNvPr>
          <p:cNvSpPr/>
          <p:nvPr/>
        </p:nvSpPr>
        <p:spPr>
          <a:xfrm>
            <a:off x="9018165" y="4546833"/>
            <a:ext cx="2088859" cy="1191237"/>
          </a:xfrm>
          <a:prstGeom prst="wedgeEllipseCallout">
            <a:avLst>
              <a:gd name="adj1" fmla="val 42612"/>
              <a:gd name="adj2" fmla="val 557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このデータからどうやって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パスワードを解析する？？</a:t>
            </a:r>
          </a:p>
        </p:txBody>
      </p:sp>
    </p:spTree>
    <p:extLst>
      <p:ext uri="{BB962C8B-B14F-4D97-AF65-F5344CB8AC3E}">
        <p14:creationId xmlns:p14="http://schemas.microsoft.com/office/powerpoint/2010/main" val="337567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■攻撃ツールの挙動を確認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7D3737-87CF-FA66-A0A9-9098139A8F38}"/>
              </a:ext>
            </a:extLst>
          </p:cNvPr>
          <p:cNvSpPr txBox="1"/>
          <p:nvPr/>
        </p:nvSpPr>
        <p:spPr>
          <a:xfrm>
            <a:off x="315353" y="464222"/>
            <a:ext cx="1127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使用するツール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：ユーザリストに記載のユーザについて、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AS-REQ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メッセージを送信し、応答メッセージ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(AS-REP)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からパスワード解析に必要なデータを抽出する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John the ripper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で取得したデータを元に辞書ベースのパスワード解析を行う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5BA719-452B-BC13-06AA-F8A7C6569535}"/>
              </a:ext>
            </a:extLst>
          </p:cNvPr>
          <p:cNvSpPr txBox="1"/>
          <p:nvPr/>
        </p:nvSpPr>
        <p:spPr>
          <a:xfrm>
            <a:off x="315353" y="1472299"/>
            <a:ext cx="190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の実行結果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8DD7BA1-C568-0014-5ECA-E12AF097A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90" y="1849536"/>
            <a:ext cx="11069595" cy="1514686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F67373B-99A0-821E-236B-4F5E4A64AA21}"/>
              </a:ext>
            </a:extLst>
          </p:cNvPr>
          <p:cNvSpPr/>
          <p:nvPr/>
        </p:nvSpPr>
        <p:spPr bwMode="auto">
          <a:xfrm>
            <a:off x="523990" y="2541877"/>
            <a:ext cx="11069594" cy="738218"/>
          </a:xfrm>
          <a:prstGeom prst="rect">
            <a:avLst/>
          </a:prstGeom>
          <a:solidFill>
            <a:srgbClr val="FFC00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69DF6BB-7617-CE13-C030-1D715F01B838}"/>
              </a:ext>
            </a:extLst>
          </p:cNvPr>
          <p:cNvSpPr/>
          <p:nvPr/>
        </p:nvSpPr>
        <p:spPr>
          <a:xfrm>
            <a:off x="5595458" y="2009170"/>
            <a:ext cx="1107346" cy="2558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BD231C0-DCB8-2131-7DD6-DA023387E3D8}"/>
              </a:ext>
            </a:extLst>
          </p:cNvPr>
          <p:cNvSpPr/>
          <p:nvPr/>
        </p:nvSpPr>
        <p:spPr>
          <a:xfrm>
            <a:off x="5335398" y="1672638"/>
            <a:ext cx="723389" cy="2558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ドメイン名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E87C511-3A2B-9B0A-8F0E-2523ACA7520A}"/>
              </a:ext>
            </a:extLst>
          </p:cNvPr>
          <p:cNvSpPr/>
          <p:nvPr/>
        </p:nvSpPr>
        <p:spPr>
          <a:xfrm>
            <a:off x="6740878" y="2015370"/>
            <a:ext cx="1190142" cy="2558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D6A4965-1EB1-29BB-1254-93C76304D96E}"/>
              </a:ext>
            </a:extLst>
          </p:cNvPr>
          <p:cNvSpPr/>
          <p:nvPr/>
        </p:nvSpPr>
        <p:spPr>
          <a:xfrm>
            <a:off x="6763725" y="1675096"/>
            <a:ext cx="831393" cy="2558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ユーザ名リスト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36B608C-DE30-2617-BA8F-EA96979321EE}"/>
              </a:ext>
            </a:extLst>
          </p:cNvPr>
          <p:cNvSpPr/>
          <p:nvPr/>
        </p:nvSpPr>
        <p:spPr>
          <a:xfrm>
            <a:off x="9167231" y="2009170"/>
            <a:ext cx="1190142" cy="2558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B2033F8F-4130-BB61-DD2E-40567666A3D3}"/>
              </a:ext>
            </a:extLst>
          </p:cNvPr>
          <p:cNvSpPr/>
          <p:nvPr/>
        </p:nvSpPr>
        <p:spPr>
          <a:xfrm>
            <a:off x="9190078" y="1668896"/>
            <a:ext cx="968990" cy="2558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DC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</a:t>
            </a: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A3C1EF4C-E331-FF78-1878-466634E3B2F1}"/>
              </a:ext>
            </a:extLst>
          </p:cNvPr>
          <p:cNvSpPr/>
          <p:nvPr/>
        </p:nvSpPr>
        <p:spPr>
          <a:xfrm>
            <a:off x="8363824" y="3381969"/>
            <a:ext cx="3590488" cy="656560"/>
          </a:xfrm>
          <a:prstGeom prst="wedgeRectCallout">
            <a:avLst>
              <a:gd name="adj1" fmla="val -24104"/>
              <a:gd name="adj2" fmla="val -87499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AS-REP Roasting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の説明サイトなどで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パスワードハッシュ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と呼ばれているもの。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これは一体何のデータなのか？？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935466E4-B0CA-6AA9-6458-1CD1C31DF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90" y="4533094"/>
            <a:ext cx="9164279" cy="1514687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7244DB1-061D-D56A-8A24-9ED19F26EB89}"/>
              </a:ext>
            </a:extLst>
          </p:cNvPr>
          <p:cNvSpPr txBox="1"/>
          <p:nvPr/>
        </p:nvSpPr>
        <p:spPr>
          <a:xfrm>
            <a:off x="315353" y="4209371"/>
            <a:ext cx="236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John the ripper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の実行結果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4A925DC-DE66-52DB-B5D4-11A2430B1005}"/>
              </a:ext>
            </a:extLst>
          </p:cNvPr>
          <p:cNvSpPr/>
          <p:nvPr/>
        </p:nvSpPr>
        <p:spPr>
          <a:xfrm>
            <a:off x="5335397" y="4448967"/>
            <a:ext cx="3288485" cy="2558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99EB4F5-2234-2656-3680-D2DD998E2B89}"/>
              </a:ext>
            </a:extLst>
          </p:cNvPr>
          <p:cNvSpPr/>
          <p:nvPr/>
        </p:nvSpPr>
        <p:spPr>
          <a:xfrm>
            <a:off x="5134063" y="4149406"/>
            <a:ext cx="922790" cy="2558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パスワードリスト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6F4ECEF-5806-1B70-BEFD-51730E357BC5}"/>
              </a:ext>
            </a:extLst>
          </p:cNvPr>
          <p:cNvSpPr/>
          <p:nvPr/>
        </p:nvSpPr>
        <p:spPr>
          <a:xfrm>
            <a:off x="8684926" y="4448322"/>
            <a:ext cx="1190142" cy="2558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991CBEF-A89B-515D-EB6A-A8583164AA37}"/>
              </a:ext>
            </a:extLst>
          </p:cNvPr>
          <p:cNvSpPr/>
          <p:nvPr/>
        </p:nvSpPr>
        <p:spPr>
          <a:xfrm>
            <a:off x="8554349" y="4158925"/>
            <a:ext cx="1451295" cy="2558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の出力結果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B5464C1-A6C1-4DDA-065A-73442AA75473}"/>
              </a:ext>
            </a:extLst>
          </p:cNvPr>
          <p:cNvSpPr/>
          <p:nvPr/>
        </p:nvSpPr>
        <p:spPr bwMode="auto">
          <a:xfrm>
            <a:off x="522056" y="5427875"/>
            <a:ext cx="853738" cy="150804"/>
          </a:xfrm>
          <a:prstGeom prst="rect">
            <a:avLst/>
          </a:prstGeom>
          <a:solidFill>
            <a:srgbClr val="92D050">
              <a:alpha val="5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B46729B-DCEE-6786-0C0D-878073FB83FC}"/>
              </a:ext>
            </a:extLst>
          </p:cNvPr>
          <p:cNvSpPr/>
          <p:nvPr/>
        </p:nvSpPr>
        <p:spPr>
          <a:xfrm>
            <a:off x="487529" y="5662806"/>
            <a:ext cx="1416771" cy="2558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パスワード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解析結果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4" name="矢印: 下 1023">
            <a:extLst>
              <a:ext uri="{FF2B5EF4-FFF2-40B4-BE49-F238E27FC236}">
                <a16:creationId xmlns:a16="http://schemas.microsoft.com/office/drawing/2014/main" id="{9A5CCA15-6F81-EC22-3515-43FEFB027993}"/>
              </a:ext>
            </a:extLst>
          </p:cNvPr>
          <p:cNvSpPr/>
          <p:nvPr/>
        </p:nvSpPr>
        <p:spPr>
          <a:xfrm>
            <a:off x="948924" y="3481960"/>
            <a:ext cx="2473783" cy="59829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パスワード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解析実行</a:t>
            </a:r>
          </a:p>
        </p:txBody>
      </p:sp>
      <p:pic>
        <p:nvPicPr>
          <p:cNvPr id="1025" name="Picture 2" descr="いろいろな話し合う人たちのイラスト | かわいいフリー素材集 いらすとや">
            <a:extLst>
              <a:ext uri="{FF2B5EF4-FFF2-40B4-BE49-F238E27FC236}">
                <a16:creationId xmlns:a16="http://schemas.microsoft.com/office/drawing/2014/main" id="{4AAC588B-3B9E-B2E3-77C3-6007F4FEE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789" y="5368953"/>
            <a:ext cx="1154068" cy="141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吹き出し: 円形 1026">
            <a:extLst>
              <a:ext uri="{FF2B5EF4-FFF2-40B4-BE49-F238E27FC236}">
                <a16:creationId xmlns:a16="http://schemas.microsoft.com/office/drawing/2014/main" id="{A3E6C128-1842-D6D9-0E68-56AB8A5A4CF1}"/>
              </a:ext>
            </a:extLst>
          </p:cNvPr>
          <p:cNvSpPr/>
          <p:nvPr/>
        </p:nvSpPr>
        <p:spPr>
          <a:xfrm>
            <a:off x="8643839" y="5241194"/>
            <a:ext cx="2088859" cy="1191237"/>
          </a:xfrm>
          <a:prstGeom prst="wedgeEllipseCallout">
            <a:avLst>
              <a:gd name="adj1" fmla="val 61086"/>
              <a:gd name="adj2" fmla="val 2197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の出力結果から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パスワードを解析できるのはなぜ？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一体何のデータを出力している？</a:t>
            </a:r>
          </a:p>
        </p:txBody>
      </p:sp>
    </p:spTree>
    <p:extLst>
      <p:ext uri="{BB962C8B-B14F-4D97-AF65-F5344CB8AC3E}">
        <p14:creationId xmlns:p14="http://schemas.microsoft.com/office/powerpoint/2010/main" val="237333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の処理をソースコードとパケットからざっくり確認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9305422-079B-6633-681C-E9CDD8421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08" y="771999"/>
            <a:ext cx="9126224" cy="184810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274539-AEDD-EB91-CBC9-4A65598F8166}"/>
              </a:ext>
            </a:extLst>
          </p:cNvPr>
          <p:cNvSpPr txBox="1"/>
          <p:nvPr/>
        </p:nvSpPr>
        <p:spPr>
          <a:xfrm>
            <a:off x="281796" y="464222"/>
            <a:ext cx="4390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(GetNPUsers.py)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のコード抜粋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8BE0B51-B0F9-E740-3F09-D2E7A6F9591A}"/>
              </a:ext>
            </a:extLst>
          </p:cNvPr>
          <p:cNvSpPr/>
          <p:nvPr/>
        </p:nvSpPr>
        <p:spPr bwMode="auto">
          <a:xfrm>
            <a:off x="1590623" y="1988203"/>
            <a:ext cx="7838603" cy="528494"/>
          </a:xfrm>
          <a:prstGeom prst="rect">
            <a:avLst/>
          </a:prstGeom>
          <a:solidFill>
            <a:srgbClr val="0070C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29F4AEE-0CD5-63AF-790C-85290D234DBC}"/>
              </a:ext>
            </a:extLst>
          </p:cNvPr>
          <p:cNvGrpSpPr/>
          <p:nvPr/>
        </p:nvGrpSpPr>
        <p:grpSpPr>
          <a:xfrm>
            <a:off x="450708" y="2927884"/>
            <a:ext cx="8819127" cy="3835226"/>
            <a:chOff x="0" y="623515"/>
            <a:chExt cx="12192000" cy="594652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B77212F0-D5F4-7C2F-3AD6-E529FAEBE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23515"/>
              <a:ext cx="12192000" cy="5946529"/>
            </a:xfrm>
            <a:prstGeom prst="rect">
              <a:avLst/>
            </a:prstGeom>
          </p:spPr>
        </p:pic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3006473-C8E2-48FD-AFD0-1867D87DA78D}"/>
                </a:ext>
              </a:extLst>
            </p:cNvPr>
            <p:cNvSpPr/>
            <p:nvPr/>
          </p:nvSpPr>
          <p:spPr>
            <a:xfrm>
              <a:off x="360727" y="4127384"/>
              <a:ext cx="6216242" cy="1719743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 w="19050">
              <a:solidFill>
                <a:schemeClr val="accent2"/>
              </a:solidFill>
            </a:ln>
            <a:effectLst/>
          </p:spPr>
          <p:txBody>
  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00" ker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159B743-9F33-88D6-6920-553553555747}"/>
                </a:ext>
              </a:extLst>
            </p:cNvPr>
            <p:cNvSpPr/>
            <p:nvPr/>
          </p:nvSpPr>
          <p:spPr>
            <a:xfrm>
              <a:off x="360727" y="5889103"/>
              <a:ext cx="6216242" cy="600443"/>
            </a:xfrm>
            <a:prstGeom prst="rect">
              <a:avLst/>
            </a:prstGeom>
            <a:solidFill>
              <a:srgbClr val="00B050">
                <a:alpha val="30000"/>
              </a:srgbClr>
            </a:solidFill>
            <a:ln w="19050">
              <a:solidFill>
                <a:srgbClr val="00B050"/>
              </a:solidFill>
            </a:ln>
            <a:effectLst/>
          </p:spPr>
          <p:txBody>
  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00" ker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8015DFA1-597F-139A-02A4-2518E0E83F83}"/>
              </a:ext>
            </a:extLst>
          </p:cNvPr>
          <p:cNvSpPr/>
          <p:nvPr/>
        </p:nvSpPr>
        <p:spPr>
          <a:xfrm>
            <a:off x="8665828" y="1165067"/>
            <a:ext cx="3238150" cy="656560"/>
          </a:xfrm>
          <a:prstGeom prst="wedgeRectCallout">
            <a:avLst>
              <a:gd name="adj1" fmla="val -35244"/>
              <a:gd name="adj2" fmla="val 76049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AS-REP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メッセージ内の「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enc-part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cipher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のデータを抽出して出力する処理になっている。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704DF2E-E4BB-E0AC-9006-7C1F4BF4351A}"/>
              </a:ext>
            </a:extLst>
          </p:cNvPr>
          <p:cNvSpPr txBox="1"/>
          <p:nvPr/>
        </p:nvSpPr>
        <p:spPr>
          <a:xfrm>
            <a:off x="281795" y="2621065"/>
            <a:ext cx="4390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ツール実行時のパケット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(AS-REP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メッセージ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フローチャート: 代替処理 20">
            <a:extLst>
              <a:ext uri="{FF2B5EF4-FFF2-40B4-BE49-F238E27FC236}">
                <a16:creationId xmlns:a16="http://schemas.microsoft.com/office/drawing/2014/main" id="{AEB86FB1-8450-8234-4B77-0B3DDF977A9D}"/>
              </a:ext>
            </a:extLst>
          </p:cNvPr>
          <p:cNvSpPr/>
          <p:nvPr/>
        </p:nvSpPr>
        <p:spPr>
          <a:xfrm>
            <a:off x="2922165" y="5213465"/>
            <a:ext cx="2272036" cy="205823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(krbtgt</a:t>
            </a:r>
            <a:r>
              <a:rPr lang="ja-JP" altLang="en-US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のパスワードハッシュで暗号化</a:t>
            </a:r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439C54D8-1D8F-69DF-14C4-A223A467B109}"/>
              </a:ext>
            </a:extLst>
          </p:cNvPr>
          <p:cNvSpPr/>
          <p:nvPr/>
        </p:nvSpPr>
        <p:spPr>
          <a:xfrm>
            <a:off x="3053592" y="6337691"/>
            <a:ext cx="2154589" cy="20582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User Hash</a:t>
            </a:r>
            <a:r>
              <a:rPr kumimoji="1"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で暗号化されたデータ</a:t>
            </a:r>
            <a:endParaRPr kumimoji="1" lang="ja-JP" alt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4328C1D-E314-17BF-272E-30A5F4462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228" y="4832621"/>
            <a:ext cx="5709746" cy="1887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矢印: 右 23">
            <a:extLst>
              <a:ext uri="{FF2B5EF4-FFF2-40B4-BE49-F238E27FC236}">
                <a16:creationId xmlns:a16="http://schemas.microsoft.com/office/drawing/2014/main" id="{8F353F21-88D8-A5F1-1629-CF92B49D0CA4}"/>
              </a:ext>
            </a:extLst>
          </p:cNvPr>
          <p:cNvSpPr/>
          <p:nvPr/>
        </p:nvSpPr>
        <p:spPr>
          <a:xfrm>
            <a:off x="5279612" y="6300865"/>
            <a:ext cx="2018243" cy="27947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FE84556-FF67-70E2-B75A-ED56E285C9A0}"/>
              </a:ext>
            </a:extLst>
          </p:cNvPr>
          <p:cNvSpPr/>
          <p:nvPr/>
        </p:nvSpPr>
        <p:spPr bwMode="auto">
          <a:xfrm>
            <a:off x="7382312" y="5467226"/>
            <a:ext cx="1486250" cy="1076287"/>
          </a:xfrm>
          <a:prstGeom prst="rect">
            <a:avLst/>
          </a:prstGeom>
          <a:solidFill>
            <a:srgbClr val="00B05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E376F6BF-0FBA-0992-5C7E-39AF53A07EC5}"/>
              </a:ext>
            </a:extLst>
          </p:cNvPr>
          <p:cNvSpPr/>
          <p:nvPr/>
        </p:nvSpPr>
        <p:spPr>
          <a:xfrm>
            <a:off x="8125437" y="3999499"/>
            <a:ext cx="3238150" cy="656560"/>
          </a:xfrm>
          <a:prstGeom prst="wedgeRectCallout">
            <a:avLst>
              <a:gd name="adj1" fmla="val -33431"/>
              <a:gd name="adj2" fmla="val 82438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従って、</a:t>
            </a:r>
            <a:r>
              <a:rPr lang="en-US" altLang="ja-JP" sz="12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の出力結果</a:t>
            </a:r>
            <a:endParaRPr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＝</a:t>
            </a:r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User Hash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で暗号化されたデータ</a:t>
            </a:r>
            <a:endParaRPr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であることが確認できる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E156EA8-0444-CAF7-1A94-14002FBE487C}"/>
              </a:ext>
            </a:extLst>
          </p:cNvPr>
          <p:cNvSpPr/>
          <p:nvPr/>
        </p:nvSpPr>
        <p:spPr>
          <a:xfrm>
            <a:off x="729129" y="6326601"/>
            <a:ext cx="579553" cy="671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E6645C4-DAEA-19EC-B50D-61D9C327C06B}"/>
              </a:ext>
            </a:extLst>
          </p:cNvPr>
          <p:cNvSpPr/>
          <p:nvPr/>
        </p:nvSpPr>
        <p:spPr>
          <a:xfrm>
            <a:off x="923475" y="6603682"/>
            <a:ext cx="385208" cy="969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24F4B354-E8FF-34DA-0F25-6E91C0DAF0CA}"/>
              </a:ext>
            </a:extLst>
          </p:cNvPr>
          <p:cNvSpPr/>
          <p:nvPr/>
        </p:nvSpPr>
        <p:spPr>
          <a:xfrm>
            <a:off x="1987515" y="3305949"/>
            <a:ext cx="3709316" cy="1464786"/>
          </a:xfrm>
          <a:prstGeom prst="wedgeRectCallout">
            <a:avLst>
              <a:gd name="adj1" fmla="val -31399"/>
              <a:gd name="adj2" fmla="val 76621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AS-REP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メッセージ内には大きく以下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つのデータがある。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・クライアント名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cname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TGT(krbtgt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のパスワードハッシュで暗号化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User Hash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で暗号化されたデータ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セッションキーなど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enc-part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cipher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」は「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User Hash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で暗号化されたデータ」になっている。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176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の出力結果を再度確認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5BA719-452B-BC13-06AA-F8A7C6569535}"/>
              </a:ext>
            </a:extLst>
          </p:cNvPr>
          <p:cNvSpPr txBox="1"/>
          <p:nvPr/>
        </p:nvSpPr>
        <p:spPr>
          <a:xfrm>
            <a:off x="315353" y="482397"/>
            <a:ext cx="190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の実行結果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8DD7BA1-C568-0014-5ECA-E12AF097A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90" y="859634"/>
            <a:ext cx="11069595" cy="1514686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F67373B-99A0-821E-236B-4F5E4A64AA21}"/>
              </a:ext>
            </a:extLst>
          </p:cNvPr>
          <p:cNvSpPr/>
          <p:nvPr/>
        </p:nvSpPr>
        <p:spPr bwMode="auto">
          <a:xfrm>
            <a:off x="1342238" y="1551975"/>
            <a:ext cx="184557" cy="209713"/>
          </a:xfrm>
          <a:prstGeom prst="rect">
            <a:avLst/>
          </a:prstGeom>
          <a:solidFill>
            <a:srgbClr val="FFC00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0EEC9DDD-76AD-4B89-AAAF-9F359F559DB8}"/>
              </a:ext>
            </a:extLst>
          </p:cNvPr>
          <p:cNvSpPr/>
          <p:nvPr/>
        </p:nvSpPr>
        <p:spPr>
          <a:xfrm>
            <a:off x="520116" y="1117109"/>
            <a:ext cx="1006679" cy="365406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暗号プロトコルを示す数字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759DC9C-3D8B-5995-E7E7-5124926D9687}"/>
              </a:ext>
            </a:extLst>
          </p:cNvPr>
          <p:cNvSpPr/>
          <p:nvPr/>
        </p:nvSpPr>
        <p:spPr bwMode="auto">
          <a:xfrm>
            <a:off x="1603695" y="1551975"/>
            <a:ext cx="418052" cy="209713"/>
          </a:xfrm>
          <a:prstGeom prst="rect">
            <a:avLst/>
          </a:prstGeom>
          <a:solidFill>
            <a:srgbClr val="00B05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0643AB0E-353D-C0A9-B14D-AD3F95E06FF9}"/>
              </a:ext>
            </a:extLst>
          </p:cNvPr>
          <p:cNvSpPr/>
          <p:nvPr/>
        </p:nvSpPr>
        <p:spPr>
          <a:xfrm>
            <a:off x="1570452" y="1272801"/>
            <a:ext cx="503337" cy="20971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ユーザ名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B35BA59-6CE6-476C-3851-655CB7E68275}"/>
              </a:ext>
            </a:extLst>
          </p:cNvPr>
          <p:cNvSpPr/>
          <p:nvPr/>
        </p:nvSpPr>
        <p:spPr bwMode="auto">
          <a:xfrm>
            <a:off x="2136016" y="1551975"/>
            <a:ext cx="842075" cy="209713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3051A445-252D-FF4F-0A59-7E16E148069E}"/>
              </a:ext>
            </a:extLst>
          </p:cNvPr>
          <p:cNvSpPr/>
          <p:nvPr/>
        </p:nvSpPr>
        <p:spPr>
          <a:xfrm>
            <a:off x="2136016" y="1272801"/>
            <a:ext cx="842075" cy="209713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ドメイン名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1BC1E7C-A29C-9AEA-463F-EFA98323EA76}"/>
              </a:ext>
            </a:extLst>
          </p:cNvPr>
          <p:cNvSpPr/>
          <p:nvPr/>
        </p:nvSpPr>
        <p:spPr bwMode="auto">
          <a:xfrm>
            <a:off x="3036813" y="1551975"/>
            <a:ext cx="2441198" cy="209713"/>
          </a:xfrm>
          <a:prstGeom prst="rect">
            <a:avLst/>
          </a:prstGeom>
          <a:solidFill>
            <a:srgbClr val="7030A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A8FA122B-9B4A-8FB7-2EAA-C29E4CAA6D58}"/>
              </a:ext>
            </a:extLst>
          </p:cNvPr>
          <p:cNvSpPr/>
          <p:nvPr/>
        </p:nvSpPr>
        <p:spPr>
          <a:xfrm>
            <a:off x="3836374" y="1272801"/>
            <a:ext cx="842075" cy="209713"/>
          </a:xfrm>
          <a:prstGeom prst="flowChartAlternateProces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チェックサム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CE73A9A-1D84-59DF-8449-5AB5B42FD42D}"/>
              </a:ext>
            </a:extLst>
          </p:cNvPr>
          <p:cNvSpPr/>
          <p:nvPr/>
        </p:nvSpPr>
        <p:spPr bwMode="auto">
          <a:xfrm>
            <a:off x="5536732" y="1551974"/>
            <a:ext cx="6056853" cy="209713"/>
          </a:xfrm>
          <a:prstGeom prst="rect">
            <a:avLst/>
          </a:prstGeom>
          <a:solidFill>
            <a:srgbClr val="C0000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2796695-9769-B450-3964-C8E58E16A8CC}"/>
              </a:ext>
            </a:extLst>
          </p:cNvPr>
          <p:cNvSpPr/>
          <p:nvPr/>
        </p:nvSpPr>
        <p:spPr bwMode="auto">
          <a:xfrm>
            <a:off x="520116" y="1773069"/>
            <a:ext cx="11069595" cy="500348"/>
          </a:xfrm>
          <a:prstGeom prst="rect">
            <a:avLst/>
          </a:prstGeom>
          <a:solidFill>
            <a:srgbClr val="C0000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ローチャート: 代替処理 22">
            <a:extLst>
              <a:ext uri="{FF2B5EF4-FFF2-40B4-BE49-F238E27FC236}">
                <a16:creationId xmlns:a16="http://schemas.microsoft.com/office/drawing/2014/main" id="{409F01A2-A7FB-37BF-D9E5-0080316C473F}"/>
              </a:ext>
            </a:extLst>
          </p:cNvPr>
          <p:cNvSpPr/>
          <p:nvPr/>
        </p:nvSpPr>
        <p:spPr>
          <a:xfrm>
            <a:off x="7292741" y="1268960"/>
            <a:ext cx="1985569" cy="209713"/>
          </a:xfrm>
          <a:prstGeom prst="flowChartAlternate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User Hash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で暗号化されたデータ</a:t>
            </a:r>
          </a:p>
        </p:txBody>
      </p:sp>
      <p:sp>
        <p:nvSpPr>
          <p:cNvPr id="1026" name="吹き出し: 四角形 1025">
            <a:extLst>
              <a:ext uri="{FF2B5EF4-FFF2-40B4-BE49-F238E27FC236}">
                <a16:creationId xmlns:a16="http://schemas.microsoft.com/office/drawing/2014/main" id="{3A268143-2486-C2A8-4534-BE1DCA3A1F92}"/>
              </a:ext>
            </a:extLst>
          </p:cNvPr>
          <p:cNvSpPr/>
          <p:nvPr/>
        </p:nvSpPr>
        <p:spPr>
          <a:xfrm>
            <a:off x="8285525" y="110416"/>
            <a:ext cx="3238150" cy="904651"/>
          </a:xfrm>
          <a:prstGeom prst="wedgeRectCallout">
            <a:avLst>
              <a:gd name="adj1" fmla="val -34467"/>
              <a:gd name="adj2" fmla="val 75122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の出力結果は以下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種類の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データになっていることがわかる。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⇒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John the ripper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ではこのデータとパスワードリストのみを用いてパスワード解析を行っている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755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User Hash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で暗号化されたデータには何が入っているか確認</a:t>
            </a:r>
          </a:p>
        </p:txBody>
      </p:sp>
      <p:pic>
        <p:nvPicPr>
          <p:cNvPr id="1030" name="図 1029">
            <a:extLst>
              <a:ext uri="{FF2B5EF4-FFF2-40B4-BE49-F238E27FC236}">
                <a16:creationId xmlns:a16="http://schemas.microsoft.com/office/drawing/2014/main" id="{508FFD4C-3BC1-B6D8-FDB7-54B549222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8" y="765007"/>
            <a:ext cx="5517160" cy="5903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31" name="テキスト ボックス 1030">
            <a:extLst>
              <a:ext uri="{FF2B5EF4-FFF2-40B4-BE49-F238E27FC236}">
                <a16:creationId xmlns:a16="http://schemas.microsoft.com/office/drawing/2014/main" id="{3B930B38-A7E6-DCEE-DA3E-93A9DC4568DA}"/>
              </a:ext>
            </a:extLst>
          </p:cNvPr>
          <p:cNvSpPr txBox="1"/>
          <p:nvPr/>
        </p:nvSpPr>
        <p:spPr>
          <a:xfrm>
            <a:off x="315352" y="457230"/>
            <a:ext cx="364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Wireshark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による複合後の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AS-REP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メッセージ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2" name="正方形/長方形 1031">
            <a:extLst>
              <a:ext uri="{FF2B5EF4-FFF2-40B4-BE49-F238E27FC236}">
                <a16:creationId xmlns:a16="http://schemas.microsoft.com/office/drawing/2014/main" id="{F60A56A2-3F5D-C816-D4BA-D00EB3387A6F}"/>
              </a:ext>
            </a:extLst>
          </p:cNvPr>
          <p:cNvSpPr/>
          <p:nvPr/>
        </p:nvSpPr>
        <p:spPr>
          <a:xfrm>
            <a:off x="830509" y="3761069"/>
            <a:ext cx="4697836" cy="2916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3" name="フローチャート: 代替処理 1032">
            <a:extLst>
              <a:ext uri="{FF2B5EF4-FFF2-40B4-BE49-F238E27FC236}">
                <a16:creationId xmlns:a16="http://schemas.microsoft.com/office/drawing/2014/main" id="{DA0FD9CA-DC9B-BE0D-BA12-ACAF6AC4B4EC}"/>
              </a:ext>
            </a:extLst>
          </p:cNvPr>
          <p:cNvSpPr/>
          <p:nvPr/>
        </p:nvSpPr>
        <p:spPr>
          <a:xfrm>
            <a:off x="3280095" y="3553047"/>
            <a:ext cx="2248250" cy="176569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User Hash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で暗号化されていたデータ</a:t>
            </a:r>
          </a:p>
        </p:txBody>
      </p:sp>
      <p:sp>
        <p:nvSpPr>
          <p:cNvPr id="1034" name="正方形/長方形 1033">
            <a:extLst>
              <a:ext uri="{FF2B5EF4-FFF2-40B4-BE49-F238E27FC236}">
                <a16:creationId xmlns:a16="http://schemas.microsoft.com/office/drawing/2014/main" id="{987B9312-0AAA-A53C-6982-A61B687B6790}"/>
              </a:ext>
            </a:extLst>
          </p:cNvPr>
          <p:cNvSpPr/>
          <p:nvPr/>
        </p:nvSpPr>
        <p:spPr bwMode="auto">
          <a:xfrm>
            <a:off x="1152399" y="4051894"/>
            <a:ext cx="2807203" cy="426682"/>
          </a:xfrm>
          <a:prstGeom prst="rect">
            <a:avLst/>
          </a:prstGeom>
          <a:solidFill>
            <a:srgbClr val="00B05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5" name="フローチャート: 代替処理 1034">
            <a:extLst>
              <a:ext uri="{FF2B5EF4-FFF2-40B4-BE49-F238E27FC236}">
                <a16:creationId xmlns:a16="http://schemas.microsoft.com/office/drawing/2014/main" id="{CAE6F5B2-3E35-8EA6-6441-7CF4CF8D6537}"/>
              </a:ext>
            </a:extLst>
          </p:cNvPr>
          <p:cNvSpPr/>
          <p:nvPr/>
        </p:nvSpPr>
        <p:spPr>
          <a:xfrm>
            <a:off x="4029823" y="4160378"/>
            <a:ext cx="768680" cy="20971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セッションキー</a:t>
            </a:r>
          </a:p>
        </p:txBody>
      </p:sp>
      <p:sp>
        <p:nvSpPr>
          <p:cNvPr id="1036" name="正方形/長方形 1035">
            <a:extLst>
              <a:ext uri="{FF2B5EF4-FFF2-40B4-BE49-F238E27FC236}">
                <a16:creationId xmlns:a16="http://schemas.microsoft.com/office/drawing/2014/main" id="{7939DA7B-D894-CB99-D1A9-543B5F09DC14}"/>
              </a:ext>
            </a:extLst>
          </p:cNvPr>
          <p:cNvSpPr/>
          <p:nvPr/>
        </p:nvSpPr>
        <p:spPr bwMode="auto">
          <a:xfrm>
            <a:off x="1152398" y="4598313"/>
            <a:ext cx="2807203" cy="18104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7" name="フローチャート: 代替処理 1036">
            <a:extLst>
              <a:ext uri="{FF2B5EF4-FFF2-40B4-BE49-F238E27FC236}">
                <a16:creationId xmlns:a16="http://schemas.microsoft.com/office/drawing/2014/main" id="{55093BB1-DA85-9EB8-398F-BDEE5F424B3D}"/>
              </a:ext>
            </a:extLst>
          </p:cNvPr>
          <p:cNvSpPr/>
          <p:nvPr/>
        </p:nvSpPr>
        <p:spPr>
          <a:xfrm>
            <a:off x="4029823" y="4569648"/>
            <a:ext cx="768680" cy="209713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nonce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8" name="正方形/長方形 1037">
            <a:extLst>
              <a:ext uri="{FF2B5EF4-FFF2-40B4-BE49-F238E27FC236}">
                <a16:creationId xmlns:a16="http://schemas.microsoft.com/office/drawing/2014/main" id="{70C65696-0707-9A96-A7A4-C4DECC77FD4B}"/>
              </a:ext>
            </a:extLst>
          </p:cNvPr>
          <p:cNvSpPr/>
          <p:nvPr/>
        </p:nvSpPr>
        <p:spPr bwMode="auto">
          <a:xfrm>
            <a:off x="1152397" y="4779399"/>
            <a:ext cx="2807203" cy="181048"/>
          </a:xfrm>
          <a:prstGeom prst="rect">
            <a:avLst/>
          </a:prstGeom>
          <a:solidFill>
            <a:schemeClr val="accent2">
              <a:alpha val="30000"/>
            </a:scheme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9" name="フローチャート: 代替処理 1038">
            <a:extLst>
              <a:ext uri="{FF2B5EF4-FFF2-40B4-BE49-F238E27FC236}">
                <a16:creationId xmlns:a16="http://schemas.microsoft.com/office/drawing/2014/main" id="{DA3BE09A-C0EB-C613-3537-EB220C0620A9}"/>
              </a:ext>
            </a:extLst>
          </p:cNvPr>
          <p:cNvSpPr/>
          <p:nvPr/>
        </p:nvSpPr>
        <p:spPr>
          <a:xfrm>
            <a:off x="4029823" y="4779361"/>
            <a:ext cx="1313965" cy="209713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セッションキー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有効期限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0" name="正方形/長方形 1039">
            <a:extLst>
              <a:ext uri="{FF2B5EF4-FFF2-40B4-BE49-F238E27FC236}">
                <a16:creationId xmlns:a16="http://schemas.microsoft.com/office/drawing/2014/main" id="{20E9618A-4F33-EDBF-A3ED-85B6C47904C5}"/>
              </a:ext>
            </a:extLst>
          </p:cNvPr>
          <p:cNvSpPr/>
          <p:nvPr/>
        </p:nvSpPr>
        <p:spPr bwMode="auto">
          <a:xfrm>
            <a:off x="1152396" y="5911944"/>
            <a:ext cx="2807203" cy="756495"/>
          </a:xfrm>
          <a:prstGeom prst="rect">
            <a:avLst/>
          </a:prstGeom>
          <a:solidFill>
            <a:srgbClr val="7030A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1" name="フローチャート: 代替処理 1040">
            <a:extLst>
              <a:ext uri="{FF2B5EF4-FFF2-40B4-BE49-F238E27FC236}">
                <a16:creationId xmlns:a16="http://schemas.microsoft.com/office/drawing/2014/main" id="{F99D1A56-441B-4B48-632A-01B748746D2F}"/>
              </a:ext>
            </a:extLst>
          </p:cNvPr>
          <p:cNvSpPr/>
          <p:nvPr/>
        </p:nvSpPr>
        <p:spPr>
          <a:xfrm>
            <a:off x="4029822" y="5911944"/>
            <a:ext cx="1313965" cy="371410"/>
          </a:xfrm>
          <a:prstGeom prst="flowChartAlternateProces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サーバ名</a:t>
            </a:r>
            <a:endParaRPr kumimoji="1"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(krbtgt+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ドメイン名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3" name="右中かっこ 1042">
            <a:extLst>
              <a:ext uri="{FF2B5EF4-FFF2-40B4-BE49-F238E27FC236}">
                <a16:creationId xmlns:a16="http://schemas.microsoft.com/office/drawing/2014/main" id="{70C8FD3D-9209-D739-B898-1BCEB7370C9E}"/>
              </a:ext>
            </a:extLst>
          </p:cNvPr>
          <p:cNvSpPr/>
          <p:nvPr/>
        </p:nvSpPr>
        <p:spPr>
          <a:xfrm>
            <a:off x="5419288" y="4051894"/>
            <a:ext cx="335560" cy="93718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4" name="吹き出し: 四角形 1043">
            <a:extLst>
              <a:ext uri="{FF2B5EF4-FFF2-40B4-BE49-F238E27FC236}">
                <a16:creationId xmlns:a16="http://schemas.microsoft.com/office/drawing/2014/main" id="{A5F7D354-ACA5-4951-E702-AFD4F83C6628}"/>
              </a:ext>
            </a:extLst>
          </p:cNvPr>
          <p:cNvSpPr/>
          <p:nvPr/>
        </p:nvSpPr>
        <p:spPr>
          <a:xfrm>
            <a:off x="6032317" y="4179246"/>
            <a:ext cx="2485618" cy="656560"/>
          </a:xfrm>
          <a:prstGeom prst="wedgeRectCallout">
            <a:avLst>
              <a:gd name="adj1" fmla="val -44017"/>
              <a:gd name="adj2" fmla="val 14719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John the ripper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で把握できない値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5" name="右中かっこ 1044">
            <a:extLst>
              <a:ext uri="{FF2B5EF4-FFF2-40B4-BE49-F238E27FC236}">
                <a16:creationId xmlns:a16="http://schemas.microsoft.com/office/drawing/2014/main" id="{1EE645E3-9384-834D-D57F-32D90AD08967}"/>
              </a:ext>
            </a:extLst>
          </p:cNvPr>
          <p:cNvSpPr/>
          <p:nvPr/>
        </p:nvSpPr>
        <p:spPr>
          <a:xfrm>
            <a:off x="5430788" y="5911943"/>
            <a:ext cx="335560" cy="75649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6" name="吹き出し: 四角形 1045">
            <a:extLst>
              <a:ext uri="{FF2B5EF4-FFF2-40B4-BE49-F238E27FC236}">
                <a16:creationId xmlns:a16="http://schemas.microsoft.com/office/drawing/2014/main" id="{CF6044C4-7800-F149-6F5C-AA69D4387F6B}"/>
              </a:ext>
            </a:extLst>
          </p:cNvPr>
          <p:cNvSpPr/>
          <p:nvPr/>
        </p:nvSpPr>
        <p:spPr>
          <a:xfrm>
            <a:off x="6032317" y="5955074"/>
            <a:ext cx="2485618" cy="656560"/>
          </a:xfrm>
          <a:prstGeom prst="wedgeRectCallout">
            <a:avLst>
              <a:gd name="adj1" fmla="val -44017"/>
              <a:gd name="adj2" fmla="val 14719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John the ripper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で把握できる値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498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John the ripper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の解析の流れ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推測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5BA719-452B-BC13-06AA-F8A7C6569535}"/>
              </a:ext>
            </a:extLst>
          </p:cNvPr>
          <p:cNvSpPr txBox="1"/>
          <p:nvPr/>
        </p:nvSpPr>
        <p:spPr>
          <a:xfrm>
            <a:off x="323742" y="683733"/>
            <a:ext cx="107497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John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のソースコードは中身追い切れていないので推測になりますが、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以下の流れでパスワードを解析しているものと推測。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■解析の流れ：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①パスワードリストに記載のパスワードからハッシュを計算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②①で計算したパスワードハッシュを元に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enc-part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を復号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③復号結果の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sname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を確認し、ユーザ名・ドメイン名が一致するか確認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④一致していれば①のパスワードが正しいものとわかる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の出力結果の用途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・暗号プロトコルを示す数字：パスワードからパスワードハッシュを生成する際のプロトコルを確認するために使用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・ユーザ名：用途なし？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・ドメイン名：復号した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sname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のドメイン名が正しいものか確認するのに使用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・チェックサム：暗号データが破損していないか確認するのに使用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・暗号データ：解析対象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999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635</Words>
  <Application>Microsoft Office PowerPoint</Application>
  <PresentationFormat>ワイド画面</PresentationFormat>
  <Paragraphs>80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石田 高広</dc:creator>
  <cp:lastModifiedBy>石田 高広</cp:lastModifiedBy>
  <cp:revision>48</cp:revision>
  <dcterms:created xsi:type="dcterms:W3CDTF">2023-06-17T07:18:49Z</dcterms:created>
  <dcterms:modified xsi:type="dcterms:W3CDTF">2023-06-19T02:12:15Z</dcterms:modified>
</cp:coreProperties>
</file>