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63" r:id="rId3"/>
    <p:sldId id="264" r:id="rId4"/>
    <p:sldId id="265" r:id="rId5"/>
    <p:sldId id="266" r:id="rId6"/>
    <p:sldId id="262" r:id="rId7"/>
    <p:sldId id="267" r:id="rId8"/>
    <p:sldId id="274" r:id="rId9"/>
    <p:sldId id="273" r:id="rId10"/>
    <p:sldId id="268" r:id="rId11"/>
    <p:sldId id="269" r:id="rId12"/>
    <p:sldId id="270" r:id="rId13"/>
    <p:sldId id="271" r:id="rId14"/>
    <p:sldId id="272" r:id="rId15"/>
    <p:sldId id="275" r:id="rId16"/>
    <p:sldId id="276" r:id="rId17"/>
    <p:sldId id="277" r:id="rId18"/>
    <p:sldId id="278" r:id="rId19"/>
    <p:sldId id="279" r:id="rId20"/>
    <p:sldId id="280" r:id="rId21"/>
    <p:sldId id="281" r:id="rId22"/>
    <p:sldId id="282" r:id="rId23"/>
    <p:sldId id="283"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7C84856-4E2F-48BE-A1BC-E947EEEFA7E9}">
          <p14:sldIdLst>
            <p14:sldId id="257"/>
          </p14:sldIdLst>
        </p14:section>
        <p14:section name="前提知識" id="{BAE83BC7-312C-48DE-8FD4-769116EB9441}">
          <p14:sldIdLst>
            <p14:sldId id="263"/>
            <p14:sldId id="264"/>
            <p14:sldId id="265"/>
            <p14:sldId id="266"/>
            <p14:sldId id="262"/>
            <p14:sldId id="267"/>
            <p14:sldId id="274"/>
            <p14:sldId id="273"/>
            <p14:sldId id="268"/>
            <p14:sldId id="269"/>
          </p14:sldIdLst>
        </p14:section>
        <p14:section name="BOF説明" id="{62AC1400-F108-40F6-B268-18277BDB3721}">
          <p14:sldIdLst>
            <p14:sldId id="270"/>
            <p14:sldId id="271"/>
            <p14:sldId id="272"/>
            <p14:sldId id="275"/>
            <p14:sldId id="276"/>
            <p14:sldId id="277"/>
            <p14:sldId id="278"/>
            <p14:sldId id="279"/>
            <p14:sldId id="280"/>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FFFF"/>
    <a:srgbClr val="DCE6F2"/>
    <a:srgbClr val="EBF1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63C95F-F9CD-4170-92D0-2260F9A6BE37}" type="datetimeFigureOut">
              <a:rPr kumimoji="1" lang="ja-JP" altLang="en-US" smtClean="0"/>
              <a:t>2024/5/23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31A6F-8B5D-4490-A9E8-1E8EC7BA0959}" type="slidenum">
              <a:rPr kumimoji="1" lang="ja-JP" altLang="en-US" smtClean="0"/>
              <a:t>‹#›</a:t>
            </a:fld>
            <a:endParaRPr kumimoji="1" lang="ja-JP" altLang="en-US"/>
          </a:p>
        </p:txBody>
      </p:sp>
    </p:spTree>
    <p:extLst>
      <p:ext uri="{BB962C8B-B14F-4D97-AF65-F5344CB8AC3E}">
        <p14:creationId xmlns:p14="http://schemas.microsoft.com/office/powerpoint/2010/main" val="27388839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531A6F-8B5D-4490-A9E8-1E8EC7BA0959}" type="slidenum">
              <a:rPr kumimoji="1" lang="ja-JP" altLang="en-US" smtClean="0"/>
              <a:t>5</a:t>
            </a:fld>
            <a:endParaRPr kumimoji="1" lang="ja-JP" altLang="en-US"/>
          </a:p>
        </p:txBody>
      </p:sp>
    </p:spTree>
    <p:extLst>
      <p:ext uri="{BB962C8B-B14F-4D97-AF65-F5344CB8AC3E}">
        <p14:creationId xmlns:p14="http://schemas.microsoft.com/office/powerpoint/2010/main" val="1353188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531A6F-8B5D-4490-A9E8-1E8EC7BA0959}" type="slidenum">
              <a:rPr kumimoji="1" lang="ja-JP" altLang="en-US" smtClean="0"/>
              <a:t>14</a:t>
            </a:fld>
            <a:endParaRPr kumimoji="1" lang="ja-JP" altLang="en-US"/>
          </a:p>
        </p:txBody>
      </p:sp>
    </p:spTree>
    <p:extLst>
      <p:ext uri="{BB962C8B-B14F-4D97-AF65-F5344CB8AC3E}">
        <p14:creationId xmlns:p14="http://schemas.microsoft.com/office/powerpoint/2010/main" val="3549838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531A6F-8B5D-4490-A9E8-1E8EC7BA0959}" type="slidenum">
              <a:rPr kumimoji="1" lang="ja-JP" altLang="en-US" smtClean="0"/>
              <a:t>15</a:t>
            </a:fld>
            <a:endParaRPr kumimoji="1" lang="ja-JP" altLang="en-US"/>
          </a:p>
        </p:txBody>
      </p:sp>
    </p:spTree>
    <p:extLst>
      <p:ext uri="{BB962C8B-B14F-4D97-AF65-F5344CB8AC3E}">
        <p14:creationId xmlns:p14="http://schemas.microsoft.com/office/powerpoint/2010/main" val="1682608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531A6F-8B5D-4490-A9E8-1E8EC7BA0959}" type="slidenum">
              <a:rPr kumimoji="1" lang="ja-JP" altLang="en-US" smtClean="0"/>
              <a:t>16</a:t>
            </a:fld>
            <a:endParaRPr kumimoji="1" lang="ja-JP" altLang="en-US"/>
          </a:p>
        </p:txBody>
      </p:sp>
    </p:spTree>
    <p:extLst>
      <p:ext uri="{BB962C8B-B14F-4D97-AF65-F5344CB8AC3E}">
        <p14:creationId xmlns:p14="http://schemas.microsoft.com/office/powerpoint/2010/main" val="3036096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531A6F-8B5D-4490-A9E8-1E8EC7BA0959}" type="slidenum">
              <a:rPr kumimoji="1" lang="ja-JP" altLang="en-US" smtClean="0"/>
              <a:t>17</a:t>
            </a:fld>
            <a:endParaRPr kumimoji="1" lang="ja-JP" altLang="en-US"/>
          </a:p>
        </p:txBody>
      </p:sp>
    </p:spTree>
    <p:extLst>
      <p:ext uri="{BB962C8B-B14F-4D97-AF65-F5344CB8AC3E}">
        <p14:creationId xmlns:p14="http://schemas.microsoft.com/office/powerpoint/2010/main" val="2056818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531A6F-8B5D-4490-A9E8-1E8EC7BA0959}" type="slidenum">
              <a:rPr kumimoji="1" lang="ja-JP" altLang="en-US" smtClean="0"/>
              <a:t>18</a:t>
            </a:fld>
            <a:endParaRPr kumimoji="1" lang="ja-JP" altLang="en-US"/>
          </a:p>
        </p:txBody>
      </p:sp>
    </p:spTree>
    <p:extLst>
      <p:ext uri="{BB962C8B-B14F-4D97-AF65-F5344CB8AC3E}">
        <p14:creationId xmlns:p14="http://schemas.microsoft.com/office/powerpoint/2010/main" val="1287824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531A6F-8B5D-4490-A9E8-1E8EC7BA0959}" type="slidenum">
              <a:rPr kumimoji="1" lang="ja-JP" altLang="en-US" smtClean="0"/>
              <a:t>19</a:t>
            </a:fld>
            <a:endParaRPr kumimoji="1" lang="ja-JP" altLang="en-US"/>
          </a:p>
        </p:txBody>
      </p:sp>
    </p:spTree>
    <p:extLst>
      <p:ext uri="{BB962C8B-B14F-4D97-AF65-F5344CB8AC3E}">
        <p14:creationId xmlns:p14="http://schemas.microsoft.com/office/powerpoint/2010/main" val="3808096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531A6F-8B5D-4490-A9E8-1E8EC7BA0959}" type="slidenum">
              <a:rPr kumimoji="1" lang="ja-JP" altLang="en-US" smtClean="0"/>
              <a:t>20</a:t>
            </a:fld>
            <a:endParaRPr kumimoji="1" lang="ja-JP" altLang="en-US"/>
          </a:p>
        </p:txBody>
      </p:sp>
    </p:spTree>
    <p:extLst>
      <p:ext uri="{BB962C8B-B14F-4D97-AF65-F5344CB8AC3E}">
        <p14:creationId xmlns:p14="http://schemas.microsoft.com/office/powerpoint/2010/main" val="1656253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531A6F-8B5D-4490-A9E8-1E8EC7BA0959}" type="slidenum">
              <a:rPr kumimoji="1" lang="ja-JP" altLang="en-US" smtClean="0"/>
              <a:t>21</a:t>
            </a:fld>
            <a:endParaRPr kumimoji="1" lang="ja-JP" altLang="en-US"/>
          </a:p>
        </p:txBody>
      </p:sp>
    </p:spTree>
    <p:extLst>
      <p:ext uri="{BB962C8B-B14F-4D97-AF65-F5344CB8AC3E}">
        <p14:creationId xmlns:p14="http://schemas.microsoft.com/office/powerpoint/2010/main" val="1337548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531A6F-8B5D-4490-A9E8-1E8EC7BA0959}" type="slidenum">
              <a:rPr kumimoji="1" lang="ja-JP" altLang="en-US" smtClean="0"/>
              <a:t>22</a:t>
            </a:fld>
            <a:endParaRPr kumimoji="1" lang="ja-JP" altLang="en-US"/>
          </a:p>
        </p:txBody>
      </p:sp>
    </p:spTree>
    <p:extLst>
      <p:ext uri="{BB962C8B-B14F-4D97-AF65-F5344CB8AC3E}">
        <p14:creationId xmlns:p14="http://schemas.microsoft.com/office/powerpoint/2010/main" val="4024941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531A6F-8B5D-4490-A9E8-1E8EC7BA0959}" type="slidenum">
              <a:rPr kumimoji="1" lang="ja-JP" altLang="en-US" smtClean="0"/>
              <a:t>23</a:t>
            </a:fld>
            <a:endParaRPr kumimoji="1" lang="ja-JP" altLang="en-US"/>
          </a:p>
        </p:txBody>
      </p:sp>
    </p:spTree>
    <p:extLst>
      <p:ext uri="{BB962C8B-B14F-4D97-AF65-F5344CB8AC3E}">
        <p14:creationId xmlns:p14="http://schemas.microsoft.com/office/powerpoint/2010/main" val="3267006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531A6F-8B5D-4490-A9E8-1E8EC7BA0959}" type="slidenum">
              <a:rPr kumimoji="1" lang="ja-JP" altLang="en-US" smtClean="0"/>
              <a:t>6</a:t>
            </a:fld>
            <a:endParaRPr kumimoji="1" lang="ja-JP" altLang="en-US"/>
          </a:p>
        </p:txBody>
      </p:sp>
    </p:spTree>
    <p:extLst>
      <p:ext uri="{BB962C8B-B14F-4D97-AF65-F5344CB8AC3E}">
        <p14:creationId xmlns:p14="http://schemas.microsoft.com/office/powerpoint/2010/main" val="3554091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531A6F-8B5D-4490-A9E8-1E8EC7BA0959}" type="slidenum">
              <a:rPr kumimoji="1" lang="ja-JP" altLang="en-US" smtClean="0"/>
              <a:t>7</a:t>
            </a:fld>
            <a:endParaRPr kumimoji="1" lang="ja-JP" altLang="en-US"/>
          </a:p>
        </p:txBody>
      </p:sp>
    </p:spTree>
    <p:extLst>
      <p:ext uri="{BB962C8B-B14F-4D97-AF65-F5344CB8AC3E}">
        <p14:creationId xmlns:p14="http://schemas.microsoft.com/office/powerpoint/2010/main" val="19592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531A6F-8B5D-4490-A9E8-1E8EC7BA0959}" type="slidenum">
              <a:rPr kumimoji="1" lang="ja-JP" altLang="en-US" smtClean="0"/>
              <a:t>8</a:t>
            </a:fld>
            <a:endParaRPr kumimoji="1" lang="ja-JP" altLang="en-US"/>
          </a:p>
        </p:txBody>
      </p:sp>
    </p:spTree>
    <p:extLst>
      <p:ext uri="{BB962C8B-B14F-4D97-AF65-F5344CB8AC3E}">
        <p14:creationId xmlns:p14="http://schemas.microsoft.com/office/powerpoint/2010/main" val="2343589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531A6F-8B5D-4490-A9E8-1E8EC7BA0959}" type="slidenum">
              <a:rPr kumimoji="1" lang="ja-JP" altLang="en-US" smtClean="0"/>
              <a:t>9</a:t>
            </a:fld>
            <a:endParaRPr kumimoji="1" lang="ja-JP" altLang="en-US"/>
          </a:p>
        </p:txBody>
      </p:sp>
    </p:spTree>
    <p:extLst>
      <p:ext uri="{BB962C8B-B14F-4D97-AF65-F5344CB8AC3E}">
        <p14:creationId xmlns:p14="http://schemas.microsoft.com/office/powerpoint/2010/main" val="3468199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531A6F-8B5D-4490-A9E8-1E8EC7BA0959}" type="slidenum">
              <a:rPr kumimoji="1" lang="ja-JP" altLang="en-US" smtClean="0"/>
              <a:t>10</a:t>
            </a:fld>
            <a:endParaRPr kumimoji="1" lang="ja-JP" altLang="en-US"/>
          </a:p>
        </p:txBody>
      </p:sp>
    </p:spTree>
    <p:extLst>
      <p:ext uri="{BB962C8B-B14F-4D97-AF65-F5344CB8AC3E}">
        <p14:creationId xmlns:p14="http://schemas.microsoft.com/office/powerpoint/2010/main" val="776857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531A6F-8B5D-4490-A9E8-1E8EC7BA0959}" type="slidenum">
              <a:rPr kumimoji="1" lang="ja-JP" altLang="en-US" smtClean="0"/>
              <a:t>11</a:t>
            </a:fld>
            <a:endParaRPr kumimoji="1" lang="ja-JP" altLang="en-US"/>
          </a:p>
        </p:txBody>
      </p:sp>
    </p:spTree>
    <p:extLst>
      <p:ext uri="{BB962C8B-B14F-4D97-AF65-F5344CB8AC3E}">
        <p14:creationId xmlns:p14="http://schemas.microsoft.com/office/powerpoint/2010/main" val="3098406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531A6F-8B5D-4490-A9E8-1E8EC7BA0959}" type="slidenum">
              <a:rPr kumimoji="1" lang="ja-JP" altLang="en-US" smtClean="0"/>
              <a:t>12</a:t>
            </a:fld>
            <a:endParaRPr kumimoji="1" lang="ja-JP" altLang="en-US"/>
          </a:p>
        </p:txBody>
      </p:sp>
    </p:spTree>
    <p:extLst>
      <p:ext uri="{BB962C8B-B14F-4D97-AF65-F5344CB8AC3E}">
        <p14:creationId xmlns:p14="http://schemas.microsoft.com/office/powerpoint/2010/main" val="1703516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531A6F-8B5D-4490-A9E8-1E8EC7BA0959}" type="slidenum">
              <a:rPr kumimoji="1" lang="ja-JP" altLang="en-US" smtClean="0"/>
              <a:t>13</a:t>
            </a:fld>
            <a:endParaRPr kumimoji="1" lang="ja-JP" altLang="en-US"/>
          </a:p>
        </p:txBody>
      </p:sp>
    </p:spTree>
    <p:extLst>
      <p:ext uri="{BB962C8B-B14F-4D97-AF65-F5344CB8AC3E}">
        <p14:creationId xmlns:p14="http://schemas.microsoft.com/office/powerpoint/2010/main" val="4262399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C4BAB4-D40E-D677-27DA-9AED87678A8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5C15785-6850-2D05-FD76-5A1D27E0A1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0FD88BD-57C6-0A86-99CA-BDBE66513253}"/>
              </a:ext>
            </a:extLst>
          </p:cNvPr>
          <p:cNvSpPr>
            <a:spLocks noGrp="1"/>
          </p:cNvSpPr>
          <p:nvPr>
            <p:ph type="dt" sz="half" idx="10"/>
          </p:nvPr>
        </p:nvSpPr>
        <p:spPr/>
        <p:txBody>
          <a:bodyPr/>
          <a:lstStyle/>
          <a:p>
            <a:fld id="{F8CF7EBE-02CD-4F35-85E4-133B9802868A}" type="datetimeFigureOut">
              <a:rPr kumimoji="1" lang="ja-JP" altLang="en-US" smtClean="0"/>
              <a:t>2024/5/23</a:t>
            </a:fld>
            <a:endParaRPr kumimoji="1" lang="ja-JP" altLang="en-US"/>
          </a:p>
        </p:txBody>
      </p:sp>
      <p:sp>
        <p:nvSpPr>
          <p:cNvPr id="5" name="フッター プレースホルダー 4">
            <a:extLst>
              <a:ext uri="{FF2B5EF4-FFF2-40B4-BE49-F238E27FC236}">
                <a16:creationId xmlns:a16="http://schemas.microsoft.com/office/drawing/2014/main" id="{61A484A3-752D-3E80-BC77-B0D363EA4C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B159A3-3456-A4D0-76E7-FBB8F542F3A5}"/>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92773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689883-9152-5932-97F5-C222638CDF5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7D9EED2-7502-3559-4620-225817B4D3E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92E6FC-2413-77E6-983A-83D08A4EE357}"/>
              </a:ext>
            </a:extLst>
          </p:cNvPr>
          <p:cNvSpPr>
            <a:spLocks noGrp="1"/>
          </p:cNvSpPr>
          <p:nvPr>
            <p:ph type="dt" sz="half" idx="10"/>
          </p:nvPr>
        </p:nvSpPr>
        <p:spPr/>
        <p:txBody>
          <a:bodyPr/>
          <a:lstStyle/>
          <a:p>
            <a:fld id="{F8CF7EBE-02CD-4F35-85E4-133B9802868A}" type="datetimeFigureOut">
              <a:rPr kumimoji="1" lang="ja-JP" altLang="en-US" smtClean="0"/>
              <a:t>2024/5/23</a:t>
            </a:fld>
            <a:endParaRPr kumimoji="1" lang="ja-JP" altLang="en-US"/>
          </a:p>
        </p:txBody>
      </p:sp>
      <p:sp>
        <p:nvSpPr>
          <p:cNvPr id="5" name="フッター プレースホルダー 4">
            <a:extLst>
              <a:ext uri="{FF2B5EF4-FFF2-40B4-BE49-F238E27FC236}">
                <a16:creationId xmlns:a16="http://schemas.microsoft.com/office/drawing/2014/main" id="{76259267-25A7-34C2-44E2-B0596A6581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74BB26-EB85-B6D2-B8C4-353579838128}"/>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28448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71929CF-DA75-A052-460A-0462D931951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18BC949-2682-3CE6-D2D4-E1F5C388E8A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87AD7D-7E96-BE8C-3B16-0286F2C22992}"/>
              </a:ext>
            </a:extLst>
          </p:cNvPr>
          <p:cNvSpPr>
            <a:spLocks noGrp="1"/>
          </p:cNvSpPr>
          <p:nvPr>
            <p:ph type="dt" sz="half" idx="10"/>
          </p:nvPr>
        </p:nvSpPr>
        <p:spPr/>
        <p:txBody>
          <a:bodyPr/>
          <a:lstStyle/>
          <a:p>
            <a:fld id="{F8CF7EBE-02CD-4F35-85E4-133B9802868A}" type="datetimeFigureOut">
              <a:rPr kumimoji="1" lang="ja-JP" altLang="en-US" smtClean="0"/>
              <a:t>2024/5/23</a:t>
            </a:fld>
            <a:endParaRPr kumimoji="1" lang="ja-JP" altLang="en-US"/>
          </a:p>
        </p:txBody>
      </p:sp>
      <p:sp>
        <p:nvSpPr>
          <p:cNvPr id="5" name="フッター プレースホルダー 4">
            <a:extLst>
              <a:ext uri="{FF2B5EF4-FFF2-40B4-BE49-F238E27FC236}">
                <a16:creationId xmlns:a16="http://schemas.microsoft.com/office/drawing/2014/main" id="{0499CF47-A585-15A3-AB27-BD68839081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C795BC-05C3-B12A-5974-F2082A122E51}"/>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2715551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7165FF-D04F-58BD-AAA3-C959C54C13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258AB14-5407-A2C0-EF1F-0060C16FDDE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7105D8-F724-123F-FEF1-5E4B39974D62}"/>
              </a:ext>
            </a:extLst>
          </p:cNvPr>
          <p:cNvSpPr>
            <a:spLocks noGrp="1"/>
          </p:cNvSpPr>
          <p:nvPr>
            <p:ph type="dt" sz="half" idx="10"/>
          </p:nvPr>
        </p:nvSpPr>
        <p:spPr/>
        <p:txBody>
          <a:bodyPr/>
          <a:lstStyle/>
          <a:p>
            <a:fld id="{F8CF7EBE-02CD-4F35-85E4-133B9802868A}" type="datetimeFigureOut">
              <a:rPr kumimoji="1" lang="ja-JP" altLang="en-US" smtClean="0"/>
              <a:t>2024/5/23</a:t>
            </a:fld>
            <a:endParaRPr kumimoji="1" lang="ja-JP" altLang="en-US"/>
          </a:p>
        </p:txBody>
      </p:sp>
      <p:sp>
        <p:nvSpPr>
          <p:cNvPr id="5" name="フッター プレースホルダー 4">
            <a:extLst>
              <a:ext uri="{FF2B5EF4-FFF2-40B4-BE49-F238E27FC236}">
                <a16:creationId xmlns:a16="http://schemas.microsoft.com/office/drawing/2014/main" id="{EDAE0DC7-BE79-7FEA-52B2-4F48201CD1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ED2CBE-AF84-00E7-B092-5890F90B8348}"/>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112889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92CE8-98D6-BCBC-B825-8FA8F63DA3A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0332C5-9E02-B851-65E9-4ED7D7F261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3330815-9594-000A-9C1D-F0AAE4FA5182}"/>
              </a:ext>
            </a:extLst>
          </p:cNvPr>
          <p:cNvSpPr>
            <a:spLocks noGrp="1"/>
          </p:cNvSpPr>
          <p:nvPr>
            <p:ph type="dt" sz="half" idx="10"/>
          </p:nvPr>
        </p:nvSpPr>
        <p:spPr/>
        <p:txBody>
          <a:bodyPr/>
          <a:lstStyle/>
          <a:p>
            <a:fld id="{F8CF7EBE-02CD-4F35-85E4-133B9802868A}" type="datetimeFigureOut">
              <a:rPr kumimoji="1" lang="ja-JP" altLang="en-US" smtClean="0"/>
              <a:t>2024/5/23</a:t>
            </a:fld>
            <a:endParaRPr kumimoji="1" lang="ja-JP" altLang="en-US"/>
          </a:p>
        </p:txBody>
      </p:sp>
      <p:sp>
        <p:nvSpPr>
          <p:cNvPr id="5" name="フッター プレースホルダー 4">
            <a:extLst>
              <a:ext uri="{FF2B5EF4-FFF2-40B4-BE49-F238E27FC236}">
                <a16:creationId xmlns:a16="http://schemas.microsoft.com/office/drawing/2014/main" id="{C198CC4E-BCA3-C567-A933-A0DB41750C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F77B25-FEA6-A0A1-A12F-6E5DA593407B}"/>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3448739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A9539C-F573-3CFD-B158-437E3B24063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B60D2DF-9364-EF78-9CD5-F9AC6A851E5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7732BAB-783D-0575-25B0-0451E75501A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65FEEA7-AD36-A8C4-B175-292569B01150}"/>
              </a:ext>
            </a:extLst>
          </p:cNvPr>
          <p:cNvSpPr>
            <a:spLocks noGrp="1"/>
          </p:cNvSpPr>
          <p:nvPr>
            <p:ph type="dt" sz="half" idx="10"/>
          </p:nvPr>
        </p:nvSpPr>
        <p:spPr/>
        <p:txBody>
          <a:bodyPr/>
          <a:lstStyle/>
          <a:p>
            <a:fld id="{F8CF7EBE-02CD-4F35-85E4-133B9802868A}" type="datetimeFigureOut">
              <a:rPr kumimoji="1" lang="ja-JP" altLang="en-US" smtClean="0"/>
              <a:t>2024/5/23</a:t>
            </a:fld>
            <a:endParaRPr kumimoji="1" lang="ja-JP" altLang="en-US"/>
          </a:p>
        </p:txBody>
      </p:sp>
      <p:sp>
        <p:nvSpPr>
          <p:cNvPr id="6" name="フッター プレースホルダー 5">
            <a:extLst>
              <a:ext uri="{FF2B5EF4-FFF2-40B4-BE49-F238E27FC236}">
                <a16:creationId xmlns:a16="http://schemas.microsoft.com/office/drawing/2014/main" id="{B81DCACB-99B1-365F-FE17-A34F296A12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E73086-51BE-A9FC-816B-7401ED2A3EE9}"/>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1648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839ED9-B987-2FFF-68E0-880DF5ACF80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FB4A198-7667-C9F9-BB67-E31DD0CB99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560ABE-3373-E7D2-CA95-10A5D2258B2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2B28FDA-8B26-660A-2B51-108C5DED23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B1C9C44-505D-6E43-DFD3-AE46ACB98C7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688E10C-B6CE-C154-BC39-999163DF08C7}"/>
              </a:ext>
            </a:extLst>
          </p:cNvPr>
          <p:cNvSpPr>
            <a:spLocks noGrp="1"/>
          </p:cNvSpPr>
          <p:nvPr>
            <p:ph type="dt" sz="half" idx="10"/>
          </p:nvPr>
        </p:nvSpPr>
        <p:spPr/>
        <p:txBody>
          <a:bodyPr/>
          <a:lstStyle/>
          <a:p>
            <a:fld id="{F8CF7EBE-02CD-4F35-85E4-133B9802868A}" type="datetimeFigureOut">
              <a:rPr kumimoji="1" lang="ja-JP" altLang="en-US" smtClean="0"/>
              <a:t>2024/5/23</a:t>
            </a:fld>
            <a:endParaRPr kumimoji="1" lang="ja-JP" altLang="en-US"/>
          </a:p>
        </p:txBody>
      </p:sp>
      <p:sp>
        <p:nvSpPr>
          <p:cNvPr id="8" name="フッター プレースホルダー 7">
            <a:extLst>
              <a:ext uri="{FF2B5EF4-FFF2-40B4-BE49-F238E27FC236}">
                <a16:creationId xmlns:a16="http://schemas.microsoft.com/office/drawing/2014/main" id="{BDEF2D1C-ABE9-5DC8-8B05-92494C6DC81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4A11896-1779-8B21-60A7-87E83331E28D}"/>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183438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AE2E2-77FC-A835-20B8-1FD2531DAEC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4BB018-6A5D-2A0D-FE03-4ED3D897F58F}"/>
              </a:ext>
            </a:extLst>
          </p:cNvPr>
          <p:cNvSpPr>
            <a:spLocks noGrp="1"/>
          </p:cNvSpPr>
          <p:nvPr>
            <p:ph type="dt" sz="half" idx="10"/>
          </p:nvPr>
        </p:nvSpPr>
        <p:spPr/>
        <p:txBody>
          <a:bodyPr/>
          <a:lstStyle/>
          <a:p>
            <a:fld id="{F8CF7EBE-02CD-4F35-85E4-133B9802868A}" type="datetimeFigureOut">
              <a:rPr kumimoji="1" lang="ja-JP" altLang="en-US" smtClean="0"/>
              <a:t>2024/5/23</a:t>
            </a:fld>
            <a:endParaRPr kumimoji="1" lang="ja-JP" altLang="en-US"/>
          </a:p>
        </p:txBody>
      </p:sp>
      <p:sp>
        <p:nvSpPr>
          <p:cNvPr id="4" name="フッター プレースホルダー 3">
            <a:extLst>
              <a:ext uri="{FF2B5EF4-FFF2-40B4-BE49-F238E27FC236}">
                <a16:creationId xmlns:a16="http://schemas.microsoft.com/office/drawing/2014/main" id="{4018E5C2-1004-2747-BFD5-CDF3FB982F4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9193DB8-D43D-7DFD-6BFF-BB98C919FCFB}"/>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155246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FE99148-8BA2-BBC8-BDA2-7CB238175170}"/>
              </a:ext>
            </a:extLst>
          </p:cNvPr>
          <p:cNvSpPr>
            <a:spLocks noGrp="1"/>
          </p:cNvSpPr>
          <p:nvPr>
            <p:ph type="dt" sz="half" idx="10"/>
          </p:nvPr>
        </p:nvSpPr>
        <p:spPr/>
        <p:txBody>
          <a:bodyPr/>
          <a:lstStyle/>
          <a:p>
            <a:fld id="{F8CF7EBE-02CD-4F35-85E4-133B9802868A}" type="datetimeFigureOut">
              <a:rPr kumimoji="1" lang="ja-JP" altLang="en-US" smtClean="0"/>
              <a:t>2024/5/23</a:t>
            </a:fld>
            <a:endParaRPr kumimoji="1" lang="ja-JP" altLang="en-US"/>
          </a:p>
        </p:txBody>
      </p:sp>
      <p:sp>
        <p:nvSpPr>
          <p:cNvPr id="3" name="フッター プレースホルダー 2">
            <a:extLst>
              <a:ext uri="{FF2B5EF4-FFF2-40B4-BE49-F238E27FC236}">
                <a16:creationId xmlns:a16="http://schemas.microsoft.com/office/drawing/2014/main" id="{BB8CD862-C158-C5D8-1424-4F626C0CF98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1DF8A33-B727-614A-7774-AF8ED71C8F7D}"/>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85248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53710-2B79-0649-10FE-3A9A65A4D6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7ADCC4-91BF-25ED-756E-475A1EB90B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C90D9F1-E6B8-BE2F-8476-EB8B1441D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6FDE704-5BBA-259B-43C1-90F2E3461E7E}"/>
              </a:ext>
            </a:extLst>
          </p:cNvPr>
          <p:cNvSpPr>
            <a:spLocks noGrp="1"/>
          </p:cNvSpPr>
          <p:nvPr>
            <p:ph type="dt" sz="half" idx="10"/>
          </p:nvPr>
        </p:nvSpPr>
        <p:spPr/>
        <p:txBody>
          <a:bodyPr/>
          <a:lstStyle/>
          <a:p>
            <a:fld id="{F8CF7EBE-02CD-4F35-85E4-133B9802868A}" type="datetimeFigureOut">
              <a:rPr kumimoji="1" lang="ja-JP" altLang="en-US" smtClean="0"/>
              <a:t>2024/5/23</a:t>
            </a:fld>
            <a:endParaRPr kumimoji="1" lang="ja-JP" altLang="en-US"/>
          </a:p>
        </p:txBody>
      </p:sp>
      <p:sp>
        <p:nvSpPr>
          <p:cNvPr id="6" name="フッター プレースホルダー 5">
            <a:extLst>
              <a:ext uri="{FF2B5EF4-FFF2-40B4-BE49-F238E27FC236}">
                <a16:creationId xmlns:a16="http://schemas.microsoft.com/office/drawing/2014/main" id="{3CB4EEE7-48C8-7456-F834-E3C345003A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1A68082-8A30-4012-0FB9-186FE2F98A30}"/>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452479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657D6-8803-BF22-F8FD-B214EC9116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750075-BC5D-0288-2A86-C647172059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86635BF-1C0E-C36E-AE6C-BF6058463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F37DF36-2A12-B5AE-0DDE-E051356DC5FD}"/>
              </a:ext>
            </a:extLst>
          </p:cNvPr>
          <p:cNvSpPr>
            <a:spLocks noGrp="1"/>
          </p:cNvSpPr>
          <p:nvPr>
            <p:ph type="dt" sz="half" idx="10"/>
          </p:nvPr>
        </p:nvSpPr>
        <p:spPr/>
        <p:txBody>
          <a:bodyPr/>
          <a:lstStyle/>
          <a:p>
            <a:fld id="{F8CF7EBE-02CD-4F35-85E4-133B9802868A}" type="datetimeFigureOut">
              <a:rPr kumimoji="1" lang="ja-JP" altLang="en-US" smtClean="0"/>
              <a:t>2024/5/23</a:t>
            </a:fld>
            <a:endParaRPr kumimoji="1" lang="ja-JP" altLang="en-US"/>
          </a:p>
        </p:txBody>
      </p:sp>
      <p:sp>
        <p:nvSpPr>
          <p:cNvPr id="6" name="フッター プレースホルダー 5">
            <a:extLst>
              <a:ext uri="{FF2B5EF4-FFF2-40B4-BE49-F238E27FC236}">
                <a16:creationId xmlns:a16="http://schemas.microsoft.com/office/drawing/2014/main" id="{76D894CF-FBE5-E3E0-8BCE-8484D93B01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9B3FC7F-DD40-37A8-CCF0-CB3FCFA7DB22}"/>
              </a:ext>
            </a:extLst>
          </p:cNvPr>
          <p:cNvSpPr>
            <a:spLocks noGrp="1"/>
          </p:cNvSpPr>
          <p:nvPr>
            <p:ph type="sldNum" sz="quarter" idx="12"/>
          </p:nvPr>
        </p:nvSpPr>
        <p:spPr/>
        <p:txBody>
          <a:body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273427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DFD02FC-A8DF-2324-A393-CF835A24EB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990DF3-E676-10CA-3175-8353C3B0E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807143-C3DB-9170-2C72-8F8ED8B27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CF7EBE-02CD-4F35-85E4-133B9802868A}" type="datetimeFigureOut">
              <a:rPr kumimoji="1" lang="ja-JP" altLang="en-US" smtClean="0"/>
              <a:t>2024/5/23</a:t>
            </a:fld>
            <a:endParaRPr kumimoji="1" lang="ja-JP" altLang="en-US"/>
          </a:p>
        </p:txBody>
      </p:sp>
      <p:sp>
        <p:nvSpPr>
          <p:cNvPr id="5" name="フッター プレースホルダー 4">
            <a:extLst>
              <a:ext uri="{FF2B5EF4-FFF2-40B4-BE49-F238E27FC236}">
                <a16:creationId xmlns:a16="http://schemas.microsoft.com/office/drawing/2014/main" id="{AAFFF294-DA02-A1FE-2666-7642C75A02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64B5410-6E66-D859-5A52-456FAB320D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98881B-5339-4EBD-87E5-8897F5D8844B}" type="slidenum">
              <a:rPr kumimoji="1" lang="ja-JP" altLang="en-US" smtClean="0"/>
              <a:t>‹#›</a:t>
            </a:fld>
            <a:endParaRPr kumimoji="1" lang="ja-JP" altLang="en-US"/>
          </a:p>
        </p:txBody>
      </p:sp>
    </p:spTree>
    <p:extLst>
      <p:ext uri="{BB962C8B-B14F-4D97-AF65-F5344CB8AC3E}">
        <p14:creationId xmlns:p14="http://schemas.microsoft.com/office/powerpoint/2010/main" val="815567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CED8388-306F-3B7F-63D9-BB5C887901FE}"/>
              </a:ext>
            </a:extLst>
          </p:cNvPr>
          <p:cNvSpPr txBox="1"/>
          <p:nvPr/>
        </p:nvSpPr>
        <p:spPr>
          <a:xfrm>
            <a:off x="2575420" y="1451295"/>
            <a:ext cx="6744749" cy="1292662"/>
          </a:xfrm>
          <a:prstGeom prst="rect">
            <a:avLst/>
          </a:prstGeom>
          <a:noFill/>
        </p:spPr>
        <p:txBody>
          <a:bodyPr wrap="square" rtlCol="0">
            <a:spAutoFit/>
          </a:bodyPr>
          <a:lstStyle/>
          <a:p>
            <a:pPr algn="ctr"/>
            <a:r>
              <a:rPr kumimoji="1" lang="ja-JP" altLang="en-US" sz="5400" dirty="0">
                <a:latin typeface="Meiryo UI" panose="020B0604030504040204" pitchFamily="50" charset="-128"/>
                <a:ea typeface="Meiryo UI" panose="020B0604030504040204" pitchFamily="50" charset="-128"/>
              </a:rPr>
              <a:t>スタックベース</a:t>
            </a:r>
            <a:r>
              <a:rPr kumimoji="1" lang="en-US" altLang="ja-JP" sz="5400" dirty="0">
                <a:latin typeface="Meiryo UI" panose="020B0604030504040204" pitchFamily="50" charset="-128"/>
                <a:ea typeface="Meiryo UI" panose="020B0604030504040204" pitchFamily="50" charset="-128"/>
              </a:rPr>
              <a:t>BOF</a:t>
            </a:r>
          </a:p>
          <a:p>
            <a:pPr algn="ct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Linux</a:t>
            </a:r>
            <a:r>
              <a:rPr lang="ja-JP" altLang="en-US" sz="2400" dirty="0">
                <a:latin typeface="Meiryo UI" panose="020B0604030504040204" pitchFamily="50" charset="-128"/>
                <a:ea typeface="Meiryo UI" panose="020B0604030504040204" pitchFamily="50" charset="-128"/>
              </a:rPr>
              <a:t>関連だけ簡単に～</a:t>
            </a:r>
            <a:endParaRPr kumimoji="1"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84022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前提知識：</a:t>
            </a: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BOF</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の対策技術</a:t>
            </a:r>
          </a:p>
        </p:txBody>
      </p:sp>
      <p:sp>
        <p:nvSpPr>
          <p:cNvPr id="3" name="テキスト ボックス 2">
            <a:extLst>
              <a:ext uri="{FF2B5EF4-FFF2-40B4-BE49-F238E27FC236}">
                <a16:creationId xmlns:a16="http://schemas.microsoft.com/office/drawing/2014/main" id="{34B6BF16-E71D-CBEB-F8A8-242270A57E1A}"/>
              </a:ext>
            </a:extLst>
          </p:cNvPr>
          <p:cNvSpPr txBox="1"/>
          <p:nvPr/>
        </p:nvSpPr>
        <p:spPr>
          <a:xfrm>
            <a:off x="3233" y="686260"/>
            <a:ext cx="8998620" cy="738664"/>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ASLR</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Address Space Layout Randomization</a:t>
            </a:r>
          </a:p>
          <a:p>
            <a:endParaRPr kumimoji="1" lang="en-US" altLang="ja-JP" sz="400" dirty="0">
              <a:latin typeface="Meiryo UI" panose="020B0604030504040204" pitchFamily="50" charset="-128"/>
              <a:ea typeface="Meiryo UI" panose="020B0604030504040204" pitchFamily="50" charset="-128"/>
            </a:endParaRPr>
          </a:p>
          <a:p>
            <a:pPr marL="180000" lvl="1"/>
            <a:r>
              <a:rPr lang="ja-JP" altLang="en-US" sz="1200" dirty="0">
                <a:latin typeface="Meiryo UI" panose="020B0604030504040204" pitchFamily="50" charset="-128"/>
                <a:ea typeface="Meiryo UI" panose="020B0604030504040204" pitchFamily="50" charset="-128"/>
              </a:rPr>
              <a:t>ライブラリ、ヒープ、スタックなどが配置されるアドレスを無作為に設定することで、</a:t>
            </a:r>
            <a:r>
              <a:rPr lang="en-US" altLang="ja-JP" sz="1200" dirty="0">
                <a:latin typeface="Meiryo UI" panose="020B0604030504040204" pitchFamily="50" charset="-128"/>
                <a:ea typeface="Meiryo UI" panose="020B0604030504040204" pitchFamily="50" charset="-128"/>
              </a:rPr>
              <a:t>BOF</a:t>
            </a:r>
            <a:r>
              <a:rPr lang="ja-JP" altLang="en-US" sz="1200" dirty="0">
                <a:latin typeface="Meiryo UI" panose="020B0604030504040204" pitchFamily="50" charset="-128"/>
                <a:ea typeface="Meiryo UI" panose="020B0604030504040204" pitchFamily="50" charset="-128"/>
              </a:rPr>
              <a:t>等の攻撃実施困難性を向上させる対策技術。</a:t>
            </a:r>
            <a:endParaRPr lang="en-US" altLang="ja-JP" sz="1200" dirty="0">
              <a:latin typeface="Meiryo UI" panose="020B0604030504040204" pitchFamily="50" charset="-128"/>
              <a:ea typeface="Meiryo UI" panose="020B0604030504040204" pitchFamily="50" charset="-128"/>
            </a:endParaRPr>
          </a:p>
          <a:p>
            <a:pPr marL="180000" lvl="1"/>
            <a:r>
              <a:rPr lang="ja-JP" altLang="en-US" sz="1200" dirty="0">
                <a:latin typeface="Meiryo UI" panose="020B0604030504040204" pitchFamily="50" charset="-128"/>
                <a:ea typeface="Meiryo UI" panose="020B0604030504040204" pitchFamily="50" charset="-128"/>
              </a:rPr>
              <a:t>カーネルの設定で有効</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無効を切り替え可能。プログラムコード本体</a:t>
            </a:r>
            <a:r>
              <a:rPr lang="en-US" altLang="ja-JP" sz="1200" dirty="0">
                <a:latin typeface="Meiryo UI" panose="020B0604030504040204" pitchFamily="50" charset="-128"/>
                <a:ea typeface="Meiryo UI" panose="020B0604030504040204" pitchFamily="50" charset="-128"/>
              </a:rPr>
              <a:t>(.text)</a:t>
            </a:r>
            <a:r>
              <a:rPr lang="ja-JP" altLang="en-US" sz="1200" dirty="0">
                <a:latin typeface="Meiryo UI" panose="020B0604030504040204" pitchFamily="50" charset="-128"/>
                <a:ea typeface="Meiryo UI" panose="020B0604030504040204" pitchFamily="50" charset="-128"/>
              </a:rPr>
              <a:t>の位置はランダム化されない点に注意。</a:t>
            </a:r>
            <a:endParaRPr lang="en-US" altLang="ja-JP" sz="120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FE4E182-42AC-C135-0FD7-86EA300F3798}"/>
              </a:ext>
            </a:extLst>
          </p:cNvPr>
          <p:cNvSpPr txBox="1"/>
          <p:nvPr/>
        </p:nvSpPr>
        <p:spPr>
          <a:xfrm>
            <a:off x="0" y="1567405"/>
            <a:ext cx="8998620" cy="738664"/>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PIE</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Position Independent Executables</a:t>
            </a:r>
          </a:p>
          <a:p>
            <a:endParaRPr kumimoji="1" lang="en-US" altLang="ja-JP" sz="400" dirty="0">
              <a:latin typeface="Meiryo UI" panose="020B0604030504040204" pitchFamily="50" charset="-128"/>
              <a:ea typeface="Meiryo UI" panose="020B0604030504040204" pitchFamily="50" charset="-128"/>
            </a:endParaRPr>
          </a:p>
          <a:p>
            <a:pPr marL="180000" lvl="1"/>
            <a:r>
              <a:rPr lang="ja-JP" altLang="en-US" sz="1200" dirty="0">
                <a:latin typeface="Meiryo UI" panose="020B0604030504040204" pitchFamily="50" charset="-128"/>
                <a:ea typeface="Meiryo UI" panose="020B0604030504040204" pitchFamily="50" charset="-128"/>
              </a:rPr>
              <a:t>プログラムコード本体が配置されるアドレスをランダム化する技術。コンパイル時の設定オプションで有効化できる。</a:t>
            </a:r>
            <a:endParaRPr lang="en-US" altLang="ja-JP" sz="1200" dirty="0">
              <a:latin typeface="Meiryo UI" panose="020B0604030504040204" pitchFamily="50" charset="-128"/>
              <a:ea typeface="Meiryo UI" panose="020B0604030504040204" pitchFamily="50" charset="-128"/>
            </a:endParaRPr>
          </a:p>
          <a:p>
            <a:pPr marL="180000" lvl="1"/>
            <a:r>
              <a:rPr lang="en-US" altLang="ja-JP" sz="1200" dirty="0">
                <a:latin typeface="Meiryo UI" panose="020B0604030504040204" pitchFamily="50" charset="-128"/>
                <a:ea typeface="Meiryo UI" panose="020B0604030504040204" pitchFamily="50" charset="-128"/>
              </a:rPr>
              <a:t>ASLR</a:t>
            </a:r>
            <a:r>
              <a:rPr lang="ja-JP" altLang="en-US" sz="1200" dirty="0">
                <a:latin typeface="Meiryo UI" panose="020B0604030504040204" pitchFamily="50" charset="-128"/>
                <a:ea typeface="Meiryo UI" panose="020B0604030504040204" pitchFamily="50" charset="-128"/>
              </a:rPr>
              <a:t>では行われない実行ファイルの配置アドレスもランダム化できる。</a:t>
            </a:r>
            <a:endParaRPr lang="en-US" altLang="ja-JP" sz="12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CB98FCBD-7FF5-F046-71C1-B79FE744EB32}"/>
              </a:ext>
            </a:extLst>
          </p:cNvPr>
          <p:cNvSpPr txBox="1"/>
          <p:nvPr/>
        </p:nvSpPr>
        <p:spPr>
          <a:xfrm>
            <a:off x="0" y="4376135"/>
            <a:ext cx="8998620" cy="677108"/>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SSP</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Stack Smashing Protection</a:t>
            </a:r>
            <a:endParaRPr kumimoji="1" lang="en-US" altLang="ja-JP" sz="400" dirty="0">
              <a:latin typeface="Meiryo UI" panose="020B0604030504040204" pitchFamily="50" charset="-128"/>
              <a:ea typeface="Meiryo UI" panose="020B0604030504040204" pitchFamily="50" charset="-128"/>
            </a:endParaRPr>
          </a:p>
          <a:p>
            <a:pPr marL="180000" lvl="1"/>
            <a:r>
              <a:rPr lang="ja-JP" altLang="en-US" sz="1200" dirty="0">
                <a:latin typeface="Meiryo UI" panose="020B0604030504040204" pitchFamily="50" charset="-128"/>
                <a:ea typeface="Meiryo UI" panose="020B0604030504040204" pitchFamily="50" charset="-128"/>
              </a:rPr>
              <a:t>通称</a:t>
            </a:r>
            <a:r>
              <a:rPr lang="en-US" altLang="ja-JP" sz="1200" dirty="0">
                <a:latin typeface="Meiryo UI" panose="020B0604030504040204" pitchFamily="50" charset="-128"/>
                <a:ea typeface="Meiryo UI" panose="020B0604030504040204" pitchFamily="50" charset="-128"/>
              </a:rPr>
              <a:t>canary</a:t>
            </a:r>
            <a:r>
              <a:rPr lang="ja-JP" altLang="en-US" sz="1200" dirty="0" err="1">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関数呼び出し時に、</a:t>
            </a:r>
            <a:r>
              <a:rPr lang="en-US" altLang="ja-JP" sz="1200" dirty="0">
                <a:latin typeface="Meiryo UI" panose="020B0604030504040204" pitchFamily="50" charset="-128"/>
                <a:ea typeface="Meiryo UI" panose="020B0604030504040204" pitchFamily="50" charset="-128"/>
              </a:rPr>
              <a:t>canary</a:t>
            </a:r>
            <a:r>
              <a:rPr lang="ja-JP" altLang="en-US" sz="1200" dirty="0">
                <a:latin typeface="Meiryo UI" panose="020B0604030504040204" pitchFamily="50" charset="-128"/>
                <a:ea typeface="Meiryo UI" panose="020B0604030504040204" pitchFamily="50" charset="-128"/>
              </a:rPr>
              <a:t>と呼ばれる値をスタックに挿入し、呼び出し元へのリターン時に</a:t>
            </a:r>
            <a:r>
              <a:rPr lang="en-US" altLang="ja-JP" sz="1200" dirty="0">
                <a:latin typeface="Meiryo UI" panose="020B0604030504040204" pitchFamily="50" charset="-128"/>
                <a:ea typeface="Meiryo UI" panose="020B0604030504040204" pitchFamily="50" charset="-128"/>
              </a:rPr>
              <a:t>canary</a:t>
            </a:r>
            <a:r>
              <a:rPr lang="ja-JP" altLang="en-US" sz="1200" dirty="0">
                <a:latin typeface="Meiryo UI" panose="020B0604030504040204" pitchFamily="50" charset="-128"/>
                <a:ea typeface="Meiryo UI" panose="020B0604030504040204" pitchFamily="50" charset="-128"/>
              </a:rPr>
              <a:t>の値を検証することで、</a:t>
            </a:r>
            <a:endParaRPr lang="en-US" altLang="ja-JP" sz="1200" dirty="0">
              <a:latin typeface="Meiryo UI" panose="020B0604030504040204" pitchFamily="50" charset="-128"/>
              <a:ea typeface="Meiryo UI" panose="020B0604030504040204" pitchFamily="50" charset="-128"/>
            </a:endParaRPr>
          </a:p>
          <a:p>
            <a:pPr marL="180000" lvl="1"/>
            <a:r>
              <a:rPr lang="en-US" altLang="ja-JP" sz="1200" dirty="0">
                <a:latin typeface="Meiryo UI" panose="020B0604030504040204" pitchFamily="50" charset="-128"/>
                <a:ea typeface="Meiryo UI" panose="020B0604030504040204" pitchFamily="50" charset="-128"/>
              </a:rPr>
              <a:t>BOF</a:t>
            </a:r>
            <a:r>
              <a:rPr lang="ja-JP" altLang="en-US" sz="1200" dirty="0">
                <a:latin typeface="Meiryo UI" panose="020B0604030504040204" pitchFamily="50" charset="-128"/>
                <a:ea typeface="Meiryo UI" panose="020B0604030504040204" pitchFamily="50" charset="-128"/>
              </a:rPr>
              <a:t>等によるスタック破壊の有無を検出する対策技術。</a:t>
            </a:r>
            <a:endParaRPr lang="en-US" altLang="ja-JP" sz="12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62EF6282-6A76-F754-99D7-F252035BEFA0}"/>
              </a:ext>
            </a:extLst>
          </p:cNvPr>
          <p:cNvSpPr txBox="1"/>
          <p:nvPr/>
        </p:nvSpPr>
        <p:spPr>
          <a:xfrm>
            <a:off x="0" y="2448550"/>
            <a:ext cx="8998620" cy="1785104"/>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RELRO</a:t>
            </a:r>
            <a:r>
              <a:rPr lang="ja-JP" altLang="en-US"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RELocation</a:t>
            </a:r>
            <a:r>
              <a:rPr lang="en-US" altLang="ja-JP" sz="1400" dirty="0">
                <a:latin typeface="Meiryo UI" panose="020B0604030504040204" pitchFamily="50" charset="-128"/>
                <a:ea typeface="Meiryo UI" panose="020B0604030504040204" pitchFamily="50" charset="-128"/>
              </a:rPr>
              <a:t> Read Only</a:t>
            </a:r>
            <a:endParaRPr kumimoji="1" lang="en-US" altLang="ja-JP" sz="400" dirty="0">
              <a:latin typeface="Meiryo UI" panose="020B0604030504040204" pitchFamily="50" charset="-128"/>
              <a:ea typeface="Meiryo UI" panose="020B0604030504040204" pitchFamily="50" charset="-128"/>
            </a:endParaRPr>
          </a:p>
          <a:p>
            <a:pPr marL="180000" lvl="1"/>
            <a:r>
              <a:rPr lang="ja-JP" altLang="en-US" sz="1200" dirty="0">
                <a:latin typeface="Meiryo UI" panose="020B0604030504040204" pitchFamily="50" charset="-128"/>
                <a:ea typeface="Meiryo UI" panose="020B0604030504040204" pitchFamily="50" charset="-128"/>
              </a:rPr>
              <a:t>重要な領域</a:t>
            </a:r>
            <a:r>
              <a:rPr lang="en-US" altLang="ja-JP" sz="1200" dirty="0">
                <a:latin typeface="Meiryo UI" panose="020B0604030504040204" pitchFamily="50" charset="-128"/>
                <a:ea typeface="Meiryo UI" panose="020B0604030504040204" pitchFamily="50" charset="-128"/>
              </a:rPr>
              <a:t>(.got, .</a:t>
            </a:r>
            <a:r>
              <a:rPr lang="en-US" altLang="ja-JP" sz="1200" dirty="0" err="1">
                <a:latin typeface="Meiryo UI" panose="020B0604030504040204" pitchFamily="50" charset="-128"/>
                <a:ea typeface="Meiryo UI" panose="020B0604030504040204" pitchFamily="50" charset="-128"/>
              </a:rPr>
              <a:t>plt</a:t>
            </a:r>
            <a:r>
              <a:rPr lang="ja-JP" altLang="en-US" sz="1200" dirty="0">
                <a:latin typeface="Meiryo UI" panose="020B0604030504040204" pitchFamily="50" charset="-128"/>
                <a:ea typeface="Meiryo UI" panose="020B0604030504040204" pitchFamily="50" charset="-128"/>
              </a:rPr>
              <a:t>など</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のパーミッションをリードオンリー化することで、関数ポインタテーブルの書き換えを困難にする対策技術。</a:t>
            </a:r>
            <a:endParaRPr lang="en-US" altLang="ja-JP" sz="1200" dirty="0">
              <a:latin typeface="Meiryo UI" panose="020B0604030504040204" pitchFamily="50" charset="-128"/>
              <a:ea typeface="Meiryo UI" panose="020B0604030504040204" pitchFamily="50" charset="-128"/>
            </a:endParaRPr>
          </a:p>
          <a:p>
            <a:pPr marL="180000" lvl="1"/>
            <a:r>
              <a:rPr lang="ja-JP" altLang="en-US" sz="1200" dirty="0">
                <a:latin typeface="Meiryo UI" panose="020B0604030504040204" pitchFamily="50" charset="-128"/>
                <a:ea typeface="Meiryo UI" panose="020B0604030504040204" pitchFamily="50" charset="-128"/>
              </a:rPr>
              <a:t>以下の</a:t>
            </a:r>
            <a:r>
              <a:rPr lang="en-US" altLang="ja-JP" sz="1200" dirty="0">
                <a:latin typeface="Meiryo UI" panose="020B0604030504040204" pitchFamily="50" charset="-128"/>
                <a:ea typeface="Meiryo UI" panose="020B0604030504040204" pitchFamily="50" charset="-128"/>
              </a:rPr>
              <a:t>3</a:t>
            </a:r>
            <a:r>
              <a:rPr lang="ja-JP" altLang="en-US" sz="1200" dirty="0">
                <a:latin typeface="Meiryo UI" panose="020B0604030504040204" pitchFamily="50" charset="-128"/>
                <a:ea typeface="Meiryo UI" panose="020B0604030504040204" pitchFamily="50" charset="-128"/>
              </a:rPr>
              <a:t>段階のレベルがある。</a:t>
            </a:r>
            <a:endParaRPr lang="en-US" altLang="ja-JP" sz="1200" dirty="0">
              <a:latin typeface="Meiryo UI" panose="020B0604030504040204" pitchFamily="50" charset="-128"/>
              <a:ea typeface="Meiryo UI" panose="020B0604030504040204" pitchFamily="50" charset="-128"/>
            </a:endParaRPr>
          </a:p>
          <a:p>
            <a:pPr marL="180000" lvl="1"/>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No-RELRO</a:t>
            </a:r>
            <a:r>
              <a:rPr lang="ja-JP" altLang="en-US"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a:p>
            <a:pPr marL="180000" lvl="1"/>
            <a:r>
              <a:rPr lang="ja-JP" altLang="en-US" sz="1200" dirty="0">
                <a:latin typeface="Meiryo UI" panose="020B0604030504040204" pitchFamily="50" charset="-128"/>
                <a:ea typeface="Meiryo UI" panose="020B0604030504040204" pitchFamily="50" charset="-128"/>
              </a:rPr>
              <a:t>　何もリードオンリー化しない</a:t>
            </a:r>
            <a:endParaRPr lang="en-US" altLang="ja-JP" sz="1200" dirty="0">
              <a:latin typeface="Meiryo UI" panose="020B0604030504040204" pitchFamily="50" charset="-128"/>
              <a:ea typeface="Meiryo UI" panose="020B0604030504040204" pitchFamily="50" charset="-128"/>
            </a:endParaRPr>
          </a:p>
          <a:p>
            <a:pPr marL="180000" lvl="1"/>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Partial-RELRO</a:t>
            </a:r>
            <a:r>
              <a:rPr lang="ja-JP" altLang="en-US"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a:p>
            <a:pPr marL="180000" lvl="1"/>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t>
            </a:r>
            <a:r>
              <a:rPr lang="en-US" altLang="ja-JP" sz="1200" dirty="0" err="1">
                <a:latin typeface="Meiryo UI" panose="020B0604030504040204" pitchFamily="50" charset="-128"/>
                <a:ea typeface="Meiryo UI" panose="020B0604030504040204" pitchFamily="50" charset="-128"/>
              </a:rPr>
              <a:t>init_array</a:t>
            </a:r>
            <a:r>
              <a:rPr lang="en-US" altLang="ja-JP" sz="1200" dirty="0">
                <a:latin typeface="Meiryo UI" panose="020B0604030504040204" pitchFamily="50" charset="-128"/>
                <a:ea typeface="Meiryo UI" panose="020B0604030504040204" pitchFamily="50" charset="-128"/>
              </a:rPr>
              <a:t>, .</a:t>
            </a:r>
            <a:r>
              <a:rPr lang="en-US" altLang="ja-JP" sz="1200" dirty="0" err="1">
                <a:latin typeface="Meiryo UI" panose="020B0604030504040204" pitchFamily="50" charset="-128"/>
                <a:ea typeface="Meiryo UI" panose="020B0604030504040204" pitchFamily="50" charset="-128"/>
              </a:rPr>
              <a:t>fini_array</a:t>
            </a:r>
            <a:r>
              <a:rPr lang="en-US" altLang="ja-JP" sz="1200" dirty="0">
                <a:latin typeface="Meiryo UI" panose="020B0604030504040204" pitchFamily="50" charset="-128"/>
                <a:ea typeface="Meiryo UI" panose="020B0604030504040204" pitchFamily="50" charset="-128"/>
              </a:rPr>
              <a:t>, .got, .dynamic</a:t>
            </a:r>
            <a:r>
              <a:rPr lang="ja-JP" altLang="en-US" sz="1200" dirty="0">
                <a:latin typeface="Meiryo UI" panose="020B0604030504040204" pitchFamily="50" charset="-128"/>
                <a:ea typeface="Meiryo UI" panose="020B0604030504040204" pitchFamily="50" charset="-128"/>
              </a:rPr>
              <a:t>がリードオンリー化される</a:t>
            </a:r>
            <a:endParaRPr lang="en-US" altLang="ja-JP" sz="1200" dirty="0">
              <a:latin typeface="Meiryo UI" panose="020B0604030504040204" pitchFamily="50" charset="-128"/>
              <a:ea typeface="Meiryo UI" panose="020B0604030504040204" pitchFamily="50" charset="-128"/>
            </a:endParaRPr>
          </a:p>
          <a:p>
            <a:pPr marL="180000" lvl="1"/>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Full-RELRO</a:t>
            </a:r>
            <a:r>
              <a:rPr lang="ja-JP" altLang="en-US"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a:p>
            <a:pPr marL="180000" lvl="1"/>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t>
            </a:r>
            <a:r>
              <a:rPr lang="en-US" altLang="ja-JP" sz="1200" dirty="0" err="1">
                <a:latin typeface="Meiryo UI" panose="020B0604030504040204" pitchFamily="50" charset="-128"/>
                <a:ea typeface="Meiryo UI" panose="020B0604030504040204" pitchFamily="50" charset="-128"/>
              </a:rPr>
              <a:t>got.plt</a:t>
            </a:r>
            <a:r>
              <a:rPr lang="ja-JP" altLang="en-US" sz="1200" dirty="0">
                <a:latin typeface="Meiryo UI" panose="020B0604030504040204" pitchFamily="50" charset="-128"/>
                <a:ea typeface="Meiryo UI" panose="020B0604030504040204" pitchFamily="50" charset="-128"/>
              </a:rPr>
              <a:t>がリードオンリー化され、</a:t>
            </a:r>
            <a:r>
              <a:rPr lang="en-US" altLang="ja-JP" sz="1200" dirty="0">
                <a:latin typeface="Meiryo UI" panose="020B0604030504040204" pitchFamily="50" charset="-128"/>
                <a:ea typeface="Meiryo UI" panose="020B0604030504040204" pitchFamily="50" charset="-128"/>
              </a:rPr>
              <a:t>.got</a:t>
            </a:r>
            <a:r>
              <a:rPr lang="ja-JP" altLang="en-US" sz="1200" dirty="0">
                <a:latin typeface="Meiryo UI" panose="020B0604030504040204" pitchFamily="50" charset="-128"/>
                <a:ea typeface="Meiryo UI" panose="020B0604030504040204" pitchFamily="50" charset="-128"/>
              </a:rPr>
              <a:t>として配置される。</a:t>
            </a:r>
            <a:endParaRPr lang="en-US" altLang="ja-JP" sz="1200" dirty="0">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28614BC8-BF5B-669C-ABB3-3894C50F758E}"/>
              </a:ext>
            </a:extLst>
          </p:cNvPr>
          <p:cNvSpPr txBox="1"/>
          <p:nvPr/>
        </p:nvSpPr>
        <p:spPr>
          <a:xfrm>
            <a:off x="0" y="5201404"/>
            <a:ext cx="8998620" cy="492443"/>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NXbit</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No </a:t>
            </a:r>
            <a:r>
              <a:rPr lang="en-US" altLang="ja-JP" sz="1400" dirty="0" err="1">
                <a:latin typeface="Meiryo UI" panose="020B0604030504040204" pitchFamily="50" charset="-128"/>
                <a:ea typeface="Meiryo UI" panose="020B0604030504040204" pitchFamily="50" charset="-128"/>
              </a:rPr>
              <a:t>eXecute</a:t>
            </a:r>
            <a:r>
              <a:rPr lang="en-US" altLang="ja-JP" sz="1400" dirty="0">
                <a:latin typeface="Meiryo UI" panose="020B0604030504040204" pitchFamily="50" charset="-128"/>
                <a:ea typeface="Meiryo UI" panose="020B0604030504040204" pitchFamily="50" charset="-128"/>
              </a:rPr>
              <a:t> bit</a:t>
            </a:r>
            <a:endParaRPr kumimoji="1" lang="en-US" altLang="ja-JP" sz="400" dirty="0">
              <a:latin typeface="Meiryo UI" panose="020B0604030504040204" pitchFamily="50" charset="-128"/>
              <a:ea typeface="Meiryo UI" panose="020B0604030504040204" pitchFamily="50" charset="-128"/>
            </a:endParaRPr>
          </a:p>
          <a:p>
            <a:pPr marL="180000" lvl="1"/>
            <a:r>
              <a:rPr lang="ja-JP" altLang="en-US" sz="1200" dirty="0">
                <a:latin typeface="Meiryo UI" panose="020B0604030504040204" pitchFamily="50" charset="-128"/>
                <a:ea typeface="Meiryo UI" panose="020B0604030504040204" pitchFamily="50" charset="-128"/>
              </a:rPr>
              <a:t>メモリ上にデータとして記録された領域を、プログラムとして実行するのを防ぐ仕組み。</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86553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前提知識：</a:t>
            </a: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BOF</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対策技術と攻撃手法の関係性</a:t>
            </a:r>
          </a:p>
        </p:txBody>
      </p:sp>
      <p:graphicFrame>
        <p:nvGraphicFramePr>
          <p:cNvPr id="2" name="表 1">
            <a:extLst>
              <a:ext uri="{FF2B5EF4-FFF2-40B4-BE49-F238E27FC236}">
                <a16:creationId xmlns:a16="http://schemas.microsoft.com/office/drawing/2014/main" id="{E3D88B5D-B022-A2CE-69C5-ABB6C9B04501}"/>
              </a:ext>
            </a:extLst>
          </p:cNvPr>
          <p:cNvGraphicFramePr>
            <a:graphicFrameLocks noGrp="1"/>
          </p:cNvGraphicFramePr>
          <p:nvPr>
            <p:extLst>
              <p:ext uri="{D42A27DB-BD31-4B8C-83A1-F6EECF244321}">
                <p14:modId xmlns:p14="http://schemas.microsoft.com/office/powerpoint/2010/main" val="2722475887"/>
              </p:ext>
            </p:extLst>
          </p:nvPr>
        </p:nvGraphicFramePr>
        <p:xfrm>
          <a:off x="396850" y="822960"/>
          <a:ext cx="4824000" cy="4663440"/>
        </p:xfrm>
        <a:graphic>
          <a:graphicData uri="http://schemas.openxmlformats.org/drawingml/2006/table">
            <a:tbl>
              <a:tblPr firstRow="1" bandRow="1"/>
              <a:tblGrid>
                <a:gridCol w="1620000">
                  <a:extLst>
                    <a:ext uri="{9D8B030D-6E8A-4147-A177-3AD203B41FA5}">
                      <a16:colId xmlns:a16="http://schemas.microsoft.com/office/drawing/2014/main" val="20000"/>
                    </a:ext>
                  </a:extLst>
                </a:gridCol>
                <a:gridCol w="3204000">
                  <a:extLst>
                    <a:ext uri="{9D8B030D-6E8A-4147-A177-3AD203B41FA5}">
                      <a16:colId xmlns:a16="http://schemas.microsoft.com/office/drawing/2014/main" val="182531562"/>
                    </a:ext>
                  </a:extLst>
                </a:gridCol>
              </a:tblGrid>
              <a:tr h="243840">
                <a:tc>
                  <a:txBody>
                    <a:bodyPr/>
                    <a:lstStyle>
                      <a:lvl1pPr marL="0" algn="l" defTabSz="914400" rtl="0" eaLnBrk="1" latinLnBrk="0" hangingPunct="1">
                        <a:defRPr kumimoji="1" sz="1800" b="1" kern="1200">
                          <a:solidFill>
                            <a:schemeClr val="lt1"/>
                          </a:solidFill>
                          <a:latin typeface="Calibri"/>
                        </a:defRPr>
                      </a:lvl1pPr>
                      <a:lvl2pPr marL="457200" algn="l" defTabSz="914400" rtl="0" eaLnBrk="1" latinLnBrk="0" hangingPunct="1">
                        <a:defRPr kumimoji="1" sz="1800" b="1" kern="1200">
                          <a:solidFill>
                            <a:schemeClr val="lt1"/>
                          </a:solidFill>
                          <a:latin typeface="Calibri"/>
                        </a:defRPr>
                      </a:lvl2pPr>
                      <a:lvl3pPr marL="914400" algn="l" defTabSz="914400" rtl="0" eaLnBrk="1" latinLnBrk="0" hangingPunct="1">
                        <a:defRPr kumimoji="1" sz="1800" b="1" kern="1200">
                          <a:solidFill>
                            <a:schemeClr val="lt1"/>
                          </a:solidFill>
                          <a:latin typeface="Calibri"/>
                        </a:defRPr>
                      </a:lvl3pPr>
                      <a:lvl4pPr marL="1371600" algn="l" defTabSz="914400" rtl="0" eaLnBrk="1" latinLnBrk="0" hangingPunct="1">
                        <a:defRPr kumimoji="1" sz="1800" b="1" kern="1200">
                          <a:solidFill>
                            <a:schemeClr val="lt1"/>
                          </a:solidFill>
                          <a:latin typeface="Calibri"/>
                        </a:defRPr>
                      </a:lvl4pPr>
                      <a:lvl5pPr marL="1828800" algn="l" defTabSz="914400" rtl="0" eaLnBrk="1" latinLnBrk="0" hangingPunct="1">
                        <a:defRPr kumimoji="1" sz="1800" b="1" kern="1200">
                          <a:solidFill>
                            <a:schemeClr val="lt1"/>
                          </a:solidFill>
                          <a:latin typeface="Calibri"/>
                        </a:defRPr>
                      </a:lvl5pPr>
                      <a:lvl6pPr marL="2286000" algn="l" defTabSz="914400" rtl="0" eaLnBrk="1" latinLnBrk="0" hangingPunct="1">
                        <a:defRPr kumimoji="1" sz="1800" b="1" kern="1200">
                          <a:solidFill>
                            <a:schemeClr val="lt1"/>
                          </a:solidFill>
                          <a:latin typeface="Calibri"/>
                        </a:defRPr>
                      </a:lvl6pPr>
                      <a:lvl7pPr marL="2743200" algn="l" defTabSz="914400" rtl="0" eaLnBrk="1" latinLnBrk="0" hangingPunct="1">
                        <a:defRPr kumimoji="1" sz="1800" b="1" kern="1200">
                          <a:solidFill>
                            <a:schemeClr val="lt1"/>
                          </a:solidFill>
                          <a:latin typeface="Calibri"/>
                        </a:defRPr>
                      </a:lvl7pPr>
                      <a:lvl8pPr marL="3200400" algn="l" defTabSz="914400" rtl="0" eaLnBrk="1" latinLnBrk="0" hangingPunct="1">
                        <a:defRPr kumimoji="1" sz="1800" b="1" kern="1200">
                          <a:solidFill>
                            <a:schemeClr val="lt1"/>
                          </a:solidFill>
                          <a:latin typeface="Calibri"/>
                        </a:defRPr>
                      </a:lvl8pPr>
                      <a:lvl9pPr marL="3657600" algn="l" defTabSz="914400" rtl="0" eaLnBrk="1" latinLnBrk="0" hangingPunct="1">
                        <a:defRPr kumimoji="1" sz="1800" b="1" kern="1200">
                          <a:solidFill>
                            <a:schemeClr val="lt1"/>
                          </a:solidFill>
                          <a:latin typeface="Calibri"/>
                        </a:defRPr>
                      </a:lvl9pPr>
                    </a:lstStyle>
                    <a:p>
                      <a:r>
                        <a:rPr kumimoji="1" lang="ja-JP" altLang="en-US" sz="1200" b="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対策技術</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lumMod val="20000"/>
                        <a:lumOff val="80000"/>
                      </a:srgbClr>
                    </a:solidFill>
                  </a:tcPr>
                </a:tc>
                <a:tc>
                  <a:txBody>
                    <a:bodyPr/>
                    <a:lstStyle>
                      <a:lvl1pPr marL="0" algn="l" defTabSz="914400" rtl="0" eaLnBrk="1" latinLnBrk="0" hangingPunct="1">
                        <a:defRPr kumimoji="1" sz="1800" b="1" kern="1200">
                          <a:solidFill>
                            <a:schemeClr val="lt1"/>
                          </a:solidFill>
                          <a:latin typeface="Calibri"/>
                        </a:defRPr>
                      </a:lvl1pPr>
                      <a:lvl2pPr marL="457200" algn="l" defTabSz="914400" rtl="0" eaLnBrk="1" latinLnBrk="0" hangingPunct="1">
                        <a:defRPr kumimoji="1" sz="1800" b="1" kern="1200">
                          <a:solidFill>
                            <a:schemeClr val="lt1"/>
                          </a:solidFill>
                          <a:latin typeface="Calibri"/>
                        </a:defRPr>
                      </a:lvl2pPr>
                      <a:lvl3pPr marL="914400" algn="l" defTabSz="914400" rtl="0" eaLnBrk="1" latinLnBrk="0" hangingPunct="1">
                        <a:defRPr kumimoji="1" sz="1800" b="1" kern="1200">
                          <a:solidFill>
                            <a:schemeClr val="lt1"/>
                          </a:solidFill>
                          <a:latin typeface="Calibri"/>
                        </a:defRPr>
                      </a:lvl3pPr>
                      <a:lvl4pPr marL="1371600" algn="l" defTabSz="914400" rtl="0" eaLnBrk="1" latinLnBrk="0" hangingPunct="1">
                        <a:defRPr kumimoji="1" sz="1800" b="1" kern="1200">
                          <a:solidFill>
                            <a:schemeClr val="lt1"/>
                          </a:solidFill>
                          <a:latin typeface="Calibri"/>
                        </a:defRPr>
                      </a:lvl4pPr>
                      <a:lvl5pPr marL="1828800" algn="l" defTabSz="914400" rtl="0" eaLnBrk="1" latinLnBrk="0" hangingPunct="1">
                        <a:defRPr kumimoji="1" sz="1800" b="1" kern="1200">
                          <a:solidFill>
                            <a:schemeClr val="lt1"/>
                          </a:solidFill>
                          <a:latin typeface="Calibri"/>
                        </a:defRPr>
                      </a:lvl5pPr>
                      <a:lvl6pPr marL="2286000" algn="l" defTabSz="914400" rtl="0" eaLnBrk="1" latinLnBrk="0" hangingPunct="1">
                        <a:defRPr kumimoji="1" sz="1800" b="1" kern="1200">
                          <a:solidFill>
                            <a:schemeClr val="lt1"/>
                          </a:solidFill>
                          <a:latin typeface="Calibri"/>
                        </a:defRPr>
                      </a:lvl6pPr>
                      <a:lvl7pPr marL="2743200" algn="l" defTabSz="914400" rtl="0" eaLnBrk="1" latinLnBrk="0" hangingPunct="1">
                        <a:defRPr kumimoji="1" sz="1800" b="1" kern="1200">
                          <a:solidFill>
                            <a:schemeClr val="lt1"/>
                          </a:solidFill>
                          <a:latin typeface="Calibri"/>
                        </a:defRPr>
                      </a:lvl7pPr>
                      <a:lvl8pPr marL="3200400" algn="l" defTabSz="914400" rtl="0" eaLnBrk="1" latinLnBrk="0" hangingPunct="1">
                        <a:defRPr kumimoji="1" sz="1800" b="1" kern="1200">
                          <a:solidFill>
                            <a:schemeClr val="lt1"/>
                          </a:solidFill>
                          <a:latin typeface="Calibri"/>
                        </a:defRPr>
                      </a:lvl8pPr>
                      <a:lvl9pPr marL="3657600" algn="l" defTabSz="914400" rtl="0" eaLnBrk="1" latinLnBrk="0" hangingPunct="1">
                        <a:defRPr kumimoji="1" sz="1800" b="1" kern="1200">
                          <a:solidFill>
                            <a:schemeClr val="lt1"/>
                          </a:solidFill>
                          <a:latin typeface="Calibri"/>
                        </a:defRPr>
                      </a:lvl9pPr>
                    </a:lstStyle>
                    <a:p>
                      <a:r>
                        <a:rPr kumimoji="1" lang="ja-JP" altLang="en-US" sz="1200" b="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攻撃手法</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lumMod val="20000"/>
                        <a:lumOff val="80000"/>
                      </a:srgbClr>
                    </a:solidFill>
                  </a:tcPr>
                </a:tc>
                <a:extLst>
                  <a:ext uri="{0D108BD9-81ED-4DB2-BD59-A6C34878D82A}">
                    <a16:rowId xmlns:a16="http://schemas.microsoft.com/office/drawing/2014/main" val="10000"/>
                  </a:ext>
                </a:extLst>
              </a:tr>
              <a:tr h="0">
                <a:tc rowSpan="4">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NOP-sled</a:t>
                      </a:r>
                      <a:endParaRPr kumimoji="1" lang="ja-JP" altLang="en-US"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412048577"/>
                  </a:ext>
                </a:extLst>
              </a:tr>
              <a:tr h="0">
                <a:tc vMerge="1">
                  <a:txBody>
                    <a:bodyPr/>
                    <a:lstStyle/>
                    <a:p>
                      <a:endParaRPr kumimoji="1" lang="ja-JP" altLang="en-US" sz="10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ret2esp</a:t>
                      </a:r>
                      <a:endParaRPr kumimoji="1" lang="ja-JP" altLang="en-US"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709296064"/>
                  </a:ext>
                </a:extLst>
              </a:tr>
              <a:tr h="0">
                <a:tc vMerge="1">
                  <a:txBody>
                    <a:bodyPr/>
                    <a:lstStyle/>
                    <a:p>
                      <a:endParaRPr kumimoji="1" lang="ja-JP" altLang="en-US" sz="10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ret2eax</a:t>
                      </a:r>
                      <a:endParaRPr kumimoji="1" lang="ja-JP" altLang="en-US"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473269717"/>
                  </a:ext>
                </a:extLst>
              </a:tr>
              <a:tr h="0">
                <a:tc vMerge="1">
                  <a:txBody>
                    <a:bodyPr/>
                    <a:lstStyle/>
                    <a:p>
                      <a:endParaRPr kumimoji="1" lang="ja-JP" altLang="en-US" sz="10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stager</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229810529"/>
                  </a:ext>
                </a:extLst>
              </a:tr>
              <a:tr h="0">
                <a:tc rowSpan="4">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NX bit</a:t>
                      </a:r>
                      <a:endParaRPr kumimoji="1" lang="ja-JP" altLang="en-US"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ROP</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479459167"/>
                  </a:ext>
                </a:extLst>
              </a:tr>
              <a:tr h="0">
                <a:tc vMerge="1">
                  <a:txBody>
                    <a:bodyPr/>
                    <a:lstStyle/>
                    <a:p>
                      <a:endParaRPr kumimoji="1" lang="ja-JP" altLang="en-US" sz="10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ret2plt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964053067"/>
                  </a:ext>
                </a:extLst>
              </a:tr>
              <a:tr h="0">
                <a:tc vMerge="1">
                  <a:txBody>
                    <a:bodyPr/>
                    <a:lstStyle/>
                    <a:p>
                      <a:endParaRPr kumimoji="1" lang="ja-JP" altLang="en-US" sz="10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ret2libc</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665197263"/>
                  </a:ext>
                </a:extLst>
              </a:tr>
              <a:tr h="0">
                <a:tc vMerge="1">
                  <a:txBody>
                    <a:bodyPr/>
                    <a:lstStyle/>
                    <a:p>
                      <a:endParaRPr kumimoji="1" lang="ja-JP" altLang="en-US" sz="10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GOT Overwrite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527998655"/>
                  </a:ext>
                </a:extLst>
              </a:tr>
              <a:tr h="0">
                <a:tc rowSpan="3">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SSP</a:t>
                      </a:r>
                      <a:endParaRPr kumimoji="1" lang="ja-JP" altLang="en-US"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canary leak</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65437488"/>
                  </a:ext>
                </a:extLst>
              </a:tr>
              <a:tr h="0">
                <a:tc vMerge="1">
                  <a:txBody>
                    <a:bodyPr/>
                    <a:lstStyle/>
                    <a:p>
                      <a:endParaRPr kumimoji="1" lang="ja-JP" altLang="en-US" sz="10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canary brute force</a:t>
                      </a:r>
                      <a:endParaRPr kumimoji="1" lang="ja-JP" altLang="en-US"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75496721"/>
                  </a:ext>
                </a:extLst>
              </a:tr>
              <a:tr h="0">
                <a:tc vMerge="1">
                  <a:txBody>
                    <a:bodyPr/>
                    <a:lstStyle/>
                    <a:p>
                      <a:endParaRPr kumimoji="1" lang="ja-JP" altLang="en-US" sz="10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Master</a:t>
                      </a:r>
                      <a:r>
                        <a:rPr kumimoji="1" lang="en-US" altLang="ja-JP" sz="1200" baseline="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Canary Forging</a:t>
                      </a:r>
                      <a:endParaRPr kumimoji="1" lang="ja-JP" altLang="en-US"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319181081"/>
                  </a:ext>
                </a:extLst>
              </a:tr>
              <a:tr h="0">
                <a:tc rowSpan="2">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ASLR</a:t>
                      </a:r>
                      <a:endParaRPr kumimoji="1" lang="ja-JP" altLang="en-US"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dirty="0" err="1">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libc</a:t>
                      </a:r>
                      <a:r>
                        <a:rPr kumimoji="1" lang="en-US" altLang="ja-JP"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leak</a:t>
                      </a:r>
                      <a:endParaRPr kumimoji="1" lang="ja-JP" altLang="en-US"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65392800"/>
                  </a:ext>
                </a:extLst>
              </a:tr>
              <a:tr h="0">
                <a:tc vMerge="1">
                  <a:txBody>
                    <a:bodyPr/>
                    <a:lstStyle/>
                    <a:p>
                      <a:endParaRPr kumimoji="1" lang="ja-JP" altLang="en-US" sz="10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dirty="0" err="1">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Calc</a:t>
                      </a:r>
                      <a:r>
                        <a:rPr kumimoji="1" lang="en-US" altLang="ja-JP"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&amp; Adjust ROP</a:t>
                      </a:r>
                      <a:endParaRPr kumimoji="1" lang="ja-JP" altLang="en-US"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4041605855"/>
                  </a:ext>
                </a:extLst>
              </a:tr>
              <a:tr h="0">
                <a:tc rowSpan="3">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PIE</a:t>
                      </a:r>
                      <a:endParaRPr kumimoji="1" lang="ja-JP" altLang="en-US"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.text leak</a:t>
                      </a:r>
                      <a:endParaRPr kumimoji="1" lang="ja-JP" altLang="en-US"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813227100"/>
                  </a:ext>
                </a:extLst>
              </a:tr>
              <a:tr h="0">
                <a:tc vMerge="1">
                  <a:txBody>
                    <a:bodyPr/>
                    <a:lstStyle/>
                    <a:p>
                      <a:endParaRPr kumimoji="1" lang="ja-JP" altLang="en-US" sz="10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Partial Overwrite</a:t>
                      </a:r>
                      <a:endParaRPr kumimoji="1" lang="ja-JP" altLang="en-US"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315826754"/>
                  </a:ext>
                </a:extLst>
              </a:tr>
              <a:tr h="0">
                <a:tc vMerge="1">
                  <a:txBody>
                    <a:bodyPr/>
                    <a:lstStyle/>
                    <a:p>
                      <a:endParaRPr kumimoji="1" lang="ja-JP" altLang="en-US" sz="10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address Brute Force</a:t>
                      </a:r>
                      <a:endParaRPr kumimoji="1" lang="ja-JP" altLang="en-US" sz="12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743820543"/>
                  </a:ext>
                </a:extLst>
              </a:tr>
            </a:tbl>
          </a:graphicData>
        </a:graphic>
      </p:graphicFrame>
    </p:spTree>
    <p:extLst>
      <p:ext uri="{BB962C8B-B14F-4D97-AF65-F5344CB8AC3E}">
        <p14:creationId xmlns:p14="http://schemas.microsoft.com/office/powerpoint/2010/main" val="2641450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いにしえの</a:t>
            </a: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BOF</a:t>
            </a:r>
            <a:endPar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905EC23A-164C-089E-A326-15F957C262A6}"/>
              </a:ext>
            </a:extLst>
          </p:cNvPr>
          <p:cNvSpPr txBox="1"/>
          <p:nvPr/>
        </p:nvSpPr>
        <p:spPr>
          <a:xfrm>
            <a:off x="227022" y="674576"/>
            <a:ext cx="9831377" cy="523220"/>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古の時代は、</a:t>
            </a:r>
            <a:r>
              <a:rPr lang="en-US" altLang="ja-JP" sz="1400" dirty="0">
                <a:latin typeface="Meiryo UI" panose="020B0604030504040204" pitchFamily="50" charset="-128"/>
                <a:ea typeface="Meiryo UI" panose="020B0604030504040204" pitchFamily="50" charset="-128"/>
              </a:rPr>
              <a:t>Stack</a:t>
            </a:r>
            <a:r>
              <a:rPr lang="ja-JP" altLang="en-US" sz="1400" dirty="0">
                <a:latin typeface="Meiryo UI" panose="020B0604030504040204" pitchFamily="50" charset="-128"/>
                <a:ea typeface="Meiryo UI" panose="020B0604030504040204" pitchFamily="50" charset="-128"/>
              </a:rPr>
              <a:t>や</a:t>
            </a:r>
            <a:r>
              <a:rPr lang="en-US" altLang="ja-JP" sz="1400" dirty="0">
                <a:latin typeface="Meiryo UI" panose="020B0604030504040204" pitchFamily="50" charset="-128"/>
                <a:ea typeface="Meiryo UI" panose="020B0604030504040204" pitchFamily="50" charset="-128"/>
              </a:rPr>
              <a:t>Heap</a:t>
            </a:r>
            <a:r>
              <a:rPr lang="ja-JP" altLang="en-US" sz="1400" dirty="0">
                <a:latin typeface="Meiryo UI" panose="020B0604030504040204" pitchFamily="50" charset="-128"/>
                <a:ea typeface="Meiryo UI" panose="020B0604030504040204" pitchFamily="50" charset="-128"/>
              </a:rPr>
              <a:t>のデータを実行</a:t>
            </a:r>
            <a:r>
              <a:rPr lang="en-US" altLang="ja-JP" sz="1400" dirty="0">
                <a:latin typeface="Meiryo UI" panose="020B0604030504040204" pitchFamily="50" charset="-128"/>
                <a:ea typeface="Meiryo UI" panose="020B0604030504040204" pitchFamily="50" charset="-128"/>
              </a:rPr>
              <a:t>(RWX)</a:t>
            </a:r>
            <a:r>
              <a:rPr lang="ja-JP" altLang="en-US" sz="1400" dirty="0">
                <a:latin typeface="Meiryo UI" panose="020B0604030504040204" pitchFamily="50" charset="-128"/>
                <a:ea typeface="Meiryo UI" panose="020B0604030504040204" pitchFamily="50" charset="-128"/>
              </a:rPr>
              <a:t>可能だった。</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ASLR</a:t>
            </a:r>
            <a:r>
              <a:rPr lang="ja-JP" altLang="en-US" sz="1400" dirty="0">
                <a:latin typeface="Meiryo UI" panose="020B0604030504040204" pitchFamily="50" charset="-128"/>
                <a:ea typeface="Meiryo UI" panose="020B0604030504040204" pitchFamily="50" charset="-128"/>
              </a:rPr>
              <a:t>や</a:t>
            </a:r>
            <a:r>
              <a:rPr lang="en-US" altLang="ja-JP" sz="1400" dirty="0">
                <a:latin typeface="Meiryo UI" panose="020B0604030504040204" pitchFamily="50" charset="-128"/>
                <a:ea typeface="Meiryo UI" panose="020B0604030504040204" pitchFamily="50" charset="-128"/>
              </a:rPr>
              <a:t>NX</a:t>
            </a:r>
            <a:r>
              <a:rPr lang="ja-JP" altLang="en-US" sz="1400" dirty="0">
                <a:latin typeface="Meiryo UI" panose="020B0604030504040204" pitchFamily="50" charset="-128"/>
                <a:ea typeface="Meiryo UI" panose="020B0604030504040204" pitchFamily="50" charset="-128"/>
              </a:rPr>
              <a:t>等の対策が存在しない、皆の心がおおらかだった時代のお話。。。</a:t>
            </a:r>
            <a:endParaRPr lang="en-US" altLang="ja-JP" sz="1400" dirty="0">
              <a:latin typeface="Meiryo UI" panose="020B0604030504040204" pitchFamily="50" charset="-128"/>
              <a:ea typeface="Meiryo UI" panose="020B0604030504040204" pitchFamily="50" charset="-128"/>
            </a:endParaRPr>
          </a:p>
        </p:txBody>
      </p:sp>
      <p:sp>
        <p:nvSpPr>
          <p:cNvPr id="4" name="メモ 61">
            <a:extLst>
              <a:ext uri="{FF2B5EF4-FFF2-40B4-BE49-F238E27FC236}">
                <a16:creationId xmlns:a16="http://schemas.microsoft.com/office/drawing/2014/main" id="{06E685B9-6413-A8C1-3817-3575291B1933}"/>
              </a:ext>
            </a:extLst>
          </p:cNvPr>
          <p:cNvSpPr/>
          <p:nvPr/>
        </p:nvSpPr>
        <p:spPr bwMode="auto">
          <a:xfrm>
            <a:off x="227022" y="1914824"/>
            <a:ext cx="3182759" cy="3914105"/>
          </a:xfrm>
          <a:prstGeom prst="foldedCorner">
            <a:avLst/>
          </a:prstGeom>
          <a:solidFill>
            <a:schemeClr val="bg1">
              <a:lumMod val="95000"/>
              <a:alpha val="90000"/>
            </a:schemeClr>
          </a:solidFill>
          <a:ln w="19050">
            <a:solidFill>
              <a:srgbClr val="000000"/>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400" dirty="0">
                <a:latin typeface="Consolas" panose="020B0609020204030204" pitchFamily="49" charset="0"/>
                <a:ea typeface="Meiryo UI" panose="020B0604030504040204" pitchFamily="50" charset="-128"/>
              </a:rPr>
              <a:t>int main(void) {</a:t>
            </a:r>
          </a:p>
          <a:p>
            <a:r>
              <a:rPr lang="ja-JP" altLang="en-US" sz="1400" dirty="0">
                <a:latin typeface="Consolas" panose="020B0609020204030204" pitchFamily="49" charset="0"/>
                <a:ea typeface="Meiryo UI" panose="020B0604030504040204" pitchFamily="50" charset="-128"/>
              </a:rPr>
              <a:t>　　</a:t>
            </a:r>
            <a:r>
              <a:rPr lang="en-US" altLang="ja-JP" sz="1400" dirty="0">
                <a:latin typeface="Consolas" panose="020B0609020204030204" pitchFamily="49" charset="0"/>
                <a:ea typeface="Meiryo UI" panose="020B0604030504040204" pitchFamily="50" charset="-128"/>
              </a:rPr>
              <a:t>int a;</a:t>
            </a:r>
          </a:p>
          <a:p>
            <a:r>
              <a:rPr lang="ja-JP" altLang="en-US" sz="1400" dirty="0">
                <a:latin typeface="Consolas" panose="020B0609020204030204" pitchFamily="49" charset="0"/>
                <a:ea typeface="Meiryo UI" panose="020B0604030504040204" pitchFamily="50" charset="-128"/>
              </a:rPr>
              <a:t>　　</a:t>
            </a:r>
            <a:r>
              <a:rPr lang="en-US" altLang="ja-JP" sz="1400" dirty="0">
                <a:latin typeface="Consolas" panose="020B0609020204030204" pitchFamily="49" charset="0"/>
                <a:ea typeface="Meiryo UI" panose="020B0604030504040204" pitchFamily="50" charset="-128"/>
              </a:rPr>
              <a:t>char </a:t>
            </a:r>
            <a:r>
              <a:rPr lang="en-US" altLang="ja-JP" sz="1400" dirty="0" err="1">
                <a:latin typeface="Consolas" panose="020B0609020204030204" pitchFamily="49" charset="0"/>
                <a:ea typeface="Meiryo UI" panose="020B0604030504040204" pitchFamily="50" charset="-128"/>
              </a:rPr>
              <a:t>buf</a:t>
            </a:r>
            <a:r>
              <a:rPr lang="en-US" altLang="ja-JP" sz="1400" dirty="0">
                <a:latin typeface="Consolas" panose="020B0609020204030204" pitchFamily="49" charset="0"/>
                <a:ea typeface="Meiryo UI" panose="020B0604030504040204" pitchFamily="50" charset="-128"/>
              </a:rPr>
              <a:t>[256];</a:t>
            </a:r>
          </a:p>
          <a:p>
            <a:r>
              <a:rPr lang="ja-JP" altLang="en-US" sz="1400" dirty="0">
                <a:latin typeface="Consolas" panose="020B0609020204030204" pitchFamily="49" charset="0"/>
                <a:ea typeface="Meiryo UI" panose="020B0604030504040204" pitchFamily="50" charset="-128"/>
              </a:rPr>
              <a:t>　　</a:t>
            </a:r>
            <a:r>
              <a:rPr lang="en-US" altLang="ja-JP" sz="1400" dirty="0">
                <a:latin typeface="Consolas" panose="020B0609020204030204" pitchFamily="49" charset="0"/>
                <a:ea typeface="Meiryo UI" panose="020B0604030504040204" pitchFamily="50" charset="-128"/>
              </a:rPr>
              <a:t>…</a:t>
            </a:r>
          </a:p>
          <a:p>
            <a:r>
              <a:rPr lang="ja-JP" altLang="en-US" sz="1400" dirty="0">
                <a:latin typeface="Consolas" panose="020B0609020204030204" pitchFamily="49" charset="0"/>
                <a:ea typeface="Meiryo UI" panose="020B0604030504040204" pitchFamily="50" charset="-128"/>
              </a:rPr>
              <a:t>　　</a:t>
            </a:r>
            <a:r>
              <a:rPr lang="en-US" altLang="ja-JP" sz="1400" dirty="0">
                <a:latin typeface="Consolas" panose="020B0609020204030204" pitchFamily="49" charset="0"/>
                <a:ea typeface="Meiryo UI" panose="020B0604030504040204" pitchFamily="50" charset="-128"/>
              </a:rPr>
              <a:t>read(0, </a:t>
            </a:r>
            <a:r>
              <a:rPr lang="en-US" altLang="ja-JP" sz="1400" dirty="0" err="1">
                <a:latin typeface="Consolas" panose="020B0609020204030204" pitchFamily="49" charset="0"/>
                <a:ea typeface="Meiryo UI" panose="020B0604030504040204" pitchFamily="50" charset="-128"/>
              </a:rPr>
              <a:t>buf</a:t>
            </a:r>
            <a:r>
              <a:rPr lang="en-US" altLang="ja-JP" sz="1400" dirty="0">
                <a:latin typeface="Consolas" panose="020B0609020204030204" pitchFamily="49" charset="0"/>
                <a:ea typeface="Meiryo UI" panose="020B0604030504040204" pitchFamily="50" charset="-128"/>
              </a:rPr>
              <a:t>, 256);</a:t>
            </a:r>
          </a:p>
          <a:p>
            <a:r>
              <a:rPr lang="ja-JP" altLang="en-US" sz="1400" dirty="0">
                <a:latin typeface="Consolas" panose="020B0609020204030204" pitchFamily="49" charset="0"/>
                <a:ea typeface="Meiryo UI" panose="020B0604030504040204" pitchFamily="50" charset="-128"/>
              </a:rPr>
              <a:t>　　</a:t>
            </a:r>
            <a:r>
              <a:rPr lang="en-US" altLang="ja-JP" sz="1400" dirty="0" err="1">
                <a:latin typeface="Consolas" panose="020B0609020204030204" pitchFamily="49" charset="0"/>
                <a:ea typeface="Meiryo UI" panose="020B0604030504040204" pitchFamily="50" charset="-128"/>
              </a:rPr>
              <a:t>func</a:t>
            </a:r>
            <a:r>
              <a:rPr lang="en-US" altLang="ja-JP" sz="1400" dirty="0">
                <a:latin typeface="Consolas" panose="020B0609020204030204" pitchFamily="49" charset="0"/>
                <a:ea typeface="Meiryo UI" panose="020B0604030504040204" pitchFamily="50" charset="-128"/>
              </a:rPr>
              <a:t>(a, </a:t>
            </a:r>
            <a:r>
              <a:rPr lang="en-US" altLang="ja-JP" sz="1400" dirty="0" err="1">
                <a:latin typeface="Consolas" panose="020B0609020204030204" pitchFamily="49" charset="0"/>
                <a:ea typeface="Meiryo UI" panose="020B0604030504040204" pitchFamily="50" charset="-128"/>
              </a:rPr>
              <a:t>buf</a:t>
            </a:r>
            <a:r>
              <a:rPr lang="en-US" altLang="ja-JP" sz="1400" dirty="0">
                <a:latin typeface="Consolas" panose="020B0609020204030204" pitchFamily="49" charset="0"/>
                <a:ea typeface="Meiryo UI" panose="020B0604030504040204" pitchFamily="50" charset="-128"/>
              </a:rPr>
              <a:t>);</a:t>
            </a:r>
          </a:p>
          <a:p>
            <a:r>
              <a:rPr lang="ja-JP" altLang="en-US" sz="1400" dirty="0">
                <a:latin typeface="Consolas" panose="020B0609020204030204" pitchFamily="49" charset="0"/>
                <a:ea typeface="Meiryo UI" panose="020B0604030504040204" pitchFamily="50" charset="-128"/>
              </a:rPr>
              <a:t>　　</a:t>
            </a:r>
            <a:r>
              <a:rPr lang="en-US" altLang="ja-JP" sz="1400" dirty="0">
                <a:latin typeface="Consolas" panose="020B0609020204030204" pitchFamily="49" charset="0"/>
                <a:ea typeface="Meiryo UI" panose="020B0604030504040204" pitchFamily="50" charset="-128"/>
              </a:rPr>
              <a:t>…</a:t>
            </a:r>
          </a:p>
          <a:p>
            <a:r>
              <a:rPr lang="ja-JP" altLang="en-US" sz="1400" dirty="0">
                <a:latin typeface="Consolas" panose="020B0609020204030204" pitchFamily="49" charset="0"/>
                <a:ea typeface="Meiryo UI" panose="020B0604030504040204" pitchFamily="50" charset="-128"/>
              </a:rPr>
              <a:t>　　</a:t>
            </a:r>
            <a:r>
              <a:rPr lang="en-US" altLang="ja-JP" sz="1400" dirty="0">
                <a:latin typeface="Consolas" panose="020B0609020204030204" pitchFamily="49" charset="0"/>
                <a:ea typeface="Meiryo UI" panose="020B0604030504040204" pitchFamily="50" charset="-128"/>
              </a:rPr>
              <a:t>return 0;</a:t>
            </a:r>
          </a:p>
          <a:p>
            <a:r>
              <a:rPr lang="en-US" altLang="ja-JP" sz="1400" dirty="0">
                <a:latin typeface="Consolas" panose="020B0609020204030204" pitchFamily="49" charset="0"/>
                <a:ea typeface="Meiryo UI" panose="020B0604030504040204" pitchFamily="50" charset="-128"/>
              </a:rPr>
              <a:t>}</a:t>
            </a:r>
          </a:p>
          <a:p>
            <a:endParaRPr lang="en-US" altLang="ja-JP" sz="1400" dirty="0">
              <a:latin typeface="Consolas" panose="020B0609020204030204" pitchFamily="49" charset="0"/>
              <a:ea typeface="Meiryo UI" panose="020B0604030504040204" pitchFamily="50" charset="-128"/>
            </a:endParaRPr>
          </a:p>
          <a:p>
            <a:r>
              <a:rPr lang="en-US" altLang="ja-JP" sz="1400" dirty="0">
                <a:latin typeface="Consolas" panose="020B0609020204030204" pitchFamily="49" charset="0"/>
                <a:ea typeface="Meiryo UI" panose="020B0604030504040204" pitchFamily="50" charset="-128"/>
              </a:rPr>
              <a:t>void </a:t>
            </a:r>
            <a:r>
              <a:rPr lang="en-US" altLang="ja-JP" sz="1400" dirty="0" err="1">
                <a:latin typeface="Consolas" panose="020B0609020204030204" pitchFamily="49" charset="0"/>
                <a:ea typeface="Meiryo UI" panose="020B0604030504040204" pitchFamily="50" charset="-128"/>
              </a:rPr>
              <a:t>func</a:t>
            </a:r>
            <a:r>
              <a:rPr lang="en-US" altLang="ja-JP" sz="1400" dirty="0">
                <a:latin typeface="Consolas" panose="020B0609020204030204" pitchFamily="49" charset="0"/>
                <a:ea typeface="Meiryo UI" panose="020B0604030504040204" pitchFamily="50" charset="-128"/>
              </a:rPr>
              <a:t>(int a, char* </a:t>
            </a:r>
            <a:r>
              <a:rPr lang="en-US" altLang="ja-JP" sz="1400" dirty="0" err="1">
                <a:latin typeface="Consolas" panose="020B0609020204030204" pitchFamily="49" charset="0"/>
                <a:ea typeface="Meiryo UI" panose="020B0604030504040204" pitchFamily="50" charset="-128"/>
              </a:rPr>
              <a:t>src</a:t>
            </a:r>
            <a:r>
              <a:rPr lang="en-US" altLang="ja-JP" sz="1400" dirty="0">
                <a:latin typeface="Consolas" panose="020B0609020204030204" pitchFamily="49" charset="0"/>
                <a:ea typeface="Meiryo UI" panose="020B0604030504040204" pitchFamily="50" charset="-128"/>
              </a:rPr>
              <a:t>) {</a:t>
            </a:r>
          </a:p>
          <a:p>
            <a:r>
              <a:rPr lang="ja-JP" altLang="en-US" sz="1400" dirty="0">
                <a:latin typeface="Consolas" panose="020B0609020204030204" pitchFamily="49" charset="0"/>
                <a:ea typeface="Meiryo UI" panose="020B0604030504040204" pitchFamily="50" charset="-128"/>
              </a:rPr>
              <a:t>　　</a:t>
            </a:r>
            <a:r>
              <a:rPr lang="en-US" altLang="ja-JP" sz="1400" dirty="0">
                <a:latin typeface="Consolas" panose="020B0609020204030204" pitchFamily="49" charset="0"/>
                <a:ea typeface="Meiryo UI" panose="020B0604030504040204" pitchFamily="50" charset="-128"/>
              </a:rPr>
              <a:t>char buf1[4];</a:t>
            </a:r>
          </a:p>
          <a:p>
            <a:r>
              <a:rPr lang="ja-JP" altLang="en-US" sz="1400" dirty="0">
                <a:latin typeface="Consolas" panose="020B0609020204030204" pitchFamily="49" charset="0"/>
                <a:ea typeface="Meiryo UI" panose="020B0604030504040204" pitchFamily="50" charset="-128"/>
              </a:rPr>
              <a:t>　　</a:t>
            </a:r>
            <a:r>
              <a:rPr lang="en-US" altLang="ja-JP" sz="1400" dirty="0">
                <a:latin typeface="Consolas" panose="020B0609020204030204" pitchFamily="49" charset="0"/>
                <a:ea typeface="Meiryo UI" panose="020B0604030504040204" pitchFamily="50" charset="-128"/>
              </a:rPr>
              <a:t>char buf2[4];</a:t>
            </a:r>
          </a:p>
          <a:p>
            <a:r>
              <a:rPr lang="ja-JP" altLang="en-US" sz="1400" dirty="0">
                <a:latin typeface="Consolas" panose="020B0609020204030204" pitchFamily="49" charset="0"/>
                <a:ea typeface="Meiryo UI" panose="020B0604030504040204" pitchFamily="50" charset="-128"/>
              </a:rPr>
              <a:t>　　</a:t>
            </a:r>
            <a:r>
              <a:rPr lang="en-US" altLang="ja-JP" sz="1400" dirty="0" err="1">
                <a:latin typeface="Consolas" panose="020B0609020204030204" pitchFamily="49" charset="0"/>
                <a:ea typeface="Meiryo UI" panose="020B0604030504040204" pitchFamily="50" charset="-128"/>
              </a:rPr>
              <a:t>strcpy</a:t>
            </a:r>
            <a:r>
              <a:rPr lang="en-US" altLang="ja-JP" sz="1400" dirty="0">
                <a:latin typeface="Consolas" panose="020B0609020204030204" pitchFamily="49" charset="0"/>
                <a:ea typeface="Meiryo UI" panose="020B0604030504040204" pitchFamily="50" charset="-128"/>
              </a:rPr>
              <a:t>(buf2, </a:t>
            </a:r>
            <a:r>
              <a:rPr lang="en-US" altLang="ja-JP" sz="1400" dirty="0" err="1">
                <a:latin typeface="Consolas" panose="020B0609020204030204" pitchFamily="49" charset="0"/>
                <a:ea typeface="Meiryo UI" panose="020B0604030504040204" pitchFamily="50" charset="-128"/>
              </a:rPr>
              <a:t>src</a:t>
            </a:r>
            <a:r>
              <a:rPr lang="en-US" altLang="ja-JP" sz="1400" dirty="0">
                <a:latin typeface="Consolas" panose="020B0609020204030204" pitchFamily="49" charset="0"/>
                <a:ea typeface="Meiryo UI" panose="020B0604030504040204" pitchFamily="50" charset="-128"/>
              </a:rPr>
              <a:t>);</a:t>
            </a:r>
          </a:p>
          <a:p>
            <a:r>
              <a:rPr lang="ja-JP" altLang="en-US" sz="1400" dirty="0">
                <a:latin typeface="Consolas" panose="020B0609020204030204" pitchFamily="49" charset="0"/>
                <a:ea typeface="Meiryo UI" panose="020B0604030504040204" pitchFamily="50" charset="-128"/>
              </a:rPr>
              <a:t>　　</a:t>
            </a:r>
            <a:r>
              <a:rPr lang="en-US" altLang="ja-JP" sz="1400" dirty="0">
                <a:latin typeface="Consolas" panose="020B0609020204030204" pitchFamily="49" charset="0"/>
                <a:ea typeface="Meiryo UI" panose="020B0604030504040204" pitchFamily="50" charset="-128"/>
              </a:rPr>
              <a:t>return;</a:t>
            </a:r>
          </a:p>
          <a:p>
            <a:endParaRPr lang="en-US" altLang="ja-JP" sz="1400" dirty="0">
              <a:latin typeface="Consolas" panose="020B0609020204030204" pitchFamily="49" charset="0"/>
              <a:ea typeface="Meiryo UI" panose="020B0604030504040204" pitchFamily="50" charset="-128"/>
            </a:endParaRPr>
          </a:p>
          <a:p>
            <a:r>
              <a:rPr lang="en-US" altLang="ja-JP" sz="1400" dirty="0">
                <a:latin typeface="Consolas" panose="020B0609020204030204" pitchFamily="49" charset="0"/>
                <a:ea typeface="Meiryo UI" panose="020B0604030504040204" pitchFamily="50" charset="-128"/>
              </a:rPr>
              <a:t>}</a:t>
            </a:r>
          </a:p>
        </p:txBody>
      </p:sp>
      <p:graphicFrame>
        <p:nvGraphicFramePr>
          <p:cNvPr id="5" name="表 4">
            <a:extLst>
              <a:ext uri="{FF2B5EF4-FFF2-40B4-BE49-F238E27FC236}">
                <a16:creationId xmlns:a16="http://schemas.microsoft.com/office/drawing/2014/main" id="{3F3BCC82-9014-531A-D3EB-38DB068AC26E}"/>
              </a:ext>
            </a:extLst>
          </p:cNvPr>
          <p:cNvGraphicFramePr>
            <a:graphicFrameLocks noGrp="1"/>
          </p:cNvGraphicFramePr>
          <p:nvPr>
            <p:extLst>
              <p:ext uri="{D42A27DB-BD31-4B8C-83A1-F6EECF244321}">
                <p14:modId xmlns:p14="http://schemas.microsoft.com/office/powerpoint/2010/main" val="1781315827"/>
              </p:ext>
            </p:extLst>
          </p:nvPr>
        </p:nvGraphicFramePr>
        <p:xfrm>
          <a:off x="6136633" y="2824833"/>
          <a:ext cx="2405866" cy="2966720"/>
        </p:xfrm>
        <a:graphic>
          <a:graphicData uri="http://schemas.openxmlformats.org/drawingml/2006/table">
            <a:tbl>
              <a:tblPr firstRow="1" bandRow="1">
                <a:tableStyleId>{5C22544A-7EE6-4342-B048-85BDC9FD1C3A}</a:tableStyleId>
              </a:tblPr>
              <a:tblGrid>
                <a:gridCol w="2405866">
                  <a:extLst>
                    <a:ext uri="{9D8B030D-6E8A-4147-A177-3AD203B41FA5}">
                      <a16:colId xmlns:a16="http://schemas.microsoft.com/office/drawing/2014/main" val="612655221"/>
                    </a:ext>
                  </a:extLst>
                </a:gridCol>
              </a:tblGrid>
              <a:tr h="37084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60532998"/>
                  </a:ext>
                </a:extLst>
              </a:tr>
              <a:tr h="37084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char</a:t>
                      </a:r>
                      <a:r>
                        <a:rPr kumimoji="1" lang="ja-JP" altLang="en-US" sz="1400" b="0" dirty="0">
                          <a:solidFill>
                            <a:schemeClr val="tx1"/>
                          </a:solidFill>
                          <a:latin typeface="Meiryo UI" panose="020B0604030504040204" pitchFamily="50" charset="-128"/>
                          <a:ea typeface="Meiryo UI" panose="020B0604030504040204" pitchFamily="50" charset="-128"/>
                        </a:rPr>
                        <a:t> </a:t>
                      </a:r>
                      <a:r>
                        <a:rPr kumimoji="1" lang="en-US" altLang="ja-JP" sz="1400" b="0" dirty="0">
                          <a:solidFill>
                            <a:schemeClr val="tx1"/>
                          </a:solidFill>
                          <a:latin typeface="Meiryo UI" panose="020B0604030504040204" pitchFamily="50" charset="-128"/>
                          <a:ea typeface="Meiryo UI" panose="020B0604030504040204" pitchFamily="50" charset="-128"/>
                        </a:rPr>
                        <a:t>buf2[4]</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2"/>
                    </a:solidFill>
                  </a:tcPr>
                </a:tc>
                <a:extLst>
                  <a:ext uri="{0D108BD9-81ED-4DB2-BD59-A6C34878D82A}">
                    <a16:rowId xmlns:a16="http://schemas.microsoft.com/office/drawing/2014/main" val="1677456315"/>
                  </a:ext>
                </a:extLst>
              </a:tr>
              <a:tr h="37084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char</a:t>
                      </a:r>
                      <a:r>
                        <a:rPr kumimoji="1" lang="ja-JP" altLang="en-US" sz="1400" b="0" dirty="0">
                          <a:solidFill>
                            <a:schemeClr val="tx1"/>
                          </a:solidFill>
                          <a:latin typeface="Meiryo UI" panose="020B0604030504040204" pitchFamily="50" charset="-128"/>
                          <a:ea typeface="Meiryo UI" panose="020B0604030504040204" pitchFamily="50" charset="-128"/>
                        </a:rPr>
                        <a:t> </a:t>
                      </a:r>
                      <a:r>
                        <a:rPr kumimoji="1" lang="en-US" altLang="ja-JP" sz="1400" b="0" dirty="0">
                          <a:solidFill>
                            <a:schemeClr val="tx1"/>
                          </a:solidFill>
                          <a:latin typeface="Meiryo UI" panose="020B0604030504040204" pitchFamily="50" charset="-128"/>
                          <a:ea typeface="Meiryo UI" panose="020B0604030504040204" pitchFamily="50" charset="-128"/>
                        </a:rPr>
                        <a:t>buf1[4]</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2"/>
                    </a:solidFill>
                  </a:tcPr>
                </a:tc>
                <a:extLst>
                  <a:ext uri="{0D108BD9-81ED-4DB2-BD59-A6C34878D82A}">
                    <a16:rowId xmlns:a16="http://schemas.microsoft.com/office/drawing/2014/main" val="3373580208"/>
                  </a:ext>
                </a:extLst>
              </a:tr>
              <a:tr h="37084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Old $ESP</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2"/>
                    </a:solidFill>
                  </a:tcPr>
                </a:tc>
                <a:extLst>
                  <a:ext uri="{0D108BD9-81ED-4DB2-BD59-A6C34878D82A}">
                    <a16:rowId xmlns:a16="http://schemas.microsoft.com/office/drawing/2014/main" val="1090884970"/>
                  </a:ext>
                </a:extLst>
              </a:tr>
              <a:tr h="37084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リターンアドレス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extLst>
                  <a:ext uri="{0D108BD9-81ED-4DB2-BD59-A6C34878D82A}">
                    <a16:rowId xmlns:a16="http://schemas.microsoft.com/office/drawing/2014/main" val="942907696"/>
                  </a:ext>
                </a:extLst>
              </a:tr>
              <a:tr h="37084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int</a:t>
                      </a:r>
                      <a:r>
                        <a:rPr kumimoji="1" lang="ja-JP" altLang="en-US" sz="1400" b="0" dirty="0">
                          <a:solidFill>
                            <a:schemeClr val="tx1"/>
                          </a:solidFill>
                          <a:latin typeface="Meiryo UI" panose="020B0604030504040204" pitchFamily="50" charset="-128"/>
                          <a:ea typeface="Meiryo UI" panose="020B0604030504040204" pitchFamily="50" charset="-128"/>
                        </a:rPr>
                        <a:t> </a:t>
                      </a:r>
                      <a:r>
                        <a:rPr kumimoji="1" lang="en-US" altLang="ja-JP" sz="1400" b="0" dirty="0">
                          <a:solidFill>
                            <a:schemeClr val="tx1"/>
                          </a:solidFill>
                          <a:latin typeface="Meiryo UI" panose="020B0604030504040204" pitchFamily="50" charset="-128"/>
                          <a:ea typeface="Meiryo UI" panose="020B0604030504040204" pitchFamily="50" charset="-128"/>
                        </a:rPr>
                        <a:t>a</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extLst>
                  <a:ext uri="{0D108BD9-81ED-4DB2-BD59-A6C34878D82A}">
                    <a16:rowId xmlns:a16="http://schemas.microsoft.com/office/drawing/2014/main" val="2581432382"/>
                  </a:ext>
                </a:extLst>
              </a:tr>
              <a:tr h="37084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char* </a:t>
                      </a:r>
                      <a:r>
                        <a:rPr kumimoji="1" lang="en-US" altLang="ja-JP" sz="1400" b="0" dirty="0" err="1">
                          <a:solidFill>
                            <a:schemeClr val="tx1"/>
                          </a:solidFill>
                          <a:latin typeface="Meiryo UI" panose="020B0604030504040204" pitchFamily="50" charset="-128"/>
                          <a:ea typeface="Meiryo UI" panose="020B0604030504040204" pitchFamily="50" charset="-128"/>
                        </a:rPr>
                        <a:t>src</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extLst>
                  <a:ext uri="{0D108BD9-81ED-4DB2-BD59-A6C34878D82A}">
                    <a16:rowId xmlns:a16="http://schemas.microsoft.com/office/drawing/2014/main" val="248440867"/>
                  </a:ext>
                </a:extLst>
              </a:tr>
              <a:tr h="37084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extLst>
                  <a:ext uri="{0D108BD9-81ED-4DB2-BD59-A6C34878D82A}">
                    <a16:rowId xmlns:a16="http://schemas.microsoft.com/office/drawing/2014/main" val="1088428991"/>
                  </a:ext>
                </a:extLst>
              </a:tr>
            </a:tbl>
          </a:graphicData>
        </a:graphic>
      </p:graphicFrame>
      <p:sp>
        <p:nvSpPr>
          <p:cNvPr id="6" name="正方形/長方形 5">
            <a:extLst>
              <a:ext uri="{FF2B5EF4-FFF2-40B4-BE49-F238E27FC236}">
                <a16:creationId xmlns:a16="http://schemas.microsoft.com/office/drawing/2014/main" id="{56946AF0-5E1A-B6BF-E7DC-7D592D7D8E3F}"/>
              </a:ext>
            </a:extLst>
          </p:cNvPr>
          <p:cNvSpPr/>
          <p:nvPr/>
        </p:nvSpPr>
        <p:spPr>
          <a:xfrm flipH="1">
            <a:off x="6678272" y="2486753"/>
            <a:ext cx="1322587" cy="283555"/>
          </a:xfrm>
          <a:prstGeom prst="rect">
            <a:avLst/>
          </a:prstGeom>
          <a:no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rgbClr val="112A57"/>
                </a:solidFill>
                <a:effectLst>
                  <a:glow rad="101600">
                    <a:schemeClr val="bg1">
                      <a:alpha val="60000"/>
                    </a:schemeClr>
                  </a:glow>
                </a:effectLst>
                <a:latin typeface="Meiryo UI" panose="020B0604030504040204" pitchFamily="50" charset="-128"/>
                <a:ea typeface="Meiryo UI" panose="020B0604030504040204" pitchFamily="50" charset="-128"/>
              </a:rPr>
              <a:t>strcpy</a:t>
            </a:r>
            <a:r>
              <a:rPr kumimoji="1" lang="ja-JP" altLang="en-US" sz="1200" b="1" dirty="0">
                <a:solidFill>
                  <a:srgbClr val="112A57"/>
                </a:solidFill>
                <a:effectLst>
                  <a:glow rad="101600">
                    <a:schemeClr val="bg1">
                      <a:alpha val="60000"/>
                    </a:schemeClr>
                  </a:glow>
                </a:effectLst>
                <a:latin typeface="Meiryo UI" panose="020B0604030504040204" pitchFamily="50" charset="-128"/>
                <a:ea typeface="Meiryo UI" panose="020B0604030504040204" pitchFamily="50" charset="-128"/>
              </a:rPr>
              <a:t>実行前</a:t>
            </a:r>
            <a:endParaRPr kumimoji="1" lang="en-US" altLang="ja-JP" sz="1200" b="1" dirty="0">
              <a:solidFill>
                <a:srgbClr val="112A57"/>
              </a:solidFill>
              <a:effectLst>
                <a:glow rad="101600">
                  <a:schemeClr val="bg1">
                    <a:alpha val="60000"/>
                  </a:schemeClr>
                </a:glow>
              </a:effectLst>
              <a:latin typeface="Meiryo UI" panose="020B0604030504040204" pitchFamily="50" charset="-128"/>
              <a:ea typeface="Meiryo UI" panose="020B0604030504040204" pitchFamily="50" charset="-128"/>
            </a:endParaRPr>
          </a:p>
        </p:txBody>
      </p:sp>
      <p:graphicFrame>
        <p:nvGraphicFramePr>
          <p:cNvPr id="7" name="表 6">
            <a:extLst>
              <a:ext uri="{FF2B5EF4-FFF2-40B4-BE49-F238E27FC236}">
                <a16:creationId xmlns:a16="http://schemas.microsoft.com/office/drawing/2014/main" id="{BDD3A315-5078-72CA-FF41-32395A98BE1E}"/>
              </a:ext>
            </a:extLst>
          </p:cNvPr>
          <p:cNvGraphicFramePr>
            <a:graphicFrameLocks noGrp="1"/>
          </p:cNvGraphicFramePr>
          <p:nvPr>
            <p:extLst>
              <p:ext uri="{D42A27DB-BD31-4B8C-83A1-F6EECF244321}">
                <p14:modId xmlns:p14="http://schemas.microsoft.com/office/powerpoint/2010/main" val="1770701947"/>
              </p:ext>
            </p:extLst>
          </p:nvPr>
        </p:nvGraphicFramePr>
        <p:xfrm>
          <a:off x="8859704" y="2824833"/>
          <a:ext cx="2405866" cy="2966720"/>
        </p:xfrm>
        <a:graphic>
          <a:graphicData uri="http://schemas.openxmlformats.org/drawingml/2006/table">
            <a:tbl>
              <a:tblPr firstRow="1" bandRow="1">
                <a:tableStyleId>{5C22544A-7EE6-4342-B048-85BDC9FD1C3A}</a:tableStyleId>
              </a:tblPr>
              <a:tblGrid>
                <a:gridCol w="2405866">
                  <a:extLst>
                    <a:ext uri="{9D8B030D-6E8A-4147-A177-3AD203B41FA5}">
                      <a16:colId xmlns:a16="http://schemas.microsoft.com/office/drawing/2014/main" val="612655221"/>
                    </a:ext>
                  </a:extLst>
                </a:gridCol>
              </a:tblGrid>
              <a:tr h="37084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60532998"/>
                  </a:ext>
                </a:extLst>
              </a:tr>
              <a:tr h="37084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1677456315"/>
                  </a:ext>
                </a:extLst>
              </a:tr>
              <a:tr h="37084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3373580208"/>
                  </a:ext>
                </a:extLst>
              </a:tr>
              <a:tr h="37084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1090884970"/>
                  </a:ext>
                </a:extLst>
              </a:tr>
              <a:tr h="37084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不正なリターンアドレス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942907696"/>
                  </a:ext>
                </a:extLst>
              </a:tr>
              <a:tr h="37084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SHELL CODE1</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2581432382"/>
                  </a:ext>
                </a:extLst>
              </a:tr>
              <a:tr h="37084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SHELL CODE2</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248440867"/>
                  </a:ext>
                </a:extLst>
              </a:tr>
              <a:tr h="37084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extLst>
                  <a:ext uri="{0D108BD9-81ED-4DB2-BD59-A6C34878D82A}">
                    <a16:rowId xmlns:a16="http://schemas.microsoft.com/office/drawing/2014/main" val="1088428991"/>
                  </a:ext>
                </a:extLst>
              </a:tr>
            </a:tbl>
          </a:graphicData>
        </a:graphic>
      </p:graphicFrame>
      <p:sp>
        <p:nvSpPr>
          <p:cNvPr id="8" name="正方形/長方形 7">
            <a:extLst>
              <a:ext uri="{FF2B5EF4-FFF2-40B4-BE49-F238E27FC236}">
                <a16:creationId xmlns:a16="http://schemas.microsoft.com/office/drawing/2014/main" id="{22E6F489-BD55-7CEA-2DD5-8B197B25A0C3}"/>
              </a:ext>
            </a:extLst>
          </p:cNvPr>
          <p:cNvSpPr/>
          <p:nvPr/>
        </p:nvSpPr>
        <p:spPr>
          <a:xfrm flipH="1">
            <a:off x="9401343" y="2486753"/>
            <a:ext cx="1322587" cy="283555"/>
          </a:xfrm>
          <a:prstGeom prst="rect">
            <a:avLst/>
          </a:prstGeom>
          <a:no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rgbClr val="112A57"/>
                </a:solidFill>
                <a:effectLst>
                  <a:glow rad="101600">
                    <a:schemeClr val="bg1">
                      <a:alpha val="60000"/>
                    </a:schemeClr>
                  </a:glow>
                </a:effectLst>
                <a:latin typeface="Meiryo UI" panose="020B0604030504040204" pitchFamily="50" charset="-128"/>
                <a:ea typeface="Meiryo UI" panose="020B0604030504040204" pitchFamily="50" charset="-128"/>
              </a:rPr>
              <a:t>strcpy</a:t>
            </a:r>
            <a:r>
              <a:rPr kumimoji="1" lang="ja-JP" altLang="en-US" sz="1200" b="1" dirty="0">
                <a:solidFill>
                  <a:srgbClr val="112A57"/>
                </a:solidFill>
                <a:effectLst>
                  <a:glow rad="101600">
                    <a:schemeClr val="bg1">
                      <a:alpha val="60000"/>
                    </a:schemeClr>
                  </a:glow>
                </a:effectLst>
                <a:latin typeface="Meiryo UI" panose="020B0604030504040204" pitchFamily="50" charset="-128"/>
                <a:ea typeface="Meiryo UI" panose="020B0604030504040204" pitchFamily="50" charset="-128"/>
              </a:rPr>
              <a:t>実行前</a:t>
            </a:r>
            <a:endParaRPr kumimoji="1" lang="en-US" altLang="ja-JP" sz="1200" b="1" dirty="0">
              <a:solidFill>
                <a:srgbClr val="112A57"/>
              </a:solidFill>
              <a:effectLst>
                <a:glow rad="101600">
                  <a:schemeClr val="bg1">
                    <a:alpha val="60000"/>
                  </a:schemeClr>
                </a:glow>
              </a:effectLst>
              <a:latin typeface="Meiryo UI" panose="020B0604030504040204" pitchFamily="50" charset="-128"/>
              <a:ea typeface="Meiryo UI" panose="020B0604030504040204" pitchFamily="50" charset="-128"/>
            </a:endParaRPr>
          </a:p>
        </p:txBody>
      </p:sp>
      <p:grpSp>
        <p:nvGrpSpPr>
          <p:cNvPr id="11" name="グループ化 10">
            <a:extLst>
              <a:ext uri="{FF2B5EF4-FFF2-40B4-BE49-F238E27FC236}">
                <a16:creationId xmlns:a16="http://schemas.microsoft.com/office/drawing/2014/main" id="{28D71654-B8E6-488C-AF8C-A16AF1B186F1}"/>
              </a:ext>
            </a:extLst>
          </p:cNvPr>
          <p:cNvGrpSpPr/>
          <p:nvPr/>
        </p:nvGrpSpPr>
        <p:grpSpPr>
          <a:xfrm>
            <a:off x="10597953" y="3048482"/>
            <a:ext cx="807957" cy="640777"/>
            <a:chOff x="6644571" y="1084930"/>
            <a:chExt cx="825761" cy="699299"/>
          </a:xfrm>
        </p:grpSpPr>
        <p:sp>
          <p:nvSpPr>
            <p:cNvPr id="12" name="爆発 2 256">
              <a:extLst>
                <a:ext uri="{FF2B5EF4-FFF2-40B4-BE49-F238E27FC236}">
                  <a16:creationId xmlns:a16="http://schemas.microsoft.com/office/drawing/2014/main" id="{D81ACFCF-EE41-C512-618A-592947AB35B8}"/>
                </a:ext>
              </a:extLst>
            </p:cNvPr>
            <p:cNvSpPr/>
            <p:nvPr/>
          </p:nvSpPr>
          <p:spPr>
            <a:xfrm rot="1706608">
              <a:off x="6644571" y="1084930"/>
              <a:ext cx="825761" cy="699299"/>
            </a:xfrm>
            <a:prstGeom prst="irregularSeal2">
              <a:avLst/>
            </a:prstGeom>
            <a:solidFill>
              <a:srgbClr val="FFFF99"/>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3" name="テキスト ボックス 12">
              <a:extLst>
                <a:ext uri="{FF2B5EF4-FFF2-40B4-BE49-F238E27FC236}">
                  <a16:creationId xmlns:a16="http://schemas.microsoft.com/office/drawing/2014/main" id="{FC9D6B7A-2A84-1AC0-2522-E0B26917742C}"/>
                </a:ext>
              </a:extLst>
            </p:cNvPr>
            <p:cNvSpPr txBox="1"/>
            <p:nvPr/>
          </p:nvSpPr>
          <p:spPr>
            <a:xfrm>
              <a:off x="6655653" y="1220248"/>
              <a:ext cx="77217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eiryo UI" panose="020B0604030504040204" pitchFamily="50" charset="-128"/>
                </a:rPr>
                <a:t>オーバー</a:t>
              </a:r>
              <a:endParaRPr kumimoji="1" lang="en-US" altLang="ja-JP" sz="1000" b="0"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eiryo UI" panose="020B0604030504040204" pitchFamily="50" charset="-128"/>
                </a:rPr>
                <a:t>フロー</a:t>
              </a:r>
              <a:endParaRPr kumimoji="1" lang="en-US" altLang="ja-JP" sz="1000" b="0"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4" name="下矢印 254">
            <a:extLst>
              <a:ext uri="{FF2B5EF4-FFF2-40B4-BE49-F238E27FC236}">
                <a16:creationId xmlns:a16="http://schemas.microsoft.com/office/drawing/2014/main" id="{81A63D42-51A4-9000-128D-4AD68F65EA56}"/>
              </a:ext>
            </a:extLst>
          </p:cNvPr>
          <p:cNvSpPr/>
          <p:nvPr/>
        </p:nvSpPr>
        <p:spPr bwMode="auto">
          <a:xfrm>
            <a:off x="10723930" y="3659280"/>
            <a:ext cx="414823" cy="565059"/>
          </a:xfrm>
          <a:prstGeom prst="downArrow">
            <a:avLst/>
          </a:prstGeom>
          <a:solidFill>
            <a:schemeClr val="accent2">
              <a:lumMod val="40000"/>
              <a:lumOff val="60000"/>
              <a:alpha val="90000"/>
            </a:schemeClr>
          </a:solidFill>
          <a:ln w="12700">
            <a:solidFill>
              <a:srgbClr val="000000"/>
            </a:solidFill>
          </a:ln>
          <a:effectLst/>
        </p:spPr>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pPr algn="ctr"/>
            <a:endParaRPr kumimoji="1" lang="ja-JP" altLang="en-US" sz="1200" kern="0" dirty="0">
              <a:latin typeface="Meiryo UI" panose="020B0604030504040204" pitchFamily="50" charset="-128"/>
              <a:ea typeface="Meiryo UI" panose="020B0604030504040204" pitchFamily="50" charset="-128"/>
            </a:endParaRPr>
          </a:p>
        </p:txBody>
      </p:sp>
      <p:sp>
        <p:nvSpPr>
          <p:cNvPr id="15" name="角丸四角形吹き出し 28">
            <a:extLst>
              <a:ext uri="{FF2B5EF4-FFF2-40B4-BE49-F238E27FC236}">
                <a16:creationId xmlns:a16="http://schemas.microsoft.com/office/drawing/2014/main" id="{A41D347E-8F44-FE56-4DA8-2347C1B66B9F}"/>
              </a:ext>
            </a:extLst>
          </p:cNvPr>
          <p:cNvSpPr/>
          <p:nvPr/>
        </p:nvSpPr>
        <p:spPr>
          <a:xfrm>
            <a:off x="2686635" y="2486753"/>
            <a:ext cx="2661469" cy="586747"/>
          </a:xfrm>
          <a:prstGeom prst="wedgeRoundRectCallout">
            <a:avLst>
              <a:gd name="adj1" fmla="val -59599"/>
              <a:gd name="adj2" fmla="val 23751"/>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ユーザが入力したデータを無限に読み込み</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6" name="角丸四角形吹き出し 28">
            <a:extLst>
              <a:ext uri="{FF2B5EF4-FFF2-40B4-BE49-F238E27FC236}">
                <a16:creationId xmlns:a16="http://schemas.microsoft.com/office/drawing/2014/main" id="{D28C88E9-9CD6-4215-CB34-6C4B8DCC2409}"/>
              </a:ext>
            </a:extLst>
          </p:cNvPr>
          <p:cNvSpPr/>
          <p:nvPr/>
        </p:nvSpPr>
        <p:spPr>
          <a:xfrm>
            <a:off x="2713573" y="4416195"/>
            <a:ext cx="2661469" cy="586747"/>
          </a:xfrm>
          <a:prstGeom prst="wedgeRoundRectCallout">
            <a:avLst>
              <a:gd name="adj1" fmla="val -59599"/>
              <a:gd name="adj2" fmla="val 23751"/>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4byte</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しかない領域にサイズチェック無しで</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kern="0" dirty="0">
                <a:solidFill>
                  <a:prstClr val="black"/>
                </a:solidFill>
                <a:latin typeface="Meiryo UI" panose="020B0604030504040204" pitchFamily="50" charset="-128"/>
                <a:ea typeface="Meiryo UI" panose="020B0604030504040204" pitchFamily="50" charset="-128"/>
              </a:rPr>
              <a:t>ユーザ入力データをコピーする</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7" name="矢印: 下カーブ 16">
            <a:extLst>
              <a:ext uri="{FF2B5EF4-FFF2-40B4-BE49-F238E27FC236}">
                <a16:creationId xmlns:a16="http://schemas.microsoft.com/office/drawing/2014/main" id="{7D8E2374-488F-CC59-B991-53DF5C7C3561}"/>
              </a:ext>
            </a:extLst>
          </p:cNvPr>
          <p:cNvSpPr/>
          <p:nvPr/>
        </p:nvSpPr>
        <p:spPr>
          <a:xfrm rot="5768563">
            <a:off x="11336013" y="4532726"/>
            <a:ext cx="457200" cy="353683"/>
          </a:xfrm>
          <a:prstGeom prst="curvedDownArrow">
            <a:avLst/>
          </a:prstGeom>
          <a:solidFill>
            <a:schemeClr val="accent2">
              <a:lumMod val="40000"/>
              <a:lumOff val="60000"/>
              <a:alpha val="90000"/>
            </a:schemeClr>
          </a:solidFill>
          <a:ln w="12700">
            <a:solidFill>
              <a:srgbClr val="000000"/>
            </a:solidFill>
          </a:ln>
          <a:effectLst/>
        </p:spPr>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pPr algn="ctr"/>
            <a:endParaRPr lang="ja-JP" altLang="en-US" sz="1200" kern="0">
              <a:solidFill>
                <a:schemeClr val="tx1"/>
              </a:solidFill>
              <a:latin typeface="Meiryo UI" panose="020B0604030504040204" pitchFamily="50" charset="-128"/>
              <a:ea typeface="Meiryo UI" panose="020B0604030504040204" pitchFamily="50" charset="-128"/>
            </a:endParaRPr>
          </a:p>
        </p:txBody>
      </p:sp>
      <p:sp>
        <p:nvSpPr>
          <p:cNvPr id="18" name="角丸四角形吹き出し 28">
            <a:extLst>
              <a:ext uri="{FF2B5EF4-FFF2-40B4-BE49-F238E27FC236}">
                <a16:creationId xmlns:a16="http://schemas.microsoft.com/office/drawing/2014/main" id="{D1A68F7C-A87C-D1F5-F1F1-614FBAF56344}"/>
              </a:ext>
            </a:extLst>
          </p:cNvPr>
          <p:cNvSpPr/>
          <p:nvPr/>
        </p:nvSpPr>
        <p:spPr>
          <a:xfrm>
            <a:off x="9033860" y="6069284"/>
            <a:ext cx="2661469" cy="586747"/>
          </a:xfrm>
          <a:prstGeom prst="wedgeRoundRectCallout">
            <a:avLst>
              <a:gd name="adj1" fmla="val -22649"/>
              <a:gd name="adj2" fmla="val -112979"/>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リターンアドレスを</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SHELL CODE1</a:t>
            </a:r>
            <a:r>
              <a:rPr kumimoji="0" lang="ja-JP" altLang="en-US" sz="1200" kern="0" dirty="0">
                <a:solidFill>
                  <a:prstClr val="black"/>
                </a:solidFill>
                <a:latin typeface="Meiryo UI" panose="020B0604030504040204" pitchFamily="50" charset="-128"/>
                <a:ea typeface="Meiryo UI" panose="020B0604030504040204" pitchFamily="50" charset="-128"/>
              </a:rPr>
              <a:t>の</a:t>
            </a:r>
            <a:endParaRPr kumimoji="0" lang="en-US" altLang="ja-JP" sz="1200" kern="0" dirty="0">
              <a:solidFill>
                <a:prstClr val="black"/>
              </a:solidFill>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アドレスに書き換えることで</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SHELL CODE</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実行</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9" name="正方形/長方形 18">
            <a:extLst>
              <a:ext uri="{FF2B5EF4-FFF2-40B4-BE49-F238E27FC236}">
                <a16:creationId xmlns:a16="http://schemas.microsoft.com/office/drawing/2014/main" id="{7FBDEAEC-30B1-1C7D-EE58-D0403F3EDF59}"/>
              </a:ext>
            </a:extLst>
          </p:cNvPr>
          <p:cNvSpPr/>
          <p:nvPr/>
        </p:nvSpPr>
        <p:spPr>
          <a:xfrm>
            <a:off x="62265" y="1337716"/>
            <a:ext cx="5812323"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■攻撃方法：</a:t>
            </a:r>
            <a:r>
              <a:rPr lang="en-US" altLang="ja-JP" sz="1600" dirty="0">
                <a:latin typeface="Meiryo UI" panose="020B0604030504040204" pitchFamily="50" charset="-128"/>
                <a:ea typeface="Meiryo UI" panose="020B0604030504040204" pitchFamily="50" charset="-128"/>
              </a:rPr>
              <a:t>BOF</a:t>
            </a:r>
            <a:r>
              <a:rPr lang="ja-JP" altLang="en-US" sz="1600" dirty="0">
                <a:latin typeface="Meiryo UI" panose="020B0604030504040204" pitchFamily="50" charset="-128"/>
                <a:ea typeface="Meiryo UI" panose="020B0604030504040204" pitchFamily="50" charset="-128"/>
              </a:rPr>
              <a:t>によりスタックに</a:t>
            </a:r>
            <a:r>
              <a:rPr lang="en-US" altLang="ja-JP" sz="1600" dirty="0">
                <a:latin typeface="Meiryo UI" panose="020B0604030504040204" pitchFamily="50" charset="-128"/>
                <a:ea typeface="Meiryo UI" panose="020B0604030504040204" pitchFamily="50" charset="-128"/>
              </a:rPr>
              <a:t>SHELL CODE</a:t>
            </a:r>
            <a:r>
              <a:rPr lang="ja-JP" altLang="en-US" sz="1600" dirty="0">
                <a:latin typeface="Meiryo UI" panose="020B0604030504040204" pitchFamily="50" charset="-128"/>
                <a:ea typeface="Meiryo UI" panose="020B0604030504040204" pitchFamily="50" charset="-128"/>
              </a:rPr>
              <a:t>を書き込んで実行</a:t>
            </a:r>
            <a:endParaRPr lang="ja-JP" altLang="en-US" sz="1600" dirty="0"/>
          </a:p>
        </p:txBody>
      </p:sp>
    </p:spTree>
    <p:extLst>
      <p:ext uri="{BB962C8B-B14F-4D97-AF65-F5344CB8AC3E}">
        <p14:creationId xmlns:p14="http://schemas.microsoft.com/office/powerpoint/2010/main" val="1960732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いにしえの</a:t>
            </a: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BOF</a:t>
            </a:r>
            <a:endPar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905EC23A-164C-089E-A326-15F957C262A6}"/>
              </a:ext>
            </a:extLst>
          </p:cNvPr>
          <p:cNvSpPr txBox="1"/>
          <p:nvPr/>
        </p:nvSpPr>
        <p:spPr>
          <a:xfrm>
            <a:off x="227022" y="1045512"/>
            <a:ext cx="9831377" cy="523220"/>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スタックのアドレスは前後の処理</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関数の呼び出し順序等</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の関係で多少変化するため、</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リターンアドレスに</a:t>
            </a:r>
            <a:r>
              <a:rPr lang="en-US" altLang="ja-JP" sz="1400" dirty="0">
                <a:latin typeface="Meiryo UI" panose="020B0604030504040204" pitchFamily="50" charset="-128"/>
                <a:ea typeface="Meiryo UI" panose="020B0604030504040204" pitchFamily="50" charset="-128"/>
              </a:rPr>
              <a:t>SHELL CODE1</a:t>
            </a:r>
            <a:r>
              <a:rPr lang="ja-JP" altLang="en-US" sz="1400" dirty="0">
                <a:latin typeface="Meiryo UI" panose="020B0604030504040204" pitchFamily="50" charset="-128"/>
                <a:ea typeface="Meiryo UI" panose="020B0604030504040204" pitchFamily="50" charset="-128"/>
              </a:rPr>
              <a:t>のアドレスをピンポイントで指定するのは意外と難しかったりする。ではどうするか？？</a:t>
            </a:r>
            <a:endParaRPr lang="en-US" altLang="ja-JP" sz="1400" dirty="0">
              <a:latin typeface="Meiryo UI" panose="020B0604030504040204" pitchFamily="50" charset="-128"/>
              <a:ea typeface="Meiryo UI" panose="020B0604030504040204" pitchFamily="50" charset="-128"/>
            </a:endParaRPr>
          </a:p>
        </p:txBody>
      </p:sp>
      <p:graphicFrame>
        <p:nvGraphicFramePr>
          <p:cNvPr id="7" name="表 6">
            <a:extLst>
              <a:ext uri="{FF2B5EF4-FFF2-40B4-BE49-F238E27FC236}">
                <a16:creationId xmlns:a16="http://schemas.microsoft.com/office/drawing/2014/main" id="{BDD3A315-5078-72CA-FF41-32395A98BE1E}"/>
              </a:ext>
            </a:extLst>
          </p:cNvPr>
          <p:cNvGraphicFramePr>
            <a:graphicFrameLocks noGrp="1"/>
          </p:cNvGraphicFramePr>
          <p:nvPr>
            <p:extLst>
              <p:ext uri="{D42A27DB-BD31-4B8C-83A1-F6EECF244321}">
                <p14:modId xmlns:p14="http://schemas.microsoft.com/office/powerpoint/2010/main" val="1578608123"/>
              </p:ext>
            </p:extLst>
          </p:nvPr>
        </p:nvGraphicFramePr>
        <p:xfrm>
          <a:off x="343084" y="2947513"/>
          <a:ext cx="2405866" cy="3564000"/>
        </p:xfrm>
        <a:graphic>
          <a:graphicData uri="http://schemas.openxmlformats.org/drawingml/2006/table">
            <a:tbl>
              <a:tblPr firstRow="1" bandRow="1">
                <a:tableStyleId>{5C22544A-7EE6-4342-B048-85BDC9FD1C3A}</a:tableStyleId>
              </a:tblPr>
              <a:tblGrid>
                <a:gridCol w="2405866">
                  <a:extLst>
                    <a:ext uri="{9D8B030D-6E8A-4147-A177-3AD203B41FA5}">
                      <a16:colId xmlns:a16="http://schemas.microsoft.com/office/drawing/2014/main" val="612655221"/>
                    </a:ext>
                  </a:extLst>
                </a:gridCol>
              </a:tblGrid>
              <a:tr h="32400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60532998"/>
                  </a:ext>
                </a:extLst>
              </a:tr>
              <a:tr h="32400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1677456315"/>
                  </a:ext>
                </a:extLst>
              </a:tr>
              <a:tr h="32400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3373580208"/>
                  </a:ext>
                </a:extLst>
              </a:tr>
              <a:tr h="32400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1090884970"/>
                  </a:ext>
                </a:extLst>
              </a:tr>
              <a:tr h="32400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不正なリターンアドレス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942907696"/>
                  </a:ext>
                </a:extLst>
              </a:tr>
              <a:tr h="32400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90 90 90 90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1423062571"/>
                  </a:ext>
                </a:extLst>
              </a:tr>
              <a:tr h="32400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90 90 90 90</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2160397322"/>
                  </a:ext>
                </a:extLst>
              </a:tr>
              <a:tr h="32400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1885214923"/>
                  </a:ext>
                </a:extLst>
              </a:tr>
              <a:tr h="32400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SHELL CODE1</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2581432382"/>
                  </a:ext>
                </a:extLst>
              </a:tr>
              <a:tr h="32400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SHELL CODE2</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248440867"/>
                  </a:ext>
                </a:extLst>
              </a:tr>
              <a:tr h="32400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extLst>
                  <a:ext uri="{0D108BD9-81ED-4DB2-BD59-A6C34878D82A}">
                    <a16:rowId xmlns:a16="http://schemas.microsoft.com/office/drawing/2014/main" val="1088428991"/>
                  </a:ext>
                </a:extLst>
              </a:tr>
            </a:tbl>
          </a:graphicData>
        </a:graphic>
      </p:graphicFrame>
      <p:grpSp>
        <p:nvGrpSpPr>
          <p:cNvPr id="11" name="グループ化 10">
            <a:extLst>
              <a:ext uri="{FF2B5EF4-FFF2-40B4-BE49-F238E27FC236}">
                <a16:creationId xmlns:a16="http://schemas.microsoft.com/office/drawing/2014/main" id="{28D71654-B8E6-488C-AF8C-A16AF1B186F1}"/>
              </a:ext>
            </a:extLst>
          </p:cNvPr>
          <p:cNvGrpSpPr/>
          <p:nvPr/>
        </p:nvGrpSpPr>
        <p:grpSpPr>
          <a:xfrm>
            <a:off x="2081333" y="3171162"/>
            <a:ext cx="807957" cy="640777"/>
            <a:chOff x="6644571" y="1084930"/>
            <a:chExt cx="825761" cy="699299"/>
          </a:xfrm>
        </p:grpSpPr>
        <p:sp>
          <p:nvSpPr>
            <p:cNvPr id="12" name="爆発 2 256">
              <a:extLst>
                <a:ext uri="{FF2B5EF4-FFF2-40B4-BE49-F238E27FC236}">
                  <a16:creationId xmlns:a16="http://schemas.microsoft.com/office/drawing/2014/main" id="{D81ACFCF-EE41-C512-618A-592947AB35B8}"/>
                </a:ext>
              </a:extLst>
            </p:cNvPr>
            <p:cNvSpPr/>
            <p:nvPr/>
          </p:nvSpPr>
          <p:spPr>
            <a:xfrm rot="1706608">
              <a:off x="6644571" y="1084930"/>
              <a:ext cx="825761" cy="699299"/>
            </a:xfrm>
            <a:prstGeom prst="irregularSeal2">
              <a:avLst/>
            </a:prstGeom>
            <a:solidFill>
              <a:srgbClr val="FFFF99"/>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3" name="テキスト ボックス 12">
              <a:extLst>
                <a:ext uri="{FF2B5EF4-FFF2-40B4-BE49-F238E27FC236}">
                  <a16:creationId xmlns:a16="http://schemas.microsoft.com/office/drawing/2014/main" id="{FC9D6B7A-2A84-1AC0-2522-E0B26917742C}"/>
                </a:ext>
              </a:extLst>
            </p:cNvPr>
            <p:cNvSpPr txBox="1"/>
            <p:nvPr/>
          </p:nvSpPr>
          <p:spPr>
            <a:xfrm>
              <a:off x="6655653" y="1220248"/>
              <a:ext cx="77217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eiryo UI" panose="020B0604030504040204" pitchFamily="50" charset="-128"/>
                </a:rPr>
                <a:t>オーバー</a:t>
              </a:r>
              <a:endParaRPr kumimoji="1" lang="en-US" altLang="ja-JP" sz="1000" b="0"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eiryo UI" panose="020B0604030504040204" pitchFamily="50" charset="-128"/>
                </a:rPr>
                <a:t>フロー</a:t>
              </a:r>
              <a:endParaRPr kumimoji="1" lang="en-US" altLang="ja-JP" sz="1000" b="0"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4" name="下矢印 254">
            <a:extLst>
              <a:ext uri="{FF2B5EF4-FFF2-40B4-BE49-F238E27FC236}">
                <a16:creationId xmlns:a16="http://schemas.microsoft.com/office/drawing/2014/main" id="{81A63D42-51A4-9000-128D-4AD68F65EA56}"/>
              </a:ext>
            </a:extLst>
          </p:cNvPr>
          <p:cNvSpPr/>
          <p:nvPr/>
        </p:nvSpPr>
        <p:spPr bwMode="auto">
          <a:xfrm>
            <a:off x="2207310" y="3781960"/>
            <a:ext cx="414823" cy="565059"/>
          </a:xfrm>
          <a:prstGeom prst="downArrow">
            <a:avLst/>
          </a:prstGeom>
          <a:solidFill>
            <a:schemeClr val="accent2">
              <a:lumMod val="40000"/>
              <a:lumOff val="60000"/>
              <a:alpha val="90000"/>
            </a:schemeClr>
          </a:solidFill>
          <a:ln w="12700">
            <a:solidFill>
              <a:srgbClr val="000000"/>
            </a:solidFill>
          </a:ln>
          <a:effectLst/>
        </p:spPr>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pPr algn="ctr"/>
            <a:endParaRPr kumimoji="1" lang="ja-JP" altLang="en-US" sz="1200" kern="0" dirty="0">
              <a:latin typeface="Meiryo UI" panose="020B0604030504040204" pitchFamily="50" charset="-128"/>
              <a:ea typeface="Meiryo UI" panose="020B0604030504040204" pitchFamily="50" charset="-128"/>
            </a:endParaRPr>
          </a:p>
        </p:txBody>
      </p:sp>
      <p:sp>
        <p:nvSpPr>
          <p:cNvPr id="17" name="矢印: 下カーブ 16">
            <a:extLst>
              <a:ext uri="{FF2B5EF4-FFF2-40B4-BE49-F238E27FC236}">
                <a16:creationId xmlns:a16="http://schemas.microsoft.com/office/drawing/2014/main" id="{7D8E2374-488F-CC59-B991-53DF5C7C3561}"/>
              </a:ext>
            </a:extLst>
          </p:cNvPr>
          <p:cNvSpPr/>
          <p:nvPr/>
        </p:nvSpPr>
        <p:spPr>
          <a:xfrm rot="5768563">
            <a:off x="2585990" y="4610010"/>
            <a:ext cx="846681" cy="353683"/>
          </a:xfrm>
          <a:prstGeom prst="curvedDownArrow">
            <a:avLst/>
          </a:prstGeom>
          <a:solidFill>
            <a:schemeClr val="accent2">
              <a:lumMod val="40000"/>
              <a:lumOff val="60000"/>
              <a:alpha val="90000"/>
            </a:schemeClr>
          </a:solidFill>
          <a:ln w="12700">
            <a:solidFill>
              <a:srgbClr val="000000"/>
            </a:solidFill>
          </a:ln>
          <a:effectLst/>
        </p:spPr>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pPr algn="ctr"/>
            <a:endParaRPr lang="ja-JP" altLang="en-US" sz="1200" kern="0">
              <a:solidFill>
                <a:schemeClr val="tx1"/>
              </a:solidFill>
              <a:latin typeface="Meiryo UI" panose="020B0604030504040204" pitchFamily="50" charset="-128"/>
              <a:ea typeface="Meiryo UI" panose="020B0604030504040204" pitchFamily="50" charset="-128"/>
            </a:endParaRPr>
          </a:p>
        </p:txBody>
      </p:sp>
      <p:sp>
        <p:nvSpPr>
          <p:cNvPr id="18" name="角丸四角形吹き出し 28">
            <a:extLst>
              <a:ext uri="{FF2B5EF4-FFF2-40B4-BE49-F238E27FC236}">
                <a16:creationId xmlns:a16="http://schemas.microsoft.com/office/drawing/2014/main" id="{D1A68F7C-A87C-D1F5-F1F1-614FBAF56344}"/>
              </a:ext>
            </a:extLst>
          </p:cNvPr>
          <p:cNvSpPr/>
          <p:nvPr/>
        </p:nvSpPr>
        <p:spPr>
          <a:xfrm>
            <a:off x="3683135" y="4064489"/>
            <a:ext cx="3088601" cy="997580"/>
          </a:xfrm>
          <a:prstGeom prst="wedgeRoundRectCallout">
            <a:avLst>
              <a:gd name="adj1" fmla="val -61544"/>
              <a:gd name="adj2" fmla="val 22281"/>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kern="0" dirty="0">
                <a:solidFill>
                  <a:prstClr val="black"/>
                </a:solidFill>
                <a:latin typeface="Meiryo UI" panose="020B0604030504040204" pitchFamily="50" charset="-128"/>
                <a:ea typeface="Meiryo UI" panose="020B0604030504040204" pitchFamily="50" charset="-128"/>
              </a:rPr>
              <a:t>埋め込んだ</a:t>
            </a:r>
            <a:r>
              <a:rPr kumimoji="0" lang="en-US" altLang="ja-JP" sz="1200" kern="0" dirty="0">
                <a:solidFill>
                  <a:prstClr val="black"/>
                </a:solidFill>
                <a:latin typeface="Meiryo UI" panose="020B0604030504040204" pitchFamily="50" charset="-128"/>
                <a:ea typeface="Meiryo UI" panose="020B0604030504040204" pitchFamily="50" charset="-128"/>
              </a:rPr>
              <a:t>NOP</a:t>
            </a:r>
            <a:r>
              <a:rPr kumimoji="0" lang="ja-JP" altLang="en-US" sz="1200" kern="0" dirty="0">
                <a:solidFill>
                  <a:prstClr val="black"/>
                </a:solidFill>
                <a:latin typeface="Meiryo UI" panose="020B0604030504040204" pitchFamily="50" charset="-128"/>
                <a:ea typeface="Meiryo UI" panose="020B0604030504040204" pitchFamily="50" charset="-128"/>
              </a:rPr>
              <a:t>命令群の</a:t>
            </a:r>
            <a:endParaRPr kumimoji="0" lang="en-US" altLang="ja-JP" sz="1200" kern="0" dirty="0">
              <a:solidFill>
                <a:prstClr val="black"/>
              </a:solidFill>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どこかにリターンしてくれれば</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OK</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なので</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kern="0" dirty="0">
                <a:solidFill>
                  <a:prstClr val="black"/>
                </a:solidFill>
                <a:latin typeface="Meiryo UI" panose="020B0604030504040204" pitchFamily="50" charset="-128"/>
                <a:ea typeface="Meiryo UI" panose="020B0604030504040204" pitchFamily="50" charset="-128"/>
              </a:rPr>
              <a:t>比較的高確率で</a:t>
            </a:r>
            <a:r>
              <a:rPr kumimoji="0" lang="en-US" altLang="ja-JP" sz="1200" kern="0" dirty="0">
                <a:solidFill>
                  <a:prstClr val="black"/>
                </a:solidFill>
                <a:latin typeface="Meiryo UI" panose="020B0604030504040204" pitchFamily="50" charset="-128"/>
                <a:ea typeface="Meiryo UI" panose="020B0604030504040204" pitchFamily="50" charset="-128"/>
              </a:rPr>
              <a:t>SHELL CODE</a:t>
            </a:r>
            <a:r>
              <a:rPr kumimoji="0" lang="ja-JP" altLang="en-US" sz="1200" kern="0" dirty="0">
                <a:solidFill>
                  <a:prstClr val="black"/>
                </a:solidFill>
                <a:latin typeface="Meiryo UI" panose="020B0604030504040204" pitchFamily="50" charset="-128"/>
                <a:ea typeface="Meiryo UI" panose="020B0604030504040204" pitchFamily="50" charset="-128"/>
              </a:rPr>
              <a:t>実行可能</a:t>
            </a:r>
            <a:endParaRPr kumimoji="0" lang="en-US" altLang="ja-JP" sz="1200" kern="0" dirty="0">
              <a:solidFill>
                <a:prstClr val="black"/>
              </a:solidFill>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バッファに書き込めるだけ</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NOP</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を書き込む</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p:txBody>
      </p:sp>
      <p:sp>
        <p:nvSpPr>
          <p:cNvPr id="2" name="正方形/長方形 1">
            <a:extLst>
              <a:ext uri="{FF2B5EF4-FFF2-40B4-BE49-F238E27FC236}">
                <a16:creationId xmlns:a16="http://schemas.microsoft.com/office/drawing/2014/main" id="{9E5FE3D7-381C-152C-5C27-742E15ABC76D}"/>
              </a:ext>
            </a:extLst>
          </p:cNvPr>
          <p:cNvSpPr/>
          <p:nvPr/>
        </p:nvSpPr>
        <p:spPr>
          <a:xfrm>
            <a:off x="91975" y="681073"/>
            <a:ext cx="5420304"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■攻撃の課題①：</a:t>
            </a:r>
            <a:r>
              <a:rPr lang="en-US" altLang="ja-JP" sz="1600" dirty="0">
                <a:latin typeface="Meiryo UI" panose="020B0604030504040204" pitchFamily="50" charset="-128"/>
                <a:ea typeface="Meiryo UI" panose="020B0604030504040204" pitchFamily="50" charset="-128"/>
              </a:rPr>
              <a:t>SHELL CODE</a:t>
            </a:r>
            <a:r>
              <a:rPr lang="ja-JP" altLang="en-US" sz="1600" dirty="0">
                <a:latin typeface="Meiryo UI" panose="020B0604030504040204" pitchFamily="50" charset="-128"/>
                <a:ea typeface="Meiryo UI" panose="020B0604030504040204" pitchFamily="50" charset="-128"/>
              </a:rPr>
              <a:t>のアドレス特定</a:t>
            </a:r>
            <a:endParaRPr lang="ja-JP" altLang="en-US" sz="1600" dirty="0"/>
          </a:p>
        </p:txBody>
      </p:sp>
      <p:sp>
        <p:nvSpPr>
          <p:cNvPr id="9" name="正方形/長方形 8">
            <a:extLst>
              <a:ext uri="{FF2B5EF4-FFF2-40B4-BE49-F238E27FC236}">
                <a16:creationId xmlns:a16="http://schemas.microsoft.com/office/drawing/2014/main" id="{F83A44F9-265D-7D2A-AD94-56BFCB9EE3C2}"/>
              </a:ext>
            </a:extLst>
          </p:cNvPr>
          <p:cNvSpPr/>
          <p:nvPr/>
        </p:nvSpPr>
        <p:spPr>
          <a:xfrm>
            <a:off x="91975" y="1814293"/>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■解決方法：</a:t>
            </a:r>
            <a:r>
              <a:rPr lang="en-US" altLang="ja-JP" sz="1600" dirty="0">
                <a:latin typeface="Meiryo UI" panose="020B0604030504040204" pitchFamily="50" charset="-128"/>
                <a:ea typeface="Meiryo UI" panose="020B0604030504040204" pitchFamily="50" charset="-128"/>
              </a:rPr>
              <a:t>NOP-sled</a:t>
            </a:r>
            <a:endParaRPr lang="ja-JP" altLang="en-US" sz="1600" dirty="0"/>
          </a:p>
        </p:txBody>
      </p:sp>
      <p:sp>
        <p:nvSpPr>
          <p:cNvPr id="10" name="テキスト ボックス 9">
            <a:extLst>
              <a:ext uri="{FF2B5EF4-FFF2-40B4-BE49-F238E27FC236}">
                <a16:creationId xmlns:a16="http://schemas.microsoft.com/office/drawing/2014/main" id="{2B85DA49-A1C0-EC1B-9BF1-F21FFFCA42B8}"/>
              </a:ext>
            </a:extLst>
          </p:cNvPr>
          <p:cNvSpPr txBox="1"/>
          <p:nvPr/>
        </p:nvSpPr>
        <p:spPr>
          <a:xfrm>
            <a:off x="227021" y="2190913"/>
            <a:ext cx="8339009" cy="523220"/>
          </a:xfrm>
          <a:prstGeom prst="rect">
            <a:avLst/>
          </a:prstGeom>
          <a:noFill/>
        </p:spPr>
        <p:txBody>
          <a:bodyPr wrap="square" rtlCol="0">
            <a:spAutoFit/>
          </a:bodyPr>
          <a:lstStyle/>
          <a:p>
            <a:r>
              <a:rPr lang="en-US" altLang="ja-JP" sz="1400" dirty="0" err="1">
                <a:latin typeface="Meiryo UI" panose="020B0604030504040204" pitchFamily="50" charset="-128"/>
                <a:ea typeface="Meiryo UI" panose="020B0604030504040204" pitchFamily="50" charset="-128"/>
              </a:rPr>
              <a:t>nop</a:t>
            </a:r>
            <a:r>
              <a:rPr lang="en-US" altLang="ja-JP" sz="1400" dirty="0">
                <a:latin typeface="Meiryo UI" panose="020B0604030504040204" pitchFamily="50" charset="-128"/>
                <a:ea typeface="Meiryo UI" panose="020B0604030504040204" pitchFamily="50" charset="-128"/>
              </a:rPr>
              <a:t>(0x90)</a:t>
            </a:r>
            <a:r>
              <a:rPr lang="ja-JP" altLang="en-US" sz="1400" dirty="0">
                <a:latin typeface="Meiryo UI" panose="020B0604030504040204" pitchFamily="50" charset="-128"/>
                <a:ea typeface="Meiryo UI" panose="020B0604030504040204" pitchFamily="50" charset="-128"/>
              </a:rPr>
              <a:t>という何もしない命令を</a:t>
            </a:r>
            <a:r>
              <a:rPr lang="en-US" altLang="ja-JP" sz="1400" dirty="0">
                <a:latin typeface="Meiryo UI" panose="020B0604030504040204" pitchFamily="50" charset="-128"/>
                <a:ea typeface="Meiryo UI" panose="020B0604030504040204" pitchFamily="50" charset="-128"/>
              </a:rPr>
              <a:t>SHELL CODE</a:t>
            </a:r>
            <a:r>
              <a:rPr lang="ja-JP" altLang="en-US" sz="1400" dirty="0">
                <a:latin typeface="Meiryo UI" panose="020B0604030504040204" pitchFamily="50" charset="-128"/>
                <a:ea typeface="Meiryo UI" panose="020B0604030504040204" pitchFamily="50" charset="-128"/>
              </a:rPr>
              <a:t>の前に大量に埋め込んで置く。</a:t>
            </a:r>
            <a:endParaRPr lang="en-US" altLang="ja-JP" sz="1400" dirty="0">
              <a:latin typeface="Meiryo UI" panose="020B0604030504040204" pitchFamily="50" charset="-128"/>
              <a:ea typeface="Meiryo UI" panose="020B0604030504040204" pitchFamily="50" charset="-128"/>
            </a:endParaRPr>
          </a:p>
          <a:p>
            <a:r>
              <a:rPr lang="en-US" altLang="ja-JP" sz="1400" dirty="0" err="1">
                <a:latin typeface="Meiryo UI" panose="020B0604030504040204" pitchFamily="50" charset="-128"/>
                <a:ea typeface="Meiryo UI" panose="020B0604030504040204" pitchFamily="50" charset="-128"/>
              </a:rPr>
              <a:t>nop</a:t>
            </a:r>
            <a:r>
              <a:rPr lang="en-US" altLang="ja-JP" sz="1400" dirty="0">
                <a:latin typeface="Meiryo UI" panose="020B0604030504040204" pitchFamily="50" charset="-128"/>
                <a:ea typeface="Meiryo UI" panose="020B0604030504040204" pitchFamily="50" charset="-128"/>
              </a:rPr>
              <a:t>-sled</a:t>
            </a:r>
            <a:r>
              <a:rPr lang="ja-JP" altLang="en-US" sz="1400" dirty="0">
                <a:latin typeface="Meiryo UI" panose="020B0604030504040204" pitchFamily="50" charset="-128"/>
                <a:ea typeface="Meiryo UI" panose="020B0604030504040204" pitchFamily="50" charset="-128"/>
              </a:rPr>
              <a:t>のどこかにリターンすれば、</a:t>
            </a:r>
            <a:r>
              <a:rPr lang="en-US" altLang="ja-JP" sz="1400" dirty="0" err="1">
                <a:latin typeface="Meiryo UI" panose="020B0604030504040204" pitchFamily="50" charset="-128"/>
                <a:ea typeface="Meiryo UI" panose="020B0604030504040204" pitchFamily="50" charset="-128"/>
              </a:rPr>
              <a:t>nop</a:t>
            </a:r>
            <a:r>
              <a:rPr lang="ja-JP" altLang="en-US" sz="1400" dirty="0">
                <a:latin typeface="Meiryo UI" panose="020B0604030504040204" pitchFamily="50" charset="-128"/>
                <a:ea typeface="Meiryo UI" panose="020B0604030504040204" pitchFamily="50" charset="-128"/>
              </a:rPr>
              <a:t>処理を実行しきった後、自動的に</a:t>
            </a:r>
            <a:r>
              <a:rPr lang="en-US" altLang="ja-JP" sz="1400" dirty="0">
                <a:latin typeface="Meiryo UI" panose="020B0604030504040204" pitchFamily="50" charset="-128"/>
                <a:ea typeface="Meiryo UI" panose="020B0604030504040204" pitchFamily="50" charset="-128"/>
              </a:rPr>
              <a:t>SHELL CODE</a:t>
            </a:r>
            <a:r>
              <a:rPr lang="ja-JP" altLang="en-US" sz="1400" dirty="0">
                <a:latin typeface="Meiryo UI" panose="020B0604030504040204" pitchFamily="50" charset="-128"/>
                <a:ea typeface="Meiryo UI" panose="020B0604030504040204" pitchFamily="50" charset="-128"/>
              </a:rPr>
              <a:t>が実行される。</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3163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いにしえの</a:t>
            </a: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BOF</a:t>
            </a:r>
            <a:endPar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905EC23A-164C-089E-A326-15F957C262A6}"/>
              </a:ext>
            </a:extLst>
          </p:cNvPr>
          <p:cNvSpPr txBox="1"/>
          <p:nvPr/>
        </p:nvSpPr>
        <p:spPr>
          <a:xfrm>
            <a:off x="227022" y="1045512"/>
            <a:ext cx="9831377" cy="523220"/>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何かしらの制約により書き込めるバッファサイズは制限があることが多く、</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NOP</a:t>
            </a:r>
            <a:r>
              <a:rPr lang="ja-JP" altLang="en-US" sz="1400" dirty="0">
                <a:latin typeface="Meiryo UI" panose="020B0604030504040204" pitchFamily="50" charset="-128"/>
                <a:ea typeface="Meiryo UI" panose="020B0604030504040204" pitchFamily="50" charset="-128"/>
              </a:rPr>
              <a:t>命令を少量しか書き込めない場合は、中々</a:t>
            </a:r>
            <a:r>
              <a:rPr lang="en-US" altLang="ja-JP" sz="1400" dirty="0">
                <a:latin typeface="Meiryo UI" panose="020B0604030504040204" pitchFamily="50" charset="-128"/>
                <a:ea typeface="Meiryo UI" panose="020B0604030504040204" pitchFamily="50" charset="-128"/>
              </a:rPr>
              <a:t>SHELL CODE</a:t>
            </a:r>
            <a:r>
              <a:rPr lang="ja-JP" altLang="en-US" sz="1400" dirty="0">
                <a:latin typeface="Meiryo UI" panose="020B0604030504040204" pitchFamily="50" charset="-128"/>
                <a:ea typeface="Meiryo UI" panose="020B0604030504040204" pitchFamily="50" charset="-128"/>
              </a:rPr>
              <a:t>を実行できない場合がある。</a:t>
            </a:r>
            <a:endParaRPr lang="en-US" altLang="ja-JP" sz="1400" dirty="0">
              <a:latin typeface="Meiryo UI" panose="020B0604030504040204" pitchFamily="50" charset="-128"/>
              <a:ea typeface="Meiryo UI" panose="020B0604030504040204" pitchFamily="50" charset="-128"/>
            </a:endParaRPr>
          </a:p>
        </p:txBody>
      </p:sp>
      <p:graphicFrame>
        <p:nvGraphicFramePr>
          <p:cNvPr id="7" name="表 6">
            <a:extLst>
              <a:ext uri="{FF2B5EF4-FFF2-40B4-BE49-F238E27FC236}">
                <a16:creationId xmlns:a16="http://schemas.microsoft.com/office/drawing/2014/main" id="{BDD3A315-5078-72CA-FF41-32395A98BE1E}"/>
              </a:ext>
            </a:extLst>
          </p:cNvPr>
          <p:cNvGraphicFramePr>
            <a:graphicFrameLocks noGrp="1"/>
          </p:cNvGraphicFramePr>
          <p:nvPr>
            <p:extLst>
              <p:ext uri="{D42A27DB-BD31-4B8C-83A1-F6EECF244321}">
                <p14:modId xmlns:p14="http://schemas.microsoft.com/office/powerpoint/2010/main" val="1082690645"/>
              </p:ext>
            </p:extLst>
          </p:nvPr>
        </p:nvGraphicFramePr>
        <p:xfrm>
          <a:off x="5017108" y="3640308"/>
          <a:ext cx="2405866" cy="2592000"/>
        </p:xfrm>
        <a:graphic>
          <a:graphicData uri="http://schemas.openxmlformats.org/drawingml/2006/table">
            <a:tbl>
              <a:tblPr firstRow="1" bandRow="1">
                <a:tableStyleId>{5C22544A-7EE6-4342-B048-85BDC9FD1C3A}</a:tableStyleId>
              </a:tblPr>
              <a:tblGrid>
                <a:gridCol w="2405866">
                  <a:extLst>
                    <a:ext uri="{9D8B030D-6E8A-4147-A177-3AD203B41FA5}">
                      <a16:colId xmlns:a16="http://schemas.microsoft.com/office/drawing/2014/main" val="612655221"/>
                    </a:ext>
                  </a:extLst>
                </a:gridCol>
              </a:tblGrid>
              <a:tr h="32400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60532998"/>
                  </a:ext>
                </a:extLst>
              </a:tr>
              <a:tr h="32400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1677456315"/>
                  </a:ext>
                </a:extLst>
              </a:tr>
              <a:tr h="32400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3373580208"/>
                  </a:ext>
                </a:extLst>
              </a:tr>
              <a:tr h="32400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1090884970"/>
                  </a:ext>
                </a:extLst>
              </a:tr>
              <a:tr h="32400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Jump-ESP </a:t>
                      </a:r>
                      <a:r>
                        <a:rPr kumimoji="1" lang="en-US" altLang="ja-JP" sz="1400" b="0" dirty="0" err="1">
                          <a:solidFill>
                            <a:schemeClr val="tx1"/>
                          </a:solidFill>
                          <a:latin typeface="Meiryo UI" panose="020B0604030504040204" pitchFamily="50" charset="-128"/>
                          <a:ea typeface="Meiryo UI" panose="020B0604030504040204" pitchFamily="50" charset="-128"/>
                        </a:rPr>
                        <a:t>addr</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942907696"/>
                  </a:ext>
                </a:extLst>
              </a:tr>
              <a:tr h="32400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SHELL CODE1</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2581432382"/>
                  </a:ext>
                </a:extLst>
              </a:tr>
              <a:tr h="32400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SHELL CODE2</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248440867"/>
                  </a:ext>
                </a:extLst>
              </a:tr>
              <a:tr h="32400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extLst>
                  <a:ext uri="{0D108BD9-81ED-4DB2-BD59-A6C34878D82A}">
                    <a16:rowId xmlns:a16="http://schemas.microsoft.com/office/drawing/2014/main" val="1088428991"/>
                  </a:ext>
                </a:extLst>
              </a:tr>
            </a:tbl>
          </a:graphicData>
        </a:graphic>
      </p:graphicFrame>
      <p:grpSp>
        <p:nvGrpSpPr>
          <p:cNvPr id="11" name="グループ化 10">
            <a:extLst>
              <a:ext uri="{FF2B5EF4-FFF2-40B4-BE49-F238E27FC236}">
                <a16:creationId xmlns:a16="http://schemas.microsoft.com/office/drawing/2014/main" id="{28D71654-B8E6-488C-AF8C-A16AF1B186F1}"/>
              </a:ext>
            </a:extLst>
          </p:cNvPr>
          <p:cNvGrpSpPr/>
          <p:nvPr/>
        </p:nvGrpSpPr>
        <p:grpSpPr>
          <a:xfrm>
            <a:off x="6755357" y="3863957"/>
            <a:ext cx="807957" cy="640777"/>
            <a:chOff x="6644571" y="1084930"/>
            <a:chExt cx="825761" cy="699299"/>
          </a:xfrm>
        </p:grpSpPr>
        <p:sp>
          <p:nvSpPr>
            <p:cNvPr id="12" name="爆発 2 256">
              <a:extLst>
                <a:ext uri="{FF2B5EF4-FFF2-40B4-BE49-F238E27FC236}">
                  <a16:creationId xmlns:a16="http://schemas.microsoft.com/office/drawing/2014/main" id="{D81ACFCF-EE41-C512-618A-592947AB35B8}"/>
                </a:ext>
              </a:extLst>
            </p:cNvPr>
            <p:cNvSpPr/>
            <p:nvPr/>
          </p:nvSpPr>
          <p:spPr>
            <a:xfrm rot="1706608">
              <a:off x="6644571" y="1084930"/>
              <a:ext cx="825761" cy="699299"/>
            </a:xfrm>
            <a:prstGeom prst="irregularSeal2">
              <a:avLst/>
            </a:prstGeom>
            <a:solidFill>
              <a:srgbClr val="FFFF99"/>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3" name="テキスト ボックス 12">
              <a:extLst>
                <a:ext uri="{FF2B5EF4-FFF2-40B4-BE49-F238E27FC236}">
                  <a16:creationId xmlns:a16="http://schemas.microsoft.com/office/drawing/2014/main" id="{FC9D6B7A-2A84-1AC0-2522-E0B26917742C}"/>
                </a:ext>
              </a:extLst>
            </p:cNvPr>
            <p:cNvSpPr txBox="1"/>
            <p:nvPr/>
          </p:nvSpPr>
          <p:spPr>
            <a:xfrm>
              <a:off x="6655653" y="1220248"/>
              <a:ext cx="77217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eiryo UI" panose="020B0604030504040204" pitchFamily="50" charset="-128"/>
                </a:rPr>
                <a:t>オーバー</a:t>
              </a:r>
              <a:endParaRPr kumimoji="1" lang="en-US" altLang="ja-JP" sz="1000" b="0"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eiryo UI" panose="020B0604030504040204" pitchFamily="50" charset="-128"/>
                </a:rPr>
                <a:t>フロー</a:t>
              </a:r>
              <a:endParaRPr kumimoji="1" lang="en-US" altLang="ja-JP" sz="1000" b="0"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4" name="下矢印 254">
            <a:extLst>
              <a:ext uri="{FF2B5EF4-FFF2-40B4-BE49-F238E27FC236}">
                <a16:creationId xmlns:a16="http://schemas.microsoft.com/office/drawing/2014/main" id="{81A63D42-51A4-9000-128D-4AD68F65EA56}"/>
              </a:ext>
            </a:extLst>
          </p:cNvPr>
          <p:cNvSpPr/>
          <p:nvPr/>
        </p:nvSpPr>
        <p:spPr bwMode="auto">
          <a:xfrm>
            <a:off x="6881334" y="4474755"/>
            <a:ext cx="414823" cy="461447"/>
          </a:xfrm>
          <a:prstGeom prst="downArrow">
            <a:avLst/>
          </a:prstGeom>
          <a:solidFill>
            <a:schemeClr val="accent2">
              <a:lumMod val="40000"/>
              <a:lumOff val="60000"/>
              <a:alpha val="90000"/>
            </a:schemeClr>
          </a:solidFill>
          <a:ln w="12700">
            <a:solidFill>
              <a:srgbClr val="000000"/>
            </a:solidFill>
          </a:ln>
          <a:effectLst/>
        </p:spPr>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pPr algn="ctr"/>
            <a:endParaRPr kumimoji="1" lang="ja-JP" altLang="en-US" sz="1200" kern="0" dirty="0">
              <a:latin typeface="Meiryo UI" panose="020B0604030504040204" pitchFamily="50" charset="-128"/>
              <a:ea typeface="Meiryo UI" panose="020B0604030504040204" pitchFamily="50" charset="-128"/>
            </a:endParaRPr>
          </a:p>
        </p:txBody>
      </p:sp>
      <p:sp>
        <p:nvSpPr>
          <p:cNvPr id="2" name="正方形/長方形 1">
            <a:extLst>
              <a:ext uri="{FF2B5EF4-FFF2-40B4-BE49-F238E27FC236}">
                <a16:creationId xmlns:a16="http://schemas.microsoft.com/office/drawing/2014/main" id="{9E5FE3D7-381C-152C-5C27-742E15ABC76D}"/>
              </a:ext>
            </a:extLst>
          </p:cNvPr>
          <p:cNvSpPr/>
          <p:nvPr/>
        </p:nvSpPr>
        <p:spPr>
          <a:xfrm>
            <a:off x="91975" y="681073"/>
            <a:ext cx="5420304"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■攻撃の課題②：バッファサイズの制限</a:t>
            </a:r>
            <a:endParaRPr lang="ja-JP" altLang="en-US" sz="1600" dirty="0"/>
          </a:p>
        </p:txBody>
      </p:sp>
      <p:sp>
        <p:nvSpPr>
          <p:cNvPr id="9" name="正方形/長方形 8">
            <a:extLst>
              <a:ext uri="{FF2B5EF4-FFF2-40B4-BE49-F238E27FC236}">
                <a16:creationId xmlns:a16="http://schemas.microsoft.com/office/drawing/2014/main" id="{F83A44F9-265D-7D2A-AD94-56BFCB9EE3C2}"/>
              </a:ext>
            </a:extLst>
          </p:cNvPr>
          <p:cNvSpPr/>
          <p:nvPr/>
        </p:nvSpPr>
        <p:spPr>
          <a:xfrm>
            <a:off x="91975" y="1814293"/>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■解決方法：</a:t>
            </a:r>
            <a:r>
              <a:rPr lang="en-US" altLang="ja-JP" sz="1600" dirty="0">
                <a:latin typeface="Meiryo UI" panose="020B0604030504040204" pitchFamily="50" charset="-128"/>
                <a:ea typeface="Meiryo UI" panose="020B0604030504040204" pitchFamily="50" charset="-128"/>
              </a:rPr>
              <a:t>ret2esp</a:t>
            </a:r>
            <a:endParaRPr lang="ja-JP" altLang="en-US" sz="1600" dirty="0"/>
          </a:p>
        </p:txBody>
      </p:sp>
      <p:sp>
        <p:nvSpPr>
          <p:cNvPr id="10" name="テキスト ボックス 9">
            <a:extLst>
              <a:ext uri="{FF2B5EF4-FFF2-40B4-BE49-F238E27FC236}">
                <a16:creationId xmlns:a16="http://schemas.microsoft.com/office/drawing/2014/main" id="{2B85DA49-A1C0-EC1B-9BF1-F21FFFCA42B8}"/>
              </a:ext>
            </a:extLst>
          </p:cNvPr>
          <p:cNvSpPr txBox="1"/>
          <p:nvPr/>
        </p:nvSpPr>
        <p:spPr>
          <a:xfrm>
            <a:off x="227021" y="2190913"/>
            <a:ext cx="11280617" cy="954107"/>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もし「</a:t>
            </a:r>
            <a:r>
              <a:rPr lang="en-US" altLang="ja-JP" sz="1400" dirty="0" err="1">
                <a:latin typeface="Meiryo UI" panose="020B0604030504040204" pitchFamily="50" charset="-128"/>
                <a:ea typeface="Meiryo UI" panose="020B0604030504040204" pitchFamily="50" charset="-128"/>
              </a:rPr>
              <a:t>jmp</a:t>
            </a:r>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esp</a:t>
            </a:r>
            <a:r>
              <a:rPr lang="en-US" altLang="ja-JP" sz="1400" dirty="0">
                <a:latin typeface="Meiryo UI" panose="020B0604030504040204" pitchFamily="50" charset="-128"/>
                <a:ea typeface="Meiryo UI" panose="020B0604030504040204" pitchFamily="50" charset="-128"/>
              </a:rPr>
              <a:t>(0xff 0xe4)</a:t>
            </a:r>
            <a:r>
              <a:rPr lang="ja-JP" altLang="en-US" sz="1400" dirty="0">
                <a:latin typeface="Meiryo UI" panose="020B0604030504040204" pitchFamily="50" charset="-128"/>
                <a:ea typeface="Meiryo UI" panose="020B0604030504040204" pitchFamily="50" charset="-128"/>
              </a:rPr>
              <a:t>」や「</a:t>
            </a:r>
            <a:r>
              <a:rPr lang="en-US" altLang="ja-JP" sz="1400" dirty="0">
                <a:latin typeface="Meiryo UI" panose="020B0604030504040204" pitchFamily="50" charset="-128"/>
                <a:ea typeface="Meiryo UI" panose="020B0604030504040204" pitchFamily="50" charset="-128"/>
              </a:rPr>
              <a:t>call </a:t>
            </a:r>
            <a:r>
              <a:rPr lang="en-US" altLang="ja-JP" sz="1400" dirty="0" err="1">
                <a:latin typeface="Meiryo UI" panose="020B0604030504040204" pitchFamily="50" charset="-128"/>
                <a:ea typeface="Meiryo UI" panose="020B0604030504040204" pitchFamily="50" charset="-128"/>
              </a:rPr>
              <a:t>esp</a:t>
            </a:r>
            <a:r>
              <a:rPr lang="en-US" altLang="ja-JP" sz="1400" dirty="0">
                <a:latin typeface="Meiryo UI" panose="020B0604030504040204" pitchFamily="50" charset="-128"/>
                <a:ea typeface="Meiryo UI" panose="020B0604030504040204" pitchFamily="50" charset="-128"/>
              </a:rPr>
              <a:t>(0xff 0xd4)</a:t>
            </a:r>
            <a:r>
              <a:rPr lang="ja-JP" altLang="en-US" sz="1400" dirty="0">
                <a:latin typeface="Meiryo UI" panose="020B0604030504040204" pitchFamily="50" charset="-128"/>
                <a:ea typeface="Meiryo UI" panose="020B0604030504040204" pitchFamily="50" charset="-128"/>
              </a:rPr>
              <a:t>」といったバイト列がコード領域</a:t>
            </a:r>
            <a:r>
              <a:rPr lang="en-US" altLang="ja-JP" sz="1400" dirty="0">
                <a:latin typeface="Meiryo UI" panose="020B0604030504040204" pitchFamily="50" charset="-128"/>
                <a:ea typeface="Meiryo UI" panose="020B0604030504040204" pitchFamily="50" charset="-128"/>
              </a:rPr>
              <a:t>(.text)</a:t>
            </a:r>
            <a:r>
              <a:rPr lang="ja-JP" altLang="en-US" sz="1400" dirty="0">
                <a:latin typeface="Meiryo UI" panose="020B0604030504040204" pitchFamily="50" charset="-128"/>
                <a:ea typeface="Meiryo UI" panose="020B0604030504040204" pitchFamily="50" charset="-128"/>
              </a:rPr>
              <a:t>に存在する場合、</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これらの命令にリターンすることで</a:t>
            </a:r>
            <a:r>
              <a:rPr lang="en-US" altLang="ja-JP" sz="1400" dirty="0">
                <a:latin typeface="Meiryo UI" panose="020B0604030504040204" pitchFamily="50" charset="-128"/>
                <a:ea typeface="Meiryo UI" panose="020B0604030504040204" pitchFamily="50" charset="-128"/>
              </a:rPr>
              <a:t>SHELL CODE</a:t>
            </a:r>
            <a:r>
              <a:rPr lang="ja-JP" altLang="en-US" sz="1400" dirty="0">
                <a:latin typeface="Meiryo UI" panose="020B0604030504040204" pitchFamily="50" charset="-128"/>
                <a:ea typeface="Meiryo UI" panose="020B0604030504040204" pitchFamily="50" charset="-128"/>
              </a:rPr>
              <a:t>を実行可能。</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通常</a:t>
            </a:r>
            <a:r>
              <a:rPr lang="en-US" altLang="ja-JP" sz="1400" dirty="0">
                <a:latin typeface="Meiryo UI" panose="020B0604030504040204" pitchFamily="50" charset="-128"/>
                <a:ea typeface="Meiryo UI" panose="020B0604030504040204" pitchFamily="50" charset="-128"/>
              </a:rPr>
              <a:t>.text</a:t>
            </a:r>
            <a:r>
              <a:rPr lang="ja-JP" altLang="en-US" sz="1400" dirty="0">
                <a:latin typeface="Meiryo UI" panose="020B0604030504040204" pitchFamily="50" charset="-128"/>
                <a:ea typeface="Meiryo UI" panose="020B0604030504040204" pitchFamily="50" charset="-128"/>
              </a:rPr>
              <a:t>は固定アドレスにロードされるため、事前にディスアセンブラ等でコードを確認することで、</a:t>
            </a:r>
            <a:r>
              <a:rPr lang="en-US" altLang="ja-JP" sz="1400" dirty="0" err="1">
                <a:latin typeface="Meiryo UI" panose="020B0604030504040204" pitchFamily="50" charset="-128"/>
                <a:ea typeface="Meiryo UI" panose="020B0604030504040204" pitchFamily="50" charset="-128"/>
              </a:rPr>
              <a:t>jmp</a:t>
            </a:r>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esp</a:t>
            </a:r>
            <a:r>
              <a:rPr lang="ja-JP" altLang="en-US" sz="1400" dirty="0">
                <a:latin typeface="Meiryo UI" panose="020B0604030504040204" pitchFamily="50" charset="-128"/>
                <a:ea typeface="Meiryo UI" panose="020B0604030504040204" pitchFamily="50" charset="-128"/>
              </a:rPr>
              <a:t>命令のアドレスが確定する。</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スタック上のアドレスが分からなくても</a:t>
            </a:r>
            <a:r>
              <a:rPr lang="en-US" altLang="ja-JP" sz="1400" dirty="0">
                <a:latin typeface="Meiryo UI" panose="020B0604030504040204" pitchFamily="50" charset="-128"/>
                <a:ea typeface="Meiryo UI" panose="020B0604030504040204" pitchFamily="50" charset="-128"/>
              </a:rPr>
              <a:t>100%</a:t>
            </a:r>
            <a:r>
              <a:rPr lang="ja-JP" altLang="en-US" sz="1400" dirty="0">
                <a:latin typeface="Meiryo UI" panose="020B0604030504040204" pitchFamily="50" charset="-128"/>
                <a:ea typeface="Meiryo UI" panose="020B0604030504040204" pitchFamily="50" charset="-128"/>
              </a:rPr>
              <a:t>の確立で</a:t>
            </a:r>
            <a:r>
              <a:rPr lang="en-US" altLang="ja-JP" sz="1400" dirty="0">
                <a:latin typeface="Meiryo UI" panose="020B0604030504040204" pitchFamily="50" charset="-128"/>
                <a:ea typeface="Meiryo UI" panose="020B0604030504040204" pitchFamily="50" charset="-128"/>
              </a:rPr>
              <a:t>SHELL CODE</a:t>
            </a:r>
            <a:r>
              <a:rPr lang="ja-JP" altLang="en-US" sz="1400" dirty="0">
                <a:latin typeface="Meiryo UI" panose="020B0604030504040204" pitchFamily="50" charset="-128"/>
                <a:ea typeface="Meiryo UI" panose="020B0604030504040204" pitchFamily="50" charset="-128"/>
              </a:rPr>
              <a:t>に飛ぶことができる。</a:t>
            </a:r>
            <a:endParaRPr lang="en-US" altLang="ja-JP" sz="1400" dirty="0">
              <a:latin typeface="Meiryo UI" panose="020B0604030504040204" pitchFamily="50" charset="-128"/>
              <a:ea typeface="Meiryo UI" panose="020B0604030504040204" pitchFamily="50" charset="-128"/>
            </a:endParaRPr>
          </a:p>
        </p:txBody>
      </p:sp>
      <p:sp>
        <p:nvSpPr>
          <p:cNvPr id="4" name="横巻き 49">
            <a:extLst>
              <a:ext uri="{FF2B5EF4-FFF2-40B4-BE49-F238E27FC236}">
                <a16:creationId xmlns:a16="http://schemas.microsoft.com/office/drawing/2014/main" id="{18B8F26A-B54C-17DD-063F-533E14993ADE}"/>
              </a:ext>
            </a:extLst>
          </p:cNvPr>
          <p:cNvSpPr/>
          <p:nvPr/>
        </p:nvSpPr>
        <p:spPr>
          <a:xfrm>
            <a:off x="435690" y="3616884"/>
            <a:ext cx="3192137" cy="2499598"/>
          </a:xfrm>
          <a:prstGeom prst="horizontalScroll">
            <a:avLst/>
          </a:prstGeom>
          <a:solidFill>
            <a:schemeClr val="tx2">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100" b="1" dirty="0">
                <a:solidFill>
                  <a:srgbClr val="1F497D"/>
                </a:solidFill>
                <a:effectLst>
                  <a:glow rad="127000">
                    <a:schemeClr val="bg1"/>
                  </a:glow>
                </a:effectLst>
                <a:latin typeface="Meiryo UI"/>
                <a:ea typeface="Meiryo UI"/>
              </a:rPr>
              <a:t>【</a:t>
            </a:r>
            <a:r>
              <a:rPr lang="ja-JP" altLang="en-US" sz="1100" b="1" dirty="0">
                <a:solidFill>
                  <a:srgbClr val="1F497D"/>
                </a:solidFill>
                <a:effectLst>
                  <a:glow rad="127000">
                    <a:schemeClr val="bg1"/>
                  </a:glow>
                </a:effectLst>
                <a:latin typeface="Meiryo UI"/>
                <a:ea typeface="Meiryo UI"/>
              </a:rPr>
              <a:t>攻撃対象バイナリのアセンブルコード</a:t>
            </a:r>
            <a:r>
              <a:rPr lang="en-US" altLang="ja-JP" sz="1100" b="1" dirty="0">
                <a:solidFill>
                  <a:srgbClr val="1F497D"/>
                </a:solidFill>
                <a:effectLst>
                  <a:glow rad="127000">
                    <a:schemeClr val="bg1"/>
                  </a:glow>
                </a:effectLst>
                <a:latin typeface="Meiryo UI"/>
                <a:ea typeface="Meiryo UI"/>
              </a:rPr>
              <a:t>】</a:t>
            </a:r>
          </a:p>
          <a:p>
            <a:pPr algn="ctr"/>
            <a:endParaRPr lang="en-US" altLang="ja-JP" sz="1100" b="1" dirty="0">
              <a:solidFill>
                <a:srgbClr val="1F497D"/>
              </a:solidFill>
              <a:effectLst>
                <a:glow rad="127000">
                  <a:schemeClr val="bg1"/>
                </a:glow>
              </a:effectLst>
              <a:latin typeface="Meiryo UI"/>
              <a:ea typeface="Meiryo UI"/>
            </a:endParaRPr>
          </a:p>
          <a:p>
            <a:r>
              <a:rPr lang="en-US" altLang="ja-JP" sz="1100" b="1" dirty="0">
                <a:solidFill>
                  <a:srgbClr val="1F497D"/>
                </a:solidFill>
                <a:effectLst>
                  <a:glow rad="127000">
                    <a:schemeClr val="bg1"/>
                  </a:glow>
                </a:effectLst>
                <a:latin typeface="Meiryo UI"/>
                <a:ea typeface="Meiryo UI"/>
              </a:rPr>
              <a:t>.text</a:t>
            </a:r>
          </a:p>
          <a:p>
            <a:r>
              <a:rPr lang="ja-JP" altLang="en-US" sz="1100" b="1" dirty="0">
                <a:solidFill>
                  <a:srgbClr val="1F497D"/>
                </a:solidFill>
                <a:effectLst>
                  <a:glow rad="127000">
                    <a:schemeClr val="bg1"/>
                  </a:glow>
                </a:effectLst>
                <a:latin typeface="Meiryo UI"/>
                <a:ea typeface="Meiryo UI"/>
              </a:rPr>
              <a:t>　　</a:t>
            </a:r>
            <a:r>
              <a:rPr lang="en-US" altLang="ja-JP" sz="1100" b="1" dirty="0">
                <a:solidFill>
                  <a:srgbClr val="1F497D"/>
                </a:solidFill>
                <a:effectLst>
                  <a:glow rad="127000">
                    <a:schemeClr val="bg1"/>
                  </a:glow>
                </a:effectLst>
                <a:latin typeface="Meiryo UI"/>
                <a:ea typeface="Meiryo UI"/>
              </a:rPr>
              <a:t>…</a:t>
            </a:r>
          </a:p>
          <a:p>
            <a:r>
              <a:rPr lang="ja-JP" altLang="en-US" sz="1100" b="1" dirty="0">
                <a:solidFill>
                  <a:srgbClr val="1F497D"/>
                </a:solidFill>
                <a:effectLst>
                  <a:glow rad="127000">
                    <a:schemeClr val="bg1"/>
                  </a:glow>
                </a:effectLst>
                <a:latin typeface="Meiryo UI"/>
                <a:ea typeface="Meiryo UI"/>
              </a:rPr>
              <a:t>　　</a:t>
            </a:r>
            <a:r>
              <a:rPr lang="en-US" altLang="ja-JP" sz="1100" b="1" dirty="0">
                <a:solidFill>
                  <a:srgbClr val="1F497D"/>
                </a:solidFill>
                <a:effectLst>
                  <a:glow rad="127000">
                    <a:schemeClr val="bg1"/>
                  </a:glow>
                </a:effectLst>
                <a:latin typeface="Meiryo UI"/>
                <a:ea typeface="Meiryo UI"/>
              </a:rPr>
              <a:t>0x08044352 pop </a:t>
            </a:r>
            <a:r>
              <a:rPr lang="en-US" altLang="ja-JP" sz="1100" b="1" dirty="0" err="1">
                <a:solidFill>
                  <a:srgbClr val="1F497D"/>
                </a:solidFill>
                <a:effectLst>
                  <a:glow rad="127000">
                    <a:schemeClr val="bg1"/>
                  </a:glow>
                </a:effectLst>
                <a:latin typeface="Meiryo UI"/>
                <a:ea typeface="Meiryo UI"/>
              </a:rPr>
              <a:t>edx</a:t>
            </a:r>
            <a:endParaRPr lang="en-US" altLang="ja-JP" sz="1100" b="1" dirty="0">
              <a:solidFill>
                <a:srgbClr val="1F497D"/>
              </a:solidFill>
              <a:effectLst>
                <a:glow rad="127000">
                  <a:schemeClr val="bg1"/>
                </a:glow>
              </a:effectLst>
              <a:latin typeface="Meiryo UI"/>
              <a:ea typeface="Meiryo UI"/>
            </a:endParaRPr>
          </a:p>
          <a:p>
            <a:r>
              <a:rPr lang="ja-JP" altLang="en-US" sz="1100" b="1" dirty="0">
                <a:solidFill>
                  <a:srgbClr val="1F497D"/>
                </a:solidFill>
                <a:effectLst>
                  <a:glow rad="127000">
                    <a:schemeClr val="bg1"/>
                  </a:glow>
                </a:effectLst>
                <a:latin typeface="Meiryo UI"/>
                <a:ea typeface="Meiryo UI"/>
              </a:rPr>
              <a:t>　　</a:t>
            </a:r>
            <a:r>
              <a:rPr lang="en-US" altLang="ja-JP" sz="1100" b="1" dirty="0">
                <a:solidFill>
                  <a:srgbClr val="1F497D"/>
                </a:solidFill>
                <a:effectLst>
                  <a:glow rad="127000">
                    <a:schemeClr val="bg1"/>
                  </a:glow>
                </a:effectLst>
                <a:latin typeface="Meiryo UI"/>
                <a:ea typeface="Meiryo UI"/>
              </a:rPr>
              <a:t>0x08044353 ret</a:t>
            </a:r>
          </a:p>
          <a:p>
            <a:r>
              <a:rPr lang="ja-JP" altLang="en-US" sz="1100" b="1" dirty="0">
                <a:solidFill>
                  <a:srgbClr val="1F497D"/>
                </a:solidFill>
                <a:effectLst>
                  <a:glow rad="127000">
                    <a:schemeClr val="bg1"/>
                  </a:glow>
                </a:effectLst>
                <a:latin typeface="Meiryo UI"/>
                <a:ea typeface="Meiryo UI"/>
              </a:rPr>
              <a:t>　　</a:t>
            </a:r>
            <a:r>
              <a:rPr lang="en-US" altLang="ja-JP" sz="1100" b="1" dirty="0">
                <a:solidFill>
                  <a:srgbClr val="1F497D"/>
                </a:solidFill>
                <a:effectLst>
                  <a:glow rad="127000">
                    <a:schemeClr val="bg1"/>
                  </a:glow>
                </a:effectLst>
                <a:latin typeface="Meiryo UI"/>
                <a:ea typeface="Meiryo UI"/>
              </a:rPr>
              <a:t>…</a:t>
            </a:r>
          </a:p>
          <a:p>
            <a:r>
              <a:rPr lang="ja-JP" altLang="en-US" sz="1100" b="1" dirty="0">
                <a:solidFill>
                  <a:srgbClr val="1F497D"/>
                </a:solidFill>
                <a:effectLst>
                  <a:glow rad="127000">
                    <a:schemeClr val="bg1"/>
                  </a:glow>
                </a:effectLst>
                <a:latin typeface="Meiryo UI"/>
                <a:ea typeface="Meiryo UI"/>
              </a:rPr>
              <a:t>　　</a:t>
            </a:r>
            <a:r>
              <a:rPr lang="en-US" altLang="ja-JP" sz="1100" b="1" dirty="0">
                <a:solidFill>
                  <a:srgbClr val="1F497D"/>
                </a:solidFill>
                <a:effectLst>
                  <a:glow rad="127000">
                    <a:schemeClr val="bg1"/>
                  </a:glow>
                </a:effectLst>
                <a:latin typeface="Meiryo UI"/>
                <a:ea typeface="Meiryo UI"/>
              </a:rPr>
              <a:t>0x08044792 </a:t>
            </a:r>
            <a:r>
              <a:rPr lang="en-US" altLang="ja-JP" sz="1100" b="1" dirty="0" err="1">
                <a:solidFill>
                  <a:srgbClr val="1F497D"/>
                </a:solidFill>
                <a:effectLst>
                  <a:glow rad="127000">
                    <a:schemeClr val="bg1"/>
                  </a:glow>
                </a:effectLst>
                <a:latin typeface="Meiryo UI"/>
                <a:ea typeface="Meiryo UI"/>
              </a:rPr>
              <a:t>jmp</a:t>
            </a:r>
            <a:r>
              <a:rPr lang="en-US" altLang="ja-JP" sz="1100" b="1" dirty="0">
                <a:solidFill>
                  <a:srgbClr val="1F497D"/>
                </a:solidFill>
                <a:effectLst>
                  <a:glow rad="127000">
                    <a:schemeClr val="bg1"/>
                  </a:glow>
                </a:effectLst>
                <a:latin typeface="Meiryo UI"/>
                <a:ea typeface="Meiryo UI"/>
              </a:rPr>
              <a:t> </a:t>
            </a:r>
            <a:r>
              <a:rPr lang="en-US" altLang="ja-JP" sz="1100" b="1" dirty="0" err="1">
                <a:solidFill>
                  <a:srgbClr val="1F497D"/>
                </a:solidFill>
                <a:effectLst>
                  <a:glow rad="127000">
                    <a:schemeClr val="bg1"/>
                  </a:glow>
                </a:effectLst>
                <a:latin typeface="Meiryo UI"/>
                <a:ea typeface="Meiryo UI"/>
              </a:rPr>
              <a:t>esp</a:t>
            </a:r>
            <a:endParaRPr lang="en-US" altLang="ja-JP" sz="1100" b="1" dirty="0">
              <a:solidFill>
                <a:srgbClr val="1F497D"/>
              </a:solidFill>
              <a:effectLst>
                <a:glow rad="127000">
                  <a:schemeClr val="bg1"/>
                </a:glow>
              </a:effectLst>
              <a:latin typeface="Meiryo UI"/>
              <a:ea typeface="Meiryo UI"/>
            </a:endParaRPr>
          </a:p>
          <a:p>
            <a:r>
              <a:rPr lang="ja-JP" altLang="en-US" sz="1100" b="1" dirty="0">
                <a:solidFill>
                  <a:srgbClr val="1F497D"/>
                </a:solidFill>
                <a:effectLst>
                  <a:glow rad="127000">
                    <a:schemeClr val="bg1"/>
                  </a:glow>
                </a:effectLst>
                <a:latin typeface="Meiryo UI"/>
                <a:ea typeface="Meiryo UI"/>
              </a:rPr>
              <a:t>　　</a:t>
            </a:r>
            <a:r>
              <a:rPr lang="en-US" altLang="ja-JP" sz="1100" b="1" dirty="0">
                <a:solidFill>
                  <a:srgbClr val="1F497D"/>
                </a:solidFill>
                <a:effectLst>
                  <a:glow rad="127000">
                    <a:schemeClr val="bg1"/>
                  </a:glow>
                </a:effectLst>
                <a:latin typeface="Meiryo UI"/>
                <a:ea typeface="Meiryo UI"/>
              </a:rPr>
              <a:t>…</a:t>
            </a:r>
          </a:p>
        </p:txBody>
      </p:sp>
      <p:sp>
        <p:nvSpPr>
          <p:cNvPr id="5" name="矢印: 右カーブ 4">
            <a:extLst>
              <a:ext uri="{FF2B5EF4-FFF2-40B4-BE49-F238E27FC236}">
                <a16:creationId xmlns:a16="http://schemas.microsoft.com/office/drawing/2014/main" id="{9C57863E-E053-1DBA-D26C-8807247A502C}"/>
              </a:ext>
            </a:extLst>
          </p:cNvPr>
          <p:cNvSpPr/>
          <p:nvPr/>
        </p:nvSpPr>
        <p:spPr>
          <a:xfrm rot="5031468">
            <a:off x="3555936" y="3697933"/>
            <a:ext cx="596460" cy="2476751"/>
          </a:xfrm>
          <a:prstGeom prst="curvedRightArrow">
            <a:avLst/>
          </a:prstGeom>
          <a:solidFill>
            <a:schemeClr val="accent2">
              <a:lumMod val="40000"/>
              <a:lumOff val="60000"/>
              <a:alpha val="90000"/>
            </a:schemeClr>
          </a:solidFill>
          <a:ln w="12700">
            <a:solidFill>
              <a:srgbClr val="000000"/>
            </a:solidFill>
          </a:ln>
          <a:effectLst/>
        </p:spPr>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pPr algn="ctr"/>
            <a:endParaRPr lang="ja-JP" altLang="en-US" sz="1200" kern="0">
              <a:solidFill>
                <a:schemeClr val="tx1"/>
              </a:solidFill>
              <a:latin typeface="Meiryo UI" panose="020B0604030504040204" pitchFamily="50" charset="-128"/>
              <a:ea typeface="Meiryo UI" panose="020B0604030504040204" pitchFamily="50" charset="-128"/>
            </a:endParaRPr>
          </a:p>
        </p:txBody>
      </p:sp>
      <p:sp>
        <p:nvSpPr>
          <p:cNvPr id="6" name="矢印: 右カーブ 5">
            <a:extLst>
              <a:ext uri="{FF2B5EF4-FFF2-40B4-BE49-F238E27FC236}">
                <a16:creationId xmlns:a16="http://schemas.microsoft.com/office/drawing/2014/main" id="{EC53A8DD-7B0B-7075-3BAB-AAD8DB100924}"/>
              </a:ext>
            </a:extLst>
          </p:cNvPr>
          <p:cNvSpPr/>
          <p:nvPr/>
        </p:nvSpPr>
        <p:spPr>
          <a:xfrm rot="15877552">
            <a:off x="3714593" y="4534355"/>
            <a:ext cx="596460" cy="2456463"/>
          </a:xfrm>
          <a:prstGeom prst="curvedRightArrow">
            <a:avLst/>
          </a:prstGeom>
          <a:solidFill>
            <a:schemeClr val="accent2">
              <a:lumMod val="40000"/>
              <a:lumOff val="60000"/>
              <a:alpha val="90000"/>
            </a:schemeClr>
          </a:solidFill>
          <a:ln w="12700">
            <a:solidFill>
              <a:srgbClr val="000000"/>
            </a:solidFill>
          </a:ln>
          <a:effectLst/>
        </p:spPr>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pPr algn="ctr"/>
            <a:endParaRPr lang="ja-JP" altLang="en-US" sz="1200" ker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56185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i="0" u="none" strike="noStrike" kern="1200" cap="none" spc="0" normalizeH="0" baseline="0" noProof="0" dirty="0" err="1">
                <a:ln>
                  <a:noFill/>
                </a:ln>
                <a:solidFill>
                  <a:prstClr val="white"/>
                </a:solidFill>
                <a:effectLst/>
                <a:uLnTx/>
                <a:uFillTx/>
                <a:latin typeface="Meiryo UI" panose="020B0604030504040204" pitchFamily="50" charset="-128"/>
                <a:ea typeface="Meiryo UI" panose="020B0604030504040204" pitchFamily="50" charset="-128"/>
              </a:rPr>
              <a:t>NXbit</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回避</a:t>
            </a:r>
          </a:p>
        </p:txBody>
      </p:sp>
      <p:sp>
        <p:nvSpPr>
          <p:cNvPr id="3" name="テキスト ボックス 2">
            <a:extLst>
              <a:ext uri="{FF2B5EF4-FFF2-40B4-BE49-F238E27FC236}">
                <a16:creationId xmlns:a16="http://schemas.microsoft.com/office/drawing/2014/main" id="{905EC23A-164C-089E-A326-15F957C262A6}"/>
              </a:ext>
            </a:extLst>
          </p:cNvPr>
          <p:cNvSpPr txBox="1"/>
          <p:nvPr/>
        </p:nvSpPr>
        <p:spPr>
          <a:xfrm>
            <a:off x="106252" y="717708"/>
            <a:ext cx="9831377" cy="738664"/>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いにしえの</a:t>
            </a:r>
            <a:r>
              <a:rPr lang="en-US" altLang="ja-JP" sz="1400" dirty="0">
                <a:latin typeface="Meiryo UI" panose="020B0604030504040204" pitchFamily="50" charset="-128"/>
                <a:ea typeface="Meiryo UI" panose="020B0604030504040204" pitchFamily="50" charset="-128"/>
              </a:rPr>
              <a:t>BOF</a:t>
            </a:r>
            <a:r>
              <a:rPr lang="ja-JP" altLang="en-US" sz="1400" dirty="0">
                <a:latin typeface="Meiryo UI" panose="020B0604030504040204" pitchFamily="50" charset="-128"/>
                <a:ea typeface="Meiryo UI" panose="020B0604030504040204" pitchFamily="50" charset="-128"/>
              </a:rPr>
              <a:t>対策として出てきたのが</a:t>
            </a:r>
            <a:r>
              <a:rPr lang="en-US" altLang="ja-JP" sz="1400" dirty="0" err="1">
                <a:latin typeface="Meiryo UI" panose="020B0604030504040204" pitchFamily="50" charset="-128"/>
                <a:ea typeface="Meiryo UI" panose="020B0604030504040204" pitchFamily="50" charset="-128"/>
              </a:rPr>
              <a:t>NXbit</a:t>
            </a:r>
            <a:r>
              <a:rPr lang="ja-JP" altLang="en-US" sz="1400" dirty="0">
                <a:latin typeface="Meiryo UI" panose="020B0604030504040204" pitchFamily="50" charset="-128"/>
                <a:ea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これによりスタックやヒープ上のコードを実行することができなくなったため、</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今までのようにスタックに</a:t>
            </a:r>
            <a:r>
              <a:rPr lang="en-US" altLang="ja-JP" sz="1400" dirty="0">
                <a:latin typeface="Meiryo UI" panose="020B0604030504040204" pitchFamily="50" charset="-128"/>
                <a:ea typeface="Meiryo UI" panose="020B0604030504040204" pitchFamily="50" charset="-128"/>
              </a:rPr>
              <a:t>SHELL CODE</a:t>
            </a:r>
            <a:r>
              <a:rPr lang="ja-JP" altLang="en-US" sz="1400" dirty="0">
                <a:latin typeface="Meiryo UI" panose="020B0604030504040204" pitchFamily="50" charset="-128"/>
                <a:ea typeface="Meiryo UI" panose="020B0604030504040204" pitchFamily="50" charset="-128"/>
              </a:rPr>
              <a:t>を書き込んで実行するという攻撃ができなくなった。</a:t>
            </a:r>
            <a:endParaRPr lang="en-US" altLang="ja-JP" sz="1400" dirty="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C94C4556-8BF5-BF74-CAF6-BC679A66C6D9}"/>
              </a:ext>
            </a:extLst>
          </p:cNvPr>
          <p:cNvSpPr/>
          <p:nvPr/>
        </p:nvSpPr>
        <p:spPr>
          <a:xfrm>
            <a:off x="62265" y="1536119"/>
            <a:ext cx="5812323"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■攻撃方法：</a:t>
            </a:r>
            <a:r>
              <a:rPr lang="en-US" altLang="ja-JP" sz="1600" dirty="0">
                <a:latin typeface="Meiryo UI" panose="020B0604030504040204" pitchFamily="50" charset="-128"/>
                <a:ea typeface="Meiryo UI" panose="020B0604030504040204" pitchFamily="50" charset="-128"/>
              </a:rPr>
              <a:t>ret2plt</a:t>
            </a:r>
            <a:endParaRPr lang="ja-JP" altLang="en-US" sz="1600" dirty="0"/>
          </a:p>
        </p:txBody>
      </p:sp>
      <p:graphicFrame>
        <p:nvGraphicFramePr>
          <p:cNvPr id="22" name="表 21">
            <a:extLst>
              <a:ext uri="{FF2B5EF4-FFF2-40B4-BE49-F238E27FC236}">
                <a16:creationId xmlns:a16="http://schemas.microsoft.com/office/drawing/2014/main" id="{D9F59097-29DA-4636-4A69-3E4FD62F9509}"/>
              </a:ext>
            </a:extLst>
          </p:cNvPr>
          <p:cNvGraphicFramePr>
            <a:graphicFrameLocks noGrp="1"/>
          </p:cNvGraphicFramePr>
          <p:nvPr>
            <p:extLst>
              <p:ext uri="{D42A27DB-BD31-4B8C-83A1-F6EECF244321}">
                <p14:modId xmlns:p14="http://schemas.microsoft.com/office/powerpoint/2010/main" val="3939551898"/>
              </p:ext>
            </p:extLst>
          </p:nvPr>
        </p:nvGraphicFramePr>
        <p:xfrm>
          <a:off x="4257984" y="2790104"/>
          <a:ext cx="2405866" cy="2980320"/>
        </p:xfrm>
        <a:graphic>
          <a:graphicData uri="http://schemas.openxmlformats.org/drawingml/2006/table">
            <a:tbl>
              <a:tblPr firstRow="1" bandRow="1">
                <a:tableStyleId>{5C22544A-7EE6-4342-B048-85BDC9FD1C3A}</a:tableStyleId>
              </a:tblPr>
              <a:tblGrid>
                <a:gridCol w="2405866">
                  <a:extLst>
                    <a:ext uri="{9D8B030D-6E8A-4147-A177-3AD203B41FA5}">
                      <a16:colId xmlns:a16="http://schemas.microsoft.com/office/drawing/2014/main" val="612655221"/>
                    </a:ext>
                  </a:extLst>
                </a:gridCol>
              </a:tblGrid>
              <a:tr h="32400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60532998"/>
                  </a:ext>
                </a:extLst>
              </a:tr>
              <a:tr h="32400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1677456315"/>
                  </a:ext>
                </a:extLst>
              </a:tr>
              <a:tr h="32400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a:t>
                      </a:r>
                      <a:r>
                        <a:rPr kumimoji="1" lang="ja-JP" altLang="en-US" sz="1400" b="0" dirty="0">
                          <a:solidFill>
                            <a:schemeClr val="tx1"/>
                          </a:solidFill>
                          <a:latin typeface="Meiryo UI" panose="020B0604030504040204" pitchFamily="50" charset="-128"/>
                          <a:ea typeface="Meiryo UI" panose="020B0604030504040204" pitchFamily="50" charset="-128"/>
                        </a:rPr>
                        <a:t>不正なリターンアドレス</a:t>
                      </a:r>
                      <a:r>
                        <a:rPr kumimoji="1" lang="en-US" altLang="ja-JP" sz="1400" b="0" dirty="0">
                          <a:solidFill>
                            <a:schemeClr val="tx1"/>
                          </a:solidFill>
                          <a:latin typeface="Meiryo UI" panose="020B0604030504040204" pitchFamily="50" charset="-128"/>
                          <a:ea typeface="Meiryo UI" panose="020B0604030504040204" pitchFamily="50" charset="-128"/>
                        </a:rPr>
                        <a:t>)</a:t>
                      </a:r>
                    </a:p>
                    <a:p>
                      <a:pPr algn="ctr"/>
                      <a:r>
                        <a:rPr kumimoji="1" lang="en-US" altLang="ja-JP" sz="1400" b="0" dirty="0" err="1">
                          <a:solidFill>
                            <a:schemeClr val="tx1"/>
                          </a:solidFill>
                          <a:latin typeface="Meiryo UI" panose="020B0604030504040204" pitchFamily="50" charset="-128"/>
                          <a:ea typeface="Meiryo UI" panose="020B0604030504040204" pitchFamily="50" charset="-128"/>
                        </a:rPr>
                        <a:t>printf@plt</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3373580208"/>
                  </a:ext>
                </a:extLst>
              </a:tr>
              <a:tr h="32400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a:t>
                      </a:r>
                      <a:r>
                        <a:rPr kumimoji="1" lang="en-US" altLang="ja-JP" sz="1400" b="0" dirty="0" err="1">
                          <a:solidFill>
                            <a:schemeClr val="tx1"/>
                          </a:solidFill>
                          <a:latin typeface="Meiryo UI" panose="020B0604030504040204" pitchFamily="50" charset="-128"/>
                          <a:ea typeface="Meiryo UI" panose="020B0604030504040204" pitchFamily="50" charset="-128"/>
                        </a:rPr>
                        <a:t>printf</a:t>
                      </a:r>
                      <a:r>
                        <a:rPr kumimoji="1" lang="ja-JP" altLang="en-US" sz="1400" b="0" dirty="0">
                          <a:solidFill>
                            <a:schemeClr val="tx1"/>
                          </a:solidFill>
                          <a:latin typeface="Meiryo UI" panose="020B0604030504040204" pitchFamily="50" charset="-128"/>
                          <a:ea typeface="Meiryo UI" panose="020B0604030504040204" pitchFamily="50" charset="-128"/>
                        </a:rPr>
                        <a:t>終了時の</a:t>
                      </a:r>
                      <a:r>
                        <a:rPr kumimoji="1" lang="en-US" altLang="ja-JP" sz="1400" b="0" dirty="0">
                          <a:solidFill>
                            <a:schemeClr val="tx1"/>
                          </a:solidFill>
                          <a:latin typeface="Meiryo UI" panose="020B0604030504040204" pitchFamily="50" charset="-128"/>
                          <a:ea typeface="Meiryo UI" panose="020B0604030504040204" pitchFamily="50" charset="-128"/>
                        </a:rPr>
                        <a:t>)</a:t>
                      </a:r>
                    </a:p>
                    <a:p>
                      <a:pPr algn="ctr"/>
                      <a:r>
                        <a:rPr kumimoji="1" lang="ja-JP" altLang="en-US" sz="1400" b="0" dirty="0">
                          <a:solidFill>
                            <a:schemeClr val="tx1"/>
                          </a:solidFill>
                          <a:latin typeface="Meiryo UI" panose="020B0604030504040204" pitchFamily="50" charset="-128"/>
                          <a:ea typeface="Meiryo UI" panose="020B0604030504040204" pitchFamily="50" charset="-128"/>
                        </a:rPr>
                        <a:t>リターンアドレス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1090884970"/>
                  </a:ext>
                </a:extLst>
              </a:tr>
              <a:tr h="32400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第</a:t>
                      </a:r>
                      <a:r>
                        <a:rPr kumimoji="1" lang="en-US" altLang="ja-JP" sz="1400" b="0" dirty="0">
                          <a:solidFill>
                            <a:schemeClr val="tx1"/>
                          </a:solidFill>
                          <a:latin typeface="Meiryo UI" panose="020B0604030504040204" pitchFamily="50" charset="-128"/>
                          <a:ea typeface="Meiryo UI" panose="020B0604030504040204" pitchFamily="50" charset="-128"/>
                        </a:rPr>
                        <a:t>1</a:t>
                      </a:r>
                      <a:r>
                        <a:rPr kumimoji="1" lang="ja-JP" altLang="en-US" sz="1400" b="0" dirty="0">
                          <a:solidFill>
                            <a:schemeClr val="tx1"/>
                          </a:solidFill>
                          <a:latin typeface="Meiryo UI" panose="020B0604030504040204" pitchFamily="50" charset="-128"/>
                          <a:ea typeface="Meiryo UI" panose="020B0604030504040204" pitchFamily="50" charset="-128"/>
                        </a:rPr>
                        <a:t>引数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942907696"/>
                  </a:ext>
                </a:extLst>
              </a:tr>
              <a:tr h="32400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第</a:t>
                      </a:r>
                      <a:r>
                        <a:rPr kumimoji="1" lang="en-US" altLang="ja-JP" sz="1400" b="0" dirty="0">
                          <a:solidFill>
                            <a:schemeClr val="tx1"/>
                          </a:solidFill>
                          <a:latin typeface="Meiryo UI" panose="020B0604030504040204" pitchFamily="50" charset="-128"/>
                          <a:ea typeface="Meiryo UI" panose="020B0604030504040204" pitchFamily="50" charset="-128"/>
                        </a:rPr>
                        <a:t>2</a:t>
                      </a:r>
                      <a:r>
                        <a:rPr kumimoji="1" lang="ja-JP" altLang="en-US" sz="1400" b="0" dirty="0">
                          <a:solidFill>
                            <a:schemeClr val="tx1"/>
                          </a:solidFill>
                          <a:latin typeface="Meiryo UI" panose="020B0604030504040204" pitchFamily="50" charset="-128"/>
                          <a:ea typeface="Meiryo UI" panose="020B0604030504040204" pitchFamily="50" charset="-128"/>
                        </a:rPr>
                        <a:t>引数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2581432382"/>
                  </a:ext>
                </a:extLst>
              </a:tr>
              <a:tr h="32400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第</a:t>
                      </a:r>
                      <a:r>
                        <a:rPr kumimoji="1" lang="en-US" altLang="ja-JP" sz="1400" b="0" dirty="0">
                          <a:solidFill>
                            <a:schemeClr val="tx1"/>
                          </a:solidFill>
                          <a:latin typeface="Meiryo UI" panose="020B0604030504040204" pitchFamily="50" charset="-128"/>
                          <a:ea typeface="Meiryo UI" panose="020B0604030504040204" pitchFamily="50" charset="-128"/>
                        </a:rPr>
                        <a:t>3</a:t>
                      </a:r>
                      <a:r>
                        <a:rPr kumimoji="1" lang="ja-JP" altLang="en-US" sz="1400" b="0" dirty="0">
                          <a:solidFill>
                            <a:schemeClr val="tx1"/>
                          </a:solidFill>
                          <a:latin typeface="Meiryo UI" panose="020B0604030504040204" pitchFamily="50" charset="-128"/>
                          <a:ea typeface="Meiryo UI" panose="020B0604030504040204" pitchFamily="50" charset="-128"/>
                        </a:rPr>
                        <a:t>引数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248440867"/>
                  </a:ext>
                </a:extLst>
              </a:tr>
              <a:tr h="32400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extLst>
                  <a:ext uri="{0D108BD9-81ED-4DB2-BD59-A6C34878D82A}">
                    <a16:rowId xmlns:a16="http://schemas.microsoft.com/office/drawing/2014/main" val="1088428991"/>
                  </a:ext>
                </a:extLst>
              </a:tr>
            </a:tbl>
          </a:graphicData>
        </a:graphic>
      </p:graphicFrame>
      <p:grpSp>
        <p:nvGrpSpPr>
          <p:cNvPr id="23" name="グループ化 22">
            <a:extLst>
              <a:ext uri="{FF2B5EF4-FFF2-40B4-BE49-F238E27FC236}">
                <a16:creationId xmlns:a16="http://schemas.microsoft.com/office/drawing/2014/main" id="{BFEA54E1-6DC9-9D57-0CE3-84807D4CA67A}"/>
              </a:ext>
            </a:extLst>
          </p:cNvPr>
          <p:cNvGrpSpPr/>
          <p:nvPr/>
        </p:nvGrpSpPr>
        <p:grpSpPr>
          <a:xfrm>
            <a:off x="6142882" y="2952233"/>
            <a:ext cx="807957" cy="640777"/>
            <a:chOff x="6644571" y="1084930"/>
            <a:chExt cx="825761" cy="699299"/>
          </a:xfrm>
        </p:grpSpPr>
        <p:sp>
          <p:nvSpPr>
            <p:cNvPr id="24" name="爆発 2 256">
              <a:extLst>
                <a:ext uri="{FF2B5EF4-FFF2-40B4-BE49-F238E27FC236}">
                  <a16:creationId xmlns:a16="http://schemas.microsoft.com/office/drawing/2014/main" id="{764789F2-26DB-68D5-60E0-459CEF3D213E}"/>
                </a:ext>
              </a:extLst>
            </p:cNvPr>
            <p:cNvSpPr/>
            <p:nvPr/>
          </p:nvSpPr>
          <p:spPr>
            <a:xfrm rot="1706608">
              <a:off x="6644571" y="1084930"/>
              <a:ext cx="825761" cy="699299"/>
            </a:xfrm>
            <a:prstGeom prst="irregularSeal2">
              <a:avLst/>
            </a:prstGeom>
            <a:solidFill>
              <a:srgbClr val="FFFF99"/>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5" name="テキスト ボックス 24">
              <a:extLst>
                <a:ext uri="{FF2B5EF4-FFF2-40B4-BE49-F238E27FC236}">
                  <a16:creationId xmlns:a16="http://schemas.microsoft.com/office/drawing/2014/main" id="{C9E2027E-D01F-785E-A1DE-5C01D2EBF55B}"/>
                </a:ext>
              </a:extLst>
            </p:cNvPr>
            <p:cNvSpPr txBox="1"/>
            <p:nvPr/>
          </p:nvSpPr>
          <p:spPr>
            <a:xfrm>
              <a:off x="6655653" y="1220248"/>
              <a:ext cx="77217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eiryo UI" panose="020B0604030504040204" pitchFamily="50" charset="-128"/>
                </a:rPr>
                <a:t>オーバー</a:t>
              </a:r>
              <a:endParaRPr kumimoji="1" lang="en-US" altLang="ja-JP" sz="1000" b="0"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eiryo UI" panose="020B0604030504040204" pitchFamily="50" charset="-128"/>
                </a:rPr>
                <a:t>フロー</a:t>
              </a:r>
              <a:endParaRPr kumimoji="1" lang="en-US" altLang="ja-JP" sz="1000" b="0"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6" name="下矢印 254">
            <a:extLst>
              <a:ext uri="{FF2B5EF4-FFF2-40B4-BE49-F238E27FC236}">
                <a16:creationId xmlns:a16="http://schemas.microsoft.com/office/drawing/2014/main" id="{21BA3112-69A4-B583-ED6A-3998AA01167A}"/>
              </a:ext>
            </a:extLst>
          </p:cNvPr>
          <p:cNvSpPr/>
          <p:nvPr/>
        </p:nvSpPr>
        <p:spPr bwMode="auto">
          <a:xfrm>
            <a:off x="6324077" y="3563031"/>
            <a:ext cx="414823" cy="461447"/>
          </a:xfrm>
          <a:prstGeom prst="downArrow">
            <a:avLst/>
          </a:prstGeom>
          <a:solidFill>
            <a:schemeClr val="accent2">
              <a:lumMod val="40000"/>
              <a:lumOff val="60000"/>
              <a:alpha val="90000"/>
            </a:schemeClr>
          </a:solidFill>
          <a:ln w="12700">
            <a:solidFill>
              <a:srgbClr val="000000"/>
            </a:solidFill>
          </a:ln>
          <a:effectLst/>
        </p:spPr>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pPr algn="ctr"/>
            <a:endParaRPr kumimoji="1" lang="ja-JP" altLang="en-US" sz="1200" kern="0" dirty="0">
              <a:latin typeface="Meiryo UI" panose="020B0604030504040204" pitchFamily="50" charset="-128"/>
              <a:ea typeface="Meiryo UI" panose="020B0604030504040204" pitchFamily="50" charset="-128"/>
            </a:endParaRPr>
          </a:p>
        </p:txBody>
      </p:sp>
      <p:sp>
        <p:nvSpPr>
          <p:cNvPr id="27" name="横巻き 49">
            <a:extLst>
              <a:ext uri="{FF2B5EF4-FFF2-40B4-BE49-F238E27FC236}">
                <a16:creationId xmlns:a16="http://schemas.microsoft.com/office/drawing/2014/main" id="{EFA39685-C01C-B31E-24BB-68487937D71E}"/>
              </a:ext>
            </a:extLst>
          </p:cNvPr>
          <p:cNvSpPr/>
          <p:nvPr/>
        </p:nvSpPr>
        <p:spPr>
          <a:xfrm>
            <a:off x="349426" y="2621889"/>
            <a:ext cx="3192137" cy="3493698"/>
          </a:xfrm>
          <a:prstGeom prst="horizontalScroll">
            <a:avLst/>
          </a:prstGeom>
          <a:solidFill>
            <a:schemeClr val="tx2">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100" b="1" dirty="0">
                <a:solidFill>
                  <a:srgbClr val="1F497D"/>
                </a:solidFill>
                <a:effectLst>
                  <a:glow rad="127000">
                    <a:schemeClr val="bg1"/>
                  </a:glow>
                </a:effectLst>
                <a:latin typeface="Meiryo UI"/>
                <a:ea typeface="Meiryo UI"/>
              </a:rPr>
              <a:t>【</a:t>
            </a:r>
            <a:r>
              <a:rPr lang="ja-JP" altLang="en-US" sz="1100" b="1" dirty="0">
                <a:solidFill>
                  <a:srgbClr val="1F497D"/>
                </a:solidFill>
                <a:effectLst>
                  <a:glow rad="127000">
                    <a:schemeClr val="bg1"/>
                  </a:glow>
                </a:effectLst>
                <a:latin typeface="Meiryo UI"/>
                <a:ea typeface="Meiryo UI"/>
              </a:rPr>
              <a:t>攻撃対象バイナリのアセンブルコード</a:t>
            </a:r>
            <a:r>
              <a:rPr lang="en-US" altLang="ja-JP" sz="1100" b="1" dirty="0">
                <a:solidFill>
                  <a:srgbClr val="1F497D"/>
                </a:solidFill>
                <a:effectLst>
                  <a:glow rad="127000">
                    <a:schemeClr val="bg1"/>
                  </a:glow>
                </a:effectLst>
                <a:latin typeface="Meiryo UI"/>
                <a:ea typeface="Meiryo UI"/>
              </a:rPr>
              <a:t>】</a:t>
            </a:r>
          </a:p>
          <a:p>
            <a:pPr algn="ctr"/>
            <a:endParaRPr lang="en-US" altLang="ja-JP" sz="1100" b="1" dirty="0">
              <a:solidFill>
                <a:srgbClr val="1F497D"/>
              </a:solidFill>
              <a:effectLst>
                <a:glow rad="127000">
                  <a:schemeClr val="bg1"/>
                </a:glow>
              </a:effectLst>
              <a:latin typeface="Meiryo UI"/>
              <a:ea typeface="Meiryo UI"/>
            </a:endParaRPr>
          </a:p>
          <a:p>
            <a:r>
              <a:rPr lang="en-US" altLang="ja-JP" sz="1100" b="1" dirty="0">
                <a:solidFill>
                  <a:srgbClr val="1F497D"/>
                </a:solidFill>
                <a:effectLst>
                  <a:glow rad="127000">
                    <a:schemeClr val="bg1"/>
                  </a:glow>
                </a:effectLst>
                <a:latin typeface="Meiryo UI"/>
                <a:ea typeface="Meiryo UI"/>
              </a:rPr>
              <a:t>.text</a:t>
            </a:r>
          </a:p>
          <a:p>
            <a:r>
              <a:rPr lang="ja-JP" altLang="en-US" sz="1100" b="1" dirty="0">
                <a:solidFill>
                  <a:srgbClr val="1F497D"/>
                </a:solidFill>
                <a:effectLst>
                  <a:glow rad="127000">
                    <a:schemeClr val="bg1"/>
                  </a:glow>
                </a:effectLst>
                <a:latin typeface="Meiryo UI"/>
                <a:ea typeface="Meiryo UI"/>
              </a:rPr>
              <a:t>　　</a:t>
            </a:r>
            <a:r>
              <a:rPr lang="en-US" altLang="ja-JP" sz="1100" b="1" dirty="0">
                <a:solidFill>
                  <a:srgbClr val="1F497D"/>
                </a:solidFill>
                <a:effectLst>
                  <a:glow rad="127000">
                    <a:schemeClr val="bg1"/>
                  </a:glow>
                </a:effectLst>
                <a:latin typeface="Meiryo UI"/>
                <a:ea typeface="Meiryo UI"/>
              </a:rPr>
              <a:t>…</a:t>
            </a:r>
          </a:p>
          <a:p>
            <a:r>
              <a:rPr lang="ja-JP" altLang="en-US" sz="1100" b="1" dirty="0">
                <a:solidFill>
                  <a:srgbClr val="1F497D"/>
                </a:solidFill>
                <a:effectLst>
                  <a:glow rad="127000">
                    <a:schemeClr val="bg1"/>
                  </a:glow>
                </a:effectLst>
                <a:latin typeface="Meiryo UI"/>
                <a:ea typeface="Meiryo UI"/>
              </a:rPr>
              <a:t>　　</a:t>
            </a:r>
            <a:r>
              <a:rPr lang="en-US" altLang="ja-JP" sz="1100" b="1" dirty="0">
                <a:solidFill>
                  <a:srgbClr val="1F497D"/>
                </a:solidFill>
                <a:effectLst>
                  <a:glow rad="127000">
                    <a:schemeClr val="bg1"/>
                  </a:glow>
                </a:effectLst>
                <a:latin typeface="Meiryo UI"/>
                <a:ea typeface="Meiryo UI"/>
              </a:rPr>
              <a:t>call </a:t>
            </a:r>
            <a:r>
              <a:rPr lang="en-US" altLang="ja-JP" sz="1100" b="1" dirty="0" err="1">
                <a:solidFill>
                  <a:srgbClr val="1F497D"/>
                </a:solidFill>
                <a:effectLst>
                  <a:glow rad="127000">
                    <a:schemeClr val="bg1"/>
                  </a:glow>
                </a:effectLst>
                <a:latin typeface="Meiryo UI"/>
                <a:ea typeface="Meiryo UI"/>
              </a:rPr>
              <a:t>printf@plt</a:t>
            </a:r>
            <a:endParaRPr lang="en-US" altLang="ja-JP" sz="1100" b="1" dirty="0">
              <a:solidFill>
                <a:srgbClr val="1F497D"/>
              </a:solidFill>
              <a:effectLst>
                <a:glow rad="127000">
                  <a:schemeClr val="bg1"/>
                </a:glow>
              </a:effectLst>
              <a:latin typeface="Meiryo UI"/>
              <a:ea typeface="Meiryo UI"/>
            </a:endParaRPr>
          </a:p>
          <a:p>
            <a:r>
              <a:rPr lang="ja-JP" altLang="en-US" sz="1100" b="1" dirty="0">
                <a:solidFill>
                  <a:srgbClr val="1F497D"/>
                </a:solidFill>
                <a:effectLst>
                  <a:glow rad="127000">
                    <a:schemeClr val="bg1"/>
                  </a:glow>
                </a:effectLst>
                <a:latin typeface="Meiryo UI"/>
                <a:ea typeface="Meiryo UI"/>
              </a:rPr>
              <a:t>　　</a:t>
            </a:r>
            <a:r>
              <a:rPr lang="en-US" altLang="ja-JP" sz="1100" b="1" dirty="0">
                <a:solidFill>
                  <a:srgbClr val="1F497D"/>
                </a:solidFill>
                <a:effectLst>
                  <a:glow rad="127000">
                    <a:schemeClr val="bg1"/>
                  </a:glow>
                </a:effectLst>
                <a:latin typeface="Meiryo UI"/>
                <a:ea typeface="Meiryo UI"/>
              </a:rPr>
              <a:t>…</a:t>
            </a:r>
          </a:p>
          <a:p>
            <a:r>
              <a:rPr lang="en-US" altLang="ja-JP" sz="1100" b="1" dirty="0">
                <a:solidFill>
                  <a:srgbClr val="1F497D"/>
                </a:solidFill>
                <a:effectLst>
                  <a:glow rad="127000">
                    <a:schemeClr val="bg1"/>
                  </a:glow>
                </a:effectLst>
                <a:latin typeface="Meiryo UI"/>
                <a:ea typeface="Meiryo UI"/>
              </a:rPr>
              <a:t>----</a:t>
            </a:r>
          </a:p>
          <a:p>
            <a:r>
              <a:rPr lang="en-US" altLang="ja-JP" sz="1100" b="1" dirty="0">
                <a:solidFill>
                  <a:srgbClr val="1F497D"/>
                </a:solidFill>
                <a:effectLst>
                  <a:glow rad="127000">
                    <a:schemeClr val="bg1"/>
                  </a:glow>
                </a:effectLst>
                <a:latin typeface="Meiryo UI"/>
                <a:ea typeface="Meiryo UI"/>
              </a:rPr>
              <a:t>.</a:t>
            </a:r>
            <a:r>
              <a:rPr lang="en-US" altLang="ja-JP" sz="1100" b="1" dirty="0" err="1">
                <a:solidFill>
                  <a:srgbClr val="1F497D"/>
                </a:solidFill>
                <a:effectLst>
                  <a:glow rad="127000">
                    <a:schemeClr val="bg1"/>
                  </a:glow>
                </a:effectLst>
                <a:latin typeface="Meiryo UI"/>
                <a:ea typeface="Meiryo UI"/>
              </a:rPr>
              <a:t>plt</a:t>
            </a:r>
            <a:endParaRPr lang="en-US" altLang="ja-JP" sz="1100" b="1" dirty="0">
              <a:solidFill>
                <a:srgbClr val="1F497D"/>
              </a:solidFill>
              <a:effectLst>
                <a:glow rad="127000">
                  <a:schemeClr val="bg1"/>
                </a:glow>
              </a:effectLst>
              <a:latin typeface="Meiryo UI"/>
              <a:ea typeface="Meiryo UI"/>
            </a:endParaRPr>
          </a:p>
          <a:p>
            <a:r>
              <a:rPr lang="ja-JP" altLang="en-US" sz="1100" b="1" dirty="0">
                <a:solidFill>
                  <a:srgbClr val="1F497D"/>
                </a:solidFill>
                <a:effectLst>
                  <a:glow rad="127000">
                    <a:schemeClr val="bg1"/>
                  </a:glow>
                </a:effectLst>
                <a:latin typeface="Meiryo UI"/>
                <a:ea typeface="Meiryo UI"/>
              </a:rPr>
              <a:t>　　</a:t>
            </a:r>
            <a:r>
              <a:rPr lang="en-US" altLang="ja-JP" sz="1100" b="1" dirty="0" err="1">
                <a:solidFill>
                  <a:srgbClr val="1F497D"/>
                </a:solidFill>
                <a:effectLst>
                  <a:glow rad="127000">
                    <a:schemeClr val="bg1"/>
                  </a:glow>
                </a:effectLst>
                <a:latin typeface="Meiryo UI"/>
                <a:ea typeface="Meiryo UI"/>
              </a:rPr>
              <a:t>printf@plt</a:t>
            </a:r>
            <a:endParaRPr lang="en-US" altLang="ja-JP" sz="1100" b="1" dirty="0">
              <a:solidFill>
                <a:srgbClr val="1F497D"/>
              </a:solidFill>
              <a:effectLst>
                <a:glow rad="127000">
                  <a:schemeClr val="bg1"/>
                </a:glow>
              </a:effectLst>
              <a:latin typeface="Meiryo UI"/>
              <a:ea typeface="Meiryo UI"/>
            </a:endParaRPr>
          </a:p>
          <a:p>
            <a:r>
              <a:rPr lang="ja-JP" altLang="en-US" sz="1100" b="1" dirty="0">
                <a:solidFill>
                  <a:srgbClr val="1F497D"/>
                </a:solidFill>
                <a:effectLst>
                  <a:glow rad="127000">
                    <a:schemeClr val="bg1"/>
                  </a:glow>
                </a:effectLst>
                <a:latin typeface="Meiryo UI"/>
                <a:ea typeface="Meiryo UI"/>
              </a:rPr>
              <a:t>　　</a:t>
            </a:r>
            <a:r>
              <a:rPr lang="en-US" altLang="ja-JP" sz="1100" b="1" dirty="0">
                <a:solidFill>
                  <a:srgbClr val="1F497D"/>
                </a:solidFill>
                <a:effectLst>
                  <a:glow rad="127000">
                    <a:schemeClr val="bg1"/>
                  </a:glow>
                </a:effectLst>
                <a:latin typeface="Meiryo UI"/>
                <a:ea typeface="Meiryo UI"/>
              </a:rPr>
              <a:t>…</a:t>
            </a:r>
          </a:p>
          <a:p>
            <a:r>
              <a:rPr lang="en-US" altLang="ja-JP" sz="1100" b="1" dirty="0">
                <a:solidFill>
                  <a:srgbClr val="1F497D"/>
                </a:solidFill>
                <a:effectLst>
                  <a:glow rad="127000">
                    <a:schemeClr val="bg1"/>
                  </a:glow>
                </a:effectLst>
                <a:latin typeface="Meiryo UI"/>
                <a:ea typeface="Meiryo UI"/>
              </a:rPr>
              <a:t>---</a:t>
            </a:r>
          </a:p>
          <a:p>
            <a:r>
              <a:rPr lang="en-US" altLang="ja-JP" sz="1100" b="1" dirty="0">
                <a:solidFill>
                  <a:srgbClr val="1F497D"/>
                </a:solidFill>
                <a:effectLst>
                  <a:glow rad="127000">
                    <a:schemeClr val="bg1"/>
                  </a:glow>
                </a:effectLst>
                <a:latin typeface="Meiryo UI"/>
                <a:ea typeface="Meiryo UI"/>
              </a:rPr>
              <a:t>.got</a:t>
            </a:r>
          </a:p>
          <a:p>
            <a:r>
              <a:rPr lang="ja-JP" altLang="en-US" sz="1100" b="1" dirty="0">
                <a:solidFill>
                  <a:srgbClr val="1F497D"/>
                </a:solidFill>
                <a:effectLst>
                  <a:glow rad="127000">
                    <a:schemeClr val="bg1"/>
                  </a:glow>
                </a:effectLst>
                <a:latin typeface="Meiryo UI"/>
                <a:ea typeface="Meiryo UI"/>
              </a:rPr>
              <a:t>　　</a:t>
            </a:r>
            <a:r>
              <a:rPr lang="en-US" altLang="ja-JP" sz="1100" b="1" dirty="0" err="1">
                <a:solidFill>
                  <a:srgbClr val="1F497D"/>
                </a:solidFill>
                <a:effectLst>
                  <a:glow rad="127000">
                    <a:schemeClr val="bg1"/>
                  </a:glow>
                </a:effectLst>
                <a:latin typeface="Meiryo UI"/>
                <a:ea typeface="Meiryo UI"/>
              </a:rPr>
              <a:t>printf@got</a:t>
            </a:r>
            <a:endParaRPr lang="en-US" altLang="ja-JP" sz="1100" b="1" dirty="0">
              <a:solidFill>
                <a:srgbClr val="1F497D"/>
              </a:solidFill>
              <a:effectLst>
                <a:glow rad="127000">
                  <a:schemeClr val="bg1"/>
                </a:glow>
              </a:effectLst>
              <a:latin typeface="Meiryo UI"/>
              <a:ea typeface="Meiryo UI"/>
            </a:endParaRPr>
          </a:p>
          <a:p>
            <a:r>
              <a:rPr lang="ja-JP" altLang="en-US" sz="1100" b="1" dirty="0">
                <a:solidFill>
                  <a:srgbClr val="1F497D"/>
                </a:solidFill>
                <a:effectLst>
                  <a:glow rad="127000">
                    <a:schemeClr val="bg1"/>
                  </a:glow>
                </a:effectLst>
                <a:latin typeface="Meiryo UI"/>
                <a:ea typeface="Meiryo UI"/>
              </a:rPr>
              <a:t>　　</a:t>
            </a:r>
            <a:r>
              <a:rPr lang="en-US" altLang="ja-JP" sz="1100" b="1" dirty="0">
                <a:solidFill>
                  <a:srgbClr val="1F497D"/>
                </a:solidFill>
                <a:effectLst>
                  <a:glow rad="127000">
                    <a:schemeClr val="bg1"/>
                  </a:glow>
                </a:effectLst>
                <a:latin typeface="Meiryo UI"/>
                <a:ea typeface="Meiryo UI"/>
              </a:rPr>
              <a:t>…</a:t>
            </a:r>
          </a:p>
        </p:txBody>
      </p:sp>
      <p:sp>
        <p:nvSpPr>
          <p:cNvPr id="28" name="矢印: 右カーブ 27">
            <a:extLst>
              <a:ext uri="{FF2B5EF4-FFF2-40B4-BE49-F238E27FC236}">
                <a16:creationId xmlns:a16="http://schemas.microsoft.com/office/drawing/2014/main" id="{08BFE409-B69B-C5F9-BB17-DF0DE34FD928}"/>
              </a:ext>
            </a:extLst>
          </p:cNvPr>
          <p:cNvSpPr/>
          <p:nvPr/>
        </p:nvSpPr>
        <p:spPr>
          <a:xfrm rot="4075237">
            <a:off x="2631299" y="2579839"/>
            <a:ext cx="596460" cy="2625234"/>
          </a:xfrm>
          <a:prstGeom prst="curvedRightArrow">
            <a:avLst/>
          </a:prstGeom>
          <a:solidFill>
            <a:schemeClr val="accent2">
              <a:lumMod val="40000"/>
              <a:lumOff val="60000"/>
              <a:alpha val="90000"/>
            </a:schemeClr>
          </a:solidFill>
          <a:ln w="12700">
            <a:solidFill>
              <a:srgbClr val="000000"/>
            </a:solidFill>
          </a:ln>
          <a:effectLst/>
        </p:spPr>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pPr algn="ctr"/>
            <a:endParaRPr lang="ja-JP" altLang="en-US" sz="1200" kern="0">
              <a:solidFill>
                <a:schemeClr val="tx1"/>
              </a:solidFill>
              <a:latin typeface="Meiryo UI" panose="020B0604030504040204" pitchFamily="50" charset="-128"/>
              <a:ea typeface="Meiryo UI" panose="020B0604030504040204" pitchFamily="50" charset="-128"/>
            </a:endParaRPr>
          </a:p>
        </p:txBody>
      </p:sp>
      <p:grpSp>
        <p:nvGrpSpPr>
          <p:cNvPr id="30" name="グループ化 29">
            <a:extLst>
              <a:ext uri="{FF2B5EF4-FFF2-40B4-BE49-F238E27FC236}">
                <a16:creationId xmlns:a16="http://schemas.microsoft.com/office/drawing/2014/main" id="{8A2E5C2D-187A-4CA8-D089-B251392BE862}"/>
              </a:ext>
            </a:extLst>
          </p:cNvPr>
          <p:cNvGrpSpPr/>
          <p:nvPr/>
        </p:nvGrpSpPr>
        <p:grpSpPr>
          <a:xfrm>
            <a:off x="6810515" y="4024478"/>
            <a:ext cx="1997054" cy="1439301"/>
            <a:chOff x="10123055" y="2280300"/>
            <a:chExt cx="1997054" cy="1439301"/>
          </a:xfrm>
        </p:grpSpPr>
        <p:sp>
          <p:nvSpPr>
            <p:cNvPr id="31" name="右中かっこ 30">
              <a:extLst>
                <a:ext uri="{FF2B5EF4-FFF2-40B4-BE49-F238E27FC236}">
                  <a16:creationId xmlns:a16="http://schemas.microsoft.com/office/drawing/2014/main" id="{0F94024F-C9AF-9AB6-8C68-02D9BADCA73B}"/>
                </a:ext>
              </a:extLst>
            </p:cNvPr>
            <p:cNvSpPr/>
            <p:nvPr/>
          </p:nvSpPr>
          <p:spPr>
            <a:xfrm>
              <a:off x="10123055" y="2280300"/>
              <a:ext cx="295563" cy="1439301"/>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024" name="正方形/長方形 1023">
              <a:extLst>
                <a:ext uri="{FF2B5EF4-FFF2-40B4-BE49-F238E27FC236}">
                  <a16:creationId xmlns:a16="http://schemas.microsoft.com/office/drawing/2014/main" id="{E3A93B43-A626-43A5-CF74-670E3B03502B}"/>
                </a:ext>
              </a:extLst>
            </p:cNvPr>
            <p:cNvSpPr/>
            <p:nvPr/>
          </p:nvSpPr>
          <p:spPr>
            <a:xfrm flipH="1">
              <a:off x="10418617" y="2858172"/>
              <a:ext cx="1701492" cy="283555"/>
            </a:xfrm>
            <a:prstGeom prst="rect">
              <a:avLst/>
            </a:prstGeom>
            <a:no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err="1">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rPr>
                <a:t>printf</a:t>
              </a:r>
              <a:r>
                <a:rPr kumimoji="1" lang="ja-JP" altLang="en-US"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rPr>
                <a:t>関数で使用する</a:t>
              </a:r>
              <a:endParaRPr kumimoji="1" lang="en-US" altLang="ja-JP"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endParaRPr>
            </a:p>
            <a:p>
              <a:r>
                <a:rPr lang="ja-JP" altLang="en-US"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rPr>
                <a:t>引数やリターンアドレス</a:t>
              </a:r>
              <a:endParaRPr kumimoji="1" lang="en-US" altLang="ja-JP"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endParaRPr>
            </a:p>
          </p:txBody>
        </p:sp>
      </p:grpSp>
      <p:sp>
        <p:nvSpPr>
          <p:cNvPr id="1025" name="テキスト ボックス 1024">
            <a:extLst>
              <a:ext uri="{FF2B5EF4-FFF2-40B4-BE49-F238E27FC236}">
                <a16:creationId xmlns:a16="http://schemas.microsoft.com/office/drawing/2014/main" id="{DAA63855-4D4E-5759-9255-B8E1105B3DF0}"/>
              </a:ext>
            </a:extLst>
          </p:cNvPr>
          <p:cNvSpPr txBox="1"/>
          <p:nvPr/>
        </p:nvSpPr>
        <p:spPr>
          <a:xfrm>
            <a:off x="250025" y="1870305"/>
            <a:ext cx="9831377" cy="523220"/>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リターンアドレスを</a:t>
            </a:r>
            <a:r>
              <a:rPr lang="en-US" altLang="ja-JP" sz="1400" dirty="0" err="1">
                <a:latin typeface="Meiryo UI" panose="020B0604030504040204" pitchFamily="50" charset="-128"/>
                <a:ea typeface="Meiryo UI" panose="020B0604030504040204" pitchFamily="50" charset="-128"/>
              </a:rPr>
              <a:t>plt</a:t>
            </a:r>
            <a:r>
              <a:rPr lang="ja-JP" altLang="en-US" sz="1400" dirty="0">
                <a:latin typeface="Meiryo UI" panose="020B0604030504040204" pitchFamily="50" charset="-128"/>
                <a:ea typeface="Meiryo UI" panose="020B0604030504040204" pitchFamily="50" charset="-128"/>
              </a:rPr>
              <a:t>のアドレスにすることで</a:t>
            </a:r>
            <a:r>
              <a:rPr lang="en-US" altLang="ja-JP" sz="1400" dirty="0">
                <a:latin typeface="Meiryo UI" panose="020B0604030504040204" pitchFamily="50" charset="-128"/>
                <a:ea typeface="Meiryo UI" panose="020B0604030504040204" pitchFamily="50" charset="-128"/>
              </a:rPr>
              <a:t>PLT</a:t>
            </a:r>
            <a:r>
              <a:rPr lang="ja-JP" altLang="en-US" sz="1400" dirty="0">
                <a:latin typeface="Meiryo UI" panose="020B0604030504040204" pitchFamily="50" charset="-128"/>
                <a:ea typeface="Meiryo UI" panose="020B0604030504040204" pitchFamily="50" charset="-128"/>
              </a:rPr>
              <a:t>エントリに登録されている関数を実行する手法。</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BOF</a:t>
            </a:r>
            <a:r>
              <a:rPr lang="ja-JP" altLang="en-US" sz="1400" dirty="0">
                <a:latin typeface="Meiryo UI" panose="020B0604030504040204" pitchFamily="50" charset="-128"/>
                <a:ea typeface="Meiryo UI" panose="020B0604030504040204" pitchFamily="50" charset="-128"/>
              </a:rPr>
              <a:t>時にスタック上に引数やリターンアドレスを書き込んでおくことで、通常の処理で</a:t>
            </a:r>
            <a:r>
              <a:rPr lang="en-US" altLang="ja-JP" sz="1400" dirty="0" err="1">
                <a:latin typeface="Meiryo UI" panose="020B0604030504040204" pitchFamily="50" charset="-128"/>
                <a:ea typeface="Meiryo UI" panose="020B0604030504040204" pitchFamily="50" charset="-128"/>
              </a:rPr>
              <a:t>printf</a:t>
            </a:r>
            <a:r>
              <a:rPr lang="ja-JP" altLang="en-US" sz="1400" dirty="0">
                <a:latin typeface="Meiryo UI" panose="020B0604030504040204" pitchFamily="50" charset="-128"/>
                <a:ea typeface="Meiryo UI" panose="020B0604030504040204" pitchFamily="50" charset="-128"/>
              </a:rPr>
              <a:t>を呼び出した時と同様に処理を実行できる。</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57522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i="0" u="none" strike="noStrike" kern="1200" cap="none" spc="0" normalizeH="0" baseline="0" noProof="0" dirty="0" err="1">
                <a:ln>
                  <a:noFill/>
                </a:ln>
                <a:solidFill>
                  <a:prstClr val="white"/>
                </a:solidFill>
                <a:effectLst/>
                <a:uLnTx/>
                <a:uFillTx/>
                <a:latin typeface="Meiryo UI" panose="020B0604030504040204" pitchFamily="50" charset="-128"/>
                <a:ea typeface="Meiryo UI" panose="020B0604030504040204" pitchFamily="50" charset="-128"/>
              </a:rPr>
              <a:t>NXbit</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回避</a:t>
            </a:r>
          </a:p>
        </p:txBody>
      </p:sp>
      <p:graphicFrame>
        <p:nvGraphicFramePr>
          <p:cNvPr id="22" name="表 21">
            <a:extLst>
              <a:ext uri="{FF2B5EF4-FFF2-40B4-BE49-F238E27FC236}">
                <a16:creationId xmlns:a16="http://schemas.microsoft.com/office/drawing/2014/main" id="{D9F59097-29DA-4636-4A69-3E4FD62F9509}"/>
              </a:ext>
            </a:extLst>
          </p:cNvPr>
          <p:cNvGraphicFramePr>
            <a:graphicFrameLocks noGrp="1"/>
          </p:cNvGraphicFramePr>
          <p:nvPr>
            <p:extLst>
              <p:ext uri="{D42A27DB-BD31-4B8C-83A1-F6EECF244321}">
                <p14:modId xmlns:p14="http://schemas.microsoft.com/office/powerpoint/2010/main" val="595158186"/>
              </p:ext>
            </p:extLst>
          </p:nvPr>
        </p:nvGraphicFramePr>
        <p:xfrm>
          <a:off x="4343852" y="3581785"/>
          <a:ext cx="2405866" cy="2332320"/>
        </p:xfrm>
        <a:graphic>
          <a:graphicData uri="http://schemas.openxmlformats.org/drawingml/2006/table">
            <a:tbl>
              <a:tblPr firstRow="1" bandRow="1">
                <a:tableStyleId>{5C22544A-7EE6-4342-B048-85BDC9FD1C3A}</a:tableStyleId>
              </a:tblPr>
              <a:tblGrid>
                <a:gridCol w="2405866">
                  <a:extLst>
                    <a:ext uri="{9D8B030D-6E8A-4147-A177-3AD203B41FA5}">
                      <a16:colId xmlns:a16="http://schemas.microsoft.com/office/drawing/2014/main" val="612655221"/>
                    </a:ext>
                  </a:extLst>
                </a:gridCol>
              </a:tblGrid>
              <a:tr h="32400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60532998"/>
                  </a:ext>
                </a:extLst>
              </a:tr>
              <a:tr h="32400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1677456315"/>
                  </a:ext>
                </a:extLst>
              </a:tr>
              <a:tr h="32400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a:t>
                      </a:r>
                      <a:r>
                        <a:rPr kumimoji="1" lang="ja-JP" altLang="en-US" sz="1400" b="0" dirty="0">
                          <a:solidFill>
                            <a:schemeClr val="tx1"/>
                          </a:solidFill>
                          <a:latin typeface="Meiryo UI" panose="020B0604030504040204" pitchFamily="50" charset="-128"/>
                          <a:ea typeface="Meiryo UI" panose="020B0604030504040204" pitchFamily="50" charset="-128"/>
                        </a:rPr>
                        <a:t>不正なリターンアドレス</a:t>
                      </a:r>
                      <a:r>
                        <a:rPr kumimoji="1" lang="en-US" altLang="ja-JP" sz="1400" b="0" dirty="0">
                          <a:solidFill>
                            <a:schemeClr val="tx1"/>
                          </a:solidFill>
                          <a:latin typeface="Meiryo UI" panose="020B0604030504040204" pitchFamily="50" charset="-128"/>
                          <a:ea typeface="Meiryo UI" panose="020B0604030504040204" pitchFamily="50" charset="-128"/>
                        </a:rPr>
                        <a:t>)</a:t>
                      </a:r>
                    </a:p>
                    <a:p>
                      <a:pPr algn="ctr"/>
                      <a:r>
                        <a:rPr kumimoji="1" lang="en-US" altLang="ja-JP" sz="1400" b="0" dirty="0" err="1">
                          <a:solidFill>
                            <a:schemeClr val="tx1"/>
                          </a:solidFill>
                          <a:latin typeface="Meiryo UI" panose="020B0604030504040204" pitchFamily="50" charset="-128"/>
                          <a:ea typeface="Meiryo UI" panose="020B0604030504040204" pitchFamily="50" charset="-128"/>
                        </a:rPr>
                        <a:t>system@libc</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3373580208"/>
                  </a:ext>
                </a:extLst>
              </a:tr>
              <a:tr h="32400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(system</a:t>
                      </a:r>
                      <a:r>
                        <a:rPr kumimoji="1" lang="ja-JP" altLang="en-US" sz="1400" b="0" dirty="0">
                          <a:solidFill>
                            <a:schemeClr val="tx1"/>
                          </a:solidFill>
                          <a:latin typeface="Meiryo UI" panose="020B0604030504040204" pitchFamily="50" charset="-128"/>
                          <a:ea typeface="Meiryo UI" panose="020B0604030504040204" pitchFamily="50" charset="-128"/>
                        </a:rPr>
                        <a:t>終了時の</a:t>
                      </a:r>
                      <a:r>
                        <a:rPr kumimoji="1" lang="en-US" altLang="ja-JP" sz="1400" b="0" dirty="0">
                          <a:solidFill>
                            <a:schemeClr val="tx1"/>
                          </a:solidFill>
                          <a:latin typeface="Meiryo UI" panose="020B0604030504040204" pitchFamily="50" charset="-128"/>
                          <a:ea typeface="Meiryo UI" panose="020B0604030504040204" pitchFamily="50" charset="-128"/>
                        </a:rPr>
                        <a:t>)</a:t>
                      </a:r>
                    </a:p>
                    <a:p>
                      <a:pPr algn="ctr"/>
                      <a:r>
                        <a:rPr kumimoji="1" lang="ja-JP" altLang="en-US" sz="1400" b="0" dirty="0">
                          <a:solidFill>
                            <a:schemeClr val="tx1"/>
                          </a:solidFill>
                          <a:latin typeface="Meiryo UI" panose="020B0604030504040204" pitchFamily="50" charset="-128"/>
                          <a:ea typeface="Meiryo UI" panose="020B0604030504040204" pitchFamily="50" charset="-128"/>
                        </a:rPr>
                        <a:t>リターンアドレス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1090884970"/>
                  </a:ext>
                </a:extLst>
              </a:tr>
              <a:tr h="32400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第</a:t>
                      </a:r>
                      <a:r>
                        <a:rPr kumimoji="1" lang="en-US" altLang="ja-JP" sz="1400" b="0" dirty="0">
                          <a:solidFill>
                            <a:schemeClr val="tx1"/>
                          </a:solidFill>
                          <a:latin typeface="Meiryo UI" panose="020B0604030504040204" pitchFamily="50" charset="-128"/>
                          <a:ea typeface="Meiryo UI" panose="020B0604030504040204" pitchFamily="50" charset="-128"/>
                        </a:rPr>
                        <a:t>1</a:t>
                      </a:r>
                      <a:r>
                        <a:rPr kumimoji="1" lang="ja-JP" altLang="en-US" sz="1400" b="0" dirty="0">
                          <a:solidFill>
                            <a:schemeClr val="tx1"/>
                          </a:solidFill>
                          <a:latin typeface="Meiryo UI" panose="020B0604030504040204" pitchFamily="50" charset="-128"/>
                          <a:ea typeface="Meiryo UI" panose="020B0604030504040204" pitchFamily="50" charset="-128"/>
                        </a:rPr>
                        <a:t>引数</a:t>
                      </a:r>
                      <a:r>
                        <a:rPr kumimoji="1" lang="en-US" altLang="ja-JP" sz="1400" b="0" dirty="0">
                          <a:solidFill>
                            <a:schemeClr val="tx1"/>
                          </a:solidFill>
                          <a:latin typeface="Meiryo UI" panose="020B0604030504040204" pitchFamily="50" charset="-128"/>
                          <a:ea typeface="Meiryo UI" panose="020B0604030504040204" pitchFamily="50" charset="-128"/>
                        </a:rPr>
                        <a:t>: &amp;”/bin/</a:t>
                      </a:r>
                      <a:r>
                        <a:rPr kumimoji="1" lang="en-US" altLang="ja-JP" sz="1400" b="0" dirty="0" err="1">
                          <a:solidFill>
                            <a:schemeClr val="tx1"/>
                          </a:solidFill>
                          <a:latin typeface="Meiryo UI" panose="020B0604030504040204" pitchFamily="50" charset="-128"/>
                          <a:ea typeface="Meiryo UI" panose="020B0604030504040204" pitchFamily="50" charset="-128"/>
                        </a:rPr>
                        <a:t>sh</a:t>
                      </a:r>
                      <a:r>
                        <a:rPr kumimoji="1" lang="en-US" altLang="ja-JP" sz="1400" b="0" dirty="0">
                          <a:solidFill>
                            <a:schemeClr val="tx1"/>
                          </a:solidFill>
                          <a:latin typeface="Meiryo UI" panose="020B0604030504040204" pitchFamily="50" charset="-128"/>
                          <a:ea typeface="Meiryo UI" panose="020B0604030504040204" pitchFamily="50" charset="-128"/>
                        </a:rPr>
                        <a:t>”</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C80"/>
                    </a:solidFill>
                  </a:tcPr>
                </a:tc>
                <a:extLst>
                  <a:ext uri="{0D108BD9-81ED-4DB2-BD59-A6C34878D82A}">
                    <a16:rowId xmlns:a16="http://schemas.microsoft.com/office/drawing/2014/main" val="942907696"/>
                  </a:ext>
                </a:extLst>
              </a:tr>
              <a:tr h="32400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extLst>
                  <a:ext uri="{0D108BD9-81ED-4DB2-BD59-A6C34878D82A}">
                    <a16:rowId xmlns:a16="http://schemas.microsoft.com/office/drawing/2014/main" val="1088428991"/>
                  </a:ext>
                </a:extLst>
              </a:tr>
            </a:tbl>
          </a:graphicData>
        </a:graphic>
      </p:graphicFrame>
      <p:grpSp>
        <p:nvGrpSpPr>
          <p:cNvPr id="23" name="グループ化 22">
            <a:extLst>
              <a:ext uri="{FF2B5EF4-FFF2-40B4-BE49-F238E27FC236}">
                <a16:creationId xmlns:a16="http://schemas.microsoft.com/office/drawing/2014/main" id="{BFEA54E1-6DC9-9D57-0CE3-84807D4CA67A}"/>
              </a:ext>
            </a:extLst>
          </p:cNvPr>
          <p:cNvGrpSpPr/>
          <p:nvPr/>
        </p:nvGrpSpPr>
        <p:grpSpPr>
          <a:xfrm>
            <a:off x="6228750" y="3743914"/>
            <a:ext cx="807957" cy="640777"/>
            <a:chOff x="6644571" y="1084930"/>
            <a:chExt cx="825761" cy="699299"/>
          </a:xfrm>
        </p:grpSpPr>
        <p:sp>
          <p:nvSpPr>
            <p:cNvPr id="24" name="爆発 2 256">
              <a:extLst>
                <a:ext uri="{FF2B5EF4-FFF2-40B4-BE49-F238E27FC236}">
                  <a16:creationId xmlns:a16="http://schemas.microsoft.com/office/drawing/2014/main" id="{764789F2-26DB-68D5-60E0-459CEF3D213E}"/>
                </a:ext>
              </a:extLst>
            </p:cNvPr>
            <p:cNvSpPr/>
            <p:nvPr/>
          </p:nvSpPr>
          <p:spPr>
            <a:xfrm rot="1706608">
              <a:off x="6644571" y="1084930"/>
              <a:ext cx="825761" cy="699299"/>
            </a:xfrm>
            <a:prstGeom prst="irregularSeal2">
              <a:avLst/>
            </a:prstGeom>
            <a:solidFill>
              <a:srgbClr val="FFFF99"/>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5" name="テキスト ボックス 24">
              <a:extLst>
                <a:ext uri="{FF2B5EF4-FFF2-40B4-BE49-F238E27FC236}">
                  <a16:creationId xmlns:a16="http://schemas.microsoft.com/office/drawing/2014/main" id="{C9E2027E-D01F-785E-A1DE-5C01D2EBF55B}"/>
                </a:ext>
              </a:extLst>
            </p:cNvPr>
            <p:cNvSpPr txBox="1"/>
            <p:nvPr/>
          </p:nvSpPr>
          <p:spPr>
            <a:xfrm>
              <a:off x="6655653" y="1220248"/>
              <a:ext cx="77217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eiryo UI" panose="020B0604030504040204" pitchFamily="50" charset="-128"/>
                </a:rPr>
                <a:t>オーバー</a:t>
              </a:r>
              <a:endParaRPr kumimoji="1" lang="en-US" altLang="ja-JP" sz="1000" b="0"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eiryo UI" panose="020B0604030504040204" pitchFamily="50" charset="-128"/>
                </a:rPr>
                <a:t>フロー</a:t>
              </a:r>
              <a:endParaRPr kumimoji="1" lang="en-US" altLang="ja-JP" sz="1000" b="0"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6" name="下矢印 254">
            <a:extLst>
              <a:ext uri="{FF2B5EF4-FFF2-40B4-BE49-F238E27FC236}">
                <a16:creationId xmlns:a16="http://schemas.microsoft.com/office/drawing/2014/main" id="{21BA3112-69A4-B583-ED6A-3998AA01167A}"/>
              </a:ext>
            </a:extLst>
          </p:cNvPr>
          <p:cNvSpPr/>
          <p:nvPr/>
        </p:nvSpPr>
        <p:spPr bwMode="auto">
          <a:xfrm>
            <a:off x="6409945" y="4354712"/>
            <a:ext cx="414823" cy="461447"/>
          </a:xfrm>
          <a:prstGeom prst="downArrow">
            <a:avLst/>
          </a:prstGeom>
          <a:solidFill>
            <a:schemeClr val="accent2">
              <a:lumMod val="40000"/>
              <a:lumOff val="60000"/>
              <a:alpha val="90000"/>
            </a:schemeClr>
          </a:solidFill>
          <a:ln w="12700">
            <a:solidFill>
              <a:srgbClr val="000000"/>
            </a:solidFill>
          </a:ln>
          <a:effectLst/>
        </p:spPr>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pPr algn="ctr"/>
            <a:endParaRPr kumimoji="1" lang="ja-JP" altLang="en-US" sz="1200" kern="0" dirty="0">
              <a:latin typeface="Meiryo UI" panose="020B0604030504040204" pitchFamily="50" charset="-128"/>
              <a:ea typeface="Meiryo UI" panose="020B0604030504040204" pitchFamily="50" charset="-128"/>
            </a:endParaRPr>
          </a:p>
        </p:txBody>
      </p:sp>
      <p:sp>
        <p:nvSpPr>
          <p:cNvPr id="27" name="横巻き 49">
            <a:extLst>
              <a:ext uri="{FF2B5EF4-FFF2-40B4-BE49-F238E27FC236}">
                <a16:creationId xmlns:a16="http://schemas.microsoft.com/office/drawing/2014/main" id="{EFA39685-C01C-B31E-24BB-68487937D71E}"/>
              </a:ext>
            </a:extLst>
          </p:cNvPr>
          <p:cNvSpPr/>
          <p:nvPr/>
        </p:nvSpPr>
        <p:spPr>
          <a:xfrm>
            <a:off x="383932" y="2872596"/>
            <a:ext cx="3192137" cy="3603351"/>
          </a:xfrm>
          <a:prstGeom prst="horizontalScroll">
            <a:avLst/>
          </a:prstGeom>
          <a:solidFill>
            <a:schemeClr val="tx2">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100" b="1" dirty="0">
                <a:solidFill>
                  <a:srgbClr val="1F497D"/>
                </a:solidFill>
                <a:effectLst>
                  <a:glow rad="127000">
                    <a:schemeClr val="bg1"/>
                  </a:glow>
                </a:effectLst>
                <a:latin typeface="Meiryo UI"/>
                <a:ea typeface="Meiryo UI"/>
              </a:rPr>
              <a:t>【libc.so</a:t>
            </a:r>
            <a:r>
              <a:rPr lang="ja-JP" altLang="en-US" sz="1100" b="1" dirty="0">
                <a:solidFill>
                  <a:srgbClr val="1F497D"/>
                </a:solidFill>
                <a:effectLst>
                  <a:glow rad="127000">
                    <a:schemeClr val="bg1"/>
                  </a:glow>
                </a:effectLst>
                <a:latin typeface="Meiryo UI"/>
                <a:ea typeface="Meiryo UI"/>
              </a:rPr>
              <a:t>のアセンブルコード</a:t>
            </a:r>
            <a:r>
              <a:rPr lang="en-US" altLang="ja-JP" sz="1100" b="1" dirty="0">
                <a:solidFill>
                  <a:srgbClr val="1F497D"/>
                </a:solidFill>
                <a:effectLst>
                  <a:glow rad="127000">
                    <a:schemeClr val="bg1"/>
                  </a:glow>
                </a:effectLst>
                <a:latin typeface="Meiryo UI"/>
                <a:ea typeface="Meiryo UI"/>
              </a:rPr>
              <a:t>】</a:t>
            </a:r>
          </a:p>
          <a:p>
            <a:pPr algn="ctr"/>
            <a:endParaRPr lang="en-US" altLang="ja-JP" sz="1100" b="1" dirty="0">
              <a:solidFill>
                <a:srgbClr val="1F497D"/>
              </a:solidFill>
              <a:effectLst>
                <a:glow rad="127000">
                  <a:schemeClr val="bg1"/>
                </a:glow>
              </a:effectLst>
              <a:latin typeface="Meiryo UI"/>
              <a:ea typeface="Meiryo UI"/>
            </a:endParaRPr>
          </a:p>
          <a:p>
            <a:r>
              <a:rPr lang="en-US" altLang="ja-JP" sz="1100" b="1" dirty="0">
                <a:solidFill>
                  <a:srgbClr val="1F497D"/>
                </a:solidFill>
                <a:effectLst>
                  <a:glow rad="127000">
                    <a:schemeClr val="bg1"/>
                  </a:glow>
                </a:effectLst>
                <a:latin typeface="Meiryo UI"/>
                <a:ea typeface="Meiryo UI"/>
              </a:rPr>
              <a:t>.text</a:t>
            </a:r>
          </a:p>
          <a:p>
            <a:r>
              <a:rPr lang="ja-JP" altLang="en-US" sz="1100" b="1" dirty="0">
                <a:solidFill>
                  <a:srgbClr val="1F497D"/>
                </a:solidFill>
                <a:effectLst>
                  <a:glow rad="127000">
                    <a:schemeClr val="bg1"/>
                  </a:glow>
                </a:effectLst>
                <a:latin typeface="Meiryo UI"/>
                <a:ea typeface="Meiryo UI"/>
              </a:rPr>
              <a:t>　　</a:t>
            </a:r>
            <a:r>
              <a:rPr lang="en-US" altLang="ja-JP" sz="1100" b="1" dirty="0">
                <a:solidFill>
                  <a:srgbClr val="1F497D"/>
                </a:solidFill>
                <a:effectLst>
                  <a:glow rad="127000">
                    <a:schemeClr val="bg1"/>
                  </a:glow>
                </a:effectLst>
                <a:latin typeface="Meiryo UI"/>
                <a:ea typeface="Meiryo UI"/>
              </a:rPr>
              <a:t>…</a:t>
            </a:r>
          </a:p>
          <a:p>
            <a:r>
              <a:rPr lang="ja-JP" altLang="en-US" sz="1100" b="1" dirty="0">
                <a:solidFill>
                  <a:srgbClr val="1F497D"/>
                </a:solidFill>
                <a:effectLst>
                  <a:glow rad="127000">
                    <a:schemeClr val="bg1"/>
                  </a:glow>
                </a:effectLst>
                <a:latin typeface="Meiryo UI"/>
                <a:ea typeface="Meiryo UI"/>
              </a:rPr>
              <a:t>　　</a:t>
            </a:r>
            <a:r>
              <a:rPr lang="en-US" altLang="ja-JP" sz="1100" b="1" dirty="0" err="1">
                <a:solidFill>
                  <a:srgbClr val="1F497D"/>
                </a:solidFill>
                <a:effectLst>
                  <a:glow rad="127000">
                    <a:schemeClr val="bg1"/>
                  </a:glow>
                </a:effectLst>
                <a:latin typeface="Meiryo UI"/>
                <a:ea typeface="Meiryo UI"/>
              </a:rPr>
              <a:t>printf</a:t>
            </a:r>
            <a:r>
              <a:rPr lang="en-US" altLang="ja-JP" sz="1100" b="1" dirty="0">
                <a:solidFill>
                  <a:srgbClr val="1F497D"/>
                </a:solidFill>
                <a:effectLst>
                  <a:glow rad="127000">
                    <a:schemeClr val="bg1"/>
                  </a:glow>
                </a:effectLst>
                <a:latin typeface="Meiryo UI"/>
                <a:ea typeface="Meiryo UI"/>
              </a:rPr>
              <a:t>:</a:t>
            </a:r>
          </a:p>
          <a:p>
            <a:r>
              <a:rPr lang="ja-JP" altLang="en-US" sz="1100" b="1" dirty="0">
                <a:solidFill>
                  <a:srgbClr val="1F497D"/>
                </a:solidFill>
                <a:effectLst>
                  <a:glow rad="127000">
                    <a:schemeClr val="bg1"/>
                  </a:glow>
                </a:effectLst>
                <a:latin typeface="Meiryo UI"/>
                <a:ea typeface="Meiryo UI"/>
              </a:rPr>
              <a:t>　　</a:t>
            </a:r>
            <a:r>
              <a:rPr lang="en-US" altLang="ja-JP" sz="1100" b="1" dirty="0">
                <a:solidFill>
                  <a:srgbClr val="1F497D"/>
                </a:solidFill>
                <a:effectLst>
                  <a:glow rad="127000">
                    <a:schemeClr val="bg1"/>
                  </a:glow>
                </a:effectLst>
                <a:latin typeface="Meiryo UI"/>
                <a:ea typeface="Meiryo UI"/>
              </a:rPr>
              <a:t>…</a:t>
            </a:r>
          </a:p>
          <a:p>
            <a:r>
              <a:rPr lang="ja-JP" altLang="en-US" sz="1100" b="1" dirty="0">
                <a:solidFill>
                  <a:srgbClr val="1F497D"/>
                </a:solidFill>
                <a:effectLst>
                  <a:glow rad="127000">
                    <a:schemeClr val="bg1"/>
                  </a:glow>
                </a:effectLst>
                <a:latin typeface="Meiryo UI"/>
                <a:ea typeface="Meiryo UI"/>
              </a:rPr>
              <a:t>　　</a:t>
            </a:r>
            <a:r>
              <a:rPr lang="en-US" altLang="ja-JP" sz="1100" b="1" dirty="0">
                <a:solidFill>
                  <a:srgbClr val="1F497D"/>
                </a:solidFill>
                <a:effectLst>
                  <a:glow rad="127000">
                    <a:schemeClr val="bg1"/>
                  </a:glow>
                </a:effectLst>
                <a:latin typeface="Meiryo UI"/>
                <a:ea typeface="Meiryo UI"/>
              </a:rPr>
              <a:t>read:</a:t>
            </a:r>
          </a:p>
          <a:p>
            <a:r>
              <a:rPr lang="ja-JP" altLang="en-US" sz="1100" b="1" dirty="0">
                <a:solidFill>
                  <a:srgbClr val="1F497D"/>
                </a:solidFill>
                <a:effectLst>
                  <a:glow rad="127000">
                    <a:schemeClr val="bg1"/>
                  </a:glow>
                </a:effectLst>
                <a:latin typeface="Meiryo UI"/>
                <a:ea typeface="Meiryo UI"/>
              </a:rPr>
              <a:t>　　</a:t>
            </a:r>
            <a:r>
              <a:rPr lang="en-US" altLang="ja-JP" sz="1100" b="1" dirty="0">
                <a:solidFill>
                  <a:srgbClr val="1F497D"/>
                </a:solidFill>
                <a:effectLst>
                  <a:glow rad="127000">
                    <a:schemeClr val="bg1"/>
                  </a:glow>
                </a:effectLst>
                <a:latin typeface="Meiryo UI"/>
                <a:ea typeface="Meiryo UI"/>
              </a:rPr>
              <a:t>…</a:t>
            </a:r>
          </a:p>
          <a:p>
            <a:r>
              <a:rPr lang="ja-JP" altLang="en-US" sz="1100" b="1" dirty="0">
                <a:solidFill>
                  <a:srgbClr val="1F497D"/>
                </a:solidFill>
                <a:effectLst>
                  <a:glow rad="127000">
                    <a:schemeClr val="bg1"/>
                  </a:glow>
                </a:effectLst>
                <a:latin typeface="Meiryo UI"/>
                <a:ea typeface="Meiryo UI"/>
              </a:rPr>
              <a:t>　　</a:t>
            </a:r>
            <a:r>
              <a:rPr lang="en-US" altLang="ja-JP" sz="1100" b="1" dirty="0" err="1">
                <a:solidFill>
                  <a:srgbClr val="1F497D"/>
                </a:solidFill>
                <a:effectLst>
                  <a:glow rad="127000">
                    <a:schemeClr val="bg1"/>
                  </a:glow>
                </a:effectLst>
                <a:latin typeface="Meiryo UI"/>
                <a:ea typeface="Meiryo UI"/>
              </a:rPr>
              <a:t>mmap</a:t>
            </a:r>
            <a:r>
              <a:rPr lang="en-US" altLang="ja-JP" sz="1100" b="1" dirty="0">
                <a:solidFill>
                  <a:srgbClr val="1F497D"/>
                </a:solidFill>
                <a:effectLst>
                  <a:glow rad="127000">
                    <a:schemeClr val="bg1"/>
                  </a:glow>
                </a:effectLst>
                <a:latin typeface="Meiryo UI"/>
                <a:ea typeface="Meiryo UI"/>
              </a:rPr>
              <a:t>:</a:t>
            </a:r>
          </a:p>
          <a:p>
            <a:r>
              <a:rPr lang="ja-JP" altLang="en-US" sz="1100" b="1" dirty="0">
                <a:solidFill>
                  <a:srgbClr val="1F497D"/>
                </a:solidFill>
                <a:effectLst>
                  <a:glow rad="127000">
                    <a:schemeClr val="bg1"/>
                  </a:glow>
                </a:effectLst>
                <a:latin typeface="Meiryo UI"/>
                <a:ea typeface="Meiryo UI"/>
              </a:rPr>
              <a:t>　　</a:t>
            </a:r>
            <a:r>
              <a:rPr lang="en-US" altLang="ja-JP" sz="1100" b="1" dirty="0">
                <a:solidFill>
                  <a:srgbClr val="1F497D"/>
                </a:solidFill>
                <a:effectLst>
                  <a:glow rad="127000">
                    <a:schemeClr val="bg1"/>
                  </a:glow>
                </a:effectLst>
                <a:latin typeface="Meiryo UI"/>
                <a:ea typeface="Meiryo UI"/>
              </a:rPr>
              <a:t>…</a:t>
            </a:r>
          </a:p>
          <a:p>
            <a:r>
              <a:rPr lang="ja-JP" altLang="en-US" sz="1100" b="1" dirty="0">
                <a:solidFill>
                  <a:srgbClr val="1F497D"/>
                </a:solidFill>
                <a:effectLst>
                  <a:glow rad="127000">
                    <a:schemeClr val="bg1"/>
                  </a:glow>
                </a:effectLst>
                <a:latin typeface="Meiryo UI"/>
                <a:ea typeface="Meiryo UI"/>
              </a:rPr>
              <a:t>　　</a:t>
            </a:r>
            <a:r>
              <a:rPr lang="en-US" altLang="ja-JP" sz="1100" b="1" dirty="0">
                <a:solidFill>
                  <a:srgbClr val="1F497D"/>
                </a:solidFill>
                <a:effectLst>
                  <a:glow rad="127000">
                    <a:schemeClr val="bg1"/>
                  </a:glow>
                </a:effectLst>
                <a:latin typeface="Meiryo UI"/>
                <a:ea typeface="Meiryo UI"/>
              </a:rPr>
              <a:t>system:</a:t>
            </a:r>
          </a:p>
          <a:p>
            <a:r>
              <a:rPr lang="ja-JP" altLang="en-US" sz="1100" b="1" dirty="0">
                <a:solidFill>
                  <a:srgbClr val="1F497D"/>
                </a:solidFill>
                <a:effectLst>
                  <a:glow rad="127000">
                    <a:schemeClr val="bg1"/>
                  </a:glow>
                </a:effectLst>
                <a:latin typeface="Meiryo UI"/>
                <a:ea typeface="Meiryo UI"/>
              </a:rPr>
              <a:t>　　</a:t>
            </a:r>
            <a:r>
              <a:rPr lang="en-US" altLang="ja-JP" sz="1100" b="1" dirty="0">
                <a:solidFill>
                  <a:srgbClr val="1F497D"/>
                </a:solidFill>
                <a:effectLst>
                  <a:glow rad="127000">
                    <a:schemeClr val="bg1"/>
                  </a:glow>
                </a:effectLst>
                <a:latin typeface="Meiryo UI"/>
                <a:ea typeface="Meiryo UI"/>
              </a:rPr>
              <a:t>…</a:t>
            </a:r>
          </a:p>
          <a:p>
            <a:r>
              <a:rPr lang="en-US" altLang="ja-JP" sz="1100" b="1" dirty="0">
                <a:solidFill>
                  <a:srgbClr val="1F497D"/>
                </a:solidFill>
                <a:effectLst>
                  <a:glow rad="127000">
                    <a:schemeClr val="bg1"/>
                  </a:glow>
                </a:effectLst>
                <a:latin typeface="Meiryo UI"/>
                <a:ea typeface="Meiryo UI"/>
              </a:rPr>
              <a:t>---</a:t>
            </a:r>
          </a:p>
          <a:p>
            <a:r>
              <a:rPr lang="en-US" altLang="ja-JP" sz="1100" b="1" dirty="0">
                <a:solidFill>
                  <a:srgbClr val="1F497D"/>
                </a:solidFill>
                <a:effectLst>
                  <a:glow rad="127000">
                    <a:schemeClr val="bg1"/>
                  </a:glow>
                </a:effectLst>
                <a:latin typeface="Meiryo UI"/>
                <a:ea typeface="Meiryo UI"/>
              </a:rPr>
              <a:t>.</a:t>
            </a:r>
            <a:r>
              <a:rPr lang="en-US" altLang="ja-JP" sz="1100" b="1" dirty="0" err="1">
                <a:solidFill>
                  <a:srgbClr val="1F497D"/>
                </a:solidFill>
                <a:effectLst>
                  <a:glow rad="127000">
                    <a:schemeClr val="bg1"/>
                  </a:glow>
                </a:effectLst>
                <a:latin typeface="Meiryo UI"/>
                <a:ea typeface="Meiryo UI"/>
              </a:rPr>
              <a:t>rodata</a:t>
            </a:r>
            <a:endParaRPr lang="en-US" altLang="ja-JP" sz="1100" b="1" dirty="0">
              <a:solidFill>
                <a:srgbClr val="1F497D"/>
              </a:solidFill>
              <a:effectLst>
                <a:glow rad="127000">
                  <a:schemeClr val="bg1"/>
                </a:glow>
              </a:effectLst>
              <a:latin typeface="Meiryo UI"/>
              <a:ea typeface="Meiryo UI"/>
            </a:endParaRPr>
          </a:p>
          <a:p>
            <a:r>
              <a:rPr lang="ja-JP" altLang="en-US" sz="1100" b="1" dirty="0">
                <a:solidFill>
                  <a:srgbClr val="1F497D"/>
                </a:solidFill>
                <a:effectLst>
                  <a:glow rad="127000">
                    <a:schemeClr val="bg1"/>
                  </a:glow>
                </a:effectLst>
                <a:latin typeface="Meiryo UI"/>
                <a:ea typeface="Meiryo UI"/>
              </a:rPr>
              <a:t>　　</a:t>
            </a:r>
            <a:r>
              <a:rPr lang="en-US" altLang="ja-JP" sz="1100" b="1" dirty="0">
                <a:solidFill>
                  <a:srgbClr val="1F497D"/>
                </a:solidFill>
                <a:effectLst>
                  <a:glow rad="127000">
                    <a:schemeClr val="bg1"/>
                  </a:glow>
                </a:effectLst>
                <a:latin typeface="Meiryo UI"/>
                <a:ea typeface="Meiryo UI"/>
              </a:rPr>
              <a:t>“/bin/</a:t>
            </a:r>
            <a:r>
              <a:rPr lang="en-US" altLang="ja-JP" sz="1100" b="1" dirty="0" err="1">
                <a:solidFill>
                  <a:srgbClr val="1F497D"/>
                </a:solidFill>
                <a:effectLst>
                  <a:glow rad="127000">
                    <a:schemeClr val="bg1"/>
                  </a:glow>
                </a:effectLst>
                <a:latin typeface="Meiryo UI"/>
                <a:ea typeface="Meiryo UI"/>
              </a:rPr>
              <a:t>sh</a:t>
            </a:r>
            <a:r>
              <a:rPr lang="en-US" altLang="ja-JP" sz="1100" b="1" dirty="0">
                <a:solidFill>
                  <a:srgbClr val="1F497D"/>
                </a:solidFill>
                <a:effectLst>
                  <a:glow rad="127000">
                    <a:schemeClr val="bg1"/>
                  </a:glow>
                </a:effectLst>
                <a:latin typeface="Meiryo UI"/>
                <a:ea typeface="Meiryo UI"/>
              </a:rPr>
              <a:t>”</a:t>
            </a:r>
          </a:p>
          <a:p>
            <a:r>
              <a:rPr lang="ja-JP" altLang="en-US" sz="1100" b="1" dirty="0">
                <a:solidFill>
                  <a:srgbClr val="1F497D"/>
                </a:solidFill>
                <a:effectLst>
                  <a:glow rad="127000">
                    <a:schemeClr val="bg1"/>
                  </a:glow>
                </a:effectLst>
                <a:latin typeface="Meiryo UI"/>
                <a:ea typeface="Meiryo UI"/>
              </a:rPr>
              <a:t>　　</a:t>
            </a:r>
            <a:r>
              <a:rPr lang="en-US" altLang="ja-JP" sz="1100" b="1" dirty="0">
                <a:solidFill>
                  <a:srgbClr val="1F497D"/>
                </a:solidFill>
                <a:effectLst>
                  <a:glow rad="127000">
                    <a:schemeClr val="bg1"/>
                  </a:glow>
                </a:effectLst>
                <a:latin typeface="Meiryo UI"/>
                <a:ea typeface="Meiryo UI"/>
              </a:rPr>
              <a:t>…</a:t>
            </a:r>
          </a:p>
        </p:txBody>
      </p:sp>
      <p:sp>
        <p:nvSpPr>
          <p:cNvPr id="2" name="テキスト ボックス 1">
            <a:extLst>
              <a:ext uri="{FF2B5EF4-FFF2-40B4-BE49-F238E27FC236}">
                <a16:creationId xmlns:a16="http://schemas.microsoft.com/office/drawing/2014/main" id="{0FBB5541-7F29-B6CD-890C-9517FE990620}"/>
              </a:ext>
            </a:extLst>
          </p:cNvPr>
          <p:cNvSpPr txBox="1"/>
          <p:nvPr/>
        </p:nvSpPr>
        <p:spPr>
          <a:xfrm>
            <a:off x="227022" y="1045512"/>
            <a:ext cx="9831377" cy="523220"/>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PLT</a:t>
            </a:r>
            <a:r>
              <a:rPr lang="ja-JP" altLang="en-US" sz="1400" dirty="0">
                <a:latin typeface="Meiryo UI" panose="020B0604030504040204" pitchFamily="50" charset="-128"/>
                <a:ea typeface="Meiryo UI" panose="020B0604030504040204" pitchFamily="50" charset="-128"/>
              </a:rPr>
              <a:t>エントリにはコード内で呼び出す関数しか登録されない</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多分</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ため、</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自分が実行したい関数が常に</a:t>
            </a:r>
            <a:r>
              <a:rPr lang="en-US" altLang="ja-JP" sz="1400" dirty="0">
                <a:latin typeface="Meiryo UI" panose="020B0604030504040204" pitchFamily="50" charset="-128"/>
                <a:ea typeface="Meiryo UI" panose="020B0604030504040204" pitchFamily="50" charset="-128"/>
              </a:rPr>
              <a:t>PLT</a:t>
            </a:r>
            <a:r>
              <a:rPr lang="ja-JP" altLang="en-US" sz="1400" dirty="0">
                <a:latin typeface="Meiryo UI" panose="020B0604030504040204" pitchFamily="50" charset="-128"/>
                <a:ea typeface="Meiryo UI" panose="020B0604030504040204" pitchFamily="50" charset="-128"/>
              </a:rPr>
              <a:t>エントリに存在するとは限らない。</a:t>
            </a:r>
            <a:endParaRPr lang="en-US" altLang="ja-JP" sz="1400" dirty="0">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75A011BD-1748-9392-1F7F-75ACF96438A8}"/>
              </a:ext>
            </a:extLst>
          </p:cNvPr>
          <p:cNvSpPr/>
          <p:nvPr/>
        </p:nvSpPr>
        <p:spPr>
          <a:xfrm>
            <a:off x="91975" y="681073"/>
            <a:ext cx="5420304"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ret2plt</a:t>
            </a:r>
            <a:r>
              <a:rPr lang="ja-JP" altLang="en-US" sz="1600" dirty="0">
                <a:latin typeface="Meiryo UI" panose="020B0604030504040204" pitchFamily="50" charset="-128"/>
                <a:ea typeface="Meiryo UI" panose="020B0604030504040204" pitchFamily="50" charset="-128"/>
              </a:rPr>
              <a:t>の課題①：</a:t>
            </a:r>
            <a:r>
              <a:rPr lang="en-US" altLang="ja-JP" sz="1600" dirty="0">
                <a:latin typeface="Meiryo UI" panose="020B0604030504040204" pitchFamily="50" charset="-128"/>
                <a:ea typeface="Meiryo UI" panose="020B0604030504040204" pitchFamily="50" charset="-128"/>
              </a:rPr>
              <a:t>PLT</a:t>
            </a:r>
            <a:r>
              <a:rPr lang="ja-JP" altLang="en-US" sz="1600" dirty="0">
                <a:latin typeface="Meiryo UI" panose="020B0604030504040204" pitchFamily="50" charset="-128"/>
                <a:ea typeface="Meiryo UI" panose="020B0604030504040204" pitchFamily="50" charset="-128"/>
              </a:rPr>
              <a:t>エントリにない関数の実行</a:t>
            </a:r>
            <a:endParaRPr lang="ja-JP" altLang="en-US" sz="1600" dirty="0"/>
          </a:p>
        </p:txBody>
      </p:sp>
      <p:sp>
        <p:nvSpPr>
          <p:cNvPr id="5" name="正方形/長方形 4">
            <a:extLst>
              <a:ext uri="{FF2B5EF4-FFF2-40B4-BE49-F238E27FC236}">
                <a16:creationId xmlns:a16="http://schemas.microsoft.com/office/drawing/2014/main" id="{DC5F1F56-C532-64CE-9D9C-F28BA91E3A34}"/>
              </a:ext>
            </a:extLst>
          </p:cNvPr>
          <p:cNvSpPr/>
          <p:nvPr/>
        </p:nvSpPr>
        <p:spPr>
          <a:xfrm>
            <a:off x="62265" y="1700019"/>
            <a:ext cx="5812323"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■攻撃方法：</a:t>
            </a:r>
            <a:r>
              <a:rPr lang="en-US" altLang="ja-JP" sz="1600" dirty="0">
                <a:latin typeface="Meiryo UI" panose="020B0604030504040204" pitchFamily="50" charset="-128"/>
                <a:ea typeface="Meiryo UI" panose="020B0604030504040204" pitchFamily="50" charset="-128"/>
              </a:rPr>
              <a:t>ret2libc</a:t>
            </a:r>
            <a:endParaRPr lang="ja-JP" altLang="en-US" sz="1600" dirty="0"/>
          </a:p>
        </p:txBody>
      </p:sp>
      <p:sp>
        <p:nvSpPr>
          <p:cNvPr id="6" name="テキスト ボックス 5">
            <a:extLst>
              <a:ext uri="{FF2B5EF4-FFF2-40B4-BE49-F238E27FC236}">
                <a16:creationId xmlns:a16="http://schemas.microsoft.com/office/drawing/2014/main" id="{C17815C0-4D54-1C66-49A2-8FB63AC26FC1}"/>
              </a:ext>
            </a:extLst>
          </p:cNvPr>
          <p:cNvSpPr txBox="1"/>
          <p:nvPr/>
        </p:nvSpPr>
        <p:spPr>
          <a:xfrm>
            <a:off x="250025" y="2034205"/>
            <a:ext cx="9972277" cy="738664"/>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Linux</a:t>
            </a:r>
            <a:r>
              <a:rPr lang="ja-JP" altLang="en-US" sz="1400" dirty="0">
                <a:latin typeface="Meiryo UI" panose="020B0604030504040204" pitchFamily="50" charset="-128"/>
                <a:ea typeface="Meiryo UI" panose="020B0604030504040204" pitchFamily="50" charset="-128"/>
              </a:rPr>
              <a:t>でよく使われる</a:t>
            </a:r>
            <a:r>
              <a:rPr lang="en-US" altLang="ja-JP" sz="1400" dirty="0">
                <a:latin typeface="Meiryo UI" panose="020B0604030504040204" pitchFamily="50" charset="-128"/>
                <a:ea typeface="Meiryo UI" panose="020B0604030504040204" pitchFamily="50" charset="-128"/>
              </a:rPr>
              <a:t>libc.so</a:t>
            </a:r>
            <a:r>
              <a:rPr lang="ja-JP" altLang="en-US" sz="1400" dirty="0">
                <a:latin typeface="Meiryo UI" panose="020B0604030504040204" pitchFamily="50" charset="-128"/>
                <a:ea typeface="Meiryo UI" panose="020B0604030504040204" pitchFamily="50" charset="-128"/>
              </a:rPr>
              <a:t>には一通りの有用な関数がそろっているため、</a:t>
            </a:r>
            <a:r>
              <a:rPr lang="en-US" altLang="ja-JP" sz="1400" dirty="0">
                <a:latin typeface="Meiryo UI" panose="020B0604030504040204" pitchFamily="50" charset="-128"/>
                <a:ea typeface="Meiryo UI" panose="020B0604030504040204" pitchFamily="50" charset="-128"/>
              </a:rPr>
              <a:t>libc.so</a:t>
            </a:r>
            <a:r>
              <a:rPr lang="ja-JP" altLang="en-US" sz="1400" dirty="0">
                <a:latin typeface="Meiryo UI" panose="020B0604030504040204" pitchFamily="50" charset="-128"/>
                <a:ea typeface="Meiryo UI" panose="020B0604030504040204" pitchFamily="50" charset="-128"/>
              </a:rPr>
              <a:t>内の任意関数のアドレスに飛ぶことで任意関数を実行する。</a:t>
            </a:r>
            <a:endParaRPr lang="en-US" altLang="ja-JP" sz="1400" dirty="0">
              <a:latin typeface="Meiryo UI" panose="020B0604030504040204" pitchFamily="50" charset="-128"/>
              <a:ea typeface="Meiryo UI" panose="020B0604030504040204" pitchFamily="50" charset="-128"/>
            </a:endParaRPr>
          </a:p>
          <a:p>
            <a:r>
              <a:rPr lang="en-US" altLang="ja-JP" sz="1400" dirty="0" err="1">
                <a:latin typeface="Meiryo UI" panose="020B0604030504040204" pitchFamily="50" charset="-128"/>
                <a:ea typeface="Meiryo UI" panose="020B0604030504040204" pitchFamily="50" charset="-128"/>
              </a:rPr>
              <a:t>libc</a:t>
            </a:r>
            <a:r>
              <a:rPr lang="ja-JP" altLang="en-US" sz="1400" dirty="0">
                <a:latin typeface="Meiryo UI" panose="020B0604030504040204" pitchFamily="50" charset="-128"/>
                <a:ea typeface="Meiryo UI" panose="020B0604030504040204" pitchFamily="50" charset="-128"/>
              </a:rPr>
              <a:t>内には</a:t>
            </a:r>
            <a:r>
              <a:rPr lang="en-US" altLang="ja-JP" sz="1400" dirty="0">
                <a:latin typeface="Meiryo UI" panose="020B0604030504040204" pitchFamily="50" charset="-128"/>
                <a:ea typeface="Meiryo UI" panose="020B0604030504040204" pitchFamily="50" charset="-128"/>
              </a:rPr>
              <a:t>system</a:t>
            </a:r>
            <a:r>
              <a:rPr lang="ja-JP" altLang="en-US" sz="1400" dirty="0">
                <a:latin typeface="Meiryo UI" panose="020B0604030504040204" pitchFamily="50" charset="-128"/>
                <a:ea typeface="Meiryo UI" panose="020B0604030504040204" pitchFamily="50" charset="-128"/>
              </a:rPr>
              <a:t>という任意のコマンドを実行可能な関数と、</a:t>
            </a:r>
            <a:r>
              <a:rPr lang="en-US" altLang="ja-JP" sz="1400" dirty="0">
                <a:latin typeface="Meiryo UI" panose="020B0604030504040204" pitchFamily="50" charset="-128"/>
                <a:ea typeface="Meiryo UI" panose="020B0604030504040204" pitchFamily="50" charset="-128"/>
              </a:rPr>
              <a:t>”/bin/</a:t>
            </a:r>
            <a:r>
              <a:rPr lang="en-US" altLang="ja-JP" sz="1400" dirty="0" err="1">
                <a:latin typeface="Meiryo UI" panose="020B0604030504040204" pitchFamily="50" charset="-128"/>
                <a:ea typeface="Meiryo UI" panose="020B0604030504040204" pitchFamily="50" charset="-128"/>
              </a:rPr>
              <a:t>sh</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という文字列データが含まれているため、</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以下のように</a:t>
            </a:r>
            <a:r>
              <a:rPr lang="en-US" altLang="ja-JP" sz="1400" dirty="0">
                <a:latin typeface="Meiryo UI" panose="020B0604030504040204" pitchFamily="50" charset="-128"/>
                <a:ea typeface="Meiryo UI" panose="020B0604030504040204" pitchFamily="50" charset="-128"/>
              </a:rPr>
              <a:t>system</a:t>
            </a:r>
            <a:r>
              <a:rPr lang="ja-JP" altLang="en-US" sz="1400" dirty="0">
                <a:latin typeface="Meiryo UI" panose="020B0604030504040204" pitchFamily="50" charset="-128"/>
                <a:ea typeface="Meiryo UI" panose="020B0604030504040204" pitchFamily="50" charset="-128"/>
              </a:rPr>
              <a:t>のアドレスと</a:t>
            </a:r>
            <a:r>
              <a:rPr lang="en-US" altLang="ja-JP" sz="1400" dirty="0">
                <a:latin typeface="Meiryo UI" panose="020B0604030504040204" pitchFamily="50" charset="-128"/>
                <a:ea typeface="Meiryo UI" panose="020B0604030504040204" pitchFamily="50" charset="-128"/>
              </a:rPr>
              <a:t>”/bin/</a:t>
            </a:r>
            <a:r>
              <a:rPr lang="en-US" altLang="ja-JP" sz="1400" dirty="0" err="1">
                <a:latin typeface="Meiryo UI" panose="020B0604030504040204" pitchFamily="50" charset="-128"/>
                <a:ea typeface="Meiryo UI" panose="020B0604030504040204" pitchFamily="50" charset="-128"/>
              </a:rPr>
              <a:t>sh</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文字列のアドレスをスタックに書き込むことでシェル取得が可能。</a:t>
            </a:r>
            <a:endParaRPr lang="en-US" altLang="ja-JP" sz="1400" dirty="0">
              <a:latin typeface="Meiryo UI" panose="020B0604030504040204" pitchFamily="50" charset="-128"/>
              <a:ea typeface="Meiryo UI" panose="020B0604030504040204" pitchFamily="50" charset="-128"/>
            </a:endParaRPr>
          </a:p>
        </p:txBody>
      </p:sp>
      <p:sp>
        <p:nvSpPr>
          <p:cNvPr id="7" name="下矢印 254">
            <a:extLst>
              <a:ext uri="{FF2B5EF4-FFF2-40B4-BE49-F238E27FC236}">
                <a16:creationId xmlns:a16="http://schemas.microsoft.com/office/drawing/2014/main" id="{14F7D2AB-ED96-B910-F249-6C8AE99290EE}"/>
              </a:ext>
            </a:extLst>
          </p:cNvPr>
          <p:cNvSpPr/>
          <p:nvPr/>
        </p:nvSpPr>
        <p:spPr bwMode="auto">
          <a:xfrm rot="4749846">
            <a:off x="2932295" y="3482369"/>
            <a:ext cx="274295" cy="2667578"/>
          </a:xfrm>
          <a:prstGeom prst="downArrow">
            <a:avLst/>
          </a:prstGeom>
          <a:solidFill>
            <a:schemeClr val="accent2">
              <a:lumMod val="40000"/>
              <a:lumOff val="60000"/>
              <a:alpha val="90000"/>
            </a:schemeClr>
          </a:solidFill>
          <a:ln w="12700">
            <a:solidFill>
              <a:srgbClr val="000000"/>
            </a:solidFill>
          </a:ln>
          <a:effectLst/>
        </p:spPr>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pPr algn="ctr"/>
            <a:endParaRPr kumimoji="1" lang="ja-JP" altLang="en-US" sz="1200" kern="0" dirty="0">
              <a:latin typeface="Meiryo UI" panose="020B0604030504040204" pitchFamily="50" charset="-128"/>
              <a:ea typeface="Meiryo UI" panose="020B0604030504040204" pitchFamily="50" charset="-128"/>
            </a:endParaRPr>
          </a:p>
        </p:txBody>
      </p:sp>
      <p:sp>
        <p:nvSpPr>
          <p:cNvPr id="9" name="下矢印 254">
            <a:extLst>
              <a:ext uri="{FF2B5EF4-FFF2-40B4-BE49-F238E27FC236}">
                <a16:creationId xmlns:a16="http://schemas.microsoft.com/office/drawing/2014/main" id="{B332A48B-A5BB-B2CC-9DB7-B089377F0181}"/>
              </a:ext>
            </a:extLst>
          </p:cNvPr>
          <p:cNvSpPr/>
          <p:nvPr/>
        </p:nvSpPr>
        <p:spPr bwMode="auto">
          <a:xfrm rot="4895742">
            <a:off x="2956260" y="4281774"/>
            <a:ext cx="274295" cy="2611606"/>
          </a:xfrm>
          <a:prstGeom prst="downArrow">
            <a:avLst/>
          </a:prstGeom>
          <a:solidFill>
            <a:schemeClr val="accent2">
              <a:lumMod val="40000"/>
              <a:lumOff val="60000"/>
              <a:alpha val="90000"/>
            </a:schemeClr>
          </a:solidFill>
          <a:ln w="12700">
            <a:solidFill>
              <a:srgbClr val="000000"/>
            </a:solidFill>
          </a:ln>
          <a:effectLst/>
        </p:spPr>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pPr algn="ctr"/>
            <a:endParaRPr kumimoji="1" lang="ja-JP" altLang="en-US" sz="1200" kern="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41555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ASLR</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回避</a:t>
            </a:r>
          </a:p>
        </p:txBody>
      </p:sp>
      <p:sp>
        <p:nvSpPr>
          <p:cNvPr id="3" name="テキスト ボックス 2">
            <a:extLst>
              <a:ext uri="{FF2B5EF4-FFF2-40B4-BE49-F238E27FC236}">
                <a16:creationId xmlns:a16="http://schemas.microsoft.com/office/drawing/2014/main" id="{905EC23A-164C-089E-A326-15F957C262A6}"/>
              </a:ext>
            </a:extLst>
          </p:cNvPr>
          <p:cNvSpPr txBox="1"/>
          <p:nvPr/>
        </p:nvSpPr>
        <p:spPr>
          <a:xfrm>
            <a:off x="106252" y="717708"/>
            <a:ext cx="9831377" cy="738664"/>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ret2libc</a:t>
            </a:r>
            <a:r>
              <a:rPr lang="ja-JP" altLang="en-US" sz="1400" dirty="0">
                <a:latin typeface="Meiryo UI" panose="020B0604030504040204" pitchFamily="50" charset="-128"/>
                <a:ea typeface="Meiryo UI" panose="020B0604030504040204" pitchFamily="50" charset="-128"/>
              </a:rPr>
              <a:t>を実行するためには</a:t>
            </a:r>
            <a:r>
              <a:rPr lang="en-US" altLang="ja-JP" sz="1400" dirty="0">
                <a:latin typeface="Meiryo UI" panose="020B0604030504040204" pitchFamily="50" charset="-128"/>
                <a:ea typeface="Meiryo UI" panose="020B0604030504040204" pitchFamily="50" charset="-128"/>
              </a:rPr>
              <a:t>libc.so</a:t>
            </a:r>
            <a:r>
              <a:rPr lang="ja-JP" altLang="en-US" sz="1400" dirty="0">
                <a:latin typeface="Meiryo UI" panose="020B0604030504040204" pitchFamily="50" charset="-128"/>
                <a:ea typeface="Meiryo UI" panose="020B0604030504040204" pitchFamily="50" charset="-128"/>
              </a:rPr>
              <a:t>のマッピング先のアドレスを把握する必要がある。</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ASLR</a:t>
            </a:r>
            <a:r>
              <a:rPr lang="ja-JP" altLang="en-US" sz="1400" dirty="0">
                <a:latin typeface="Meiryo UI" panose="020B0604030504040204" pitchFamily="50" charset="-128"/>
                <a:ea typeface="Meiryo UI" panose="020B0604030504040204" pitchFamily="50" charset="-128"/>
              </a:rPr>
              <a:t>が有効になっている場合、ヒープ・スタック・ライブラリ等はアドレスがランダム化されるため、事前に</a:t>
            </a:r>
            <a:r>
              <a:rPr lang="en-US" altLang="ja-JP" sz="1400" dirty="0" err="1">
                <a:latin typeface="Meiryo UI" panose="020B0604030504040204" pitchFamily="50" charset="-128"/>
                <a:ea typeface="Meiryo UI" panose="020B0604030504040204" pitchFamily="50" charset="-128"/>
              </a:rPr>
              <a:t>libc</a:t>
            </a:r>
            <a:r>
              <a:rPr lang="ja-JP" altLang="en-US" sz="1400" dirty="0">
                <a:latin typeface="Meiryo UI" panose="020B0604030504040204" pitchFamily="50" charset="-128"/>
                <a:ea typeface="Meiryo UI" panose="020B0604030504040204" pitchFamily="50" charset="-128"/>
              </a:rPr>
              <a:t>のアドレスを把握することが不可能。</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そのためまずは</a:t>
            </a:r>
            <a:r>
              <a:rPr lang="en-US" altLang="ja-JP" sz="1400" dirty="0" err="1">
                <a:latin typeface="Meiryo UI" panose="020B0604030504040204" pitchFamily="50" charset="-128"/>
                <a:ea typeface="Meiryo UI" panose="020B0604030504040204" pitchFamily="50" charset="-128"/>
              </a:rPr>
              <a:t>libc</a:t>
            </a:r>
            <a:r>
              <a:rPr lang="ja-JP" altLang="en-US" sz="1400" dirty="0">
                <a:latin typeface="Meiryo UI" panose="020B0604030504040204" pitchFamily="50" charset="-128"/>
                <a:ea typeface="Meiryo UI" panose="020B0604030504040204" pitchFamily="50" charset="-128"/>
              </a:rPr>
              <a:t>リークと呼ばれる</a:t>
            </a:r>
            <a:r>
              <a:rPr lang="en-US" altLang="ja-JP" sz="1400" dirty="0" err="1">
                <a:latin typeface="Meiryo UI" panose="020B0604030504040204" pitchFamily="50" charset="-128"/>
                <a:ea typeface="Meiryo UI" panose="020B0604030504040204" pitchFamily="50" charset="-128"/>
              </a:rPr>
              <a:t>libc</a:t>
            </a:r>
            <a:r>
              <a:rPr lang="ja-JP" altLang="en-US" sz="1400" dirty="0">
                <a:latin typeface="Meiryo UI" panose="020B0604030504040204" pitchFamily="50" charset="-128"/>
                <a:ea typeface="Meiryo UI" panose="020B0604030504040204" pitchFamily="50" charset="-128"/>
              </a:rPr>
              <a:t>のアドレスを特定する作業を行う必要がある。</a:t>
            </a:r>
            <a:endParaRPr lang="en-US" altLang="ja-JP" sz="1400" dirty="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C94C4556-8BF5-BF74-CAF6-BC679A66C6D9}"/>
              </a:ext>
            </a:extLst>
          </p:cNvPr>
          <p:cNvSpPr/>
          <p:nvPr/>
        </p:nvSpPr>
        <p:spPr>
          <a:xfrm>
            <a:off x="62265" y="1536119"/>
            <a:ext cx="5812323"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■手法①：</a:t>
            </a:r>
            <a:r>
              <a:rPr lang="en-US" altLang="ja-JP" sz="1600" dirty="0">
                <a:latin typeface="Meiryo UI" panose="020B0604030504040204" pitchFamily="50" charset="-128"/>
                <a:ea typeface="Meiryo UI" panose="020B0604030504040204" pitchFamily="50" charset="-128"/>
              </a:rPr>
              <a:t>GOT Leak</a:t>
            </a:r>
            <a:endParaRPr lang="ja-JP" altLang="en-US" sz="1600" dirty="0"/>
          </a:p>
        </p:txBody>
      </p:sp>
      <p:sp>
        <p:nvSpPr>
          <p:cNvPr id="1025" name="テキスト ボックス 1024">
            <a:extLst>
              <a:ext uri="{FF2B5EF4-FFF2-40B4-BE49-F238E27FC236}">
                <a16:creationId xmlns:a16="http://schemas.microsoft.com/office/drawing/2014/main" id="{DAA63855-4D4E-5759-9255-B8E1105B3DF0}"/>
              </a:ext>
            </a:extLst>
          </p:cNvPr>
          <p:cNvSpPr txBox="1"/>
          <p:nvPr/>
        </p:nvSpPr>
        <p:spPr>
          <a:xfrm>
            <a:off x="250025" y="1870305"/>
            <a:ext cx="9831377" cy="954107"/>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PIE</a:t>
            </a:r>
            <a:r>
              <a:rPr lang="ja-JP" altLang="en-US" sz="1400" dirty="0">
                <a:latin typeface="Meiryo UI" panose="020B0604030504040204" pitchFamily="50" charset="-128"/>
                <a:ea typeface="Meiryo UI" panose="020B0604030504040204" pitchFamily="50" charset="-128"/>
              </a:rPr>
              <a:t>が無効になっていることが前提条件。</a:t>
            </a:r>
          </a:p>
          <a:p>
            <a:r>
              <a:rPr lang="en-US" altLang="ja-JP" sz="1400" dirty="0">
                <a:latin typeface="Meiryo UI" panose="020B0604030504040204" pitchFamily="50" charset="-128"/>
                <a:ea typeface="Meiryo UI" panose="020B0604030504040204" pitchFamily="50" charset="-128"/>
              </a:rPr>
              <a:t>ret2plt</a:t>
            </a:r>
            <a:r>
              <a:rPr lang="ja-JP" altLang="en-US" sz="1400" dirty="0">
                <a:latin typeface="Meiryo UI" panose="020B0604030504040204" pitchFamily="50" charset="-128"/>
                <a:ea typeface="Meiryo UI" panose="020B0604030504040204" pitchFamily="50" charset="-128"/>
              </a:rPr>
              <a:t>で</a:t>
            </a:r>
            <a:r>
              <a:rPr lang="en-US" altLang="ja-JP" sz="1400" dirty="0" err="1">
                <a:latin typeface="Meiryo UI" panose="020B0604030504040204" pitchFamily="50" charset="-128"/>
                <a:ea typeface="Meiryo UI" panose="020B0604030504040204" pitchFamily="50" charset="-128"/>
              </a:rPr>
              <a:t>puts@plt</a:t>
            </a:r>
            <a:r>
              <a:rPr lang="ja-JP" altLang="en-US" sz="1400" dirty="0">
                <a:latin typeface="Meiryo UI" panose="020B0604030504040204" pitchFamily="50" charset="-128"/>
                <a:ea typeface="Meiryo UI" panose="020B0604030504040204" pitchFamily="50" charset="-128"/>
              </a:rPr>
              <a:t>を実行する等により、</a:t>
            </a:r>
            <a:r>
              <a:rPr lang="en-US" altLang="ja-JP" sz="1400" dirty="0">
                <a:latin typeface="Meiryo UI" panose="020B0604030504040204" pitchFamily="50" charset="-128"/>
                <a:ea typeface="Meiryo UI" panose="020B0604030504040204" pitchFamily="50" charset="-128"/>
              </a:rPr>
              <a:t>GOT</a:t>
            </a:r>
            <a:r>
              <a:rPr lang="ja-JP" altLang="en-US" sz="1400" dirty="0">
                <a:latin typeface="Meiryo UI" panose="020B0604030504040204" pitchFamily="50" charset="-128"/>
                <a:ea typeface="Meiryo UI" panose="020B0604030504040204" pitchFamily="50" charset="-128"/>
              </a:rPr>
              <a:t>にキャッシュされている外部ライブラリ関数のアドレスを読み出すことで、</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ライブラリのアドレスを特定する。</a:t>
            </a:r>
          </a:p>
          <a:p>
            <a:r>
              <a:rPr lang="en-US" altLang="ja-JP" sz="1400" dirty="0">
                <a:latin typeface="Meiryo UI" panose="020B0604030504040204" pitchFamily="50" charset="-128"/>
                <a:ea typeface="Meiryo UI" panose="020B0604030504040204" pitchFamily="50" charset="-128"/>
              </a:rPr>
              <a:t>(ASLR</a:t>
            </a:r>
            <a:r>
              <a:rPr lang="ja-JP" altLang="en-US" sz="1400" dirty="0">
                <a:latin typeface="Meiryo UI" panose="020B0604030504040204" pitchFamily="50" charset="-128"/>
                <a:ea typeface="Meiryo UI" panose="020B0604030504040204" pitchFamily="50" charset="-128"/>
              </a:rPr>
              <a:t>が有効な場合でも</a:t>
            </a:r>
            <a:r>
              <a:rPr lang="en-US" altLang="ja-JP" sz="1400" dirty="0">
                <a:latin typeface="Meiryo UI" panose="020B0604030504040204" pitchFamily="50" charset="-128"/>
                <a:ea typeface="Meiryo UI" panose="020B0604030504040204" pitchFamily="50" charset="-128"/>
              </a:rPr>
              <a:t>PLT, GOT</a:t>
            </a:r>
            <a:r>
              <a:rPr lang="ja-JP" altLang="en-US" sz="1400" dirty="0">
                <a:latin typeface="Meiryo UI" panose="020B0604030504040204" pitchFamily="50" charset="-128"/>
                <a:ea typeface="Meiryo UI" panose="020B0604030504040204" pitchFamily="50" charset="-128"/>
              </a:rPr>
              <a:t>のアドレスはランダム化されないため</a:t>
            </a:r>
            <a:r>
              <a:rPr lang="en-US" altLang="ja-JP" sz="1400" dirty="0">
                <a:latin typeface="Meiryo UI" panose="020B0604030504040204" pitchFamily="50" charset="-128"/>
                <a:ea typeface="Meiryo UI" panose="020B0604030504040204" pitchFamily="50" charset="-128"/>
              </a:rPr>
              <a:t>ret2plt</a:t>
            </a:r>
            <a:r>
              <a:rPr lang="ja-JP" altLang="en-US" sz="1400" dirty="0">
                <a:latin typeface="Meiryo UI" panose="020B0604030504040204" pitchFamily="50" charset="-128"/>
                <a:ea typeface="Meiryo UI" panose="020B0604030504040204" pitchFamily="50" charset="-128"/>
              </a:rPr>
              <a:t>は実行可能。</a:t>
            </a:r>
            <a:r>
              <a:rPr lang="en-US" altLang="ja-JP" sz="1400" dirty="0">
                <a:latin typeface="Meiryo UI" panose="020B0604030504040204" pitchFamily="50" charset="-128"/>
                <a:ea typeface="Meiryo UI" panose="020B0604030504040204" pitchFamily="50" charset="-128"/>
              </a:rPr>
              <a:t>PIE</a:t>
            </a:r>
            <a:r>
              <a:rPr lang="ja-JP" altLang="en-US" sz="1400" dirty="0">
                <a:latin typeface="Meiryo UI" panose="020B0604030504040204" pitchFamily="50" charset="-128"/>
                <a:ea typeface="Meiryo UI" panose="020B0604030504040204" pitchFamily="50" charset="-128"/>
              </a:rPr>
              <a:t>の場合はランダム化されるので不可</a:t>
            </a:r>
            <a:r>
              <a:rPr lang="en-US" altLang="ja-JP" sz="1400" dirty="0">
                <a:latin typeface="Meiryo UI" panose="020B0604030504040204" pitchFamily="50" charset="-128"/>
                <a:ea typeface="Meiryo UI" panose="020B0604030504040204" pitchFamily="50" charset="-128"/>
              </a:rPr>
              <a:t>)</a:t>
            </a:r>
            <a:endParaRPr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22689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ASLR</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回避</a:t>
            </a:r>
          </a:p>
        </p:txBody>
      </p:sp>
      <p:sp>
        <p:nvSpPr>
          <p:cNvPr id="2" name="テキスト ボックス 1">
            <a:extLst>
              <a:ext uri="{FF2B5EF4-FFF2-40B4-BE49-F238E27FC236}">
                <a16:creationId xmlns:a16="http://schemas.microsoft.com/office/drawing/2014/main" id="{534C232D-FBB4-D0FC-68A0-C0C40708E767}"/>
              </a:ext>
            </a:extLst>
          </p:cNvPr>
          <p:cNvSpPr txBox="1"/>
          <p:nvPr/>
        </p:nvSpPr>
        <p:spPr>
          <a:xfrm>
            <a:off x="227022" y="1045512"/>
            <a:ext cx="9831377" cy="954107"/>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「スタック</a:t>
            </a:r>
            <a:r>
              <a:rPr lang="en-US" altLang="ja-JP" sz="1400" dirty="0">
                <a:latin typeface="Meiryo UI" panose="020B0604030504040204" pitchFamily="50" charset="-128"/>
                <a:ea typeface="Meiryo UI" panose="020B0604030504040204" pitchFamily="50" charset="-128"/>
              </a:rPr>
              <a:t>BOF</a:t>
            </a:r>
            <a:r>
              <a:rPr lang="ja-JP" altLang="en-US" sz="1400" dirty="0">
                <a:latin typeface="Meiryo UI" panose="020B0604030504040204" pitchFamily="50" charset="-128"/>
                <a:ea typeface="Meiryo UI" panose="020B0604030504040204" pitchFamily="50" charset="-128"/>
              </a:rPr>
              <a:t>の脆弱性があること」 および 「</a:t>
            </a:r>
            <a:r>
              <a:rPr lang="en-US" altLang="ja-JP" sz="1400" dirty="0">
                <a:latin typeface="Meiryo UI" panose="020B0604030504040204" pitchFamily="50" charset="-128"/>
                <a:ea typeface="Meiryo UI" panose="020B0604030504040204" pitchFamily="50" charset="-128"/>
              </a:rPr>
              <a:t>BOF</a:t>
            </a:r>
            <a:r>
              <a:rPr lang="ja-JP" altLang="en-US" sz="1400" dirty="0">
                <a:latin typeface="Meiryo UI" panose="020B0604030504040204" pitchFamily="50" charset="-128"/>
                <a:ea typeface="Meiryo UI" panose="020B0604030504040204" pitchFamily="50" charset="-128"/>
              </a:rPr>
              <a:t>実行後にスタック上の値をリークさせることが可能であること」が前提。</a:t>
            </a:r>
          </a:p>
          <a:p>
            <a:r>
              <a:rPr lang="ja-JP" altLang="en-US" sz="1400" dirty="0">
                <a:latin typeface="Meiryo UI" panose="020B0604030504040204" pitchFamily="50" charset="-128"/>
                <a:ea typeface="Meiryo UI" panose="020B0604030504040204" pitchFamily="50" charset="-128"/>
              </a:rPr>
              <a:t>スタック上にライブラリ関数への戻り値等のライブラリアドレスに関する値が入っている場合、</a:t>
            </a:r>
          </a:p>
          <a:p>
            <a:r>
              <a:rPr lang="en-US" altLang="ja-JP" sz="1400" dirty="0" err="1">
                <a:latin typeface="Meiryo UI" panose="020B0604030504040204" pitchFamily="50" charset="-128"/>
                <a:ea typeface="Meiryo UI" panose="020B0604030504040204" pitchFamily="50" charset="-128"/>
              </a:rPr>
              <a:t>buf</a:t>
            </a:r>
            <a:r>
              <a:rPr lang="ja-JP" altLang="en-US" sz="1400" dirty="0">
                <a:latin typeface="Meiryo UI" panose="020B0604030504040204" pitchFamily="50" charset="-128"/>
                <a:ea typeface="Meiryo UI" panose="020B0604030504040204" pitchFamily="50" charset="-128"/>
              </a:rPr>
              <a:t>から上記スタックアドレスまでの間にある”</a:t>
            </a:r>
            <a:r>
              <a:rPr lang="en-US" altLang="ja-JP" sz="1400" dirty="0">
                <a:latin typeface="Meiryo UI" panose="020B0604030504040204" pitchFamily="50" charset="-128"/>
                <a:ea typeface="Meiryo UI" panose="020B0604030504040204" pitchFamily="50" charset="-128"/>
              </a:rPr>
              <a:t>\x00”</a:t>
            </a:r>
            <a:r>
              <a:rPr lang="ja-JP" altLang="en-US" sz="1400" dirty="0">
                <a:latin typeface="Meiryo UI" panose="020B0604030504040204" pitchFamily="50" charset="-128"/>
                <a:ea typeface="Meiryo UI" panose="020B0604030504040204" pitchFamily="50" charset="-128"/>
              </a:rPr>
              <a:t>を、</a:t>
            </a:r>
            <a:r>
              <a:rPr lang="en-US" altLang="ja-JP" sz="1400" dirty="0">
                <a:latin typeface="Meiryo UI" panose="020B0604030504040204" pitchFamily="50" charset="-128"/>
                <a:ea typeface="Meiryo UI" panose="020B0604030504040204" pitchFamily="50" charset="-128"/>
              </a:rPr>
              <a:t>BOF</a:t>
            </a:r>
            <a:r>
              <a:rPr lang="ja-JP" altLang="en-US" sz="1400" dirty="0">
                <a:latin typeface="Meiryo UI" panose="020B0604030504040204" pitchFamily="50" charset="-128"/>
                <a:ea typeface="Meiryo UI" panose="020B0604030504040204" pitchFamily="50" charset="-128"/>
              </a:rPr>
              <a:t>により適当な値に上書きすることで、</a:t>
            </a:r>
          </a:p>
          <a:p>
            <a:r>
              <a:rPr lang="en-US" altLang="ja-JP" sz="1400" dirty="0" err="1">
                <a:latin typeface="Meiryo UI" panose="020B0604030504040204" pitchFamily="50" charset="-128"/>
                <a:ea typeface="Meiryo UI" panose="020B0604030504040204" pitchFamily="50" charset="-128"/>
              </a:rPr>
              <a:t>printf</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実行時にライブラリのアドレスをリークできる場合がある。</a:t>
            </a:r>
            <a:endParaRPr lang="en-US" altLang="ja-JP" sz="1400" dirty="0">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1066863E-8EFF-584C-3D91-B42DD3B06948}"/>
              </a:ext>
            </a:extLst>
          </p:cNvPr>
          <p:cNvSpPr/>
          <p:nvPr/>
        </p:nvSpPr>
        <p:spPr>
          <a:xfrm>
            <a:off x="91975" y="681073"/>
            <a:ext cx="5420304"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■手法②：文字列データと結合して読み出し</a:t>
            </a:r>
            <a:endParaRPr lang="ja-JP" altLang="en-US" sz="1600" dirty="0"/>
          </a:p>
        </p:txBody>
      </p:sp>
      <p:graphicFrame>
        <p:nvGraphicFramePr>
          <p:cNvPr id="5" name="表 4">
            <a:extLst>
              <a:ext uri="{FF2B5EF4-FFF2-40B4-BE49-F238E27FC236}">
                <a16:creationId xmlns:a16="http://schemas.microsoft.com/office/drawing/2014/main" id="{4BF2FBBF-A12F-4551-6601-674BA8020CAD}"/>
              </a:ext>
            </a:extLst>
          </p:cNvPr>
          <p:cNvGraphicFramePr>
            <a:graphicFrameLocks noGrp="1"/>
          </p:cNvGraphicFramePr>
          <p:nvPr>
            <p:extLst>
              <p:ext uri="{D42A27DB-BD31-4B8C-83A1-F6EECF244321}">
                <p14:modId xmlns:p14="http://schemas.microsoft.com/office/powerpoint/2010/main" val="4006087215"/>
              </p:ext>
            </p:extLst>
          </p:nvPr>
        </p:nvGraphicFramePr>
        <p:xfrm>
          <a:off x="3360222" y="2695548"/>
          <a:ext cx="1728000" cy="1645920"/>
        </p:xfrm>
        <a:graphic>
          <a:graphicData uri="http://schemas.openxmlformats.org/drawingml/2006/table">
            <a:tbl>
              <a:tblPr firstRow="1" bandRow="1"/>
              <a:tblGrid>
                <a:gridCol w="1728000">
                  <a:extLst>
                    <a:ext uri="{9D8B030D-6E8A-4147-A177-3AD203B41FA5}">
                      <a16:colId xmlns:a16="http://schemas.microsoft.com/office/drawing/2014/main" val="2910736456"/>
                    </a:ext>
                  </a:extLst>
                </a:gridCol>
              </a:tblGrid>
              <a:tr h="252000">
                <a:tc>
                  <a:txBody>
                    <a:bodyPr/>
                    <a:lstStyle>
                      <a:lvl1pPr marL="0" algn="l" defTabSz="914400" rtl="0" eaLnBrk="1" latinLnBrk="0" hangingPunct="1">
                        <a:defRPr kumimoji="1" sz="1800" b="1" kern="1200">
                          <a:solidFill>
                            <a:schemeClr val="lt1"/>
                          </a:solidFill>
                          <a:latin typeface="Calibri"/>
                        </a:defRPr>
                      </a:lvl1pPr>
                      <a:lvl2pPr marL="457200" algn="l" defTabSz="914400" rtl="0" eaLnBrk="1" latinLnBrk="0" hangingPunct="1">
                        <a:defRPr kumimoji="1" sz="1800" b="1" kern="1200">
                          <a:solidFill>
                            <a:schemeClr val="lt1"/>
                          </a:solidFill>
                          <a:latin typeface="Calibri"/>
                        </a:defRPr>
                      </a:lvl2pPr>
                      <a:lvl3pPr marL="914400" algn="l" defTabSz="914400" rtl="0" eaLnBrk="1" latinLnBrk="0" hangingPunct="1">
                        <a:defRPr kumimoji="1" sz="1800" b="1" kern="1200">
                          <a:solidFill>
                            <a:schemeClr val="lt1"/>
                          </a:solidFill>
                          <a:latin typeface="Calibri"/>
                        </a:defRPr>
                      </a:lvl3pPr>
                      <a:lvl4pPr marL="1371600" algn="l" defTabSz="914400" rtl="0" eaLnBrk="1" latinLnBrk="0" hangingPunct="1">
                        <a:defRPr kumimoji="1" sz="1800" b="1" kern="1200">
                          <a:solidFill>
                            <a:schemeClr val="lt1"/>
                          </a:solidFill>
                          <a:latin typeface="Calibri"/>
                        </a:defRPr>
                      </a:lvl4pPr>
                      <a:lvl5pPr marL="1828800" algn="l" defTabSz="914400" rtl="0" eaLnBrk="1" latinLnBrk="0" hangingPunct="1">
                        <a:defRPr kumimoji="1" sz="1800" b="1" kern="1200">
                          <a:solidFill>
                            <a:schemeClr val="lt1"/>
                          </a:solidFill>
                          <a:latin typeface="Calibri"/>
                        </a:defRPr>
                      </a:lvl5pPr>
                      <a:lvl6pPr marL="2286000" algn="l" defTabSz="914400" rtl="0" eaLnBrk="1" latinLnBrk="0" hangingPunct="1">
                        <a:defRPr kumimoji="1" sz="1800" b="1" kern="1200">
                          <a:solidFill>
                            <a:schemeClr val="lt1"/>
                          </a:solidFill>
                          <a:latin typeface="Calibri"/>
                        </a:defRPr>
                      </a:lvl6pPr>
                      <a:lvl7pPr marL="2743200" algn="l" defTabSz="914400" rtl="0" eaLnBrk="1" latinLnBrk="0" hangingPunct="1">
                        <a:defRPr kumimoji="1" sz="1800" b="1" kern="1200">
                          <a:solidFill>
                            <a:schemeClr val="lt1"/>
                          </a:solidFill>
                          <a:latin typeface="Calibri"/>
                        </a:defRPr>
                      </a:lvl7pPr>
                      <a:lvl8pPr marL="3200400" algn="l" defTabSz="914400" rtl="0" eaLnBrk="1" latinLnBrk="0" hangingPunct="1">
                        <a:defRPr kumimoji="1" sz="1800" b="1" kern="1200">
                          <a:solidFill>
                            <a:schemeClr val="lt1"/>
                          </a:solidFill>
                          <a:latin typeface="Calibri"/>
                        </a:defRPr>
                      </a:lvl8pPr>
                      <a:lvl9pPr marL="3657600" algn="l" defTabSz="914400" rtl="0" eaLnBrk="1" latinLnBrk="0" hangingPunct="1">
                        <a:defRPr kumimoji="1" sz="1800" b="1" kern="1200">
                          <a:solidFill>
                            <a:schemeClr val="lt1"/>
                          </a:solidFill>
                          <a:latin typeface="Calibri"/>
                        </a:defRPr>
                      </a:lvl9pPr>
                    </a:lstStyle>
                    <a:p>
                      <a:r>
                        <a:rPr kumimoji="1" lang="en-US" altLang="ja-JP" sz="1200" b="0" dirty="0" err="1">
                          <a:solidFill>
                            <a:schemeClr val="tx1"/>
                          </a:solidFill>
                          <a:latin typeface="Meiryo UI" panose="020B0604030504040204" pitchFamily="50" charset="-128"/>
                          <a:ea typeface="Meiryo UI" panose="020B0604030504040204" pitchFamily="50" charset="-128"/>
                        </a:rPr>
                        <a:t>buf</a:t>
                      </a:r>
                      <a:r>
                        <a:rPr kumimoji="1" lang="en-US" altLang="ja-JP" sz="1200" b="0" dirty="0">
                          <a:solidFill>
                            <a:schemeClr val="tx1"/>
                          </a:solidFill>
                          <a:latin typeface="Meiryo UI" panose="020B0604030504040204" pitchFamily="50" charset="-128"/>
                          <a:ea typeface="Meiryo UI" panose="020B0604030504040204" pitchFamily="50" charset="-128"/>
                        </a:rPr>
                        <a:t> </a:t>
                      </a:r>
                      <a:r>
                        <a:rPr kumimoji="1" lang="en-US" altLang="ja-JP" sz="1050" b="0" dirty="0">
                          <a:solidFill>
                            <a:schemeClr val="tx1"/>
                          </a:solidFill>
                          <a:latin typeface="Meiryo UI" panose="020B0604030504040204" pitchFamily="50" charset="-128"/>
                          <a:ea typeface="Meiryo UI" panose="020B0604030504040204" pitchFamily="50" charset="-128"/>
                        </a:rPr>
                        <a:t>(10byte)</a:t>
                      </a:r>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641881729"/>
                  </a:ext>
                </a:extLst>
              </a:tr>
              <a:tr h="252000">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b="0" dirty="0">
                          <a:solidFill>
                            <a:schemeClr val="tx1"/>
                          </a:solidFill>
                          <a:latin typeface="Meiryo UI" panose="020B0604030504040204" pitchFamily="50" charset="-128"/>
                          <a:ea typeface="Meiryo UI" panose="020B0604030504040204" pitchFamily="50" charset="-128"/>
                        </a:rPr>
                        <a:t>…</a:t>
                      </a:r>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893762856"/>
                  </a:ext>
                </a:extLst>
              </a:tr>
              <a:tr h="252000">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ja-JP" altLang="en-US" sz="1200" b="0" dirty="0">
                          <a:solidFill>
                            <a:schemeClr val="tx1"/>
                          </a:solidFill>
                          <a:latin typeface="Meiryo UI" panose="020B0604030504040204" pitchFamily="50" charset="-128"/>
                          <a:ea typeface="Meiryo UI" panose="020B0604030504040204" pitchFamily="50" charset="-128"/>
                        </a:rPr>
                        <a:t>ライブラリ関数への戻り値</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520710789"/>
                  </a:ext>
                </a:extLst>
              </a:tr>
              <a:tr h="252000">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b="0" dirty="0">
                          <a:solidFill>
                            <a:schemeClr val="tx1"/>
                          </a:solidFill>
                          <a:latin typeface="Meiryo UI" panose="020B0604030504040204" pitchFamily="50" charset="-128"/>
                          <a:ea typeface="Meiryo UI" panose="020B0604030504040204" pitchFamily="50" charset="-128"/>
                        </a:rPr>
                        <a:t>…</a:t>
                      </a:r>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271628669"/>
                  </a:ext>
                </a:extLst>
              </a:tr>
              <a:tr h="252000">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ja-JP" altLang="en-US" sz="1200" b="0" dirty="0">
                          <a:solidFill>
                            <a:schemeClr val="tx1"/>
                          </a:solidFill>
                          <a:latin typeface="Meiryo UI" panose="020B0604030504040204" pitchFamily="50" charset="-128"/>
                          <a:ea typeface="Meiryo UI" panose="020B0604030504040204" pitchFamily="50" charset="-128"/>
                        </a:rPr>
                        <a:t>古い</a:t>
                      </a:r>
                      <a:r>
                        <a:rPr kumimoji="1" lang="en-US" altLang="ja-JP" sz="1200" b="0" dirty="0" err="1">
                          <a:solidFill>
                            <a:schemeClr val="tx1"/>
                          </a:solidFill>
                          <a:latin typeface="Meiryo UI" panose="020B0604030504040204" pitchFamily="50" charset="-128"/>
                          <a:ea typeface="Meiryo UI" panose="020B0604030504040204" pitchFamily="50" charset="-128"/>
                        </a:rPr>
                        <a:t>rbp</a:t>
                      </a:r>
                      <a:r>
                        <a:rPr kumimoji="1" lang="ja-JP" altLang="en-US" sz="1200" b="0" dirty="0">
                          <a:solidFill>
                            <a:schemeClr val="tx1"/>
                          </a:solidFill>
                          <a:latin typeface="Meiryo UI" panose="020B0604030504040204" pitchFamily="50" charset="-128"/>
                          <a:ea typeface="Meiryo UI" panose="020B0604030504040204" pitchFamily="50" charset="-128"/>
                        </a:rPr>
                        <a:t>の値</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598923247"/>
                  </a:ext>
                </a:extLst>
              </a:tr>
              <a:tr h="252000">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b="0" dirty="0">
                          <a:solidFill>
                            <a:schemeClr val="tx1"/>
                          </a:solidFill>
                          <a:latin typeface="Meiryo UI" panose="020B0604030504040204" pitchFamily="50" charset="-128"/>
                          <a:ea typeface="Meiryo UI" panose="020B0604030504040204" pitchFamily="50" charset="-128"/>
                        </a:rPr>
                        <a:t>return</a:t>
                      </a:r>
                      <a:r>
                        <a:rPr kumimoji="1" lang="ja-JP" altLang="en-US" sz="1200" b="0" dirty="0">
                          <a:solidFill>
                            <a:schemeClr val="tx1"/>
                          </a:solidFill>
                          <a:latin typeface="Meiryo UI" panose="020B0604030504040204" pitchFamily="50" charset="-128"/>
                          <a:ea typeface="Meiryo UI" panose="020B0604030504040204" pitchFamily="50" charset="-128"/>
                        </a:rPr>
                        <a:t>アドレス</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4255660861"/>
                  </a:ext>
                </a:extLst>
              </a:tr>
            </a:tbl>
          </a:graphicData>
        </a:graphic>
      </p:graphicFrame>
      <p:sp>
        <p:nvSpPr>
          <p:cNvPr id="6" name="メモ 32">
            <a:extLst>
              <a:ext uri="{FF2B5EF4-FFF2-40B4-BE49-F238E27FC236}">
                <a16:creationId xmlns:a16="http://schemas.microsoft.com/office/drawing/2014/main" id="{8A7078E6-8E35-217E-4B88-190EB1844A91}"/>
              </a:ext>
            </a:extLst>
          </p:cNvPr>
          <p:cNvSpPr/>
          <p:nvPr/>
        </p:nvSpPr>
        <p:spPr bwMode="auto">
          <a:xfrm>
            <a:off x="329158" y="2695548"/>
            <a:ext cx="2880320" cy="1605831"/>
          </a:xfrm>
          <a:prstGeom prst="foldedCorner">
            <a:avLst/>
          </a:prstGeom>
          <a:solidFill>
            <a:sysClr val="window" lastClr="FFFFFF">
              <a:lumMod val="95000"/>
              <a:alpha val="90000"/>
            </a:sysClr>
          </a:solidFill>
          <a:ln w="19050">
            <a:solidFill>
              <a:srgbClr val="000000"/>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main() {</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char </a:t>
            </a:r>
            <a:r>
              <a:rPr kumimoji="0" lang="en-US" altLang="ja-JP" sz="1100" b="0" i="0" u="none" strike="noStrike" kern="0" cap="none" spc="0" normalizeH="0" baseline="0" noProof="0" dirty="0" err="1">
                <a:ln>
                  <a:noFill/>
                </a:ln>
                <a:solidFill>
                  <a:prstClr val="black"/>
                </a:solidFill>
                <a:effectLst/>
                <a:uLnTx/>
                <a:uFillTx/>
                <a:latin typeface="Consolas" panose="020B0609020204030204" pitchFamily="49" charset="0"/>
                <a:ea typeface="Meiryo UI" panose="020B0604030504040204" pitchFamily="50" charset="-128"/>
              </a:rPr>
              <a:t>buf</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[10];</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gets(</a:t>
            </a:r>
            <a:r>
              <a:rPr kumimoji="0" lang="en-US" altLang="ja-JP" sz="1100" b="0" i="0" u="none" strike="noStrike" kern="0" cap="none" spc="0" normalizeH="0" baseline="0" noProof="0" dirty="0" err="1">
                <a:ln>
                  <a:noFill/>
                </a:ln>
                <a:solidFill>
                  <a:prstClr val="black"/>
                </a:solidFill>
                <a:effectLst/>
                <a:uLnTx/>
                <a:uFillTx/>
                <a:latin typeface="Consolas" panose="020B0609020204030204" pitchFamily="49" charset="0"/>
                <a:ea typeface="Meiryo UI" panose="020B0604030504040204" pitchFamily="50" charset="-128"/>
              </a:rPr>
              <a:t>buf</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printf(“Input Data:%s\n”, </a:t>
            </a:r>
            <a:r>
              <a:rPr kumimoji="0" lang="en-US" altLang="ja-JP" sz="1100" b="0" i="0" u="none" strike="noStrike" kern="0" cap="none" spc="0" normalizeH="0" baseline="0" noProof="0" dirty="0" err="1">
                <a:ln>
                  <a:noFill/>
                </a:ln>
                <a:solidFill>
                  <a:prstClr val="black"/>
                </a:solidFill>
                <a:effectLst/>
                <a:uLnTx/>
                <a:uFillTx/>
                <a:latin typeface="Consolas" panose="020B0609020204030204" pitchFamily="49" charset="0"/>
                <a:ea typeface="Meiryo UI" panose="020B0604030504040204" pitchFamily="50" charset="-128"/>
              </a:rPr>
              <a:t>buf</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return;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a:t>
            </a:r>
          </a:p>
        </p:txBody>
      </p:sp>
      <p:sp>
        <p:nvSpPr>
          <p:cNvPr id="7" name="正方形/長方形 6">
            <a:extLst>
              <a:ext uri="{FF2B5EF4-FFF2-40B4-BE49-F238E27FC236}">
                <a16:creationId xmlns:a16="http://schemas.microsoft.com/office/drawing/2014/main" id="{CDE2BE14-751A-9C7F-B1E1-42EBE3F56971}"/>
              </a:ext>
            </a:extLst>
          </p:cNvPr>
          <p:cNvSpPr/>
          <p:nvPr/>
        </p:nvSpPr>
        <p:spPr>
          <a:xfrm flipH="1">
            <a:off x="977230" y="2429721"/>
            <a:ext cx="1322587"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ソースコード</a:t>
            </a:r>
            <a:endPar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endParaRPr>
          </a:p>
        </p:txBody>
      </p:sp>
      <p:sp>
        <p:nvSpPr>
          <p:cNvPr id="9" name="正方形/長方形 8">
            <a:extLst>
              <a:ext uri="{FF2B5EF4-FFF2-40B4-BE49-F238E27FC236}">
                <a16:creationId xmlns:a16="http://schemas.microsoft.com/office/drawing/2014/main" id="{CCA8AF4C-518E-3BC3-98BC-0F6E77DE75FD}"/>
              </a:ext>
            </a:extLst>
          </p:cNvPr>
          <p:cNvSpPr/>
          <p:nvPr/>
        </p:nvSpPr>
        <p:spPr>
          <a:xfrm flipH="1">
            <a:off x="3410415" y="2429720"/>
            <a:ext cx="1627614"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スタック</a:t>
            </a:r>
            <a:r>
              <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(BOF</a:t>
            </a: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実行前</a:t>
            </a:r>
            <a:r>
              <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a:t>
            </a:r>
          </a:p>
        </p:txBody>
      </p:sp>
      <p:sp>
        <p:nvSpPr>
          <p:cNvPr id="10" name="正方形/長方形 9">
            <a:extLst>
              <a:ext uri="{FF2B5EF4-FFF2-40B4-BE49-F238E27FC236}">
                <a16:creationId xmlns:a16="http://schemas.microsoft.com/office/drawing/2014/main" id="{E639C80F-B223-920F-C547-16EFD9BC0242}"/>
              </a:ext>
            </a:extLst>
          </p:cNvPr>
          <p:cNvSpPr/>
          <p:nvPr/>
        </p:nvSpPr>
        <p:spPr>
          <a:xfrm>
            <a:off x="546557" y="3229930"/>
            <a:ext cx="1004612" cy="210489"/>
          </a:xfrm>
          <a:prstGeom prst="rect">
            <a:avLst/>
          </a:prstGeom>
          <a:no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1" name="角丸四角形吹き出し 36">
            <a:extLst>
              <a:ext uri="{FF2B5EF4-FFF2-40B4-BE49-F238E27FC236}">
                <a16:creationId xmlns:a16="http://schemas.microsoft.com/office/drawing/2014/main" id="{3FE689E3-5203-4DA1-75A7-193F6EBFFAD8}"/>
              </a:ext>
            </a:extLst>
          </p:cNvPr>
          <p:cNvSpPr/>
          <p:nvPr/>
        </p:nvSpPr>
        <p:spPr>
          <a:xfrm>
            <a:off x="1696869" y="3122282"/>
            <a:ext cx="886703" cy="274451"/>
          </a:xfrm>
          <a:prstGeom prst="wedgeRoundRectCallout">
            <a:avLst>
              <a:gd name="adj1" fmla="val -63224"/>
              <a:gd name="adj2" fmla="val 26656"/>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BOF</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脆弱性</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 name="正方形/長方形 11">
            <a:extLst>
              <a:ext uri="{FF2B5EF4-FFF2-40B4-BE49-F238E27FC236}">
                <a16:creationId xmlns:a16="http://schemas.microsoft.com/office/drawing/2014/main" id="{DFADB480-FFA7-C489-74D2-2EA16702D243}"/>
              </a:ext>
            </a:extLst>
          </p:cNvPr>
          <p:cNvSpPr/>
          <p:nvPr/>
        </p:nvSpPr>
        <p:spPr>
          <a:xfrm>
            <a:off x="545150" y="3576616"/>
            <a:ext cx="2446177" cy="210489"/>
          </a:xfrm>
          <a:prstGeom prst="rect">
            <a:avLst/>
          </a:prstGeom>
          <a:no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3" name="角丸四角形吹き出し 38">
            <a:extLst>
              <a:ext uri="{FF2B5EF4-FFF2-40B4-BE49-F238E27FC236}">
                <a16:creationId xmlns:a16="http://schemas.microsoft.com/office/drawing/2014/main" id="{3117C747-3A20-F40E-EB8E-667B4FBA696D}"/>
              </a:ext>
            </a:extLst>
          </p:cNvPr>
          <p:cNvSpPr/>
          <p:nvPr/>
        </p:nvSpPr>
        <p:spPr>
          <a:xfrm>
            <a:off x="1412757" y="3843298"/>
            <a:ext cx="1259177" cy="351108"/>
          </a:xfrm>
          <a:prstGeom prst="wedgeRoundRectCallout">
            <a:avLst>
              <a:gd name="adj1" fmla="val -19535"/>
              <a:gd name="adj2" fmla="val -72859"/>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スタック上の値を</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リークさせる脆弱性</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 name="右矢印 39">
            <a:extLst>
              <a:ext uri="{FF2B5EF4-FFF2-40B4-BE49-F238E27FC236}">
                <a16:creationId xmlns:a16="http://schemas.microsoft.com/office/drawing/2014/main" id="{52DA9F9E-82F8-2124-E088-5DB87D0ECB15}"/>
              </a:ext>
            </a:extLst>
          </p:cNvPr>
          <p:cNvSpPr/>
          <p:nvPr/>
        </p:nvSpPr>
        <p:spPr>
          <a:xfrm>
            <a:off x="5138388" y="3043279"/>
            <a:ext cx="899162" cy="706908"/>
          </a:xfrm>
          <a:prstGeom prst="rightArrow">
            <a:avLst/>
          </a:prstGeom>
          <a:solidFill>
            <a:sysClr val="window" lastClr="FFFFFF"/>
          </a:solidFill>
          <a:ln w="9525" cap="flat" cmpd="sng" algn="ctr">
            <a:solidFill>
              <a:sysClr val="windowText" lastClr="000000"/>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BOF</a:t>
            </a:r>
            <a:r>
              <a:rPr kumimoji="0" lang="ja-JP" altLang="en-US"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実行</a:t>
            </a:r>
            <a:endParaRPr kumimoji="0" lang="en-US" altLang="ja-JP"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aphicFrame>
        <p:nvGraphicFramePr>
          <p:cNvPr id="15" name="表 14">
            <a:extLst>
              <a:ext uri="{FF2B5EF4-FFF2-40B4-BE49-F238E27FC236}">
                <a16:creationId xmlns:a16="http://schemas.microsoft.com/office/drawing/2014/main" id="{B555CF81-3C2F-2F29-79C2-C327D2DB7A75}"/>
              </a:ext>
            </a:extLst>
          </p:cNvPr>
          <p:cNvGraphicFramePr>
            <a:graphicFrameLocks noGrp="1"/>
          </p:cNvGraphicFramePr>
          <p:nvPr>
            <p:extLst>
              <p:ext uri="{D42A27DB-BD31-4B8C-83A1-F6EECF244321}">
                <p14:modId xmlns:p14="http://schemas.microsoft.com/office/powerpoint/2010/main" val="3395529331"/>
              </p:ext>
            </p:extLst>
          </p:nvPr>
        </p:nvGraphicFramePr>
        <p:xfrm>
          <a:off x="6099951" y="2690271"/>
          <a:ext cx="1728000" cy="1645920"/>
        </p:xfrm>
        <a:graphic>
          <a:graphicData uri="http://schemas.openxmlformats.org/drawingml/2006/table">
            <a:tbl>
              <a:tblPr firstRow="1" bandRow="1"/>
              <a:tblGrid>
                <a:gridCol w="1728000">
                  <a:extLst>
                    <a:ext uri="{9D8B030D-6E8A-4147-A177-3AD203B41FA5}">
                      <a16:colId xmlns:a16="http://schemas.microsoft.com/office/drawing/2014/main" val="2910736456"/>
                    </a:ext>
                  </a:extLst>
                </a:gridCol>
              </a:tblGrid>
              <a:tr h="252000">
                <a:tc>
                  <a:txBody>
                    <a:bodyPr/>
                    <a:lstStyle>
                      <a:lvl1pPr marL="0" algn="l" defTabSz="914400" rtl="0" eaLnBrk="1" latinLnBrk="0" hangingPunct="1">
                        <a:defRPr kumimoji="1" sz="1800" b="1" kern="1200">
                          <a:solidFill>
                            <a:schemeClr val="lt1"/>
                          </a:solidFill>
                          <a:latin typeface="Calibri"/>
                        </a:defRPr>
                      </a:lvl1pPr>
                      <a:lvl2pPr marL="457200" algn="l" defTabSz="914400" rtl="0" eaLnBrk="1" latinLnBrk="0" hangingPunct="1">
                        <a:defRPr kumimoji="1" sz="1800" b="1" kern="1200">
                          <a:solidFill>
                            <a:schemeClr val="lt1"/>
                          </a:solidFill>
                          <a:latin typeface="Calibri"/>
                        </a:defRPr>
                      </a:lvl2pPr>
                      <a:lvl3pPr marL="914400" algn="l" defTabSz="914400" rtl="0" eaLnBrk="1" latinLnBrk="0" hangingPunct="1">
                        <a:defRPr kumimoji="1" sz="1800" b="1" kern="1200">
                          <a:solidFill>
                            <a:schemeClr val="lt1"/>
                          </a:solidFill>
                          <a:latin typeface="Calibri"/>
                        </a:defRPr>
                      </a:lvl3pPr>
                      <a:lvl4pPr marL="1371600" algn="l" defTabSz="914400" rtl="0" eaLnBrk="1" latinLnBrk="0" hangingPunct="1">
                        <a:defRPr kumimoji="1" sz="1800" b="1" kern="1200">
                          <a:solidFill>
                            <a:schemeClr val="lt1"/>
                          </a:solidFill>
                          <a:latin typeface="Calibri"/>
                        </a:defRPr>
                      </a:lvl4pPr>
                      <a:lvl5pPr marL="1828800" algn="l" defTabSz="914400" rtl="0" eaLnBrk="1" latinLnBrk="0" hangingPunct="1">
                        <a:defRPr kumimoji="1" sz="1800" b="1" kern="1200">
                          <a:solidFill>
                            <a:schemeClr val="lt1"/>
                          </a:solidFill>
                          <a:latin typeface="Calibri"/>
                        </a:defRPr>
                      </a:lvl5pPr>
                      <a:lvl6pPr marL="2286000" algn="l" defTabSz="914400" rtl="0" eaLnBrk="1" latinLnBrk="0" hangingPunct="1">
                        <a:defRPr kumimoji="1" sz="1800" b="1" kern="1200">
                          <a:solidFill>
                            <a:schemeClr val="lt1"/>
                          </a:solidFill>
                          <a:latin typeface="Calibri"/>
                        </a:defRPr>
                      </a:lvl6pPr>
                      <a:lvl7pPr marL="2743200" algn="l" defTabSz="914400" rtl="0" eaLnBrk="1" latinLnBrk="0" hangingPunct="1">
                        <a:defRPr kumimoji="1" sz="1800" b="1" kern="1200">
                          <a:solidFill>
                            <a:schemeClr val="lt1"/>
                          </a:solidFill>
                          <a:latin typeface="Calibri"/>
                        </a:defRPr>
                      </a:lvl7pPr>
                      <a:lvl8pPr marL="3200400" algn="l" defTabSz="914400" rtl="0" eaLnBrk="1" latinLnBrk="0" hangingPunct="1">
                        <a:defRPr kumimoji="1" sz="1800" b="1" kern="1200">
                          <a:solidFill>
                            <a:schemeClr val="lt1"/>
                          </a:solidFill>
                          <a:latin typeface="Calibri"/>
                        </a:defRPr>
                      </a:lvl8pPr>
                      <a:lvl9pPr marL="3657600" algn="l" defTabSz="914400" rtl="0" eaLnBrk="1" latinLnBrk="0" hangingPunct="1">
                        <a:defRPr kumimoji="1" sz="1800" b="1" kern="1200">
                          <a:solidFill>
                            <a:schemeClr val="lt1"/>
                          </a:solidFill>
                          <a:latin typeface="Calibri"/>
                        </a:defRPr>
                      </a:lvl9pPr>
                    </a:lstStyle>
                    <a:p>
                      <a:r>
                        <a:rPr kumimoji="1" lang="en-US" altLang="ja-JP" sz="1200" b="0" dirty="0">
                          <a:solidFill>
                            <a:schemeClr val="tx1"/>
                          </a:solidFill>
                          <a:latin typeface="Meiryo UI" panose="020B0604030504040204" pitchFamily="50" charset="-128"/>
                          <a:ea typeface="Meiryo UI" panose="020B0604030504040204" pitchFamily="50" charset="-128"/>
                        </a:rPr>
                        <a:t>AAAAAAAAAAAAAA</a:t>
                      </a:r>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641881729"/>
                  </a:ext>
                </a:extLst>
              </a:tr>
              <a:tr h="252000">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b="0" dirty="0">
                          <a:solidFill>
                            <a:schemeClr val="tx1"/>
                          </a:solidFill>
                          <a:latin typeface="Meiryo UI" panose="020B0604030504040204" pitchFamily="50" charset="-128"/>
                          <a:ea typeface="Meiryo UI" panose="020B0604030504040204" pitchFamily="50" charset="-128"/>
                        </a:rPr>
                        <a:t>AAAAAAAAAAAAAA</a:t>
                      </a:r>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893762856"/>
                  </a:ext>
                </a:extLst>
              </a:tr>
              <a:tr h="252000">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ja-JP" altLang="en-US" sz="1200" b="0" dirty="0">
                          <a:solidFill>
                            <a:schemeClr val="tx1"/>
                          </a:solidFill>
                          <a:latin typeface="Meiryo UI" panose="020B0604030504040204" pitchFamily="50" charset="-128"/>
                          <a:ea typeface="Meiryo UI" panose="020B0604030504040204" pitchFamily="50" charset="-128"/>
                        </a:rPr>
                        <a:t>ライブラリ関数への戻り値</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520710789"/>
                  </a:ext>
                </a:extLst>
              </a:tr>
              <a:tr h="252000">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b="0" dirty="0">
                          <a:solidFill>
                            <a:schemeClr val="tx1"/>
                          </a:solidFill>
                          <a:latin typeface="Meiryo UI" panose="020B0604030504040204" pitchFamily="50" charset="-128"/>
                          <a:ea typeface="Meiryo UI" panose="020B0604030504040204" pitchFamily="50" charset="-128"/>
                        </a:rPr>
                        <a:t>…</a:t>
                      </a:r>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271628669"/>
                  </a:ext>
                </a:extLst>
              </a:tr>
              <a:tr h="252000">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ja-JP" altLang="en-US" sz="1200" b="0" dirty="0">
                          <a:solidFill>
                            <a:schemeClr val="tx1"/>
                          </a:solidFill>
                          <a:latin typeface="Meiryo UI" panose="020B0604030504040204" pitchFamily="50" charset="-128"/>
                          <a:ea typeface="Meiryo UI" panose="020B0604030504040204" pitchFamily="50" charset="-128"/>
                        </a:rPr>
                        <a:t>古い</a:t>
                      </a:r>
                      <a:r>
                        <a:rPr kumimoji="1" lang="en-US" altLang="ja-JP" sz="1200" b="0" dirty="0" err="1">
                          <a:solidFill>
                            <a:schemeClr val="tx1"/>
                          </a:solidFill>
                          <a:latin typeface="Meiryo UI" panose="020B0604030504040204" pitchFamily="50" charset="-128"/>
                          <a:ea typeface="Meiryo UI" panose="020B0604030504040204" pitchFamily="50" charset="-128"/>
                        </a:rPr>
                        <a:t>rbp</a:t>
                      </a:r>
                      <a:r>
                        <a:rPr kumimoji="1" lang="ja-JP" altLang="en-US" sz="1200" b="0" dirty="0">
                          <a:solidFill>
                            <a:schemeClr val="tx1"/>
                          </a:solidFill>
                          <a:latin typeface="Meiryo UI" panose="020B0604030504040204" pitchFamily="50" charset="-128"/>
                          <a:ea typeface="Meiryo UI" panose="020B0604030504040204" pitchFamily="50" charset="-128"/>
                        </a:rPr>
                        <a:t>の値</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598923247"/>
                  </a:ext>
                </a:extLst>
              </a:tr>
              <a:tr h="252000">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b="0" dirty="0">
                          <a:solidFill>
                            <a:schemeClr val="tx1"/>
                          </a:solidFill>
                          <a:latin typeface="Meiryo UI" panose="020B0604030504040204" pitchFamily="50" charset="-128"/>
                          <a:ea typeface="Meiryo UI" panose="020B0604030504040204" pitchFamily="50" charset="-128"/>
                        </a:rPr>
                        <a:t>return</a:t>
                      </a:r>
                      <a:r>
                        <a:rPr kumimoji="1" lang="ja-JP" altLang="en-US" sz="1200" b="0" dirty="0">
                          <a:solidFill>
                            <a:schemeClr val="tx1"/>
                          </a:solidFill>
                          <a:latin typeface="Meiryo UI" panose="020B0604030504040204" pitchFamily="50" charset="-128"/>
                          <a:ea typeface="Meiryo UI" panose="020B0604030504040204" pitchFamily="50" charset="-128"/>
                        </a:rPr>
                        <a:t>アドレス</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4255660861"/>
                  </a:ext>
                </a:extLst>
              </a:tr>
            </a:tbl>
          </a:graphicData>
        </a:graphic>
      </p:graphicFrame>
      <p:sp>
        <p:nvSpPr>
          <p:cNvPr id="16" name="正方形/長方形 15">
            <a:extLst>
              <a:ext uri="{FF2B5EF4-FFF2-40B4-BE49-F238E27FC236}">
                <a16:creationId xmlns:a16="http://schemas.microsoft.com/office/drawing/2014/main" id="{CFF357F1-D47A-79CC-E3FB-C112001D9B7F}"/>
              </a:ext>
            </a:extLst>
          </p:cNvPr>
          <p:cNvSpPr/>
          <p:nvPr/>
        </p:nvSpPr>
        <p:spPr>
          <a:xfrm flipH="1">
            <a:off x="6150144" y="2424443"/>
            <a:ext cx="1627614"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スタック</a:t>
            </a:r>
            <a:r>
              <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(BOF</a:t>
            </a: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実行後</a:t>
            </a:r>
            <a:r>
              <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a:t>
            </a:r>
          </a:p>
        </p:txBody>
      </p:sp>
      <p:sp>
        <p:nvSpPr>
          <p:cNvPr id="17" name="正方形/長方形 16">
            <a:extLst>
              <a:ext uri="{FF2B5EF4-FFF2-40B4-BE49-F238E27FC236}">
                <a16:creationId xmlns:a16="http://schemas.microsoft.com/office/drawing/2014/main" id="{2C57542A-DCD5-EA7D-08EC-AA266089E738}"/>
              </a:ext>
            </a:extLst>
          </p:cNvPr>
          <p:cNvSpPr/>
          <p:nvPr/>
        </p:nvSpPr>
        <p:spPr>
          <a:xfrm>
            <a:off x="6089798" y="2690271"/>
            <a:ext cx="1728749" cy="541472"/>
          </a:xfrm>
          <a:prstGeom prst="rect">
            <a:avLst/>
          </a:prstGeom>
          <a:no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8" name="角丸四角形吹き出し 40">
            <a:extLst>
              <a:ext uri="{FF2B5EF4-FFF2-40B4-BE49-F238E27FC236}">
                <a16:creationId xmlns:a16="http://schemas.microsoft.com/office/drawing/2014/main" id="{C5A1B406-F7CC-C5D4-3A4F-AF7EB7C16C43}"/>
              </a:ext>
            </a:extLst>
          </p:cNvPr>
          <p:cNvSpPr/>
          <p:nvPr/>
        </p:nvSpPr>
        <p:spPr>
          <a:xfrm>
            <a:off x="6619448" y="4451462"/>
            <a:ext cx="2517900" cy="864096"/>
          </a:xfrm>
          <a:prstGeom prst="wedgeRoundRectCallout">
            <a:avLst>
              <a:gd name="adj1" fmla="val -21486"/>
              <a:gd name="adj2" fmla="val -67353"/>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「ライブラリ関数への戻り値」の直前の値を</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で埋め尽くすことで、</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printf</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実行時に「ライブラリ関数への戻り値」を</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含むデータが文字列として解釈される</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630833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ASLR</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回避</a:t>
            </a:r>
          </a:p>
        </p:txBody>
      </p:sp>
      <p:sp>
        <p:nvSpPr>
          <p:cNvPr id="2" name="テキスト ボックス 1">
            <a:extLst>
              <a:ext uri="{FF2B5EF4-FFF2-40B4-BE49-F238E27FC236}">
                <a16:creationId xmlns:a16="http://schemas.microsoft.com/office/drawing/2014/main" id="{534C232D-FBB4-D0FC-68A0-C0C40708E767}"/>
              </a:ext>
            </a:extLst>
          </p:cNvPr>
          <p:cNvSpPr txBox="1"/>
          <p:nvPr/>
        </p:nvSpPr>
        <p:spPr>
          <a:xfrm>
            <a:off x="227022" y="1045512"/>
            <a:ext cx="9831377" cy="738664"/>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ret2plt</a:t>
            </a:r>
            <a:r>
              <a:rPr lang="ja-JP" altLang="en-US" sz="1400" dirty="0">
                <a:latin typeface="Meiryo UI" panose="020B0604030504040204" pitchFamily="50" charset="-128"/>
                <a:ea typeface="Meiryo UI" panose="020B0604030504040204" pitchFamily="50" charset="-128"/>
              </a:rPr>
              <a:t>等により任意のファイルの読み出し可能であることが前提条件。</a:t>
            </a:r>
          </a:p>
          <a:p>
            <a:r>
              <a:rPr lang="en-US" altLang="ja-JP" sz="1400" dirty="0">
                <a:latin typeface="Meiryo UI" panose="020B0604030504040204" pitchFamily="50" charset="-128"/>
                <a:ea typeface="Meiryo UI" panose="020B0604030504040204" pitchFamily="50" charset="-128"/>
              </a:rPr>
              <a:t>/proc</a:t>
            </a:r>
            <a:r>
              <a:rPr lang="ja-JP" altLang="en-US" sz="1400" dirty="0">
                <a:latin typeface="Meiryo UI" panose="020B0604030504040204" pitchFamily="50" charset="-128"/>
                <a:ea typeface="Meiryo UI" panose="020B0604030504040204" pitchFamily="50" charset="-128"/>
              </a:rPr>
              <a:t>配下にはプロセスに関する情報がファイルの形で保持されている。</a:t>
            </a:r>
          </a:p>
          <a:p>
            <a:r>
              <a:rPr lang="en-US" altLang="ja-JP" sz="1400" dirty="0">
                <a:latin typeface="Meiryo UI" panose="020B0604030504040204" pitchFamily="50" charset="-128"/>
                <a:ea typeface="Meiryo UI" panose="020B0604030504040204" pitchFamily="50" charset="-128"/>
              </a:rPr>
              <a:t>/proc/self/maps</a:t>
            </a:r>
            <a:r>
              <a:rPr lang="ja-JP" altLang="en-US" sz="1400" dirty="0">
                <a:latin typeface="Meiryo UI" panose="020B0604030504040204" pitchFamily="50" charset="-128"/>
                <a:ea typeface="Meiryo UI" panose="020B0604030504040204" pitchFamily="50" charset="-128"/>
              </a:rPr>
              <a:t>には自身のプロセスのメモリマップ情報が格納されているため、このファイルを読み出すことでライブラリのアドレスを特定可能。</a:t>
            </a:r>
          </a:p>
        </p:txBody>
      </p:sp>
      <p:sp>
        <p:nvSpPr>
          <p:cNvPr id="4" name="正方形/長方形 3">
            <a:extLst>
              <a:ext uri="{FF2B5EF4-FFF2-40B4-BE49-F238E27FC236}">
                <a16:creationId xmlns:a16="http://schemas.microsoft.com/office/drawing/2014/main" id="{1066863E-8EFF-584C-3D91-B42DD3B06948}"/>
              </a:ext>
            </a:extLst>
          </p:cNvPr>
          <p:cNvSpPr/>
          <p:nvPr/>
        </p:nvSpPr>
        <p:spPr>
          <a:xfrm>
            <a:off x="91975" y="681073"/>
            <a:ext cx="5420304"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■手法③：</a:t>
            </a:r>
            <a:r>
              <a:rPr lang="en-US" altLang="ja-JP" sz="1600" dirty="0">
                <a:latin typeface="Meiryo UI" panose="020B0604030504040204" pitchFamily="50" charset="-128"/>
                <a:ea typeface="Meiryo UI" panose="020B0604030504040204" pitchFamily="50" charset="-128"/>
              </a:rPr>
              <a:t>/proc/self/maps</a:t>
            </a:r>
          </a:p>
        </p:txBody>
      </p:sp>
      <p:pic>
        <p:nvPicPr>
          <p:cNvPr id="3" name="図 2">
            <a:extLst>
              <a:ext uri="{FF2B5EF4-FFF2-40B4-BE49-F238E27FC236}">
                <a16:creationId xmlns:a16="http://schemas.microsoft.com/office/drawing/2014/main" id="{9388B770-12BD-7660-C39D-F2E93CE6E49D}"/>
              </a:ext>
            </a:extLst>
          </p:cNvPr>
          <p:cNvPicPr>
            <a:picLocks noChangeAspect="1"/>
          </p:cNvPicPr>
          <p:nvPr/>
        </p:nvPicPr>
        <p:blipFill>
          <a:blip r:embed="rId3"/>
          <a:stretch>
            <a:fillRect/>
          </a:stretch>
        </p:blipFill>
        <p:spPr>
          <a:xfrm>
            <a:off x="317410" y="2343018"/>
            <a:ext cx="4968552" cy="2730807"/>
          </a:xfrm>
          <a:prstGeom prst="rect">
            <a:avLst/>
          </a:prstGeom>
        </p:spPr>
      </p:pic>
      <p:sp>
        <p:nvSpPr>
          <p:cNvPr id="8" name="テキスト ボックス 7">
            <a:extLst>
              <a:ext uri="{FF2B5EF4-FFF2-40B4-BE49-F238E27FC236}">
                <a16:creationId xmlns:a16="http://schemas.microsoft.com/office/drawing/2014/main" id="{D9443EC5-5589-859B-9DAC-C26FE9BCE09E}"/>
              </a:ext>
            </a:extLst>
          </p:cNvPr>
          <p:cNvSpPr txBox="1"/>
          <p:nvPr/>
        </p:nvSpPr>
        <p:spPr>
          <a:xfrm>
            <a:off x="227022" y="2089121"/>
            <a:ext cx="2923638" cy="276999"/>
          </a:xfrm>
          <a:prstGeom prst="rect">
            <a:avLst/>
          </a:prstGeom>
          <a:noFill/>
        </p:spPr>
        <p:txBody>
          <a:bodyPr wrap="square" rtlCol="0">
            <a:spAutoFit/>
          </a:bodyPr>
          <a:lstStyle/>
          <a:p>
            <a:r>
              <a:rPr lang="en-US" altLang="ja-JP" sz="1200" b="1" u="sng" dirty="0">
                <a:solidFill>
                  <a:prstClr val="black"/>
                </a:solidFill>
                <a:latin typeface="Meiryo UI" panose="020B0604030504040204" pitchFamily="50" charset="-128"/>
                <a:ea typeface="Meiryo UI" panose="020B0604030504040204" pitchFamily="50" charset="-128"/>
              </a:rPr>
              <a:t>/</a:t>
            </a:r>
            <a:r>
              <a:rPr lang="en-US" altLang="ja-JP" sz="1200" b="1" u="sng" dirty="0" err="1">
                <a:solidFill>
                  <a:prstClr val="black"/>
                </a:solidFill>
                <a:latin typeface="Meiryo UI" panose="020B0604030504040204" pitchFamily="50" charset="-128"/>
                <a:ea typeface="Meiryo UI" panose="020B0604030504040204" pitchFamily="50" charset="-128"/>
              </a:rPr>
              <a:t>proc</a:t>
            </a:r>
            <a:r>
              <a:rPr lang="en-US" altLang="ja-JP" sz="1200" b="1" u="sng" dirty="0">
                <a:solidFill>
                  <a:prstClr val="black"/>
                </a:solidFill>
                <a:latin typeface="Meiryo UI" panose="020B0604030504040204" pitchFamily="50" charset="-128"/>
                <a:ea typeface="Meiryo UI" panose="020B0604030504040204" pitchFamily="50" charset="-128"/>
              </a:rPr>
              <a:t>/self/maps</a:t>
            </a:r>
            <a:r>
              <a:rPr lang="ja-JP" altLang="en-US" sz="1200" b="1" u="sng" dirty="0">
                <a:solidFill>
                  <a:prstClr val="black"/>
                </a:solidFill>
                <a:latin typeface="Meiryo UI" panose="020B0604030504040204" pitchFamily="50" charset="-128"/>
                <a:ea typeface="Meiryo UI" panose="020B0604030504040204" pitchFamily="50" charset="-128"/>
              </a:rPr>
              <a:t>の確認例</a:t>
            </a:r>
            <a:endParaRPr lang="en-US" altLang="ja-JP" sz="1200" b="1" u="sng" dirty="0">
              <a:solidFill>
                <a:prstClr val="black"/>
              </a:solidFill>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D8669822-6E68-1F9A-B7B2-F7827EDB68ED}"/>
              </a:ext>
            </a:extLst>
          </p:cNvPr>
          <p:cNvSpPr/>
          <p:nvPr/>
        </p:nvSpPr>
        <p:spPr bwMode="auto">
          <a:xfrm>
            <a:off x="321469" y="3296943"/>
            <a:ext cx="4377415" cy="541613"/>
          </a:xfrm>
          <a:prstGeom prst="rect">
            <a:avLst/>
          </a:prstGeom>
          <a:solidFill>
            <a:srgbClr val="F79646">
              <a:alpha val="40000"/>
            </a:srgbClr>
          </a:solidFill>
          <a:ln w="190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prstClr val="black"/>
              </a:solidFill>
              <a:effectLst/>
              <a:uLnTx/>
              <a:uFillTx/>
              <a:latin typeface="HG丸ｺﾞｼｯｸM-PRO" pitchFamily="50" charset="-128"/>
              <a:ea typeface="HG丸ｺﾞｼｯｸM-PRO" pitchFamily="50" charset="-128"/>
            </a:endParaRPr>
          </a:p>
        </p:txBody>
      </p:sp>
      <p:sp>
        <p:nvSpPr>
          <p:cNvPr id="20" name="角丸四角形吹き出し 22">
            <a:extLst>
              <a:ext uri="{FF2B5EF4-FFF2-40B4-BE49-F238E27FC236}">
                <a16:creationId xmlns:a16="http://schemas.microsoft.com/office/drawing/2014/main" id="{78710428-C8B8-13E9-FFC3-A2AAF9A757B2}"/>
              </a:ext>
            </a:extLst>
          </p:cNvPr>
          <p:cNvSpPr/>
          <p:nvPr/>
        </p:nvSpPr>
        <p:spPr>
          <a:xfrm>
            <a:off x="5166884" y="3097695"/>
            <a:ext cx="2208449" cy="826090"/>
          </a:xfrm>
          <a:prstGeom prst="wedgeRoundRectCallout">
            <a:avLst>
              <a:gd name="adj1" fmla="val -71668"/>
              <a:gd name="adj2" fmla="val 25000"/>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libc.so</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が</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0x44870000</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に</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マッピングされていることが分かる</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08537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前提知識：</a:t>
            </a: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Linux</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におけるメモリ管理</a:t>
            </a:r>
          </a:p>
        </p:txBody>
      </p:sp>
      <p:sp>
        <p:nvSpPr>
          <p:cNvPr id="2" name="正方形/長方形 1">
            <a:extLst>
              <a:ext uri="{FF2B5EF4-FFF2-40B4-BE49-F238E27FC236}">
                <a16:creationId xmlns:a16="http://schemas.microsoft.com/office/drawing/2014/main" id="{31027AD8-5CC2-8163-AFBE-B7C7292F8793}"/>
              </a:ext>
            </a:extLst>
          </p:cNvPr>
          <p:cNvSpPr/>
          <p:nvPr/>
        </p:nvSpPr>
        <p:spPr>
          <a:xfrm>
            <a:off x="91975" y="681073"/>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Linux</a:t>
            </a:r>
            <a:r>
              <a:rPr lang="ja-JP" altLang="en-US" sz="1600" dirty="0">
                <a:latin typeface="Meiryo UI" panose="020B0604030504040204" pitchFamily="50" charset="-128"/>
                <a:ea typeface="Meiryo UI" panose="020B0604030504040204" pitchFamily="50" charset="-128"/>
              </a:rPr>
              <a:t>のメモリ空間</a:t>
            </a:r>
            <a:endParaRPr lang="ja-JP" altLang="en-US" sz="1600" dirty="0"/>
          </a:p>
        </p:txBody>
      </p:sp>
      <p:sp>
        <p:nvSpPr>
          <p:cNvPr id="3" name="テキスト ボックス 2">
            <a:extLst>
              <a:ext uri="{FF2B5EF4-FFF2-40B4-BE49-F238E27FC236}">
                <a16:creationId xmlns:a16="http://schemas.microsoft.com/office/drawing/2014/main" id="{F9ED6604-29A4-3145-4B54-BBF76F9C58C7}"/>
              </a:ext>
            </a:extLst>
          </p:cNvPr>
          <p:cNvSpPr txBox="1"/>
          <p:nvPr/>
        </p:nvSpPr>
        <p:spPr>
          <a:xfrm>
            <a:off x="227022" y="1019627"/>
            <a:ext cx="9831377" cy="523220"/>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メモリ空間はプロセスごとに独立している。</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プロセスが異なる場合、仮想メモリ上では同じアドレスでもマッピング先の物理アドレスは異なるものになる。</a:t>
            </a:r>
            <a:endParaRPr lang="en-US" altLang="ja-JP" sz="14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8A5765C7-4619-48AF-B3B7-D1376B2B6268}"/>
              </a:ext>
            </a:extLst>
          </p:cNvPr>
          <p:cNvSpPr txBox="1"/>
          <p:nvPr/>
        </p:nvSpPr>
        <p:spPr>
          <a:xfrm>
            <a:off x="227023" y="1753729"/>
            <a:ext cx="1964086" cy="307777"/>
          </a:xfrm>
          <a:prstGeom prst="rect">
            <a:avLst/>
          </a:prstGeom>
          <a:noFill/>
        </p:spPr>
        <p:txBody>
          <a:bodyPr wrap="square" rtlCol="0">
            <a:spAutoFit/>
          </a:bodyPr>
          <a:lstStyle/>
          <a:p>
            <a:r>
              <a:rPr lang="ja-JP" altLang="en-US" sz="1400" dirty="0">
                <a:solidFill>
                  <a:prstClr val="black"/>
                </a:solidFill>
                <a:latin typeface="Meiryo UI" panose="020B0604030504040204" pitchFamily="50" charset="-128"/>
                <a:ea typeface="Meiryo UI" panose="020B0604030504040204" pitchFamily="50" charset="-128"/>
              </a:rPr>
              <a:t>仮想メモリ </a:t>
            </a:r>
            <a:r>
              <a:rPr lang="en-US" altLang="ja-JP" sz="1400" dirty="0">
                <a:solidFill>
                  <a:prstClr val="black"/>
                </a:solidFill>
                <a:latin typeface="Meiryo UI" panose="020B0604030504040204" pitchFamily="50" charset="-128"/>
                <a:ea typeface="Meiryo UI" panose="020B0604030504040204" pitchFamily="50" charset="-128"/>
              </a:rPr>
              <a:t>(</a:t>
            </a:r>
            <a:r>
              <a:rPr lang="ja-JP" altLang="en-US" sz="1400" dirty="0">
                <a:solidFill>
                  <a:prstClr val="black"/>
                </a:solidFill>
                <a:latin typeface="Meiryo UI" panose="020B0604030504040204" pitchFamily="50" charset="-128"/>
                <a:ea typeface="Meiryo UI" panose="020B0604030504040204" pitchFamily="50" charset="-128"/>
              </a:rPr>
              <a:t>プロセス</a:t>
            </a:r>
            <a:r>
              <a:rPr lang="en-US" altLang="ja-JP" sz="1400" dirty="0">
                <a:solidFill>
                  <a:prstClr val="black"/>
                </a:solidFill>
                <a:latin typeface="Meiryo UI" panose="020B0604030504040204" pitchFamily="50" charset="-128"/>
                <a:ea typeface="Meiryo UI" panose="020B0604030504040204" pitchFamily="50" charset="-128"/>
              </a:rPr>
              <a:t>A)</a:t>
            </a:r>
          </a:p>
        </p:txBody>
      </p:sp>
      <p:sp>
        <p:nvSpPr>
          <p:cNvPr id="12" name="正方形/長方形 11">
            <a:extLst>
              <a:ext uri="{FF2B5EF4-FFF2-40B4-BE49-F238E27FC236}">
                <a16:creationId xmlns:a16="http://schemas.microsoft.com/office/drawing/2014/main" id="{C70374DF-E901-8627-5FE0-B95B102787C5}"/>
              </a:ext>
            </a:extLst>
          </p:cNvPr>
          <p:cNvSpPr/>
          <p:nvPr/>
        </p:nvSpPr>
        <p:spPr>
          <a:xfrm>
            <a:off x="422789" y="2092898"/>
            <a:ext cx="8280920" cy="646906"/>
          </a:xfrm>
          <a:prstGeom prst="rect">
            <a:avLst/>
          </a:prstGeom>
          <a:solidFill>
            <a:sysClr val="window" lastClr="FFFFFF">
              <a:lumMod val="95000"/>
            </a:sysClr>
          </a:solid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3" name="正方形/長方形 12">
            <a:extLst>
              <a:ext uri="{FF2B5EF4-FFF2-40B4-BE49-F238E27FC236}">
                <a16:creationId xmlns:a16="http://schemas.microsoft.com/office/drawing/2014/main" id="{99F7FC70-F844-6956-C8F2-D8C9A4D4A81B}"/>
              </a:ext>
            </a:extLst>
          </p:cNvPr>
          <p:cNvSpPr/>
          <p:nvPr/>
        </p:nvSpPr>
        <p:spPr>
          <a:xfrm>
            <a:off x="863549" y="2092898"/>
            <a:ext cx="559809" cy="646906"/>
          </a:xfrm>
          <a:prstGeom prst="rect">
            <a:avLst/>
          </a:prstGeom>
          <a:solidFill>
            <a:srgbClr val="EBF1DE"/>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Heap</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4" name="正方形/長方形 13">
            <a:extLst>
              <a:ext uri="{FF2B5EF4-FFF2-40B4-BE49-F238E27FC236}">
                <a16:creationId xmlns:a16="http://schemas.microsoft.com/office/drawing/2014/main" id="{0C31502C-6074-AFA9-52B0-5DE72A60233A}"/>
              </a:ext>
            </a:extLst>
          </p:cNvPr>
          <p:cNvSpPr/>
          <p:nvPr/>
        </p:nvSpPr>
        <p:spPr>
          <a:xfrm>
            <a:off x="2875276" y="2092898"/>
            <a:ext cx="592547" cy="646906"/>
          </a:xfrm>
          <a:prstGeom prst="rect">
            <a:avLst/>
          </a:prstGeom>
          <a:solidFill>
            <a:srgbClr val="EBF1DE"/>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Stack</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5" name="正方形/長方形 14">
            <a:extLst>
              <a:ext uri="{FF2B5EF4-FFF2-40B4-BE49-F238E27FC236}">
                <a16:creationId xmlns:a16="http://schemas.microsoft.com/office/drawing/2014/main" id="{9D494D1C-FF81-1A08-22F0-F7BE60541596}"/>
              </a:ext>
            </a:extLst>
          </p:cNvPr>
          <p:cNvSpPr/>
          <p:nvPr/>
        </p:nvSpPr>
        <p:spPr>
          <a:xfrm>
            <a:off x="7013035" y="2092898"/>
            <a:ext cx="1690674" cy="646906"/>
          </a:xfrm>
          <a:prstGeom prst="rect">
            <a:avLst/>
          </a:prstGeom>
          <a:solidFill>
            <a:srgbClr val="8064A2">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50" b="1" kern="0" dirty="0">
                <a:solidFill>
                  <a:prstClr val="black"/>
                </a:solidFill>
                <a:latin typeface="Meiryo UI"/>
                <a:ea typeface="Meiryo UI"/>
              </a:rPr>
              <a:t>カーネル</a:t>
            </a:r>
            <a:r>
              <a:rPr kumimoji="0" lang="en-US" altLang="ja-JP" sz="1050" b="1" kern="0" dirty="0">
                <a:solidFill>
                  <a:prstClr val="black"/>
                </a:solidFill>
                <a:latin typeface="Meiryo UI"/>
                <a:ea typeface="Meiryo UI"/>
              </a:rPr>
              <a:t>/</a:t>
            </a:r>
            <a:r>
              <a:rPr kumimoji="0" lang="ja-JP" altLang="en-US" sz="1050" b="1" kern="0" dirty="0">
                <a:solidFill>
                  <a:prstClr val="black"/>
                </a:solidFill>
                <a:latin typeface="Meiryo UI"/>
                <a:ea typeface="Meiryo UI"/>
              </a:rPr>
              <a:t>ドライバ</a:t>
            </a:r>
            <a:r>
              <a:rPr kumimoji="0" lang="ja-JP" altLang="en-US" sz="1050" b="1" i="0" u="none" strike="noStrike" kern="0" cap="none" spc="0" normalizeH="0" baseline="0" noProof="0" dirty="0">
                <a:ln>
                  <a:noFill/>
                </a:ln>
                <a:solidFill>
                  <a:prstClr val="black"/>
                </a:solidFill>
                <a:effectLst/>
                <a:uLnTx/>
                <a:uFillTx/>
                <a:latin typeface="Meiryo UI"/>
                <a:ea typeface="Meiryo UI"/>
                <a:cs typeface="+mn-cs"/>
              </a:rPr>
              <a:t>領域</a:t>
            </a:r>
          </a:p>
        </p:txBody>
      </p:sp>
      <p:sp>
        <p:nvSpPr>
          <p:cNvPr id="16" name="正方形/長方形 15">
            <a:extLst>
              <a:ext uri="{FF2B5EF4-FFF2-40B4-BE49-F238E27FC236}">
                <a16:creationId xmlns:a16="http://schemas.microsoft.com/office/drawing/2014/main" id="{2DC45966-2D6E-5E67-3B2A-86EACFF9D981}"/>
              </a:ext>
            </a:extLst>
          </p:cNvPr>
          <p:cNvSpPr/>
          <p:nvPr/>
        </p:nvSpPr>
        <p:spPr>
          <a:xfrm>
            <a:off x="1704310" y="2092898"/>
            <a:ext cx="693840" cy="646906"/>
          </a:xfrm>
          <a:prstGeom prst="rect">
            <a:avLst/>
          </a:prstGeom>
          <a:solidFill>
            <a:srgbClr val="EBF1DE"/>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Library</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24" name="テキスト ボックス 23">
            <a:extLst>
              <a:ext uri="{FF2B5EF4-FFF2-40B4-BE49-F238E27FC236}">
                <a16:creationId xmlns:a16="http://schemas.microsoft.com/office/drawing/2014/main" id="{08F2EB02-1BC1-B001-E7B6-602CEB67B7BB}"/>
              </a:ext>
            </a:extLst>
          </p:cNvPr>
          <p:cNvSpPr txBox="1"/>
          <p:nvPr/>
        </p:nvSpPr>
        <p:spPr>
          <a:xfrm>
            <a:off x="196203" y="2739804"/>
            <a:ext cx="495649" cy="246221"/>
          </a:xfrm>
          <a:prstGeom prst="rect">
            <a:avLst/>
          </a:prstGeom>
          <a:noFill/>
        </p:spPr>
        <p:txBody>
          <a:bodyPr wrap="none" rtlCol="0">
            <a:spAutoFit/>
          </a:bodyPr>
          <a:lstStyle/>
          <a:p>
            <a:r>
              <a:rPr lang="en-US" altLang="ja-JP" sz="1000" dirty="0">
                <a:latin typeface="Meiryo UI" panose="020B0604030504040204" pitchFamily="50" charset="-128"/>
                <a:ea typeface="Meiryo UI" panose="020B0604030504040204" pitchFamily="50" charset="-128"/>
              </a:rPr>
              <a:t>0x00</a:t>
            </a:r>
          </a:p>
        </p:txBody>
      </p:sp>
      <p:sp>
        <p:nvSpPr>
          <p:cNvPr id="25" name="テキスト ボックス 24">
            <a:extLst>
              <a:ext uri="{FF2B5EF4-FFF2-40B4-BE49-F238E27FC236}">
                <a16:creationId xmlns:a16="http://schemas.microsoft.com/office/drawing/2014/main" id="{CF31220E-5E8B-4180-7436-62E54D6072A1}"/>
              </a:ext>
            </a:extLst>
          </p:cNvPr>
          <p:cNvSpPr txBox="1"/>
          <p:nvPr/>
        </p:nvSpPr>
        <p:spPr>
          <a:xfrm>
            <a:off x="8107952" y="2739804"/>
            <a:ext cx="1027845" cy="246221"/>
          </a:xfrm>
          <a:prstGeom prst="rect">
            <a:avLst/>
          </a:prstGeom>
          <a:noFill/>
        </p:spPr>
        <p:txBody>
          <a:bodyPr wrap="none" rtlCol="0">
            <a:spAutoFit/>
          </a:bodyPr>
          <a:lstStyle/>
          <a:p>
            <a:r>
              <a:rPr lang="en-US" altLang="ja-JP" sz="1000" dirty="0">
                <a:latin typeface="Meiryo UI" panose="020B0604030504040204" pitchFamily="50" charset="-128"/>
                <a:ea typeface="Meiryo UI" panose="020B0604030504040204" pitchFamily="50" charset="-128"/>
              </a:rPr>
              <a:t>0xffffffffffffffff</a:t>
            </a:r>
          </a:p>
        </p:txBody>
      </p:sp>
      <p:sp>
        <p:nvSpPr>
          <p:cNvPr id="27" name="テキスト ボックス 26">
            <a:extLst>
              <a:ext uri="{FF2B5EF4-FFF2-40B4-BE49-F238E27FC236}">
                <a16:creationId xmlns:a16="http://schemas.microsoft.com/office/drawing/2014/main" id="{B1BB4881-CA76-C945-E112-6369B97BF541}"/>
              </a:ext>
            </a:extLst>
          </p:cNvPr>
          <p:cNvSpPr txBox="1"/>
          <p:nvPr/>
        </p:nvSpPr>
        <p:spPr>
          <a:xfrm>
            <a:off x="227023" y="3132122"/>
            <a:ext cx="1964086" cy="307777"/>
          </a:xfrm>
          <a:prstGeom prst="rect">
            <a:avLst/>
          </a:prstGeom>
          <a:noFill/>
        </p:spPr>
        <p:txBody>
          <a:bodyPr wrap="square" rtlCol="0">
            <a:spAutoFit/>
          </a:bodyPr>
          <a:lstStyle/>
          <a:p>
            <a:r>
              <a:rPr lang="ja-JP" altLang="en-US" sz="1400" dirty="0">
                <a:solidFill>
                  <a:prstClr val="black"/>
                </a:solidFill>
                <a:latin typeface="Meiryo UI" panose="020B0604030504040204" pitchFamily="50" charset="-128"/>
                <a:ea typeface="Meiryo UI" panose="020B0604030504040204" pitchFamily="50" charset="-128"/>
              </a:rPr>
              <a:t>仮想メモリ </a:t>
            </a:r>
            <a:r>
              <a:rPr lang="en-US" altLang="ja-JP" sz="1400" dirty="0">
                <a:solidFill>
                  <a:prstClr val="black"/>
                </a:solidFill>
                <a:latin typeface="Meiryo UI" panose="020B0604030504040204" pitchFamily="50" charset="-128"/>
                <a:ea typeface="Meiryo UI" panose="020B0604030504040204" pitchFamily="50" charset="-128"/>
              </a:rPr>
              <a:t>(</a:t>
            </a:r>
            <a:r>
              <a:rPr lang="ja-JP" altLang="en-US" sz="1400" dirty="0">
                <a:solidFill>
                  <a:prstClr val="black"/>
                </a:solidFill>
                <a:latin typeface="Meiryo UI" panose="020B0604030504040204" pitchFamily="50" charset="-128"/>
                <a:ea typeface="Meiryo UI" panose="020B0604030504040204" pitchFamily="50" charset="-128"/>
              </a:rPr>
              <a:t>プロセス</a:t>
            </a:r>
            <a:r>
              <a:rPr lang="en-US" altLang="ja-JP" sz="1400" dirty="0">
                <a:solidFill>
                  <a:prstClr val="black"/>
                </a:solidFill>
                <a:latin typeface="Meiryo UI" panose="020B0604030504040204" pitchFamily="50" charset="-128"/>
                <a:ea typeface="Meiryo UI" panose="020B0604030504040204" pitchFamily="50" charset="-128"/>
              </a:rPr>
              <a:t>B)</a:t>
            </a:r>
          </a:p>
        </p:txBody>
      </p:sp>
      <p:sp>
        <p:nvSpPr>
          <p:cNvPr id="28" name="正方形/長方形 27">
            <a:extLst>
              <a:ext uri="{FF2B5EF4-FFF2-40B4-BE49-F238E27FC236}">
                <a16:creationId xmlns:a16="http://schemas.microsoft.com/office/drawing/2014/main" id="{D7D165CB-644B-5C29-9997-F4F54A121738}"/>
              </a:ext>
            </a:extLst>
          </p:cNvPr>
          <p:cNvSpPr/>
          <p:nvPr/>
        </p:nvSpPr>
        <p:spPr>
          <a:xfrm>
            <a:off x="422789" y="3471291"/>
            <a:ext cx="8280920" cy="646906"/>
          </a:xfrm>
          <a:prstGeom prst="rect">
            <a:avLst/>
          </a:prstGeom>
          <a:solidFill>
            <a:sysClr val="window" lastClr="FFFFFF">
              <a:lumMod val="95000"/>
            </a:sysClr>
          </a:solid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29" name="正方形/長方形 28">
            <a:extLst>
              <a:ext uri="{FF2B5EF4-FFF2-40B4-BE49-F238E27FC236}">
                <a16:creationId xmlns:a16="http://schemas.microsoft.com/office/drawing/2014/main" id="{F0338BC8-8CC8-1880-B6F4-17813EADA65A}"/>
              </a:ext>
            </a:extLst>
          </p:cNvPr>
          <p:cNvSpPr/>
          <p:nvPr/>
        </p:nvSpPr>
        <p:spPr>
          <a:xfrm>
            <a:off x="656520" y="3471291"/>
            <a:ext cx="559809" cy="646906"/>
          </a:xfrm>
          <a:prstGeom prst="rect">
            <a:avLst/>
          </a:prstGeom>
          <a:solidFill>
            <a:srgbClr val="DCE6F2"/>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Heap</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30" name="正方形/長方形 29">
            <a:extLst>
              <a:ext uri="{FF2B5EF4-FFF2-40B4-BE49-F238E27FC236}">
                <a16:creationId xmlns:a16="http://schemas.microsoft.com/office/drawing/2014/main" id="{ED184AE7-B37D-64C6-CB2B-0D0CA147EE5B}"/>
              </a:ext>
            </a:extLst>
          </p:cNvPr>
          <p:cNvSpPr/>
          <p:nvPr/>
        </p:nvSpPr>
        <p:spPr>
          <a:xfrm>
            <a:off x="2521594" y="3471291"/>
            <a:ext cx="592547" cy="646906"/>
          </a:xfrm>
          <a:prstGeom prst="rect">
            <a:avLst/>
          </a:prstGeom>
          <a:solidFill>
            <a:srgbClr val="DCE6F2"/>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Stack</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31" name="正方形/長方形 30">
            <a:extLst>
              <a:ext uri="{FF2B5EF4-FFF2-40B4-BE49-F238E27FC236}">
                <a16:creationId xmlns:a16="http://schemas.microsoft.com/office/drawing/2014/main" id="{9F9477C4-4A2E-CF10-5A94-EA09AC14FCBB}"/>
              </a:ext>
            </a:extLst>
          </p:cNvPr>
          <p:cNvSpPr/>
          <p:nvPr/>
        </p:nvSpPr>
        <p:spPr>
          <a:xfrm>
            <a:off x="7013035" y="3471291"/>
            <a:ext cx="1690674" cy="646906"/>
          </a:xfrm>
          <a:prstGeom prst="rect">
            <a:avLst/>
          </a:prstGeom>
          <a:solidFill>
            <a:srgbClr val="8064A2">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50" b="1" kern="0" dirty="0">
                <a:solidFill>
                  <a:prstClr val="black"/>
                </a:solidFill>
                <a:latin typeface="Meiryo UI"/>
                <a:ea typeface="Meiryo UI"/>
              </a:rPr>
              <a:t>カーネル</a:t>
            </a:r>
            <a:r>
              <a:rPr kumimoji="0" lang="en-US" altLang="ja-JP" sz="1050" b="1" kern="0" dirty="0">
                <a:solidFill>
                  <a:prstClr val="black"/>
                </a:solidFill>
                <a:latin typeface="Meiryo UI"/>
                <a:ea typeface="Meiryo UI"/>
              </a:rPr>
              <a:t>/</a:t>
            </a:r>
            <a:r>
              <a:rPr kumimoji="0" lang="ja-JP" altLang="en-US" sz="1050" b="1" kern="0" dirty="0">
                <a:solidFill>
                  <a:prstClr val="black"/>
                </a:solidFill>
                <a:latin typeface="Meiryo UI"/>
                <a:ea typeface="Meiryo UI"/>
              </a:rPr>
              <a:t>ドライバ</a:t>
            </a:r>
            <a:r>
              <a:rPr kumimoji="0" lang="ja-JP" altLang="en-US" sz="1050" b="1" i="0" u="none" strike="noStrike" kern="0" cap="none" spc="0" normalizeH="0" baseline="0" noProof="0" dirty="0">
                <a:ln>
                  <a:noFill/>
                </a:ln>
                <a:solidFill>
                  <a:prstClr val="black"/>
                </a:solidFill>
                <a:effectLst/>
                <a:uLnTx/>
                <a:uFillTx/>
                <a:latin typeface="Meiryo UI"/>
                <a:ea typeface="Meiryo UI"/>
                <a:cs typeface="+mn-cs"/>
              </a:rPr>
              <a:t>領域</a:t>
            </a:r>
          </a:p>
        </p:txBody>
      </p:sp>
      <p:sp>
        <p:nvSpPr>
          <p:cNvPr id="1024" name="正方形/長方形 1023">
            <a:extLst>
              <a:ext uri="{FF2B5EF4-FFF2-40B4-BE49-F238E27FC236}">
                <a16:creationId xmlns:a16="http://schemas.microsoft.com/office/drawing/2014/main" id="{1B7999BB-BCCB-1F53-F29B-AF74C9F19815}"/>
              </a:ext>
            </a:extLst>
          </p:cNvPr>
          <p:cNvSpPr/>
          <p:nvPr/>
        </p:nvSpPr>
        <p:spPr>
          <a:xfrm>
            <a:off x="1471398" y="3471291"/>
            <a:ext cx="693840" cy="646906"/>
          </a:xfrm>
          <a:prstGeom prst="rect">
            <a:avLst/>
          </a:prstGeom>
          <a:solidFill>
            <a:srgbClr val="DCE6F2"/>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Library</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025" name="テキスト ボックス 1024">
            <a:extLst>
              <a:ext uri="{FF2B5EF4-FFF2-40B4-BE49-F238E27FC236}">
                <a16:creationId xmlns:a16="http://schemas.microsoft.com/office/drawing/2014/main" id="{BAE23185-1AF2-E7CC-1508-7899C5968D29}"/>
              </a:ext>
            </a:extLst>
          </p:cNvPr>
          <p:cNvSpPr txBox="1"/>
          <p:nvPr/>
        </p:nvSpPr>
        <p:spPr>
          <a:xfrm>
            <a:off x="196203" y="4118197"/>
            <a:ext cx="495649" cy="246221"/>
          </a:xfrm>
          <a:prstGeom prst="rect">
            <a:avLst/>
          </a:prstGeom>
          <a:noFill/>
        </p:spPr>
        <p:txBody>
          <a:bodyPr wrap="none" rtlCol="0">
            <a:spAutoFit/>
          </a:bodyPr>
          <a:lstStyle/>
          <a:p>
            <a:r>
              <a:rPr lang="en-US" altLang="ja-JP" sz="1000" dirty="0">
                <a:latin typeface="Meiryo UI" panose="020B0604030504040204" pitchFamily="50" charset="-128"/>
                <a:ea typeface="Meiryo UI" panose="020B0604030504040204" pitchFamily="50" charset="-128"/>
              </a:rPr>
              <a:t>0x00</a:t>
            </a:r>
          </a:p>
        </p:txBody>
      </p:sp>
      <p:sp>
        <p:nvSpPr>
          <p:cNvPr id="1026" name="テキスト ボックス 1025">
            <a:extLst>
              <a:ext uri="{FF2B5EF4-FFF2-40B4-BE49-F238E27FC236}">
                <a16:creationId xmlns:a16="http://schemas.microsoft.com/office/drawing/2014/main" id="{A38EA785-C415-50FD-5DA7-C73D3FA5AEC7}"/>
              </a:ext>
            </a:extLst>
          </p:cNvPr>
          <p:cNvSpPr txBox="1"/>
          <p:nvPr/>
        </p:nvSpPr>
        <p:spPr>
          <a:xfrm>
            <a:off x="8107952" y="4118197"/>
            <a:ext cx="1027845" cy="246221"/>
          </a:xfrm>
          <a:prstGeom prst="rect">
            <a:avLst/>
          </a:prstGeom>
          <a:noFill/>
        </p:spPr>
        <p:txBody>
          <a:bodyPr wrap="none" rtlCol="0">
            <a:spAutoFit/>
          </a:bodyPr>
          <a:lstStyle/>
          <a:p>
            <a:r>
              <a:rPr lang="en-US" altLang="ja-JP" sz="1000" dirty="0">
                <a:latin typeface="Meiryo UI" panose="020B0604030504040204" pitchFamily="50" charset="-128"/>
                <a:ea typeface="Meiryo UI" panose="020B0604030504040204" pitchFamily="50" charset="-128"/>
              </a:rPr>
              <a:t>0xffffffffffffffff</a:t>
            </a:r>
          </a:p>
        </p:txBody>
      </p:sp>
      <p:sp>
        <p:nvSpPr>
          <p:cNvPr id="1027" name="テキスト ボックス 1026">
            <a:extLst>
              <a:ext uri="{FF2B5EF4-FFF2-40B4-BE49-F238E27FC236}">
                <a16:creationId xmlns:a16="http://schemas.microsoft.com/office/drawing/2014/main" id="{19309212-1175-7B6A-0DF4-0478A0870F52}"/>
              </a:ext>
            </a:extLst>
          </p:cNvPr>
          <p:cNvSpPr txBox="1"/>
          <p:nvPr/>
        </p:nvSpPr>
        <p:spPr>
          <a:xfrm>
            <a:off x="257842" y="4911200"/>
            <a:ext cx="1964086" cy="307777"/>
          </a:xfrm>
          <a:prstGeom prst="rect">
            <a:avLst/>
          </a:prstGeom>
          <a:noFill/>
        </p:spPr>
        <p:txBody>
          <a:bodyPr wrap="square" rtlCol="0">
            <a:spAutoFit/>
          </a:bodyPr>
          <a:lstStyle/>
          <a:p>
            <a:r>
              <a:rPr lang="ja-JP" altLang="en-US" sz="1400" dirty="0">
                <a:solidFill>
                  <a:prstClr val="black"/>
                </a:solidFill>
                <a:latin typeface="Meiryo UI" panose="020B0604030504040204" pitchFamily="50" charset="-128"/>
                <a:ea typeface="Meiryo UI" panose="020B0604030504040204" pitchFamily="50" charset="-128"/>
              </a:rPr>
              <a:t>物理メモリ</a:t>
            </a:r>
            <a:endParaRPr lang="en-US" altLang="ja-JP" sz="1400" dirty="0">
              <a:solidFill>
                <a:prstClr val="black"/>
              </a:solidFill>
              <a:latin typeface="Meiryo UI" panose="020B0604030504040204" pitchFamily="50" charset="-128"/>
              <a:ea typeface="Meiryo UI" panose="020B0604030504040204" pitchFamily="50" charset="-128"/>
            </a:endParaRPr>
          </a:p>
        </p:txBody>
      </p:sp>
      <p:sp>
        <p:nvSpPr>
          <p:cNvPr id="1028" name="正方形/長方形 1027">
            <a:extLst>
              <a:ext uri="{FF2B5EF4-FFF2-40B4-BE49-F238E27FC236}">
                <a16:creationId xmlns:a16="http://schemas.microsoft.com/office/drawing/2014/main" id="{A1D25BF1-BCC2-7313-4B61-7E27AC9FFC67}"/>
              </a:ext>
            </a:extLst>
          </p:cNvPr>
          <p:cNvSpPr/>
          <p:nvPr/>
        </p:nvSpPr>
        <p:spPr>
          <a:xfrm>
            <a:off x="453608" y="5250369"/>
            <a:ext cx="8280920" cy="646906"/>
          </a:xfrm>
          <a:prstGeom prst="rect">
            <a:avLst/>
          </a:prstGeom>
          <a:solidFill>
            <a:sysClr val="window" lastClr="FFFFFF">
              <a:lumMod val="95000"/>
            </a:sysClr>
          </a:solid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030" name="正方形/長方形 1029">
            <a:extLst>
              <a:ext uri="{FF2B5EF4-FFF2-40B4-BE49-F238E27FC236}">
                <a16:creationId xmlns:a16="http://schemas.microsoft.com/office/drawing/2014/main" id="{08B2469D-A7EA-ECD8-46B2-FB5F9CF8B252}"/>
              </a:ext>
            </a:extLst>
          </p:cNvPr>
          <p:cNvSpPr/>
          <p:nvPr/>
        </p:nvSpPr>
        <p:spPr>
          <a:xfrm>
            <a:off x="2542015" y="5250369"/>
            <a:ext cx="559809" cy="646906"/>
          </a:xfrm>
          <a:prstGeom prst="rect">
            <a:avLst/>
          </a:prstGeom>
          <a:solidFill>
            <a:srgbClr val="EBF1DE"/>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Heap</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031" name="正方形/長方形 1030">
            <a:extLst>
              <a:ext uri="{FF2B5EF4-FFF2-40B4-BE49-F238E27FC236}">
                <a16:creationId xmlns:a16="http://schemas.microsoft.com/office/drawing/2014/main" id="{4A1EEB61-AF1B-AADA-C860-949946B400EA}"/>
              </a:ext>
            </a:extLst>
          </p:cNvPr>
          <p:cNvSpPr/>
          <p:nvPr/>
        </p:nvSpPr>
        <p:spPr>
          <a:xfrm>
            <a:off x="4277695" y="5250369"/>
            <a:ext cx="592547" cy="646906"/>
          </a:xfrm>
          <a:prstGeom prst="rect">
            <a:avLst/>
          </a:prstGeom>
          <a:solidFill>
            <a:srgbClr val="EBF1DE"/>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Stack</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032" name="正方形/長方形 1031">
            <a:extLst>
              <a:ext uri="{FF2B5EF4-FFF2-40B4-BE49-F238E27FC236}">
                <a16:creationId xmlns:a16="http://schemas.microsoft.com/office/drawing/2014/main" id="{126F206E-E665-1708-EAAA-3EF0290E3A49}"/>
              </a:ext>
            </a:extLst>
          </p:cNvPr>
          <p:cNvSpPr/>
          <p:nvPr/>
        </p:nvSpPr>
        <p:spPr>
          <a:xfrm>
            <a:off x="453292" y="5250369"/>
            <a:ext cx="1690674" cy="646906"/>
          </a:xfrm>
          <a:prstGeom prst="rect">
            <a:avLst/>
          </a:prstGeom>
          <a:solidFill>
            <a:srgbClr val="8064A2">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50" b="1" kern="0" dirty="0">
                <a:solidFill>
                  <a:prstClr val="black"/>
                </a:solidFill>
                <a:latin typeface="Meiryo UI"/>
                <a:ea typeface="Meiryo UI"/>
              </a:rPr>
              <a:t>カーネル</a:t>
            </a:r>
            <a:r>
              <a:rPr kumimoji="0" lang="en-US" altLang="ja-JP" sz="1050" b="1" kern="0" dirty="0">
                <a:solidFill>
                  <a:prstClr val="black"/>
                </a:solidFill>
                <a:latin typeface="Meiryo UI"/>
                <a:ea typeface="Meiryo UI"/>
              </a:rPr>
              <a:t>/</a:t>
            </a:r>
            <a:r>
              <a:rPr kumimoji="0" lang="ja-JP" altLang="en-US" sz="1050" b="1" kern="0" dirty="0">
                <a:solidFill>
                  <a:prstClr val="black"/>
                </a:solidFill>
                <a:latin typeface="Meiryo UI"/>
                <a:ea typeface="Meiryo UI"/>
              </a:rPr>
              <a:t>ドライバ</a:t>
            </a:r>
            <a:r>
              <a:rPr kumimoji="0" lang="ja-JP" altLang="en-US" sz="1050" b="1" i="0" u="none" strike="noStrike" kern="0" cap="none" spc="0" normalizeH="0" baseline="0" noProof="0" dirty="0">
                <a:ln>
                  <a:noFill/>
                </a:ln>
                <a:solidFill>
                  <a:prstClr val="black"/>
                </a:solidFill>
                <a:effectLst/>
                <a:uLnTx/>
                <a:uFillTx/>
                <a:latin typeface="Meiryo UI"/>
                <a:ea typeface="Meiryo UI"/>
                <a:cs typeface="+mn-cs"/>
              </a:rPr>
              <a:t>領域</a:t>
            </a:r>
          </a:p>
        </p:txBody>
      </p:sp>
      <p:sp>
        <p:nvSpPr>
          <p:cNvPr id="1033" name="正方形/長方形 1032">
            <a:extLst>
              <a:ext uri="{FF2B5EF4-FFF2-40B4-BE49-F238E27FC236}">
                <a16:creationId xmlns:a16="http://schemas.microsoft.com/office/drawing/2014/main" id="{B18A005D-CA79-CC99-DBD2-74F30EE43BE5}"/>
              </a:ext>
            </a:extLst>
          </p:cNvPr>
          <p:cNvSpPr/>
          <p:nvPr/>
        </p:nvSpPr>
        <p:spPr>
          <a:xfrm>
            <a:off x="3356893" y="5250369"/>
            <a:ext cx="693840" cy="646906"/>
          </a:xfrm>
          <a:prstGeom prst="rect">
            <a:avLst/>
          </a:prstGeom>
          <a:solidFill>
            <a:srgbClr val="EBF1DE"/>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Library</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034" name="テキスト ボックス 1033">
            <a:extLst>
              <a:ext uri="{FF2B5EF4-FFF2-40B4-BE49-F238E27FC236}">
                <a16:creationId xmlns:a16="http://schemas.microsoft.com/office/drawing/2014/main" id="{3CA67B3C-034D-332F-BAFF-5256DBADAB5F}"/>
              </a:ext>
            </a:extLst>
          </p:cNvPr>
          <p:cNvSpPr txBox="1"/>
          <p:nvPr/>
        </p:nvSpPr>
        <p:spPr>
          <a:xfrm>
            <a:off x="227022" y="5897275"/>
            <a:ext cx="495649" cy="246221"/>
          </a:xfrm>
          <a:prstGeom prst="rect">
            <a:avLst/>
          </a:prstGeom>
          <a:noFill/>
        </p:spPr>
        <p:txBody>
          <a:bodyPr wrap="none" rtlCol="0">
            <a:spAutoFit/>
          </a:bodyPr>
          <a:lstStyle/>
          <a:p>
            <a:r>
              <a:rPr lang="en-US" altLang="ja-JP" sz="1000" dirty="0">
                <a:latin typeface="Meiryo UI" panose="020B0604030504040204" pitchFamily="50" charset="-128"/>
                <a:ea typeface="Meiryo UI" panose="020B0604030504040204" pitchFamily="50" charset="-128"/>
              </a:rPr>
              <a:t>0x00</a:t>
            </a:r>
          </a:p>
        </p:txBody>
      </p:sp>
      <p:sp>
        <p:nvSpPr>
          <p:cNvPr id="1035" name="テキスト ボックス 1034">
            <a:extLst>
              <a:ext uri="{FF2B5EF4-FFF2-40B4-BE49-F238E27FC236}">
                <a16:creationId xmlns:a16="http://schemas.microsoft.com/office/drawing/2014/main" id="{EE0959D8-F496-ED15-F609-FEBF6A59B33A}"/>
              </a:ext>
            </a:extLst>
          </p:cNvPr>
          <p:cNvSpPr txBox="1"/>
          <p:nvPr/>
        </p:nvSpPr>
        <p:spPr>
          <a:xfrm>
            <a:off x="8138771" y="5897275"/>
            <a:ext cx="1027845" cy="246221"/>
          </a:xfrm>
          <a:prstGeom prst="rect">
            <a:avLst/>
          </a:prstGeom>
          <a:noFill/>
        </p:spPr>
        <p:txBody>
          <a:bodyPr wrap="none" rtlCol="0">
            <a:spAutoFit/>
          </a:bodyPr>
          <a:lstStyle/>
          <a:p>
            <a:r>
              <a:rPr lang="en-US" altLang="ja-JP" sz="1000" dirty="0">
                <a:latin typeface="Meiryo UI" panose="020B0604030504040204" pitchFamily="50" charset="-128"/>
                <a:ea typeface="Meiryo UI" panose="020B0604030504040204" pitchFamily="50" charset="-128"/>
              </a:rPr>
              <a:t>0xffffffffffffffff</a:t>
            </a:r>
          </a:p>
        </p:txBody>
      </p:sp>
      <p:sp>
        <p:nvSpPr>
          <p:cNvPr id="1036" name="正方形/長方形 1035">
            <a:extLst>
              <a:ext uri="{FF2B5EF4-FFF2-40B4-BE49-F238E27FC236}">
                <a16:creationId xmlns:a16="http://schemas.microsoft.com/office/drawing/2014/main" id="{67482868-75A6-5E1F-C755-AE68860BADF4}"/>
              </a:ext>
            </a:extLst>
          </p:cNvPr>
          <p:cNvSpPr/>
          <p:nvPr/>
        </p:nvSpPr>
        <p:spPr>
          <a:xfrm>
            <a:off x="5564304" y="5250369"/>
            <a:ext cx="559809" cy="646906"/>
          </a:xfrm>
          <a:prstGeom prst="rect">
            <a:avLst/>
          </a:prstGeom>
          <a:solidFill>
            <a:srgbClr val="DCE6F2"/>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Heap</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037" name="正方形/長方形 1036">
            <a:extLst>
              <a:ext uri="{FF2B5EF4-FFF2-40B4-BE49-F238E27FC236}">
                <a16:creationId xmlns:a16="http://schemas.microsoft.com/office/drawing/2014/main" id="{F3848250-4C9E-2953-9EE0-9764964FEF4B}"/>
              </a:ext>
            </a:extLst>
          </p:cNvPr>
          <p:cNvSpPr/>
          <p:nvPr/>
        </p:nvSpPr>
        <p:spPr>
          <a:xfrm>
            <a:off x="7429378" y="5250369"/>
            <a:ext cx="592547" cy="646906"/>
          </a:xfrm>
          <a:prstGeom prst="rect">
            <a:avLst/>
          </a:prstGeom>
          <a:solidFill>
            <a:srgbClr val="DCE6F2"/>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Stack</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038" name="正方形/長方形 1037">
            <a:extLst>
              <a:ext uri="{FF2B5EF4-FFF2-40B4-BE49-F238E27FC236}">
                <a16:creationId xmlns:a16="http://schemas.microsoft.com/office/drawing/2014/main" id="{4F11B5C2-F0E1-779C-E2E5-653119E4ED4E}"/>
              </a:ext>
            </a:extLst>
          </p:cNvPr>
          <p:cNvSpPr/>
          <p:nvPr/>
        </p:nvSpPr>
        <p:spPr>
          <a:xfrm>
            <a:off x="6379182" y="5250369"/>
            <a:ext cx="693840" cy="646906"/>
          </a:xfrm>
          <a:prstGeom prst="rect">
            <a:avLst/>
          </a:prstGeom>
          <a:solidFill>
            <a:srgbClr val="DCE6F2"/>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Library</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Tree>
    <p:extLst>
      <p:ext uri="{BB962C8B-B14F-4D97-AF65-F5344CB8AC3E}">
        <p14:creationId xmlns:p14="http://schemas.microsoft.com/office/powerpoint/2010/main" val="2206939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ASLR</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回避</a:t>
            </a:r>
          </a:p>
        </p:txBody>
      </p:sp>
      <p:sp>
        <p:nvSpPr>
          <p:cNvPr id="2" name="テキスト ボックス 1">
            <a:extLst>
              <a:ext uri="{FF2B5EF4-FFF2-40B4-BE49-F238E27FC236}">
                <a16:creationId xmlns:a16="http://schemas.microsoft.com/office/drawing/2014/main" id="{534C232D-FBB4-D0FC-68A0-C0C40708E767}"/>
              </a:ext>
            </a:extLst>
          </p:cNvPr>
          <p:cNvSpPr txBox="1"/>
          <p:nvPr/>
        </p:nvSpPr>
        <p:spPr>
          <a:xfrm>
            <a:off x="227022" y="1045512"/>
            <a:ext cx="11401386" cy="954107"/>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C</a:t>
            </a:r>
            <a:r>
              <a:rPr lang="ja-JP" altLang="en-US" sz="1400" dirty="0">
                <a:latin typeface="Meiryo UI" panose="020B0604030504040204" pitchFamily="50" charset="-128"/>
                <a:ea typeface="Meiryo UI" panose="020B0604030504040204" pitchFamily="50" charset="-128"/>
              </a:rPr>
              <a:t>言語の</a:t>
            </a:r>
            <a:r>
              <a:rPr lang="en-US" altLang="ja-JP" sz="1400" dirty="0" err="1">
                <a:latin typeface="Meiryo UI" panose="020B0604030504040204" pitchFamily="50" charset="-128"/>
                <a:ea typeface="Meiryo UI" panose="020B0604030504040204" pitchFamily="50" charset="-128"/>
              </a:rPr>
              <a:t>printf</a:t>
            </a:r>
            <a:r>
              <a:rPr lang="ja-JP" altLang="en-US" sz="1400" dirty="0">
                <a:latin typeface="Meiryo UI" panose="020B0604030504040204" pitchFamily="50" charset="-128"/>
                <a:ea typeface="Meiryo UI" panose="020B0604030504040204" pitchFamily="50" charset="-128"/>
              </a:rPr>
              <a:t>関数のフォーマット文字列にユーザ入力をそのまま指定することによって生じるバグ。</a:t>
            </a:r>
          </a:p>
          <a:p>
            <a:r>
              <a:rPr lang="en-US" altLang="ja-JP" sz="1400" dirty="0">
                <a:latin typeface="Meiryo UI" panose="020B0604030504040204" pitchFamily="50" charset="-128"/>
                <a:ea typeface="Meiryo UI" panose="020B0604030504040204" pitchFamily="50" charset="-128"/>
              </a:rPr>
              <a:t>x64</a:t>
            </a:r>
            <a:r>
              <a:rPr lang="ja-JP" altLang="en-US" sz="1400" dirty="0">
                <a:latin typeface="Meiryo UI" panose="020B0604030504040204" pitchFamily="50" charset="-128"/>
                <a:ea typeface="Meiryo UI" panose="020B0604030504040204" pitchFamily="50" charset="-128"/>
              </a:rPr>
              <a:t>の</a:t>
            </a:r>
            <a:r>
              <a:rPr lang="en-US" altLang="ja-JP" sz="1400" dirty="0">
                <a:latin typeface="Meiryo UI" panose="020B0604030504040204" pitchFamily="50" charset="-128"/>
                <a:ea typeface="Meiryo UI" panose="020B0604030504040204" pitchFamily="50" charset="-128"/>
              </a:rPr>
              <a:t>CPU</a:t>
            </a:r>
            <a:r>
              <a:rPr lang="ja-JP" altLang="en-US" sz="1400" dirty="0">
                <a:latin typeface="Meiryo UI" panose="020B0604030504040204" pitchFamily="50" charset="-128"/>
                <a:ea typeface="Meiryo UI" panose="020B0604030504040204" pitchFamily="50" charset="-128"/>
              </a:rPr>
              <a:t>の場合、関数の引数は、第一引数から順に</a:t>
            </a:r>
            <a:r>
              <a:rPr lang="en-US" altLang="ja-JP" sz="1400" dirty="0" err="1">
                <a:latin typeface="Meiryo UI" panose="020B0604030504040204" pitchFamily="50" charset="-128"/>
                <a:ea typeface="Meiryo UI" panose="020B0604030504040204" pitchFamily="50" charset="-128"/>
              </a:rPr>
              <a:t>rdi</a:t>
            </a:r>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rsi</a:t>
            </a:r>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rdx</a:t>
            </a:r>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rcx</a:t>
            </a:r>
            <a:r>
              <a:rPr lang="en-US" altLang="ja-JP" sz="1400" dirty="0">
                <a:latin typeface="Meiryo UI" panose="020B0604030504040204" pitchFamily="50" charset="-128"/>
                <a:ea typeface="Meiryo UI" panose="020B0604030504040204" pitchFamily="50" charset="-128"/>
              </a:rPr>
              <a:t>, r8, r9</a:t>
            </a:r>
            <a:r>
              <a:rPr lang="ja-JP" altLang="en-US" sz="1400" dirty="0">
                <a:latin typeface="Meiryo UI" panose="020B0604030504040204" pitchFamily="50" charset="-128"/>
                <a:ea typeface="Meiryo UI" panose="020B0604030504040204" pitchFamily="50" charset="-128"/>
              </a:rPr>
              <a:t>レジスタに格納され、第</a:t>
            </a:r>
            <a:r>
              <a:rPr lang="en-US" altLang="ja-JP" sz="1400" dirty="0">
                <a:latin typeface="Meiryo UI" panose="020B0604030504040204" pitchFamily="50" charset="-128"/>
                <a:ea typeface="Meiryo UI" panose="020B0604030504040204" pitchFamily="50" charset="-128"/>
              </a:rPr>
              <a:t>7</a:t>
            </a:r>
            <a:r>
              <a:rPr lang="ja-JP" altLang="en-US" sz="1400" dirty="0">
                <a:latin typeface="Meiryo UI" panose="020B0604030504040204" pitchFamily="50" charset="-128"/>
                <a:ea typeface="Meiryo UI" panose="020B0604030504040204" pitchFamily="50" charset="-128"/>
              </a:rPr>
              <a:t>引数以降はスタックに積まれる仕様になっている。</a:t>
            </a:r>
          </a:p>
          <a:p>
            <a:r>
              <a:rPr lang="ja-JP" altLang="en-US" sz="1400" dirty="0">
                <a:latin typeface="Meiryo UI" panose="020B0604030504040204" pitchFamily="50" charset="-128"/>
                <a:ea typeface="Meiryo UI" panose="020B0604030504040204" pitchFamily="50" charset="-128"/>
              </a:rPr>
              <a:t>必要な引数を渡さずに、フォーマット文字列に引数を参照する書式指定子</a:t>
            </a:r>
            <a:r>
              <a:rPr lang="en-US" altLang="ja-JP" sz="1400" dirty="0">
                <a:latin typeface="Meiryo UI" panose="020B0604030504040204" pitchFamily="50" charset="-128"/>
                <a:ea typeface="Meiryo UI" panose="020B0604030504040204" pitchFamily="50" charset="-128"/>
              </a:rPr>
              <a:t>(%d</a:t>
            </a:r>
            <a:r>
              <a:rPr lang="ja-JP" altLang="en-US" sz="1400" dirty="0">
                <a:latin typeface="Meiryo UI" panose="020B0604030504040204" pitchFamily="50" charset="-128"/>
                <a:ea typeface="Meiryo UI" panose="020B0604030504040204" pitchFamily="50" charset="-128"/>
              </a:rPr>
              <a:t>など</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を含めると、</a:t>
            </a:r>
            <a:r>
              <a:rPr lang="en-US" altLang="ja-JP" sz="1400" dirty="0" err="1">
                <a:latin typeface="Meiryo UI" panose="020B0604030504040204" pitchFamily="50" charset="-128"/>
                <a:ea typeface="Meiryo UI" panose="020B0604030504040204" pitchFamily="50" charset="-128"/>
              </a:rPr>
              <a:t>printf</a:t>
            </a:r>
            <a:r>
              <a:rPr lang="ja-JP" altLang="en-US" sz="1400" dirty="0">
                <a:latin typeface="Meiryo UI" panose="020B0604030504040204" pitchFamily="50" charset="-128"/>
                <a:ea typeface="Meiryo UI" panose="020B0604030504040204" pitchFamily="50" charset="-128"/>
              </a:rPr>
              <a:t>関数はレジスタやスタックの値を出力する挙動になる。</a:t>
            </a:r>
          </a:p>
          <a:p>
            <a:r>
              <a:rPr lang="ja-JP" altLang="en-US" sz="1400" dirty="0">
                <a:latin typeface="Meiryo UI" panose="020B0604030504040204" pitchFamily="50" charset="-128"/>
                <a:ea typeface="Meiryo UI" panose="020B0604030504040204" pitchFamily="50" charset="-128"/>
              </a:rPr>
              <a:t>レジスタやスタックに</a:t>
            </a:r>
            <a:r>
              <a:rPr lang="en-US" altLang="ja-JP" sz="1400" dirty="0">
                <a:latin typeface="Meiryo UI" panose="020B0604030504040204" pitchFamily="50" charset="-128"/>
                <a:ea typeface="Meiryo UI" panose="020B0604030504040204" pitchFamily="50" charset="-128"/>
              </a:rPr>
              <a:t>.text</a:t>
            </a:r>
            <a:r>
              <a:rPr lang="ja-JP" altLang="en-US" sz="1400" dirty="0">
                <a:latin typeface="Meiryo UI" panose="020B0604030504040204" pitchFamily="50" charset="-128"/>
                <a:ea typeface="Meiryo UI" panose="020B0604030504040204" pitchFamily="50" charset="-128"/>
              </a:rPr>
              <a:t>アドレスが格納されている場合、本脆弱性を利用することで</a:t>
            </a:r>
            <a:r>
              <a:rPr lang="en-US" altLang="ja-JP" sz="1400" dirty="0">
                <a:latin typeface="Meiryo UI" panose="020B0604030504040204" pitchFamily="50" charset="-128"/>
                <a:ea typeface="Meiryo UI" panose="020B0604030504040204" pitchFamily="50" charset="-128"/>
              </a:rPr>
              <a:t>.text</a:t>
            </a:r>
            <a:r>
              <a:rPr lang="ja-JP" altLang="en-US" sz="1400" dirty="0">
                <a:latin typeface="Meiryo UI" panose="020B0604030504040204" pitchFamily="50" charset="-128"/>
                <a:ea typeface="Meiryo UI" panose="020B0604030504040204" pitchFamily="50" charset="-128"/>
              </a:rPr>
              <a:t>アドレスのリークが可能。</a:t>
            </a:r>
          </a:p>
        </p:txBody>
      </p:sp>
      <p:sp>
        <p:nvSpPr>
          <p:cNvPr id="4" name="正方形/長方形 3">
            <a:extLst>
              <a:ext uri="{FF2B5EF4-FFF2-40B4-BE49-F238E27FC236}">
                <a16:creationId xmlns:a16="http://schemas.microsoft.com/office/drawing/2014/main" id="{1066863E-8EFF-584C-3D91-B42DD3B06948}"/>
              </a:ext>
            </a:extLst>
          </p:cNvPr>
          <p:cNvSpPr/>
          <p:nvPr/>
        </p:nvSpPr>
        <p:spPr>
          <a:xfrm>
            <a:off x="91975" y="681073"/>
            <a:ext cx="5420304"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■手法④：フォーマットストリングバグによるリーク</a:t>
            </a:r>
            <a:endParaRPr lang="en-US" altLang="ja-JP" sz="1600"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7587A724-8225-6BB9-8944-9107A495E0E4}"/>
              </a:ext>
            </a:extLst>
          </p:cNvPr>
          <p:cNvPicPr>
            <a:picLocks noChangeAspect="1"/>
          </p:cNvPicPr>
          <p:nvPr/>
        </p:nvPicPr>
        <p:blipFill rotWithShape="1">
          <a:blip r:embed="rId3"/>
          <a:srcRect b="67453"/>
          <a:stretch/>
        </p:blipFill>
        <p:spPr>
          <a:xfrm>
            <a:off x="324213" y="5777832"/>
            <a:ext cx="4351234" cy="444038"/>
          </a:xfrm>
          <a:prstGeom prst="rect">
            <a:avLst/>
          </a:prstGeom>
        </p:spPr>
      </p:pic>
      <p:pic>
        <p:nvPicPr>
          <p:cNvPr id="6" name="図 5">
            <a:extLst>
              <a:ext uri="{FF2B5EF4-FFF2-40B4-BE49-F238E27FC236}">
                <a16:creationId xmlns:a16="http://schemas.microsoft.com/office/drawing/2014/main" id="{196E2F0F-8639-F742-36FE-579F29AC4B73}"/>
              </a:ext>
            </a:extLst>
          </p:cNvPr>
          <p:cNvPicPr>
            <a:picLocks noChangeAspect="1"/>
          </p:cNvPicPr>
          <p:nvPr/>
        </p:nvPicPr>
        <p:blipFill rotWithShape="1">
          <a:blip r:embed="rId4"/>
          <a:srcRect t="88977"/>
          <a:stretch/>
        </p:blipFill>
        <p:spPr>
          <a:xfrm>
            <a:off x="4528020" y="2656632"/>
            <a:ext cx="4655228" cy="451983"/>
          </a:xfrm>
          <a:prstGeom prst="rect">
            <a:avLst/>
          </a:prstGeom>
        </p:spPr>
      </p:pic>
      <p:pic>
        <p:nvPicPr>
          <p:cNvPr id="7" name="図 6">
            <a:extLst>
              <a:ext uri="{FF2B5EF4-FFF2-40B4-BE49-F238E27FC236}">
                <a16:creationId xmlns:a16="http://schemas.microsoft.com/office/drawing/2014/main" id="{FD6FA067-8D91-08AA-67A9-5996572198DA}"/>
              </a:ext>
            </a:extLst>
          </p:cNvPr>
          <p:cNvPicPr>
            <a:picLocks noChangeAspect="1"/>
          </p:cNvPicPr>
          <p:nvPr/>
        </p:nvPicPr>
        <p:blipFill>
          <a:blip r:embed="rId5"/>
          <a:stretch>
            <a:fillRect/>
          </a:stretch>
        </p:blipFill>
        <p:spPr>
          <a:xfrm>
            <a:off x="324213" y="6497297"/>
            <a:ext cx="5980664" cy="307947"/>
          </a:xfrm>
          <a:prstGeom prst="rect">
            <a:avLst/>
          </a:prstGeom>
        </p:spPr>
      </p:pic>
      <p:pic>
        <p:nvPicPr>
          <p:cNvPr id="9" name="図 8">
            <a:extLst>
              <a:ext uri="{FF2B5EF4-FFF2-40B4-BE49-F238E27FC236}">
                <a16:creationId xmlns:a16="http://schemas.microsoft.com/office/drawing/2014/main" id="{1877F40B-8F9E-0471-0252-A709CC2C94FD}"/>
              </a:ext>
            </a:extLst>
          </p:cNvPr>
          <p:cNvPicPr>
            <a:picLocks noChangeAspect="1"/>
          </p:cNvPicPr>
          <p:nvPr/>
        </p:nvPicPr>
        <p:blipFill>
          <a:blip r:embed="rId6"/>
          <a:stretch>
            <a:fillRect/>
          </a:stretch>
        </p:blipFill>
        <p:spPr>
          <a:xfrm>
            <a:off x="4528020" y="3193586"/>
            <a:ext cx="3625893" cy="357482"/>
          </a:xfrm>
          <a:prstGeom prst="rect">
            <a:avLst/>
          </a:prstGeom>
        </p:spPr>
      </p:pic>
      <p:pic>
        <p:nvPicPr>
          <p:cNvPr id="10" name="図 9">
            <a:extLst>
              <a:ext uri="{FF2B5EF4-FFF2-40B4-BE49-F238E27FC236}">
                <a16:creationId xmlns:a16="http://schemas.microsoft.com/office/drawing/2014/main" id="{7417D39E-5F0B-FE0C-67AC-012E0B80B43D}"/>
              </a:ext>
            </a:extLst>
          </p:cNvPr>
          <p:cNvPicPr>
            <a:picLocks noChangeAspect="1"/>
          </p:cNvPicPr>
          <p:nvPr/>
        </p:nvPicPr>
        <p:blipFill>
          <a:blip r:embed="rId7"/>
          <a:stretch>
            <a:fillRect/>
          </a:stretch>
        </p:blipFill>
        <p:spPr>
          <a:xfrm>
            <a:off x="324213" y="2249705"/>
            <a:ext cx="3702807" cy="1264558"/>
          </a:xfrm>
          <a:prstGeom prst="rect">
            <a:avLst/>
          </a:prstGeom>
        </p:spPr>
      </p:pic>
      <p:sp>
        <p:nvSpPr>
          <p:cNvPr id="11" name="テキスト ボックス 10">
            <a:extLst>
              <a:ext uri="{FF2B5EF4-FFF2-40B4-BE49-F238E27FC236}">
                <a16:creationId xmlns:a16="http://schemas.microsoft.com/office/drawing/2014/main" id="{CD835B68-6D33-BD39-2B13-C2308079D8F0}"/>
              </a:ext>
            </a:extLst>
          </p:cNvPr>
          <p:cNvSpPr txBox="1"/>
          <p:nvPr/>
        </p:nvSpPr>
        <p:spPr>
          <a:xfrm>
            <a:off x="227022" y="1999619"/>
            <a:ext cx="3153387" cy="276999"/>
          </a:xfrm>
          <a:prstGeom prst="rect">
            <a:avLst/>
          </a:prstGeom>
          <a:noFill/>
        </p:spPr>
        <p:txBody>
          <a:bodyPr wrap="square" rtlCol="0">
            <a:spAutoFit/>
          </a:bodyPr>
          <a:lstStyle/>
          <a:p>
            <a:r>
              <a:rPr lang="ja-JP" altLang="en-US" sz="1200" b="1" u="sng" dirty="0">
                <a:solidFill>
                  <a:prstClr val="black"/>
                </a:solidFill>
                <a:latin typeface="Meiryo UI" panose="020B0604030504040204" pitchFamily="50" charset="-128"/>
                <a:ea typeface="Meiryo UI" panose="020B0604030504040204" pitchFamily="50" charset="-128"/>
              </a:rPr>
              <a:t>必要な引数を渡さずに</a:t>
            </a:r>
            <a:r>
              <a:rPr lang="en-US" altLang="ja-JP" sz="1200" b="1" u="sng" dirty="0">
                <a:solidFill>
                  <a:prstClr val="black"/>
                </a:solidFill>
                <a:latin typeface="Meiryo UI" panose="020B0604030504040204" pitchFamily="50" charset="-128"/>
                <a:ea typeface="Meiryo UI" panose="020B0604030504040204" pitchFamily="50" charset="-128"/>
              </a:rPr>
              <a:t>printf</a:t>
            </a:r>
            <a:r>
              <a:rPr lang="ja-JP" altLang="en-US" sz="1200" b="1" u="sng" dirty="0">
                <a:solidFill>
                  <a:prstClr val="black"/>
                </a:solidFill>
                <a:latin typeface="Meiryo UI" panose="020B0604030504040204" pitchFamily="50" charset="-128"/>
                <a:ea typeface="Meiryo UI" panose="020B0604030504040204" pitchFamily="50" charset="-128"/>
              </a:rPr>
              <a:t>を使用する例</a:t>
            </a:r>
            <a:endParaRPr lang="en-US" altLang="ja-JP" sz="1200" b="1" u="sng" dirty="0">
              <a:solidFill>
                <a:prstClr val="black"/>
              </a:solidFill>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F44818AA-AA09-4497-D50E-1B2D7043B79D}"/>
              </a:ext>
            </a:extLst>
          </p:cNvPr>
          <p:cNvSpPr/>
          <p:nvPr/>
        </p:nvSpPr>
        <p:spPr>
          <a:xfrm>
            <a:off x="788122" y="2748221"/>
            <a:ext cx="3024335" cy="347433"/>
          </a:xfrm>
          <a:prstGeom prst="rect">
            <a:avLst/>
          </a:prstGeom>
          <a:no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3" name="角丸四角形吹き出し 11">
            <a:extLst>
              <a:ext uri="{FF2B5EF4-FFF2-40B4-BE49-F238E27FC236}">
                <a16:creationId xmlns:a16="http://schemas.microsoft.com/office/drawing/2014/main" id="{DA7F0926-B958-B86C-2D66-F0F9B512087A}"/>
              </a:ext>
            </a:extLst>
          </p:cNvPr>
          <p:cNvSpPr/>
          <p:nvPr/>
        </p:nvSpPr>
        <p:spPr>
          <a:xfrm>
            <a:off x="2064943" y="2263138"/>
            <a:ext cx="2334655" cy="360040"/>
          </a:xfrm>
          <a:prstGeom prst="wedgeRoundRectCallout">
            <a:avLst>
              <a:gd name="adj1" fmla="val -32173"/>
              <a:gd name="adj2" fmla="val 79129"/>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第一引数しか渡していないにも関わらず、</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第</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9</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引数までのデータを表示しようとしている</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14" name="図 13">
            <a:extLst>
              <a:ext uri="{FF2B5EF4-FFF2-40B4-BE49-F238E27FC236}">
                <a16:creationId xmlns:a16="http://schemas.microsoft.com/office/drawing/2014/main" id="{3BE41E71-0A06-07D8-1CA2-639D2953B619}"/>
              </a:ext>
            </a:extLst>
          </p:cNvPr>
          <p:cNvPicPr>
            <a:picLocks noChangeAspect="1"/>
          </p:cNvPicPr>
          <p:nvPr/>
        </p:nvPicPr>
        <p:blipFill rotWithShape="1">
          <a:blip r:embed="rId4"/>
          <a:srcRect t="3219" r="18693" b="57292"/>
          <a:stretch/>
        </p:blipFill>
        <p:spPr>
          <a:xfrm>
            <a:off x="324213" y="3784727"/>
            <a:ext cx="4075385" cy="1743377"/>
          </a:xfrm>
          <a:prstGeom prst="rect">
            <a:avLst/>
          </a:prstGeom>
        </p:spPr>
      </p:pic>
      <p:sp>
        <p:nvSpPr>
          <p:cNvPr id="15" name="テキスト ボックス 14">
            <a:extLst>
              <a:ext uri="{FF2B5EF4-FFF2-40B4-BE49-F238E27FC236}">
                <a16:creationId xmlns:a16="http://schemas.microsoft.com/office/drawing/2014/main" id="{8B8B9CFE-49FB-2AC8-8486-3D34C39F58F2}"/>
              </a:ext>
            </a:extLst>
          </p:cNvPr>
          <p:cNvSpPr txBox="1"/>
          <p:nvPr/>
        </p:nvSpPr>
        <p:spPr>
          <a:xfrm>
            <a:off x="234746" y="3531163"/>
            <a:ext cx="1830198" cy="276999"/>
          </a:xfrm>
          <a:prstGeom prst="rect">
            <a:avLst/>
          </a:prstGeom>
          <a:noFill/>
        </p:spPr>
        <p:txBody>
          <a:bodyPr wrap="square" rtlCol="0">
            <a:spAutoFit/>
          </a:bodyPr>
          <a:lstStyle/>
          <a:p>
            <a:r>
              <a:rPr lang="ja-JP" altLang="en-US" sz="1200" b="1" u="sng" dirty="0">
                <a:solidFill>
                  <a:prstClr val="black"/>
                </a:solidFill>
                <a:latin typeface="Meiryo UI" panose="020B0604030504040204" pitchFamily="50" charset="-128"/>
                <a:ea typeface="Meiryo UI" panose="020B0604030504040204" pitchFamily="50" charset="-128"/>
              </a:rPr>
              <a:t>コード実行時のレジスタ</a:t>
            </a:r>
            <a:endParaRPr lang="en-US" altLang="ja-JP" sz="1200" b="1" u="sng" dirty="0">
              <a:solidFill>
                <a:prstClr val="black"/>
              </a:solidFill>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6C233DBA-C460-A214-1622-DE28B16806AA}"/>
              </a:ext>
            </a:extLst>
          </p:cNvPr>
          <p:cNvSpPr/>
          <p:nvPr/>
        </p:nvSpPr>
        <p:spPr bwMode="auto">
          <a:xfrm>
            <a:off x="326220" y="4594306"/>
            <a:ext cx="2262102" cy="116633"/>
          </a:xfrm>
          <a:prstGeom prst="rect">
            <a:avLst/>
          </a:prstGeom>
          <a:solidFill>
            <a:srgbClr val="F79646">
              <a:alpha val="40000"/>
            </a:srgbClr>
          </a:solidFill>
          <a:ln w="190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prstClr val="black"/>
              </a:solidFill>
              <a:effectLst/>
              <a:uLnTx/>
              <a:uFillTx/>
              <a:latin typeface="HG丸ｺﾞｼｯｸM-PRO" pitchFamily="50" charset="-128"/>
              <a:ea typeface="HG丸ｺﾞｼｯｸM-PRO" pitchFamily="50" charset="-128"/>
            </a:endParaRPr>
          </a:p>
        </p:txBody>
      </p:sp>
      <p:sp>
        <p:nvSpPr>
          <p:cNvPr id="17" name="正方形/長方形 16">
            <a:extLst>
              <a:ext uri="{FF2B5EF4-FFF2-40B4-BE49-F238E27FC236}">
                <a16:creationId xmlns:a16="http://schemas.microsoft.com/office/drawing/2014/main" id="{789E588D-03A3-82F9-EB4A-BBB8C31EC4EF}"/>
              </a:ext>
            </a:extLst>
          </p:cNvPr>
          <p:cNvSpPr/>
          <p:nvPr/>
        </p:nvSpPr>
        <p:spPr bwMode="auto">
          <a:xfrm>
            <a:off x="326220" y="4435269"/>
            <a:ext cx="2262102" cy="116633"/>
          </a:xfrm>
          <a:prstGeom prst="rect">
            <a:avLst/>
          </a:prstGeom>
          <a:solidFill>
            <a:srgbClr val="4BACC6">
              <a:alpha val="40000"/>
            </a:srgbClr>
          </a:solidFill>
          <a:ln w="190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prstClr val="black"/>
              </a:solidFill>
              <a:effectLst/>
              <a:uLnTx/>
              <a:uFillTx/>
              <a:latin typeface="HG丸ｺﾞｼｯｸM-PRO" pitchFamily="50" charset="-128"/>
              <a:ea typeface="HG丸ｺﾞｼｯｸM-PRO" pitchFamily="50" charset="-128"/>
            </a:endParaRPr>
          </a:p>
        </p:txBody>
      </p:sp>
      <p:sp>
        <p:nvSpPr>
          <p:cNvPr id="18" name="正方形/長方形 17">
            <a:extLst>
              <a:ext uri="{FF2B5EF4-FFF2-40B4-BE49-F238E27FC236}">
                <a16:creationId xmlns:a16="http://schemas.microsoft.com/office/drawing/2014/main" id="{E8A002CE-AB54-8F5C-2DC4-44EA7F77B68B}"/>
              </a:ext>
            </a:extLst>
          </p:cNvPr>
          <p:cNvSpPr/>
          <p:nvPr/>
        </p:nvSpPr>
        <p:spPr bwMode="auto">
          <a:xfrm>
            <a:off x="324213" y="4284322"/>
            <a:ext cx="2262102" cy="116633"/>
          </a:xfrm>
          <a:prstGeom prst="rect">
            <a:avLst/>
          </a:prstGeom>
          <a:solidFill>
            <a:srgbClr val="92D050">
              <a:alpha val="40000"/>
            </a:srgbClr>
          </a:solidFill>
          <a:ln w="190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ja-JP" altLang="en-US" sz="1200" b="1" kern="0" dirty="0">
              <a:solidFill>
                <a:prstClr val="black"/>
              </a:solidFill>
              <a:latin typeface="HG丸ｺﾞｼｯｸM-PRO" pitchFamily="50" charset="-128"/>
              <a:ea typeface="HG丸ｺﾞｼｯｸM-PRO" pitchFamily="50" charset="-128"/>
            </a:endParaRPr>
          </a:p>
        </p:txBody>
      </p:sp>
      <p:sp>
        <p:nvSpPr>
          <p:cNvPr id="21" name="正方形/長方形 20">
            <a:extLst>
              <a:ext uri="{FF2B5EF4-FFF2-40B4-BE49-F238E27FC236}">
                <a16:creationId xmlns:a16="http://schemas.microsoft.com/office/drawing/2014/main" id="{38249C80-2045-534E-F941-09969DBBEEAE}"/>
              </a:ext>
            </a:extLst>
          </p:cNvPr>
          <p:cNvSpPr/>
          <p:nvPr/>
        </p:nvSpPr>
        <p:spPr bwMode="auto">
          <a:xfrm>
            <a:off x="324213" y="4115103"/>
            <a:ext cx="2262102" cy="116633"/>
          </a:xfrm>
          <a:prstGeom prst="rect">
            <a:avLst/>
          </a:prstGeom>
          <a:solidFill>
            <a:srgbClr val="C0504D">
              <a:lumMod val="40000"/>
              <a:lumOff val="60000"/>
              <a:alpha val="40000"/>
            </a:srgbClr>
          </a:solidFill>
          <a:ln w="190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prstClr val="black"/>
              </a:solidFill>
              <a:effectLst/>
              <a:uLnTx/>
              <a:uFillTx/>
              <a:latin typeface="HG丸ｺﾞｼｯｸM-PRO" pitchFamily="50" charset="-128"/>
              <a:ea typeface="HG丸ｺﾞｼｯｸM-PRO" pitchFamily="50" charset="-128"/>
            </a:endParaRPr>
          </a:p>
        </p:txBody>
      </p:sp>
      <p:sp>
        <p:nvSpPr>
          <p:cNvPr id="22" name="正方形/長方形 21">
            <a:extLst>
              <a:ext uri="{FF2B5EF4-FFF2-40B4-BE49-F238E27FC236}">
                <a16:creationId xmlns:a16="http://schemas.microsoft.com/office/drawing/2014/main" id="{9740AAC3-10DB-9D02-96A3-89653F868E00}"/>
              </a:ext>
            </a:extLst>
          </p:cNvPr>
          <p:cNvSpPr/>
          <p:nvPr/>
        </p:nvSpPr>
        <p:spPr bwMode="auto">
          <a:xfrm>
            <a:off x="324213" y="5059492"/>
            <a:ext cx="2262102" cy="116633"/>
          </a:xfrm>
          <a:prstGeom prst="rect">
            <a:avLst/>
          </a:prstGeom>
          <a:solidFill>
            <a:sysClr val="windowText" lastClr="000000">
              <a:lumMod val="50000"/>
              <a:lumOff val="50000"/>
              <a:alpha val="40000"/>
            </a:sysClr>
          </a:solidFill>
          <a:ln w="190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prstClr val="black"/>
              </a:solidFill>
              <a:effectLst/>
              <a:uLnTx/>
              <a:uFillTx/>
              <a:latin typeface="HG丸ｺﾞｼｯｸM-PRO" pitchFamily="50" charset="-128"/>
              <a:ea typeface="HG丸ｺﾞｼｯｸM-PRO" pitchFamily="50" charset="-128"/>
            </a:endParaRPr>
          </a:p>
        </p:txBody>
      </p:sp>
      <p:sp>
        <p:nvSpPr>
          <p:cNvPr id="23" name="正方形/長方形 22">
            <a:extLst>
              <a:ext uri="{FF2B5EF4-FFF2-40B4-BE49-F238E27FC236}">
                <a16:creationId xmlns:a16="http://schemas.microsoft.com/office/drawing/2014/main" id="{FAD0DF43-3771-8A79-8FB3-AA4AF780A44C}"/>
              </a:ext>
            </a:extLst>
          </p:cNvPr>
          <p:cNvSpPr/>
          <p:nvPr/>
        </p:nvSpPr>
        <p:spPr bwMode="auto">
          <a:xfrm>
            <a:off x="324213" y="5221440"/>
            <a:ext cx="2262102" cy="116633"/>
          </a:xfrm>
          <a:prstGeom prst="rect">
            <a:avLst/>
          </a:prstGeom>
          <a:solidFill>
            <a:srgbClr val="8064A2">
              <a:alpha val="40000"/>
            </a:srgbClr>
          </a:solidFill>
          <a:ln w="190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prstClr val="black"/>
              </a:solidFill>
              <a:effectLst/>
              <a:uLnTx/>
              <a:uFillTx/>
              <a:latin typeface="HG丸ｺﾞｼｯｸM-PRO" pitchFamily="50" charset="-128"/>
              <a:ea typeface="HG丸ｺﾞｼｯｸM-PRO" pitchFamily="50" charset="-128"/>
            </a:endParaRPr>
          </a:p>
        </p:txBody>
      </p:sp>
      <p:sp>
        <p:nvSpPr>
          <p:cNvPr id="24" name="テキスト ボックス 23">
            <a:extLst>
              <a:ext uri="{FF2B5EF4-FFF2-40B4-BE49-F238E27FC236}">
                <a16:creationId xmlns:a16="http://schemas.microsoft.com/office/drawing/2014/main" id="{B93EDA35-97FF-752C-FD22-DA24886C8BCD}"/>
              </a:ext>
            </a:extLst>
          </p:cNvPr>
          <p:cNvSpPr txBox="1"/>
          <p:nvPr/>
        </p:nvSpPr>
        <p:spPr>
          <a:xfrm>
            <a:off x="735742" y="4544916"/>
            <a:ext cx="556563" cy="215444"/>
          </a:xfrm>
          <a:prstGeom prst="rect">
            <a:avLst/>
          </a:prstGeom>
          <a:noFill/>
        </p:spPr>
        <p:txBody>
          <a:bodyPr wrap="none" rtlCol="0">
            <a:spAutoFit/>
          </a:bodyPr>
          <a:lstStyle>
            <a:defPPr>
              <a:defRPr lang="ja-JP"/>
            </a:defPPr>
            <a:lvl1pPr algn="ctr">
              <a:defRPr sz="800">
                <a:effectLst>
                  <a:glow rad="127000">
                    <a:schemeClr val="bg1"/>
                  </a:glow>
                </a:effectLst>
                <a:latin typeface="Meiryo UI" panose="020B0604030504040204" pitchFamily="50" charset="-128"/>
                <a:ea typeface="Meiryo UI" panose="020B0604030504040204" pitchFamily="50" charset="-128"/>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第</a:t>
            </a:r>
            <a:r>
              <a:rPr kumimoji="0" lang="en-US" altLang="ja-JP"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1</a:t>
            </a:r>
            <a:r>
              <a:rPr kumimoji="0" lang="ja-JP" altLang="en-US"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引数</a:t>
            </a:r>
          </a:p>
        </p:txBody>
      </p:sp>
      <p:sp>
        <p:nvSpPr>
          <p:cNvPr id="25" name="テキスト ボックス 24">
            <a:extLst>
              <a:ext uri="{FF2B5EF4-FFF2-40B4-BE49-F238E27FC236}">
                <a16:creationId xmlns:a16="http://schemas.microsoft.com/office/drawing/2014/main" id="{C38B78A3-1032-A1AE-AEE3-53CEEA502AE4}"/>
              </a:ext>
            </a:extLst>
          </p:cNvPr>
          <p:cNvSpPr txBox="1"/>
          <p:nvPr/>
        </p:nvSpPr>
        <p:spPr>
          <a:xfrm>
            <a:off x="735742" y="4392044"/>
            <a:ext cx="556563" cy="215444"/>
          </a:xfrm>
          <a:prstGeom prst="rect">
            <a:avLst/>
          </a:prstGeom>
          <a:noFill/>
        </p:spPr>
        <p:txBody>
          <a:bodyPr wrap="none" rtlCol="0">
            <a:spAutoFit/>
          </a:bodyPr>
          <a:lstStyle>
            <a:defPPr>
              <a:defRPr lang="ja-JP"/>
            </a:defPPr>
            <a:lvl1pPr algn="ctr">
              <a:defRPr sz="800">
                <a:effectLst>
                  <a:glow rad="127000">
                    <a:schemeClr val="bg1"/>
                  </a:glow>
                </a:effectLst>
                <a:latin typeface="Meiryo UI" panose="020B0604030504040204" pitchFamily="50" charset="-128"/>
                <a:ea typeface="Meiryo UI" panose="020B0604030504040204" pitchFamily="50" charset="-128"/>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第</a:t>
            </a:r>
            <a:r>
              <a:rPr kumimoji="0" lang="en-US" altLang="ja-JP"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2</a:t>
            </a:r>
            <a:r>
              <a:rPr kumimoji="0" lang="ja-JP" altLang="en-US"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引数</a:t>
            </a:r>
          </a:p>
        </p:txBody>
      </p:sp>
      <p:sp>
        <p:nvSpPr>
          <p:cNvPr id="26" name="テキスト ボックス 25">
            <a:extLst>
              <a:ext uri="{FF2B5EF4-FFF2-40B4-BE49-F238E27FC236}">
                <a16:creationId xmlns:a16="http://schemas.microsoft.com/office/drawing/2014/main" id="{3A37E859-F755-E37C-11A8-F43B774F2F7B}"/>
              </a:ext>
            </a:extLst>
          </p:cNvPr>
          <p:cNvSpPr txBox="1"/>
          <p:nvPr/>
        </p:nvSpPr>
        <p:spPr>
          <a:xfrm>
            <a:off x="735741" y="4224096"/>
            <a:ext cx="556563" cy="215444"/>
          </a:xfrm>
          <a:prstGeom prst="rect">
            <a:avLst/>
          </a:prstGeom>
          <a:noFill/>
        </p:spPr>
        <p:txBody>
          <a:bodyPr wrap="none" rtlCol="0">
            <a:spAutoFit/>
          </a:bodyPr>
          <a:lstStyle>
            <a:defPPr>
              <a:defRPr lang="ja-JP"/>
            </a:defPPr>
            <a:lvl1pPr algn="ctr">
              <a:defRPr sz="800">
                <a:effectLst>
                  <a:glow rad="127000">
                    <a:schemeClr val="bg1"/>
                  </a:glow>
                </a:effectLst>
                <a:latin typeface="Meiryo UI" panose="020B0604030504040204" pitchFamily="50" charset="-128"/>
                <a:ea typeface="Meiryo UI" panose="020B0604030504040204" pitchFamily="50" charset="-128"/>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第</a:t>
            </a:r>
            <a:r>
              <a:rPr kumimoji="0" lang="en-US" altLang="ja-JP"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3</a:t>
            </a:r>
            <a:r>
              <a:rPr kumimoji="0" lang="ja-JP" altLang="en-US"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引数</a:t>
            </a:r>
          </a:p>
        </p:txBody>
      </p:sp>
      <p:sp>
        <p:nvSpPr>
          <p:cNvPr id="27" name="テキスト ボックス 26">
            <a:extLst>
              <a:ext uri="{FF2B5EF4-FFF2-40B4-BE49-F238E27FC236}">
                <a16:creationId xmlns:a16="http://schemas.microsoft.com/office/drawing/2014/main" id="{04CD2859-6B46-C2B7-1859-E1B9C3FBED5C}"/>
              </a:ext>
            </a:extLst>
          </p:cNvPr>
          <p:cNvSpPr txBox="1"/>
          <p:nvPr/>
        </p:nvSpPr>
        <p:spPr>
          <a:xfrm>
            <a:off x="735741" y="4064238"/>
            <a:ext cx="556563" cy="215444"/>
          </a:xfrm>
          <a:prstGeom prst="rect">
            <a:avLst/>
          </a:prstGeom>
          <a:noFill/>
        </p:spPr>
        <p:txBody>
          <a:bodyPr wrap="none" rtlCol="0">
            <a:spAutoFit/>
          </a:bodyPr>
          <a:lstStyle>
            <a:defPPr>
              <a:defRPr lang="ja-JP"/>
            </a:defPPr>
            <a:lvl1pPr algn="ctr">
              <a:defRPr sz="800">
                <a:effectLst>
                  <a:glow rad="127000">
                    <a:schemeClr val="bg1"/>
                  </a:glow>
                </a:effectLst>
                <a:latin typeface="Meiryo UI" panose="020B0604030504040204" pitchFamily="50" charset="-128"/>
                <a:ea typeface="Meiryo UI" panose="020B0604030504040204" pitchFamily="50" charset="-128"/>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第</a:t>
            </a:r>
            <a:r>
              <a:rPr kumimoji="0" lang="en-US" altLang="ja-JP"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4</a:t>
            </a:r>
            <a:r>
              <a:rPr kumimoji="0" lang="ja-JP" altLang="en-US"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引数</a:t>
            </a:r>
          </a:p>
        </p:txBody>
      </p:sp>
      <p:sp>
        <p:nvSpPr>
          <p:cNvPr id="28" name="テキスト ボックス 27">
            <a:extLst>
              <a:ext uri="{FF2B5EF4-FFF2-40B4-BE49-F238E27FC236}">
                <a16:creationId xmlns:a16="http://schemas.microsoft.com/office/drawing/2014/main" id="{DC4313A8-3572-ACBF-254B-8AACE9E90337}"/>
              </a:ext>
            </a:extLst>
          </p:cNvPr>
          <p:cNvSpPr txBox="1"/>
          <p:nvPr/>
        </p:nvSpPr>
        <p:spPr>
          <a:xfrm>
            <a:off x="735741" y="5010086"/>
            <a:ext cx="556563" cy="215444"/>
          </a:xfrm>
          <a:prstGeom prst="rect">
            <a:avLst/>
          </a:prstGeom>
          <a:noFill/>
        </p:spPr>
        <p:txBody>
          <a:bodyPr wrap="none" rtlCol="0">
            <a:spAutoFit/>
          </a:bodyPr>
          <a:lstStyle>
            <a:defPPr>
              <a:defRPr lang="ja-JP"/>
            </a:defPPr>
            <a:lvl1pPr algn="ctr">
              <a:defRPr sz="800">
                <a:effectLst>
                  <a:glow rad="127000">
                    <a:schemeClr val="bg1"/>
                  </a:glow>
                </a:effectLst>
                <a:latin typeface="Meiryo UI" panose="020B0604030504040204" pitchFamily="50" charset="-128"/>
                <a:ea typeface="Meiryo UI" panose="020B0604030504040204" pitchFamily="50" charset="-128"/>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第</a:t>
            </a:r>
            <a:r>
              <a:rPr kumimoji="0" lang="en-US" altLang="ja-JP"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5</a:t>
            </a:r>
            <a:r>
              <a:rPr kumimoji="0" lang="ja-JP" altLang="en-US"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引数</a:t>
            </a:r>
          </a:p>
        </p:txBody>
      </p:sp>
      <p:sp>
        <p:nvSpPr>
          <p:cNvPr id="29" name="テキスト ボックス 28">
            <a:extLst>
              <a:ext uri="{FF2B5EF4-FFF2-40B4-BE49-F238E27FC236}">
                <a16:creationId xmlns:a16="http://schemas.microsoft.com/office/drawing/2014/main" id="{DE382EB1-1156-FE28-EB74-21D5D1AB3A04}"/>
              </a:ext>
            </a:extLst>
          </p:cNvPr>
          <p:cNvSpPr txBox="1"/>
          <p:nvPr/>
        </p:nvSpPr>
        <p:spPr>
          <a:xfrm>
            <a:off x="735741" y="5174080"/>
            <a:ext cx="556563" cy="215444"/>
          </a:xfrm>
          <a:prstGeom prst="rect">
            <a:avLst/>
          </a:prstGeom>
          <a:noFill/>
        </p:spPr>
        <p:txBody>
          <a:bodyPr wrap="none" rtlCol="0">
            <a:spAutoFit/>
          </a:bodyPr>
          <a:lstStyle>
            <a:defPPr>
              <a:defRPr lang="ja-JP"/>
            </a:defPPr>
            <a:lvl1pPr algn="ctr">
              <a:defRPr sz="800">
                <a:effectLst>
                  <a:glow rad="127000">
                    <a:schemeClr val="bg1"/>
                  </a:glow>
                </a:effectLst>
                <a:latin typeface="Meiryo UI" panose="020B0604030504040204" pitchFamily="50" charset="-128"/>
                <a:ea typeface="Meiryo UI" panose="020B0604030504040204" pitchFamily="50" charset="-128"/>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第</a:t>
            </a:r>
            <a:r>
              <a:rPr kumimoji="0" lang="en-US" altLang="ja-JP"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6</a:t>
            </a:r>
            <a:r>
              <a:rPr kumimoji="0" lang="ja-JP" altLang="en-US"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引数</a:t>
            </a:r>
          </a:p>
        </p:txBody>
      </p:sp>
      <p:sp>
        <p:nvSpPr>
          <p:cNvPr id="30" name="テキスト ボックス 29">
            <a:extLst>
              <a:ext uri="{FF2B5EF4-FFF2-40B4-BE49-F238E27FC236}">
                <a16:creationId xmlns:a16="http://schemas.microsoft.com/office/drawing/2014/main" id="{1C71B8B8-96E2-5609-874F-382D8107FE42}"/>
              </a:ext>
            </a:extLst>
          </p:cNvPr>
          <p:cNvSpPr txBox="1"/>
          <p:nvPr/>
        </p:nvSpPr>
        <p:spPr>
          <a:xfrm>
            <a:off x="241725" y="5521189"/>
            <a:ext cx="1830198" cy="276999"/>
          </a:xfrm>
          <a:prstGeom prst="rect">
            <a:avLst/>
          </a:prstGeom>
          <a:noFill/>
        </p:spPr>
        <p:txBody>
          <a:bodyPr wrap="square" rtlCol="0">
            <a:spAutoFit/>
          </a:bodyPr>
          <a:lstStyle/>
          <a:p>
            <a:r>
              <a:rPr lang="ja-JP" altLang="en-US" sz="1200" b="1" u="sng" dirty="0">
                <a:solidFill>
                  <a:prstClr val="black"/>
                </a:solidFill>
                <a:latin typeface="Meiryo UI" panose="020B0604030504040204" pitchFamily="50" charset="-128"/>
                <a:ea typeface="Meiryo UI" panose="020B0604030504040204" pitchFamily="50" charset="-128"/>
              </a:rPr>
              <a:t>コード実行時のスタック</a:t>
            </a:r>
            <a:endParaRPr lang="en-US" altLang="ja-JP" sz="1200" b="1" u="sng" dirty="0">
              <a:solidFill>
                <a:prstClr val="black"/>
              </a:solidFill>
              <a:latin typeface="Meiryo UI" panose="020B0604030504040204" pitchFamily="50" charset="-128"/>
              <a:ea typeface="Meiryo UI" panose="020B0604030504040204" pitchFamily="50" charset="-128"/>
            </a:endParaRPr>
          </a:p>
        </p:txBody>
      </p:sp>
      <p:sp>
        <p:nvSpPr>
          <p:cNvPr id="31" name="正方形/長方形 30">
            <a:extLst>
              <a:ext uri="{FF2B5EF4-FFF2-40B4-BE49-F238E27FC236}">
                <a16:creationId xmlns:a16="http://schemas.microsoft.com/office/drawing/2014/main" id="{03A470A0-8AFF-CC32-1734-6910EA4C200C}"/>
              </a:ext>
            </a:extLst>
          </p:cNvPr>
          <p:cNvSpPr/>
          <p:nvPr/>
        </p:nvSpPr>
        <p:spPr bwMode="auto">
          <a:xfrm>
            <a:off x="1455264" y="5931794"/>
            <a:ext cx="1388215" cy="119690"/>
          </a:xfrm>
          <a:prstGeom prst="rect">
            <a:avLst/>
          </a:prstGeom>
          <a:solidFill>
            <a:srgbClr val="C0504D">
              <a:alpha val="40000"/>
            </a:srgbClr>
          </a:solidFill>
          <a:ln w="190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prstClr val="black"/>
              </a:solidFill>
              <a:effectLst/>
              <a:uLnTx/>
              <a:uFillTx/>
              <a:latin typeface="HG丸ｺﾞｼｯｸM-PRO" pitchFamily="50" charset="-128"/>
              <a:ea typeface="HG丸ｺﾞｼｯｸM-PRO" pitchFamily="50" charset="-128"/>
            </a:endParaRPr>
          </a:p>
        </p:txBody>
      </p:sp>
      <p:sp>
        <p:nvSpPr>
          <p:cNvPr id="1024" name="テキスト ボックス 1023">
            <a:extLst>
              <a:ext uri="{FF2B5EF4-FFF2-40B4-BE49-F238E27FC236}">
                <a16:creationId xmlns:a16="http://schemas.microsoft.com/office/drawing/2014/main" id="{5581A546-B7CA-AB9C-BC7C-B1534FFFF2B7}"/>
              </a:ext>
            </a:extLst>
          </p:cNvPr>
          <p:cNvSpPr txBox="1"/>
          <p:nvPr/>
        </p:nvSpPr>
        <p:spPr>
          <a:xfrm>
            <a:off x="1930986" y="5716350"/>
            <a:ext cx="556563" cy="215444"/>
          </a:xfrm>
          <a:prstGeom prst="rect">
            <a:avLst/>
          </a:prstGeom>
          <a:noFill/>
        </p:spPr>
        <p:txBody>
          <a:bodyPr wrap="none" rtlCol="0">
            <a:spAutoFit/>
          </a:bodyPr>
          <a:lstStyle>
            <a:defPPr>
              <a:defRPr lang="ja-JP"/>
            </a:defPPr>
            <a:lvl1pPr algn="ctr">
              <a:defRPr sz="800">
                <a:effectLst>
                  <a:glow rad="127000">
                    <a:schemeClr val="bg1"/>
                  </a:glow>
                </a:effectLst>
                <a:latin typeface="Meiryo UI" panose="020B0604030504040204" pitchFamily="50" charset="-128"/>
                <a:ea typeface="Meiryo UI" panose="020B0604030504040204" pitchFamily="50" charset="-128"/>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第</a:t>
            </a:r>
            <a:r>
              <a:rPr kumimoji="0" lang="en-US" altLang="ja-JP"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7</a:t>
            </a:r>
            <a:r>
              <a:rPr kumimoji="0" lang="ja-JP" altLang="en-US"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引数</a:t>
            </a:r>
          </a:p>
        </p:txBody>
      </p:sp>
      <p:sp>
        <p:nvSpPr>
          <p:cNvPr id="1025" name="正方形/長方形 1024">
            <a:extLst>
              <a:ext uri="{FF2B5EF4-FFF2-40B4-BE49-F238E27FC236}">
                <a16:creationId xmlns:a16="http://schemas.microsoft.com/office/drawing/2014/main" id="{AE21550C-4451-B5FB-2234-51CCCE7F78D3}"/>
              </a:ext>
            </a:extLst>
          </p:cNvPr>
          <p:cNvSpPr/>
          <p:nvPr/>
        </p:nvSpPr>
        <p:spPr bwMode="auto">
          <a:xfrm>
            <a:off x="3195497" y="5931794"/>
            <a:ext cx="1388215" cy="119690"/>
          </a:xfrm>
          <a:prstGeom prst="rect">
            <a:avLst/>
          </a:prstGeom>
          <a:solidFill>
            <a:srgbClr val="4F81BD">
              <a:alpha val="40000"/>
            </a:srgbClr>
          </a:solidFill>
          <a:ln w="190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prstClr val="black"/>
              </a:solidFill>
              <a:effectLst/>
              <a:uLnTx/>
              <a:uFillTx/>
              <a:latin typeface="HG丸ｺﾞｼｯｸM-PRO" pitchFamily="50" charset="-128"/>
              <a:ea typeface="HG丸ｺﾞｼｯｸM-PRO" pitchFamily="50" charset="-128"/>
            </a:endParaRPr>
          </a:p>
        </p:txBody>
      </p:sp>
      <p:sp>
        <p:nvSpPr>
          <p:cNvPr id="1026" name="テキスト ボックス 1025">
            <a:extLst>
              <a:ext uri="{FF2B5EF4-FFF2-40B4-BE49-F238E27FC236}">
                <a16:creationId xmlns:a16="http://schemas.microsoft.com/office/drawing/2014/main" id="{1982D7DC-F83F-9936-43CB-E26F265A306C}"/>
              </a:ext>
            </a:extLst>
          </p:cNvPr>
          <p:cNvSpPr txBox="1"/>
          <p:nvPr/>
        </p:nvSpPr>
        <p:spPr>
          <a:xfrm>
            <a:off x="3690976" y="5716350"/>
            <a:ext cx="556563" cy="215444"/>
          </a:xfrm>
          <a:prstGeom prst="rect">
            <a:avLst/>
          </a:prstGeom>
          <a:noFill/>
        </p:spPr>
        <p:txBody>
          <a:bodyPr wrap="none" rtlCol="0">
            <a:spAutoFit/>
          </a:bodyPr>
          <a:lstStyle>
            <a:defPPr>
              <a:defRPr lang="ja-JP"/>
            </a:defPPr>
            <a:lvl1pPr algn="ctr">
              <a:defRPr sz="800">
                <a:effectLst>
                  <a:glow rad="127000">
                    <a:schemeClr val="bg1"/>
                  </a:glow>
                </a:effectLst>
                <a:latin typeface="Meiryo UI" panose="020B0604030504040204" pitchFamily="50" charset="-128"/>
                <a:ea typeface="Meiryo UI" panose="020B0604030504040204" pitchFamily="50" charset="-128"/>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第</a:t>
            </a:r>
            <a:r>
              <a:rPr kumimoji="0" lang="en-US" altLang="ja-JP"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8</a:t>
            </a:r>
            <a:r>
              <a:rPr kumimoji="0" lang="ja-JP" altLang="en-US" sz="800" b="0" i="0" u="none" strike="noStrike" kern="0" cap="none" spc="0" normalizeH="0" baseline="0" noProof="0" dirty="0">
                <a:ln>
                  <a:noFill/>
                </a:ln>
                <a:solidFill>
                  <a:prstClr val="black"/>
                </a:solidFill>
                <a:effectLst>
                  <a:glow rad="127000">
                    <a:prstClr val="white"/>
                  </a:glow>
                </a:effectLst>
                <a:uLnTx/>
                <a:uFillTx/>
                <a:latin typeface="Meiryo UI" panose="020B0604030504040204" pitchFamily="50" charset="-128"/>
                <a:ea typeface="Meiryo UI" panose="020B0604030504040204" pitchFamily="50" charset="-128"/>
              </a:rPr>
              <a:t>引数</a:t>
            </a:r>
          </a:p>
        </p:txBody>
      </p:sp>
      <p:sp>
        <p:nvSpPr>
          <p:cNvPr id="1027" name="二等辺三角形 1026">
            <a:extLst>
              <a:ext uri="{FF2B5EF4-FFF2-40B4-BE49-F238E27FC236}">
                <a16:creationId xmlns:a16="http://schemas.microsoft.com/office/drawing/2014/main" id="{7C88B6A2-3CD0-E4CA-A787-44D6AE7B8E4B}"/>
              </a:ext>
            </a:extLst>
          </p:cNvPr>
          <p:cNvSpPr/>
          <p:nvPr/>
        </p:nvSpPr>
        <p:spPr>
          <a:xfrm rot="5400000">
            <a:off x="3892586" y="2929862"/>
            <a:ext cx="785674" cy="383129"/>
          </a:xfrm>
          <a:prstGeom prst="triangle">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28" name="テキスト ボックス 1027">
            <a:extLst>
              <a:ext uri="{FF2B5EF4-FFF2-40B4-BE49-F238E27FC236}">
                <a16:creationId xmlns:a16="http://schemas.microsoft.com/office/drawing/2014/main" id="{B8815532-F822-5F1A-0D97-5FD426722A46}"/>
              </a:ext>
            </a:extLst>
          </p:cNvPr>
          <p:cNvSpPr txBox="1"/>
          <p:nvPr/>
        </p:nvSpPr>
        <p:spPr>
          <a:xfrm>
            <a:off x="4466436" y="2391077"/>
            <a:ext cx="3153387" cy="276999"/>
          </a:xfrm>
          <a:prstGeom prst="rect">
            <a:avLst/>
          </a:prstGeom>
          <a:noFill/>
        </p:spPr>
        <p:txBody>
          <a:bodyPr wrap="square" rtlCol="0">
            <a:spAutoFit/>
          </a:bodyPr>
          <a:lstStyle/>
          <a:p>
            <a:r>
              <a:rPr lang="ja-JP" altLang="en-US" sz="1200" b="1" u="sng" dirty="0">
                <a:solidFill>
                  <a:prstClr val="black"/>
                </a:solidFill>
                <a:latin typeface="Meiryo UI" panose="020B0604030504040204" pitchFamily="50" charset="-128"/>
                <a:ea typeface="Meiryo UI" panose="020B0604030504040204" pitchFamily="50" charset="-128"/>
              </a:rPr>
              <a:t>コード実行結果</a:t>
            </a:r>
            <a:endParaRPr lang="en-US" altLang="ja-JP" sz="1200" b="1" u="sng" dirty="0">
              <a:solidFill>
                <a:prstClr val="black"/>
              </a:solidFill>
              <a:latin typeface="Meiryo UI" panose="020B0604030504040204" pitchFamily="50" charset="-128"/>
              <a:ea typeface="Meiryo UI" panose="020B0604030504040204" pitchFamily="50" charset="-128"/>
            </a:endParaRPr>
          </a:p>
        </p:txBody>
      </p:sp>
      <p:sp>
        <p:nvSpPr>
          <p:cNvPr id="1030" name="正方形/長方形 1029">
            <a:extLst>
              <a:ext uri="{FF2B5EF4-FFF2-40B4-BE49-F238E27FC236}">
                <a16:creationId xmlns:a16="http://schemas.microsoft.com/office/drawing/2014/main" id="{0C413505-FD90-552E-9EC2-1617B33F0DCF}"/>
              </a:ext>
            </a:extLst>
          </p:cNvPr>
          <p:cNvSpPr/>
          <p:nvPr/>
        </p:nvSpPr>
        <p:spPr bwMode="auto">
          <a:xfrm>
            <a:off x="4709917" y="2818906"/>
            <a:ext cx="897571" cy="114725"/>
          </a:xfrm>
          <a:prstGeom prst="rect">
            <a:avLst/>
          </a:prstGeom>
          <a:solidFill>
            <a:srgbClr val="4BACC6">
              <a:alpha val="40000"/>
            </a:srgbClr>
          </a:solidFill>
          <a:ln w="190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prstClr val="black"/>
              </a:solidFill>
              <a:effectLst/>
              <a:uLnTx/>
              <a:uFillTx/>
              <a:latin typeface="HG丸ｺﾞｼｯｸM-PRO" pitchFamily="50" charset="-128"/>
              <a:ea typeface="HG丸ｺﾞｼｯｸM-PRO" pitchFamily="50" charset="-128"/>
            </a:endParaRPr>
          </a:p>
        </p:txBody>
      </p:sp>
      <p:sp>
        <p:nvSpPr>
          <p:cNvPr id="1031" name="正方形/長方形 1030">
            <a:extLst>
              <a:ext uri="{FF2B5EF4-FFF2-40B4-BE49-F238E27FC236}">
                <a16:creationId xmlns:a16="http://schemas.microsoft.com/office/drawing/2014/main" id="{083B0647-9D83-E2F6-9A76-B3FEEE37039C}"/>
              </a:ext>
            </a:extLst>
          </p:cNvPr>
          <p:cNvSpPr/>
          <p:nvPr/>
        </p:nvSpPr>
        <p:spPr bwMode="auto">
          <a:xfrm>
            <a:off x="5869850" y="2818906"/>
            <a:ext cx="897571" cy="114725"/>
          </a:xfrm>
          <a:prstGeom prst="rect">
            <a:avLst/>
          </a:prstGeom>
          <a:solidFill>
            <a:srgbClr val="92D050">
              <a:alpha val="40000"/>
            </a:srgbClr>
          </a:solidFill>
          <a:ln w="190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ja-JP" altLang="en-US" sz="1200" b="1" kern="0" dirty="0">
              <a:solidFill>
                <a:prstClr val="black"/>
              </a:solidFill>
              <a:latin typeface="HG丸ｺﾞｼｯｸM-PRO" pitchFamily="50" charset="-128"/>
              <a:ea typeface="HG丸ｺﾞｼｯｸM-PRO" pitchFamily="50" charset="-128"/>
            </a:endParaRPr>
          </a:p>
        </p:txBody>
      </p:sp>
      <p:sp>
        <p:nvSpPr>
          <p:cNvPr id="1032" name="正方形/長方形 1031">
            <a:extLst>
              <a:ext uri="{FF2B5EF4-FFF2-40B4-BE49-F238E27FC236}">
                <a16:creationId xmlns:a16="http://schemas.microsoft.com/office/drawing/2014/main" id="{2A2350E2-C93B-BFD3-F30A-D77432DFD4D7}"/>
              </a:ext>
            </a:extLst>
          </p:cNvPr>
          <p:cNvSpPr/>
          <p:nvPr/>
        </p:nvSpPr>
        <p:spPr bwMode="auto">
          <a:xfrm>
            <a:off x="7004384" y="2818906"/>
            <a:ext cx="897571" cy="114725"/>
          </a:xfrm>
          <a:prstGeom prst="rect">
            <a:avLst/>
          </a:prstGeom>
          <a:solidFill>
            <a:srgbClr val="C0504D">
              <a:lumMod val="40000"/>
              <a:lumOff val="60000"/>
              <a:alpha val="40000"/>
            </a:srgbClr>
          </a:solidFill>
          <a:ln w="190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prstClr val="black"/>
              </a:solidFill>
              <a:effectLst/>
              <a:uLnTx/>
              <a:uFillTx/>
              <a:latin typeface="HG丸ｺﾞｼｯｸM-PRO" pitchFamily="50" charset="-128"/>
              <a:ea typeface="HG丸ｺﾞｼｯｸM-PRO" pitchFamily="50" charset="-128"/>
            </a:endParaRPr>
          </a:p>
        </p:txBody>
      </p:sp>
      <p:sp>
        <p:nvSpPr>
          <p:cNvPr id="1033" name="正方形/長方形 1032">
            <a:extLst>
              <a:ext uri="{FF2B5EF4-FFF2-40B4-BE49-F238E27FC236}">
                <a16:creationId xmlns:a16="http://schemas.microsoft.com/office/drawing/2014/main" id="{186001D3-E9DD-E66B-F33F-E4F9E8AD287E}"/>
              </a:ext>
            </a:extLst>
          </p:cNvPr>
          <p:cNvSpPr/>
          <p:nvPr/>
        </p:nvSpPr>
        <p:spPr bwMode="auto">
          <a:xfrm>
            <a:off x="8153913" y="2818906"/>
            <a:ext cx="897571" cy="114725"/>
          </a:xfrm>
          <a:prstGeom prst="rect">
            <a:avLst/>
          </a:prstGeom>
          <a:solidFill>
            <a:sysClr val="windowText" lastClr="000000">
              <a:lumMod val="50000"/>
              <a:lumOff val="50000"/>
              <a:alpha val="40000"/>
            </a:sysClr>
          </a:solidFill>
          <a:ln w="190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prstClr val="black"/>
              </a:solidFill>
              <a:effectLst/>
              <a:uLnTx/>
              <a:uFillTx/>
              <a:latin typeface="HG丸ｺﾞｼｯｸM-PRO" pitchFamily="50" charset="-128"/>
              <a:ea typeface="HG丸ｺﾞｼｯｸM-PRO" pitchFamily="50" charset="-128"/>
            </a:endParaRPr>
          </a:p>
        </p:txBody>
      </p:sp>
      <p:sp>
        <p:nvSpPr>
          <p:cNvPr id="1034" name="正方形/長方形 1033">
            <a:extLst>
              <a:ext uri="{FF2B5EF4-FFF2-40B4-BE49-F238E27FC236}">
                <a16:creationId xmlns:a16="http://schemas.microsoft.com/office/drawing/2014/main" id="{779F2DEE-30B6-5DFD-F1CB-CCABB7257F74}"/>
              </a:ext>
            </a:extLst>
          </p:cNvPr>
          <p:cNvSpPr/>
          <p:nvPr/>
        </p:nvSpPr>
        <p:spPr bwMode="auto">
          <a:xfrm>
            <a:off x="4709917" y="2962839"/>
            <a:ext cx="897571" cy="114725"/>
          </a:xfrm>
          <a:prstGeom prst="rect">
            <a:avLst/>
          </a:prstGeom>
          <a:solidFill>
            <a:srgbClr val="8064A2">
              <a:alpha val="40000"/>
            </a:srgbClr>
          </a:solidFill>
          <a:ln w="190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prstClr val="black"/>
              </a:solidFill>
              <a:effectLst/>
              <a:uLnTx/>
              <a:uFillTx/>
              <a:latin typeface="HG丸ｺﾞｼｯｸM-PRO" pitchFamily="50" charset="-128"/>
              <a:ea typeface="HG丸ｺﾞｼｯｸM-PRO" pitchFamily="50" charset="-128"/>
            </a:endParaRPr>
          </a:p>
        </p:txBody>
      </p:sp>
      <p:sp>
        <p:nvSpPr>
          <p:cNvPr id="1035" name="正方形/長方形 1034">
            <a:extLst>
              <a:ext uri="{FF2B5EF4-FFF2-40B4-BE49-F238E27FC236}">
                <a16:creationId xmlns:a16="http://schemas.microsoft.com/office/drawing/2014/main" id="{CC6A4D14-6809-2C08-3719-90E3BE049917}"/>
              </a:ext>
            </a:extLst>
          </p:cNvPr>
          <p:cNvSpPr/>
          <p:nvPr/>
        </p:nvSpPr>
        <p:spPr bwMode="auto">
          <a:xfrm>
            <a:off x="5869849" y="2962839"/>
            <a:ext cx="897571" cy="114725"/>
          </a:xfrm>
          <a:prstGeom prst="rect">
            <a:avLst/>
          </a:prstGeom>
          <a:solidFill>
            <a:srgbClr val="C0504D">
              <a:alpha val="40000"/>
            </a:srgbClr>
          </a:solidFill>
          <a:ln w="190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prstClr val="black"/>
              </a:solidFill>
              <a:effectLst/>
              <a:uLnTx/>
              <a:uFillTx/>
              <a:latin typeface="HG丸ｺﾞｼｯｸM-PRO" pitchFamily="50" charset="-128"/>
              <a:ea typeface="HG丸ｺﾞｼｯｸM-PRO" pitchFamily="50" charset="-128"/>
            </a:endParaRPr>
          </a:p>
        </p:txBody>
      </p:sp>
      <p:sp>
        <p:nvSpPr>
          <p:cNvPr id="1036" name="正方形/長方形 1035">
            <a:extLst>
              <a:ext uri="{FF2B5EF4-FFF2-40B4-BE49-F238E27FC236}">
                <a16:creationId xmlns:a16="http://schemas.microsoft.com/office/drawing/2014/main" id="{720408FF-FBB9-82F9-DB2F-8D7EC334296C}"/>
              </a:ext>
            </a:extLst>
          </p:cNvPr>
          <p:cNvSpPr/>
          <p:nvPr/>
        </p:nvSpPr>
        <p:spPr bwMode="auto">
          <a:xfrm>
            <a:off x="7043119" y="2962839"/>
            <a:ext cx="897571" cy="114725"/>
          </a:xfrm>
          <a:prstGeom prst="rect">
            <a:avLst/>
          </a:prstGeom>
          <a:solidFill>
            <a:srgbClr val="4F81BD">
              <a:alpha val="40000"/>
            </a:srgbClr>
          </a:solidFill>
          <a:ln w="190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prstClr val="black"/>
              </a:solidFill>
              <a:effectLst/>
              <a:uLnTx/>
              <a:uFillTx/>
              <a:latin typeface="HG丸ｺﾞｼｯｸM-PRO" pitchFamily="50" charset="-128"/>
              <a:ea typeface="HG丸ｺﾞｼｯｸM-PRO" pitchFamily="50" charset="-128"/>
            </a:endParaRPr>
          </a:p>
        </p:txBody>
      </p:sp>
      <p:sp>
        <p:nvSpPr>
          <p:cNvPr id="1037" name="角丸四角形吹き出し 40">
            <a:extLst>
              <a:ext uri="{FF2B5EF4-FFF2-40B4-BE49-F238E27FC236}">
                <a16:creationId xmlns:a16="http://schemas.microsoft.com/office/drawing/2014/main" id="{DEBD69D3-C6A3-059F-0169-9F31893B37A6}"/>
              </a:ext>
            </a:extLst>
          </p:cNvPr>
          <p:cNvSpPr/>
          <p:nvPr/>
        </p:nvSpPr>
        <p:spPr>
          <a:xfrm>
            <a:off x="6452495" y="2040618"/>
            <a:ext cx="2334655" cy="492189"/>
          </a:xfrm>
          <a:prstGeom prst="wedgeRoundRectCallout">
            <a:avLst>
              <a:gd name="adj1" fmla="val -33624"/>
              <a:gd name="adj2" fmla="val 84290"/>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printf</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関数により</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レジスタやスタックの中身が表示されている</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38" name="角丸四角形吹き出し 41">
            <a:extLst>
              <a:ext uri="{FF2B5EF4-FFF2-40B4-BE49-F238E27FC236}">
                <a16:creationId xmlns:a16="http://schemas.microsoft.com/office/drawing/2014/main" id="{4E743411-7863-7814-E522-1E34BCDC928B}"/>
              </a:ext>
            </a:extLst>
          </p:cNvPr>
          <p:cNvSpPr/>
          <p:nvPr/>
        </p:nvSpPr>
        <p:spPr>
          <a:xfrm>
            <a:off x="4679162" y="3739509"/>
            <a:ext cx="3626488" cy="647150"/>
          </a:xfrm>
          <a:prstGeom prst="wedgeRoundRectCallout">
            <a:avLst>
              <a:gd name="adj1" fmla="val -26371"/>
              <a:gd name="adj2" fmla="val -84290"/>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POSIX</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の仕様として、</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printf</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関数のフォーマット文字列に</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0" lang="en-US" altLang="ja-JP" sz="1000" b="0" i="0" u="none" strike="noStrike" kern="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Nx</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を指定することで</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N+1</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番目の引数を表示させることが可能。</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⇒上記を使用することでスタックの任意の箇所を読み出し可能</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39" name="テキスト ボックス 1038">
            <a:extLst>
              <a:ext uri="{FF2B5EF4-FFF2-40B4-BE49-F238E27FC236}">
                <a16:creationId xmlns:a16="http://schemas.microsoft.com/office/drawing/2014/main" id="{93A3C7D7-B0EE-59C4-0EB3-49E2C6594E2E}"/>
              </a:ext>
            </a:extLst>
          </p:cNvPr>
          <p:cNvSpPr txBox="1"/>
          <p:nvPr/>
        </p:nvSpPr>
        <p:spPr>
          <a:xfrm>
            <a:off x="236176" y="6242608"/>
            <a:ext cx="3790843" cy="276999"/>
          </a:xfrm>
          <a:prstGeom prst="rect">
            <a:avLst/>
          </a:prstGeom>
          <a:noFill/>
        </p:spPr>
        <p:txBody>
          <a:bodyPr wrap="square" rtlCol="0">
            <a:spAutoFit/>
          </a:bodyPr>
          <a:lstStyle/>
          <a:p>
            <a:r>
              <a:rPr lang="ja-JP" altLang="en-US" sz="1200" b="1" u="sng" dirty="0">
                <a:solidFill>
                  <a:prstClr val="black"/>
                </a:solidFill>
                <a:latin typeface="Meiryo UI" panose="020B0604030504040204" pitchFamily="50" charset="-128"/>
                <a:ea typeface="Meiryo UI" panose="020B0604030504040204" pitchFamily="50" charset="-128"/>
              </a:rPr>
              <a:t>参考</a:t>
            </a:r>
            <a:r>
              <a:rPr lang="en-US" altLang="ja-JP" sz="1200" b="1" u="sng" dirty="0">
                <a:solidFill>
                  <a:prstClr val="black"/>
                </a:solidFill>
                <a:latin typeface="Meiryo UI" panose="020B0604030504040204" pitchFamily="50" charset="-128"/>
                <a:ea typeface="Meiryo UI" panose="020B0604030504040204" pitchFamily="50" charset="-128"/>
              </a:rPr>
              <a:t>: printf</a:t>
            </a:r>
            <a:r>
              <a:rPr lang="ja-JP" altLang="en-US" sz="1200" b="1" u="sng" dirty="0">
                <a:solidFill>
                  <a:prstClr val="black"/>
                </a:solidFill>
                <a:latin typeface="Meiryo UI" panose="020B0604030504040204" pitchFamily="50" charset="-128"/>
                <a:ea typeface="Meiryo UI" panose="020B0604030504040204" pitchFamily="50" charset="-128"/>
              </a:rPr>
              <a:t>の第一引数</a:t>
            </a:r>
            <a:r>
              <a:rPr lang="en-US" altLang="ja-JP" sz="1200" b="1" u="sng" dirty="0">
                <a:solidFill>
                  <a:prstClr val="black"/>
                </a:solidFill>
                <a:latin typeface="Meiryo UI" panose="020B0604030504040204" pitchFamily="50" charset="-128"/>
                <a:ea typeface="Meiryo UI" panose="020B0604030504040204" pitchFamily="50" charset="-128"/>
              </a:rPr>
              <a:t>(rdi)</a:t>
            </a:r>
            <a:r>
              <a:rPr lang="ja-JP" altLang="en-US" sz="1200" b="1" u="sng" dirty="0">
                <a:solidFill>
                  <a:prstClr val="black"/>
                </a:solidFill>
                <a:latin typeface="Meiryo UI" panose="020B0604030504040204" pitchFamily="50" charset="-128"/>
                <a:ea typeface="Meiryo UI" panose="020B0604030504040204" pitchFamily="50" charset="-128"/>
              </a:rPr>
              <a:t>の指すアドレスの中身</a:t>
            </a:r>
            <a:endParaRPr lang="en-US" altLang="ja-JP" sz="1200" b="1" u="sng" dirty="0">
              <a:solidFill>
                <a:prstClr val="black"/>
              </a:solidFill>
              <a:latin typeface="Meiryo UI" panose="020B0604030504040204" pitchFamily="50" charset="-128"/>
              <a:ea typeface="Meiryo UI" panose="020B0604030504040204" pitchFamily="50" charset="-128"/>
            </a:endParaRPr>
          </a:p>
        </p:txBody>
      </p:sp>
      <p:sp>
        <p:nvSpPr>
          <p:cNvPr id="1040" name="角丸四角形吹き出し 43">
            <a:extLst>
              <a:ext uri="{FF2B5EF4-FFF2-40B4-BE49-F238E27FC236}">
                <a16:creationId xmlns:a16="http://schemas.microsoft.com/office/drawing/2014/main" id="{252DEBD7-2B18-8677-D8AD-37083568DD93}"/>
              </a:ext>
            </a:extLst>
          </p:cNvPr>
          <p:cNvSpPr/>
          <p:nvPr/>
        </p:nvSpPr>
        <p:spPr>
          <a:xfrm>
            <a:off x="5603944" y="5755064"/>
            <a:ext cx="2025240" cy="647150"/>
          </a:xfrm>
          <a:prstGeom prst="wedgeRoundRectCallout">
            <a:avLst>
              <a:gd name="adj1" fmla="val -33706"/>
              <a:gd name="adj2" fmla="val 76274"/>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rdi</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には</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printf()</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の引数である</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“2: %lx, …”</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という文字列が</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格納されているアドレスが入っている</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717658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Canary</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について</a:t>
            </a:r>
          </a:p>
        </p:txBody>
      </p:sp>
      <p:sp>
        <p:nvSpPr>
          <p:cNvPr id="2" name="テキスト ボックス 1">
            <a:extLst>
              <a:ext uri="{FF2B5EF4-FFF2-40B4-BE49-F238E27FC236}">
                <a16:creationId xmlns:a16="http://schemas.microsoft.com/office/drawing/2014/main" id="{534C232D-FBB4-D0FC-68A0-C0C40708E767}"/>
              </a:ext>
            </a:extLst>
          </p:cNvPr>
          <p:cNvSpPr txBox="1"/>
          <p:nvPr/>
        </p:nvSpPr>
        <p:spPr>
          <a:xfrm>
            <a:off x="227022" y="1045512"/>
            <a:ext cx="11401386" cy="738664"/>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ちょっと唐突な話になるが、</a:t>
            </a:r>
            <a:r>
              <a:rPr lang="en-US" altLang="ja-JP" sz="1400" dirty="0">
                <a:latin typeface="Meiryo UI" panose="020B0604030504040204" pitchFamily="50" charset="-128"/>
                <a:ea typeface="Meiryo UI" panose="020B0604030504040204" pitchFamily="50" charset="-128"/>
              </a:rPr>
              <a:t>SSP(Canary)</a:t>
            </a:r>
            <a:r>
              <a:rPr lang="ja-JP" altLang="en-US" sz="1400" dirty="0">
                <a:latin typeface="Meiryo UI" panose="020B0604030504040204" pitchFamily="50" charset="-128"/>
                <a:ea typeface="Meiryo UI" panose="020B0604030504040204" pitchFamily="50" charset="-128"/>
              </a:rPr>
              <a:t>についても触れておく。</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canary</a:t>
            </a:r>
            <a:r>
              <a:rPr lang="ja-JP" altLang="en-US" sz="1400" dirty="0">
                <a:latin typeface="Meiryo UI" panose="020B0604030504040204" pitchFamily="50" charset="-128"/>
                <a:ea typeface="Meiryo UI" panose="020B0604030504040204" pitchFamily="50" charset="-128"/>
              </a:rPr>
              <a:t>とは、バイナリ起動時にカーネルが書き込む領域である</a:t>
            </a:r>
            <a:r>
              <a:rPr lang="en-US" altLang="ja-JP" sz="1400" dirty="0">
                <a:latin typeface="Meiryo UI" panose="020B0604030504040204" pitchFamily="50" charset="-128"/>
                <a:ea typeface="Meiryo UI" panose="020B0604030504040204" pitchFamily="50" charset="-128"/>
              </a:rPr>
              <a:t>ELF Auxiliary Vectors</a:t>
            </a:r>
            <a:r>
              <a:rPr lang="ja-JP" altLang="en-US" sz="1400" dirty="0">
                <a:latin typeface="Meiryo UI" panose="020B0604030504040204" pitchFamily="50" charset="-128"/>
                <a:ea typeface="Meiryo UI" panose="020B0604030504040204" pitchFamily="50" charset="-128"/>
              </a:rPr>
              <a:t>中の乱数を元に生成される値。</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canary</a:t>
            </a:r>
            <a:r>
              <a:rPr lang="ja-JP" altLang="en-US" sz="1400" dirty="0">
                <a:latin typeface="Meiryo UI" panose="020B0604030504040204" pitchFamily="50" charset="-128"/>
                <a:ea typeface="Meiryo UI" panose="020B0604030504040204" pitchFamily="50" charset="-128"/>
              </a:rPr>
              <a:t>には以下の特徴がある。</a:t>
            </a:r>
          </a:p>
        </p:txBody>
      </p:sp>
      <p:sp>
        <p:nvSpPr>
          <p:cNvPr id="4" name="正方形/長方形 3">
            <a:extLst>
              <a:ext uri="{FF2B5EF4-FFF2-40B4-BE49-F238E27FC236}">
                <a16:creationId xmlns:a16="http://schemas.microsoft.com/office/drawing/2014/main" id="{1066863E-8EFF-584C-3D91-B42DD3B06948}"/>
              </a:ext>
            </a:extLst>
          </p:cNvPr>
          <p:cNvSpPr/>
          <p:nvPr/>
        </p:nvSpPr>
        <p:spPr>
          <a:xfrm>
            <a:off x="91975" y="681073"/>
            <a:ext cx="5420304"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Canary</a:t>
            </a:r>
            <a:r>
              <a:rPr lang="ja-JP" altLang="en-US" sz="1600" dirty="0">
                <a:latin typeface="Meiryo UI" panose="020B0604030504040204" pitchFamily="50" charset="-128"/>
                <a:ea typeface="Meiryo UI" panose="020B0604030504040204" pitchFamily="50" charset="-128"/>
              </a:rPr>
              <a:t>について</a:t>
            </a:r>
            <a:endParaRPr lang="en-US" altLang="ja-JP" sz="1600" dirty="0">
              <a:latin typeface="Meiryo UI" panose="020B0604030504040204" pitchFamily="50" charset="-128"/>
              <a:ea typeface="Meiryo UI" panose="020B0604030504040204" pitchFamily="50" charset="-128"/>
            </a:endParaRPr>
          </a:p>
        </p:txBody>
      </p:sp>
      <p:graphicFrame>
        <p:nvGraphicFramePr>
          <p:cNvPr id="3" name="表 2">
            <a:extLst>
              <a:ext uri="{FF2B5EF4-FFF2-40B4-BE49-F238E27FC236}">
                <a16:creationId xmlns:a16="http://schemas.microsoft.com/office/drawing/2014/main" id="{79BC2D1C-FDFE-30D5-097C-932EF6FB1C83}"/>
              </a:ext>
            </a:extLst>
          </p:cNvPr>
          <p:cNvGraphicFramePr>
            <a:graphicFrameLocks noGrp="1"/>
          </p:cNvGraphicFramePr>
          <p:nvPr>
            <p:extLst>
              <p:ext uri="{D42A27DB-BD31-4B8C-83A1-F6EECF244321}">
                <p14:modId xmlns:p14="http://schemas.microsoft.com/office/powerpoint/2010/main" val="3924270852"/>
              </p:ext>
            </p:extLst>
          </p:nvPr>
        </p:nvGraphicFramePr>
        <p:xfrm>
          <a:off x="4187571" y="3334920"/>
          <a:ext cx="1224000" cy="1097280"/>
        </p:xfrm>
        <a:graphic>
          <a:graphicData uri="http://schemas.openxmlformats.org/drawingml/2006/table">
            <a:tbl>
              <a:tblPr firstRow="1" bandRow="1"/>
              <a:tblGrid>
                <a:gridCol w="1224000">
                  <a:extLst>
                    <a:ext uri="{9D8B030D-6E8A-4147-A177-3AD203B41FA5}">
                      <a16:colId xmlns:a16="http://schemas.microsoft.com/office/drawing/2014/main" val="2910736456"/>
                    </a:ext>
                  </a:extLst>
                </a:gridCol>
              </a:tblGrid>
              <a:tr h="252000">
                <a:tc>
                  <a:txBody>
                    <a:bodyPr/>
                    <a:lstStyle>
                      <a:lvl1pPr marL="0" algn="l" defTabSz="914400" rtl="0" eaLnBrk="1" latinLnBrk="0" hangingPunct="1">
                        <a:defRPr kumimoji="1" sz="1800" b="1" kern="1200">
                          <a:solidFill>
                            <a:schemeClr val="lt1"/>
                          </a:solidFill>
                          <a:latin typeface="Calibri"/>
                        </a:defRPr>
                      </a:lvl1pPr>
                      <a:lvl2pPr marL="457200" algn="l" defTabSz="914400" rtl="0" eaLnBrk="1" latinLnBrk="0" hangingPunct="1">
                        <a:defRPr kumimoji="1" sz="1800" b="1" kern="1200">
                          <a:solidFill>
                            <a:schemeClr val="lt1"/>
                          </a:solidFill>
                          <a:latin typeface="Calibri"/>
                        </a:defRPr>
                      </a:lvl2pPr>
                      <a:lvl3pPr marL="914400" algn="l" defTabSz="914400" rtl="0" eaLnBrk="1" latinLnBrk="0" hangingPunct="1">
                        <a:defRPr kumimoji="1" sz="1800" b="1" kern="1200">
                          <a:solidFill>
                            <a:schemeClr val="lt1"/>
                          </a:solidFill>
                          <a:latin typeface="Calibri"/>
                        </a:defRPr>
                      </a:lvl3pPr>
                      <a:lvl4pPr marL="1371600" algn="l" defTabSz="914400" rtl="0" eaLnBrk="1" latinLnBrk="0" hangingPunct="1">
                        <a:defRPr kumimoji="1" sz="1800" b="1" kern="1200">
                          <a:solidFill>
                            <a:schemeClr val="lt1"/>
                          </a:solidFill>
                          <a:latin typeface="Calibri"/>
                        </a:defRPr>
                      </a:lvl4pPr>
                      <a:lvl5pPr marL="1828800" algn="l" defTabSz="914400" rtl="0" eaLnBrk="1" latinLnBrk="0" hangingPunct="1">
                        <a:defRPr kumimoji="1" sz="1800" b="1" kern="1200">
                          <a:solidFill>
                            <a:schemeClr val="lt1"/>
                          </a:solidFill>
                          <a:latin typeface="Calibri"/>
                        </a:defRPr>
                      </a:lvl5pPr>
                      <a:lvl6pPr marL="2286000" algn="l" defTabSz="914400" rtl="0" eaLnBrk="1" latinLnBrk="0" hangingPunct="1">
                        <a:defRPr kumimoji="1" sz="1800" b="1" kern="1200">
                          <a:solidFill>
                            <a:schemeClr val="lt1"/>
                          </a:solidFill>
                          <a:latin typeface="Calibri"/>
                        </a:defRPr>
                      </a:lvl6pPr>
                      <a:lvl7pPr marL="2743200" algn="l" defTabSz="914400" rtl="0" eaLnBrk="1" latinLnBrk="0" hangingPunct="1">
                        <a:defRPr kumimoji="1" sz="1800" b="1" kern="1200">
                          <a:solidFill>
                            <a:schemeClr val="lt1"/>
                          </a:solidFill>
                          <a:latin typeface="Calibri"/>
                        </a:defRPr>
                      </a:lvl7pPr>
                      <a:lvl8pPr marL="3200400" algn="l" defTabSz="914400" rtl="0" eaLnBrk="1" latinLnBrk="0" hangingPunct="1">
                        <a:defRPr kumimoji="1" sz="1800" b="1" kern="1200">
                          <a:solidFill>
                            <a:schemeClr val="lt1"/>
                          </a:solidFill>
                          <a:latin typeface="Calibri"/>
                        </a:defRPr>
                      </a:lvl8pPr>
                      <a:lvl9pPr marL="3657600" algn="l" defTabSz="914400" rtl="0" eaLnBrk="1" latinLnBrk="0" hangingPunct="1">
                        <a:defRPr kumimoji="1" sz="1800" b="1" kern="1200">
                          <a:solidFill>
                            <a:schemeClr val="lt1"/>
                          </a:solidFill>
                          <a:latin typeface="Calibri"/>
                        </a:defRPr>
                      </a:lvl9pPr>
                    </a:lstStyle>
                    <a:p>
                      <a:r>
                        <a:rPr kumimoji="1" lang="en-US" altLang="ja-JP" sz="1200" b="0" dirty="0" err="1">
                          <a:solidFill>
                            <a:schemeClr val="tx1"/>
                          </a:solidFill>
                          <a:latin typeface="Meiryo UI" panose="020B0604030504040204" pitchFamily="50" charset="-128"/>
                          <a:ea typeface="Meiryo UI" panose="020B0604030504040204" pitchFamily="50" charset="-128"/>
                        </a:rPr>
                        <a:t>buf</a:t>
                      </a:r>
                      <a:r>
                        <a:rPr kumimoji="1" lang="en-US" altLang="ja-JP" sz="1200" b="0" dirty="0">
                          <a:solidFill>
                            <a:schemeClr val="tx1"/>
                          </a:solidFill>
                          <a:latin typeface="Meiryo UI" panose="020B0604030504040204" pitchFamily="50" charset="-128"/>
                          <a:ea typeface="Meiryo UI" panose="020B0604030504040204" pitchFamily="50" charset="-128"/>
                        </a:rPr>
                        <a:t> </a:t>
                      </a:r>
                      <a:r>
                        <a:rPr kumimoji="1" lang="en-US" altLang="ja-JP" sz="1050" b="0" dirty="0">
                          <a:solidFill>
                            <a:schemeClr val="tx1"/>
                          </a:solidFill>
                          <a:latin typeface="Meiryo UI" panose="020B0604030504040204" pitchFamily="50" charset="-128"/>
                          <a:ea typeface="Meiryo UI" panose="020B0604030504040204" pitchFamily="50" charset="-128"/>
                        </a:rPr>
                        <a:t>(10byte)</a:t>
                      </a:r>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641881729"/>
                  </a:ext>
                </a:extLst>
              </a:tr>
              <a:tr h="252000">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b="0" dirty="0">
                          <a:solidFill>
                            <a:schemeClr val="tx1"/>
                          </a:solidFill>
                          <a:latin typeface="Meiryo UI" panose="020B0604030504040204" pitchFamily="50" charset="-128"/>
                          <a:ea typeface="Meiryo UI" panose="020B0604030504040204" pitchFamily="50" charset="-128"/>
                        </a:rPr>
                        <a:t>Canary</a:t>
                      </a:r>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893762856"/>
                  </a:ext>
                </a:extLst>
              </a:tr>
              <a:tr h="252000">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ja-JP" altLang="en-US" sz="1200" b="0" dirty="0">
                          <a:solidFill>
                            <a:schemeClr val="tx1"/>
                          </a:solidFill>
                          <a:latin typeface="Meiryo UI" panose="020B0604030504040204" pitchFamily="50" charset="-128"/>
                          <a:ea typeface="Meiryo UI" panose="020B0604030504040204" pitchFamily="50" charset="-128"/>
                        </a:rPr>
                        <a:t>古い</a:t>
                      </a:r>
                      <a:r>
                        <a:rPr kumimoji="1" lang="en-US" altLang="ja-JP" sz="1200" b="0" dirty="0" err="1">
                          <a:solidFill>
                            <a:schemeClr val="tx1"/>
                          </a:solidFill>
                          <a:latin typeface="Meiryo UI" panose="020B0604030504040204" pitchFamily="50" charset="-128"/>
                          <a:ea typeface="Meiryo UI" panose="020B0604030504040204" pitchFamily="50" charset="-128"/>
                        </a:rPr>
                        <a:t>rbp</a:t>
                      </a:r>
                      <a:r>
                        <a:rPr kumimoji="1" lang="ja-JP" altLang="en-US" sz="1200" b="0" dirty="0">
                          <a:solidFill>
                            <a:schemeClr val="tx1"/>
                          </a:solidFill>
                          <a:latin typeface="Meiryo UI" panose="020B0604030504040204" pitchFamily="50" charset="-128"/>
                          <a:ea typeface="Meiryo UI" panose="020B0604030504040204" pitchFamily="50" charset="-128"/>
                        </a:rPr>
                        <a:t>の値</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598923247"/>
                  </a:ext>
                </a:extLst>
              </a:tr>
              <a:tr h="252000">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b="0" dirty="0">
                          <a:solidFill>
                            <a:schemeClr val="tx1"/>
                          </a:solidFill>
                          <a:latin typeface="Meiryo UI" panose="020B0604030504040204" pitchFamily="50" charset="-128"/>
                          <a:ea typeface="Meiryo UI" panose="020B0604030504040204" pitchFamily="50" charset="-128"/>
                        </a:rPr>
                        <a:t>return</a:t>
                      </a:r>
                      <a:r>
                        <a:rPr kumimoji="1" lang="ja-JP" altLang="en-US" sz="1200" b="0" dirty="0">
                          <a:solidFill>
                            <a:schemeClr val="tx1"/>
                          </a:solidFill>
                          <a:latin typeface="Meiryo UI" panose="020B0604030504040204" pitchFamily="50" charset="-128"/>
                          <a:ea typeface="Meiryo UI" panose="020B0604030504040204" pitchFamily="50" charset="-128"/>
                        </a:rPr>
                        <a:t>アドレス</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4255660861"/>
                  </a:ext>
                </a:extLst>
              </a:tr>
            </a:tbl>
          </a:graphicData>
        </a:graphic>
      </p:graphicFrame>
      <p:sp>
        <p:nvSpPr>
          <p:cNvPr id="8" name="メモ 21">
            <a:extLst>
              <a:ext uri="{FF2B5EF4-FFF2-40B4-BE49-F238E27FC236}">
                <a16:creationId xmlns:a16="http://schemas.microsoft.com/office/drawing/2014/main" id="{902C1C18-2288-3170-DA43-2FA2AB5A3BC2}"/>
              </a:ext>
            </a:extLst>
          </p:cNvPr>
          <p:cNvSpPr/>
          <p:nvPr/>
        </p:nvSpPr>
        <p:spPr bwMode="auto">
          <a:xfrm>
            <a:off x="1156507" y="3334920"/>
            <a:ext cx="2880320" cy="1605831"/>
          </a:xfrm>
          <a:prstGeom prst="foldedCorner">
            <a:avLst/>
          </a:prstGeom>
          <a:solidFill>
            <a:sysClr val="window" lastClr="FFFFFF">
              <a:lumMod val="95000"/>
              <a:alpha val="90000"/>
            </a:sysClr>
          </a:solidFill>
          <a:ln w="19050">
            <a:solidFill>
              <a:srgbClr val="000000"/>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main() {</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char </a:t>
            </a:r>
            <a:r>
              <a:rPr kumimoji="0" lang="en-US" altLang="ja-JP" sz="1100" b="0" i="0" u="none" strike="noStrike" kern="0" cap="none" spc="0" normalizeH="0" baseline="0" noProof="0" dirty="0" err="1">
                <a:ln>
                  <a:noFill/>
                </a:ln>
                <a:solidFill>
                  <a:prstClr val="black"/>
                </a:solidFill>
                <a:effectLst/>
                <a:uLnTx/>
                <a:uFillTx/>
                <a:latin typeface="Consolas" panose="020B0609020204030204" pitchFamily="49" charset="0"/>
                <a:ea typeface="Meiryo UI" panose="020B0604030504040204" pitchFamily="50" charset="-128"/>
              </a:rPr>
              <a:t>buf</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[10];</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a:t>
            </a:r>
            <a:r>
              <a:rPr kumimoji="0" lang="en-US" altLang="ja-JP" sz="1100" b="0" i="0" u="none" strike="noStrike" kern="0" cap="none" spc="0" normalizeH="0" baseline="0" noProof="0" dirty="0" err="1">
                <a:ln>
                  <a:noFill/>
                </a:ln>
                <a:solidFill>
                  <a:prstClr val="black"/>
                </a:solidFill>
                <a:effectLst/>
                <a:uLnTx/>
                <a:uFillTx/>
                <a:latin typeface="Consolas" panose="020B0609020204030204" pitchFamily="49" charset="0"/>
                <a:ea typeface="Meiryo UI" panose="020B0604030504040204" pitchFamily="50" charset="-128"/>
              </a:rPr>
              <a:t>fgets</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a:t>
            </a:r>
            <a:r>
              <a:rPr kumimoji="0" lang="en-US" altLang="ja-JP" sz="1100" b="0" i="0" u="none" strike="noStrike" kern="0" cap="none" spc="0" normalizeH="0" baseline="0" noProof="0" dirty="0" err="1">
                <a:ln>
                  <a:noFill/>
                </a:ln>
                <a:solidFill>
                  <a:prstClr val="black"/>
                </a:solidFill>
                <a:effectLst/>
                <a:uLnTx/>
                <a:uFillTx/>
                <a:latin typeface="Consolas" panose="020B0609020204030204" pitchFamily="49" charset="0"/>
                <a:ea typeface="Meiryo UI" panose="020B0604030504040204" pitchFamily="50" charset="-128"/>
              </a:rPr>
              <a:t>buf</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10, </a:t>
            </a:r>
            <a:r>
              <a:rPr kumimoji="0" lang="en-US" altLang="ja-JP" sz="1100" b="0" i="0" u="none" strike="noStrike" kern="0" cap="none" spc="0" normalizeH="0" baseline="0" noProof="0" dirty="0" err="1">
                <a:ln>
                  <a:noFill/>
                </a:ln>
                <a:solidFill>
                  <a:prstClr val="black"/>
                </a:solidFill>
                <a:effectLst/>
                <a:uLnTx/>
                <a:uFillTx/>
                <a:latin typeface="Consolas" panose="020B0609020204030204" pitchFamily="49" charset="0"/>
                <a:ea typeface="Meiryo UI" panose="020B0604030504040204" pitchFamily="50" charset="-128"/>
              </a:rPr>
              <a:t>stdin</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printf(“Input Data:%s\n”, </a:t>
            </a:r>
            <a:r>
              <a:rPr kumimoji="0" lang="en-US" altLang="ja-JP" sz="1100" b="0" i="0" u="none" strike="noStrike" kern="0" cap="none" spc="0" normalizeH="0" baseline="0" noProof="0" dirty="0" err="1">
                <a:ln>
                  <a:noFill/>
                </a:ln>
                <a:solidFill>
                  <a:prstClr val="black"/>
                </a:solidFill>
                <a:effectLst/>
                <a:uLnTx/>
                <a:uFillTx/>
                <a:latin typeface="Consolas" panose="020B0609020204030204" pitchFamily="49" charset="0"/>
                <a:ea typeface="Meiryo UI" panose="020B0604030504040204" pitchFamily="50" charset="-128"/>
              </a:rPr>
              <a:t>buf</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return;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a:t>
            </a:r>
          </a:p>
        </p:txBody>
      </p:sp>
      <p:sp>
        <p:nvSpPr>
          <p:cNvPr id="19" name="テキスト ボックス 18">
            <a:extLst>
              <a:ext uri="{FF2B5EF4-FFF2-40B4-BE49-F238E27FC236}">
                <a16:creationId xmlns:a16="http://schemas.microsoft.com/office/drawing/2014/main" id="{EC122335-6C8F-C9F8-BABC-3731708B2210}"/>
              </a:ext>
            </a:extLst>
          </p:cNvPr>
          <p:cNvSpPr txBox="1"/>
          <p:nvPr/>
        </p:nvSpPr>
        <p:spPr>
          <a:xfrm>
            <a:off x="1081037" y="2845582"/>
            <a:ext cx="3891894" cy="276999"/>
          </a:xfrm>
          <a:prstGeom prst="rect">
            <a:avLst/>
          </a:prstGeom>
          <a:noFill/>
        </p:spPr>
        <p:txBody>
          <a:bodyPr wrap="square" rtlCol="0">
            <a:spAutoFit/>
          </a:bodyPr>
          <a:lstStyle/>
          <a:p>
            <a:r>
              <a:rPr lang="en-US" altLang="ja-JP" sz="1200" u="sng" dirty="0">
                <a:solidFill>
                  <a:prstClr val="black"/>
                </a:solidFill>
                <a:latin typeface="Meiryo UI" panose="020B0604030504040204" pitchFamily="50" charset="-128"/>
                <a:ea typeface="Meiryo UI" panose="020B0604030504040204" pitchFamily="50" charset="-128"/>
              </a:rPr>
              <a:t>NULL</a:t>
            </a:r>
            <a:r>
              <a:rPr lang="ja-JP" altLang="en-US" sz="1200" u="sng" dirty="0">
                <a:solidFill>
                  <a:prstClr val="black"/>
                </a:solidFill>
                <a:latin typeface="Meiryo UI" panose="020B0604030504040204" pitchFamily="50" charset="-128"/>
                <a:ea typeface="Meiryo UI" panose="020B0604030504040204" pitchFamily="50" charset="-128"/>
              </a:rPr>
              <a:t>文字終端しない文字列操作で</a:t>
            </a:r>
            <a:r>
              <a:rPr lang="en-US" altLang="ja-JP" sz="1200" u="sng" dirty="0">
                <a:solidFill>
                  <a:prstClr val="black"/>
                </a:solidFill>
                <a:latin typeface="Meiryo UI" panose="020B0604030504040204" pitchFamily="50" charset="-128"/>
                <a:ea typeface="Meiryo UI" panose="020B0604030504040204" pitchFamily="50" charset="-128"/>
              </a:rPr>
              <a:t>canary</a:t>
            </a:r>
            <a:r>
              <a:rPr lang="ja-JP" altLang="en-US" sz="1200" u="sng" dirty="0">
                <a:solidFill>
                  <a:prstClr val="black"/>
                </a:solidFill>
                <a:latin typeface="Meiryo UI" panose="020B0604030504040204" pitchFamily="50" charset="-128"/>
                <a:ea typeface="Meiryo UI" panose="020B0604030504040204" pitchFamily="50" charset="-128"/>
              </a:rPr>
              <a:t>が漏洩する例</a:t>
            </a:r>
            <a:endParaRPr lang="en-US" altLang="ja-JP" sz="1200" u="sng" dirty="0">
              <a:solidFill>
                <a:prstClr val="black"/>
              </a:solidFill>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9E8426EA-F20A-A202-22FB-238B1F208032}"/>
              </a:ext>
            </a:extLst>
          </p:cNvPr>
          <p:cNvSpPr/>
          <p:nvPr/>
        </p:nvSpPr>
        <p:spPr>
          <a:xfrm flipH="1">
            <a:off x="1804579" y="3069093"/>
            <a:ext cx="1322587"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ソースコード</a:t>
            </a:r>
            <a:endPar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endParaRPr>
          </a:p>
        </p:txBody>
      </p:sp>
      <p:sp>
        <p:nvSpPr>
          <p:cNvPr id="1041" name="正方形/長方形 1040">
            <a:extLst>
              <a:ext uri="{FF2B5EF4-FFF2-40B4-BE49-F238E27FC236}">
                <a16:creationId xmlns:a16="http://schemas.microsoft.com/office/drawing/2014/main" id="{BC0A6BC9-F7F2-D844-ABAC-51358DA65597}"/>
              </a:ext>
            </a:extLst>
          </p:cNvPr>
          <p:cNvSpPr/>
          <p:nvPr/>
        </p:nvSpPr>
        <p:spPr>
          <a:xfrm flipH="1">
            <a:off x="4137405" y="3059693"/>
            <a:ext cx="1322587"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スタック</a:t>
            </a:r>
            <a:endPar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endParaRPr>
          </a:p>
        </p:txBody>
      </p:sp>
      <p:sp>
        <p:nvSpPr>
          <p:cNvPr id="1042" name="右矢印 25">
            <a:extLst>
              <a:ext uri="{FF2B5EF4-FFF2-40B4-BE49-F238E27FC236}">
                <a16:creationId xmlns:a16="http://schemas.microsoft.com/office/drawing/2014/main" id="{9A17C999-1173-7733-9C01-7C159CB5710A}"/>
              </a:ext>
            </a:extLst>
          </p:cNvPr>
          <p:cNvSpPr/>
          <p:nvPr/>
        </p:nvSpPr>
        <p:spPr>
          <a:xfrm>
            <a:off x="5459992" y="3334920"/>
            <a:ext cx="1459522" cy="896079"/>
          </a:xfrm>
          <a:prstGeom prst="rightArrow">
            <a:avLst/>
          </a:prstGeom>
          <a:solidFill>
            <a:sysClr val="window" lastClr="FFFFFF"/>
          </a:solidFill>
          <a:ln w="9525" cap="flat" cmpd="sng" algn="ctr">
            <a:solidFill>
              <a:sysClr val="windowText" lastClr="000000"/>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10byte</a:t>
            </a:r>
            <a:r>
              <a:rPr kumimoji="0" lang="ja-JP" altLang="en-US"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以上の</a:t>
            </a:r>
            <a:endParaRPr kumimoji="0" lang="en-US" altLang="ja-JP"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文字列入力</a:t>
            </a:r>
            <a:endParaRPr kumimoji="0" lang="en-US" altLang="ja-JP"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0" lang="ja-JP" altLang="en-US"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例</a:t>
            </a:r>
            <a:r>
              <a:rPr kumimoji="0" lang="en-US" altLang="ja-JP"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:”Hello World\0”)</a:t>
            </a:r>
            <a:endParaRPr kumimoji="0" lang="ja-JP" altLang="en-US"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aphicFrame>
        <p:nvGraphicFramePr>
          <p:cNvPr id="1043" name="表 1042">
            <a:extLst>
              <a:ext uri="{FF2B5EF4-FFF2-40B4-BE49-F238E27FC236}">
                <a16:creationId xmlns:a16="http://schemas.microsoft.com/office/drawing/2014/main" id="{C708C873-1A42-9AEE-D2D9-799BB19951ED}"/>
              </a:ext>
            </a:extLst>
          </p:cNvPr>
          <p:cNvGraphicFramePr>
            <a:graphicFrameLocks noGrp="1"/>
          </p:cNvGraphicFramePr>
          <p:nvPr>
            <p:extLst>
              <p:ext uri="{D42A27DB-BD31-4B8C-83A1-F6EECF244321}">
                <p14:modId xmlns:p14="http://schemas.microsoft.com/office/powerpoint/2010/main" val="4187911797"/>
              </p:ext>
            </p:extLst>
          </p:nvPr>
        </p:nvGraphicFramePr>
        <p:xfrm>
          <a:off x="6969681" y="3342602"/>
          <a:ext cx="1224000" cy="1074960"/>
        </p:xfrm>
        <a:graphic>
          <a:graphicData uri="http://schemas.openxmlformats.org/drawingml/2006/table">
            <a:tbl>
              <a:tblPr firstRow="1" bandRow="1"/>
              <a:tblGrid>
                <a:gridCol w="1224000">
                  <a:extLst>
                    <a:ext uri="{9D8B030D-6E8A-4147-A177-3AD203B41FA5}">
                      <a16:colId xmlns:a16="http://schemas.microsoft.com/office/drawing/2014/main" val="2910736456"/>
                    </a:ext>
                  </a:extLst>
                </a:gridCol>
              </a:tblGrid>
              <a:tr h="252000">
                <a:tc>
                  <a:txBody>
                    <a:bodyPr/>
                    <a:lstStyle>
                      <a:lvl1pPr marL="0" algn="l" defTabSz="914400" rtl="0" eaLnBrk="1" latinLnBrk="0" hangingPunct="1">
                        <a:defRPr kumimoji="1" sz="1800" b="1" kern="1200">
                          <a:solidFill>
                            <a:schemeClr val="lt1"/>
                          </a:solidFill>
                          <a:latin typeface="Calibri"/>
                        </a:defRPr>
                      </a:lvl1pPr>
                      <a:lvl2pPr marL="457200" algn="l" defTabSz="914400" rtl="0" eaLnBrk="1" latinLnBrk="0" hangingPunct="1">
                        <a:defRPr kumimoji="1" sz="1800" b="1" kern="1200">
                          <a:solidFill>
                            <a:schemeClr val="lt1"/>
                          </a:solidFill>
                          <a:latin typeface="Calibri"/>
                        </a:defRPr>
                      </a:lvl2pPr>
                      <a:lvl3pPr marL="914400" algn="l" defTabSz="914400" rtl="0" eaLnBrk="1" latinLnBrk="0" hangingPunct="1">
                        <a:defRPr kumimoji="1" sz="1800" b="1" kern="1200">
                          <a:solidFill>
                            <a:schemeClr val="lt1"/>
                          </a:solidFill>
                          <a:latin typeface="Calibri"/>
                        </a:defRPr>
                      </a:lvl3pPr>
                      <a:lvl4pPr marL="1371600" algn="l" defTabSz="914400" rtl="0" eaLnBrk="1" latinLnBrk="0" hangingPunct="1">
                        <a:defRPr kumimoji="1" sz="1800" b="1" kern="1200">
                          <a:solidFill>
                            <a:schemeClr val="lt1"/>
                          </a:solidFill>
                          <a:latin typeface="Calibri"/>
                        </a:defRPr>
                      </a:lvl4pPr>
                      <a:lvl5pPr marL="1828800" algn="l" defTabSz="914400" rtl="0" eaLnBrk="1" latinLnBrk="0" hangingPunct="1">
                        <a:defRPr kumimoji="1" sz="1800" b="1" kern="1200">
                          <a:solidFill>
                            <a:schemeClr val="lt1"/>
                          </a:solidFill>
                          <a:latin typeface="Calibri"/>
                        </a:defRPr>
                      </a:lvl5pPr>
                      <a:lvl6pPr marL="2286000" algn="l" defTabSz="914400" rtl="0" eaLnBrk="1" latinLnBrk="0" hangingPunct="1">
                        <a:defRPr kumimoji="1" sz="1800" b="1" kern="1200">
                          <a:solidFill>
                            <a:schemeClr val="lt1"/>
                          </a:solidFill>
                          <a:latin typeface="Calibri"/>
                        </a:defRPr>
                      </a:lvl6pPr>
                      <a:lvl7pPr marL="2743200" algn="l" defTabSz="914400" rtl="0" eaLnBrk="1" latinLnBrk="0" hangingPunct="1">
                        <a:defRPr kumimoji="1" sz="1800" b="1" kern="1200">
                          <a:solidFill>
                            <a:schemeClr val="lt1"/>
                          </a:solidFill>
                          <a:latin typeface="Calibri"/>
                        </a:defRPr>
                      </a:lvl7pPr>
                      <a:lvl8pPr marL="3200400" algn="l" defTabSz="914400" rtl="0" eaLnBrk="1" latinLnBrk="0" hangingPunct="1">
                        <a:defRPr kumimoji="1" sz="1800" b="1" kern="1200">
                          <a:solidFill>
                            <a:schemeClr val="lt1"/>
                          </a:solidFill>
                          <a:latin typeface="Calibri"/>
                        </a:defRPr>
                      </a:lvl8pPr>
                      <a:lvl9pPr marL="3657600" algn="l" defTabSz="914400" rtl="0" eaLnBrk="1" latinLnBrk="0" hangingPunct="1">
                        <a:defRPr kumimoji="1" sz="1800" b="1" kern="1200">
                          <a:solidFill>
                            <a:schemeClr val="lt1"/>
                          </a:solidFill>
                          <a:latin typeface="Calibri"/>
                        </a:defRPr>
                      </a:lvl9pPr>
                    </a:lstStyle>
                    <a:p>
                      <a:r>
                        <a:rPr kumimoji="1" lang="en-US" altLang="ja-JP" sz="1050" b="0" dirty="0">
                          <a:solidFill>
                            <a:schemeClr val="tx1"/>
                          </a:solidFill>
                          <a:latin typeface="Meiryo UI" panose="020B0604030504040204" pitchFamily="50" charset="-128"/>
                          <a:ea typeface="Meiryo UI" panose="020B0604030504040204" pitchFamily="50" charset="-128"/>
                        </a:rPr>
                        <a:t>“Hello Worl”</a:t>
                      </a:r>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641881729"/>
                  </a:ext>
                </a:extLst>
              </a:tr>
              <a:tr h="252000">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b="0" dirty="0">
                          <a:solidFill>
                            <a:schemeClr val="tx1"/>
                          </a:solidFill>
                          <a:latin typeface="Meiryo UI" panose="020B0604030504040204" pitchFamily="50" charset="-128"/>
                          <a:ea typeface="Meiryo UI" panose="020B0604030504040204" pitchFamily="50" charset="-128"/>
                        </a:rPr>
                        <a:t>Canary</a:t>
                      </a:r>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893762856"/>
                  </a:ext>
                </a:extLst>
              </a:tr>
              <a:tr h="252000">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ja-JP" altLang="en-US" sz="1200" b="0" dirty="0">
                          <a:solidFill>
                            <a:schemeClr val="tx1"/>
                          </a:solidFill>
                          <a:latin typeface="Meiryo UI" panose="020B0604030504040204" pitchFamily="50" charset="-128"/>
                          <a:ea typeface="Meiryo UI" panose="020B0604030504040204" pitchFamily="50" charset="-128"/>
                        </a:rPr>
                        <a:t>古い</a:t>
                      </a:r>
                      <a:r>
                        <a:rPr kumimoji="1" lang="en-US" altLang="ja-JP" sz="1200" b="0" dirty="0" err="1">
                          <a:solidFill>
                            <a:schemeClr val="tx1"/>
                          </a:solidFill>
                          <a:latin typeface="Meiryo UI" panose="020B0604030504040204" pitchFamily="50" charset="-128"/>
                          <a:ea typeface="Meiryo UI" panose="020B0604030504040204" pitchFamily="50" charset="-128"/>
                        </a:rPr>
                        <a:t>rbp</a:t>
                      </a:r>
                      <a:r>
                        <a:rPr kumimoji="1" lang="ja-JP" altLang="en-US" sz="1200" b="0" dirty="0">
                          <a:solidFill>
                            <a:schemeClr val="tx1"/>
                          </a:solidFill>
                          <a:latin typeface="Meiryo UI" panose="020B0604030504040204" pitchFamily="50" charset="-128"/>
                          <a:ea typeface="Meiryo UI" panose="020B0604030504040204" pitchFamily="50" charset="-128"/>
                        </a:rPr>
                        <a:t>の値</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598923247"/>
                  </a:ext>
                </a:extLst>
              </a:tr>
              <a:tr h="252000">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b="0" dirty="0">
                          <a:solidFill>
                            <a:schemeClr val="tx1"/>
                          </a:solidFill>
                          <a:latin typeface="Meiryo UI" panose="020B0604030504040204" pitchFamily="50" charset="-128"/>
                          <a:ea typeface="Meiryo UI" panose="020B0604030504040204" pitchFamily="50" charset="-128"/>
                        </a:rPr>
                        <a:t>return</a:t>
                      </a:r>
                      <a:r>
                        <a:rPr kumimoji="1" lang="ja-JP" altLang="en-US" sz="1200" b="0" dirty="0">
                          <a:solidFill>
                            <a:schemeClr val="tx1"/>
                          </a:solidFill>
                          <a:latin typeface="Meiryo UI" panose="020B0604030504040204" pitchFamily="50" charset="-128"/>
                          <a:ea typeface="Meiryo UI" panose="020B0604030504040204" pitchFamily="50" charset="-128"/>
                        </a:rPr>
                        <a:t>アドレス</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4255660861"/>
                  </a:ext>
                </a:extLst>
              </a:tr>
            </a:tbl>
          </a:graphicData>
        </a:graphic>
      </p:graphicFrame>
      <p:sp>
        <p:nvSpPr>
          <p:cNvPr id="1044" name="正方形/長方形 1043">
            <a:extLst>
              <a:ext uri="{FF2B5EF4-FFF2-40B4-BE49-F238E27FC236}">
                <a16:creationId xmlns:a16="http://schemas.microsoft.com/office/drawing/2014/main" id="{9AAD6FA5-57E0-BACC-ACE6-0D69B33628C4}"/>
              </a:ext>
            </a:extLst>
          </p:cNvPr>
          <p:cNvSpPr/>
          <p:nvPr/>
        </p:nvSpPr>
        <p:spPr>
          <a:xfrm flipH="1">
            <a:off x="6579780" y="3073397"/>
            <a:ext cx="2158986"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Canary</a:t>
            </a: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の先頭が</a:t>
            </a:r>
            <a:r>
              <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0</a:t>
            </a: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でない場合</a:t>
            </a:r>
            <a:endPar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endParaRPr>
          </a:p>
        </p:txBody>
      </p:sp>
      <p:sp>
        <p:nvSpPr>
          <p:cNvPr id="1045" name="正方形/長方形 1044">
            <a:extLst>
              <a:ext uri="{FF2B5EF4-FFF2-40B4-BE49-F238E27FC236}">
                <a16:creationId xmlns:a16="http://schemas.microsoft.com/office/drawing/2014/main" id="{F41D0F32-5540-C3CE-A137-F22B84E5FED6}"/>
              </a:ext>
            </a:extLst>
          </p:cNvPr>
          <p:cNvSpPr/>
          <p:nvPr/>
        </p:nvSpPr>
        <p:spPr>
          <a:xfrm>
            <a:off x="6445252" y="4845560"/>
            <a:ext cx="3223336" cy="246221"/>
          </a:xfrm>
          <a:prstGeom prst="rect">
            <a:avLst/>
          </a:prstGeom>
          <a:solidFill>
            <a:sysClr val="windowText" lastClr="000000"/>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srgbClr val="D4D4D4"/>
                </a:solidFill>
                <a:effectLst/>
                <a:uLnTx/>
                <a:uFillTx/>
                <a:latin typeface="Consolas" panose="020B0609020204030204" pitchFamily="49" charset="0"/>
                <a:ea typeface="ＭＳ Ｐゴシック" panose="020B0600070205080204" pitchFamily="50" charset="-128"/>
                <a:cs typeface="ＭＳ Ｐゴシック" panose="020B0600070205080204" pitchFamily="50" charset="-128"/>
              </a:rPr>
              <a:t>Input Data: Hello Worl\</a:t>
            </a:r>
            <a:r>
              <a:rPr kumimoji="0" lang="en-US" altLang="ja-JP" sz="1000" b="0" i="0" u="none" strike="noStrike" kern="0" cap="none" spc="0" normalizeH="0" baseline="0" noProof="0" dirty="0" err="1">
                <a:ln>
                  <a:noFill/>
                </a:ln>
                <a:solidFill>
                  <a:srgbClr val="D4D4D4"/>
                </a:solidFill>
                <a:effectLst/>
                <a:uLnTx/>
                <a:uFillTx/>
                <a:latin typeface="Consolas" panose="020B0609020204030204" pitchFamily="49" charset="0"/>
                <a:ea typeface="ＭＳ Ｐゴシック" panose="020B0600070205080204" pitchFamily="50" charset="-128"/>
                <a:cs typeface="ＭＳ Ｐゴシック" panose="020B0600070205080204" pitchFamily="50" charset="-128"/>
              </a:rPr>
              <a:t>xAA</a:t>
            </a:r>
            <a:r>
              <a:rPr kumimoji="0" lang="en-US" altLang="ja-JP" sz="1000" b="0" i="0" u="none" strike="noStrike" kern="0" cap="none" spc="0" normalizeH="0" baseline="0" noProof="0" dirty="0">
                <a:ln>
                  <a:noFill/>
                </a:ln>
                <a:solidFill>
                  <a:srgbClr val="D4D4D4"/>
                </a:solidFill>
                <a:effectLst/>
                <a:uLnTx/>
                <a:uFillTx/>
                <a:latin typeface="Consolas" panose="020B0609020204030204" pitchFamily="49" charset="0"/>
                <a:ea typeface="ＭＳ Ｐゴシック" panose="020B0600070205080204" pitchFamily="50" charset="-128"/>
                <a:cs typeface="ＭＳ Ｐゴシック" panose="020B0600070205080204" pitchFamily="50" charset="-128"/>
              </a:rPr>
              <a:t>\</a:t>
            </a:r>
            <a:r>
              <a:rPr kumimoji="0" lang="en-US" altLang="ja-JP" sz="1000" b="0" i="0" u="none" strike="noStrike" kern="0" cap="none" spc="0" normalizeH="0" baseline="0" noProof="0" dirty="0" err="1">
                <a:ln>
                  <a:noFill/>
                </a:ln>
                <a:solidFill>
                  <a:srgbClr val="D4D4D4"/>
                </a:solidFill>
                <a:effectLst/>
                <a:uLnTx/>
                <a:uFillTx/>
                <a:latin typeface="Consolas" panose="020B0609020204030204" pitchFamily="49" charset="0"/>
                <a:ea typeface="ＭＳ Ｐゴシック" panose="020B0600070205080204" pitchFamily="50" charset="-128"/>
                <a:cs typeface="ＭＳ Ｐゴシック" panose="020B0600070205080204" pitchFamily="50" charset="-128"/>
              </a:rPr>
              <a:t>xBB</a:t>
            </a:r>
            <a:r>
              <a:rPr kumimoji="0" lang="en-US" altLang="ja-JP" sz="1000" b="0" i="0" u="none" strike="noStrike" kern="0" cap="none" spc="0" normalizeH="0" baseline="0" noProof="0" dirty="0">
                <a:ln>
                  <a:noFill/>
                </a:ln>
                <a:solidFill>
                  <a:srgbClr val="D4D4D4"/>
                </a:solidFill>
                <a:effectLst/>
                <a:uLnTx/>
                <a:uFillTx/>
                <a:latin typeface="Consolas" panose="020B0609020204030204" pitchFamily="49" charset="0"/>
                <a:ea typeface="ＭＳ Ｐゴシック" panose="020B0600070205080204" pitchFamily="50" charset="-128"/>
                <a:cs typeface="ＭＳ Ｐゴシック" panose="020B0600070205080204" pitchFamily="50" charset="-128"/>
              </a:rPr>
              <a:t>\</a:t>
            </a:r>
            <a:r>
              <a:rPr kumimoji="0" lang="en-US" altLang="ja-JP" sz="1000" b="0" i="0" u="none" strike="noStrike" kern="0" cap="none" spc="0" normalizeH="0" baseline="0" noProof="0" dirty="0" err="1">
                <a:ln>
                  <a:noFill/>
                </a:ln>
                <a:solidFill>
                  <a:srgbClr val="D4D4D4"/>
                </a:solidFill>
                <a:effectLst/>
                <a:uLnTx/>
                <a:uFillTx/>
                <a:latin typeface="Consolas" panose="020B0609020204030204" pitchFamily="49" charset="0"/>
                <a:ea typeface="ＭＳ Ｐゴシック" panose="020B0600070205080204" pitchFamily="50" charset="-128"/>
                <a:cs typeface="ＭＳ Ｐゴシック" panose="020B0600070205080204" pitchFamily="50" charset="-128"/>
              </a:rPr>
              <a:t>xCC</a:t>
            </a:r>
            <a:r>
              <a:rPr kumimoji="0" lang="en-US" altLang="ja-JP" sz="1000" b="0" i="0" u="none" strike="noStrike" kern="0" cap="none" spc="0" normalizeH="0" baseline="0" noProof="0" dirty="0">
                <a:ln>
                  <a:noFill/>
                </a:ln>
                <a:solidFill>
                  <a:srgbClr val="D4D4D4"/>
                </a:solidFill>
                <a:effectLst/>
                <a:uLnTx/>
                <a:uFillTx/>
                <a:latin typeface="Consolas" panose="020B0609020204030204" pitchFamily="49" charset="0"/>
                <a:ea typeface="ＭＳ Ｐゴシック" panose="020B0600070205080204" pitchFamily="50" charset="-128"/>
                <a:cs typeface="ＭＳ Ｐゴシック" panose="020B0600070205080204" pitchFamily="50" charset="-128"/>
              </a:rPr>
              <a:t>\</a:t>
            </a:r>
            <a:r>
              <a:rPr kumimoji="0" lang="en-US" altLang="ja-JP" sz="1000" b="0" i="0" u="none" strike="noStrike" kern="0" cap="none" spc="0" normalizeH="0" baseline="0" noProof="0" dirty="0" err="1">
                <a:ln>
                  <a:noFill/>
                </a:ln>
                <a:solidFill>
                  <a:srgbClr val="D4D4D4"/>
                </a:solidFill>
                <a:effectLst/>
                <a:uLnTx/>
                <a:uFillTx/>
                <a:latin typeface="Consolas" panose="020B0609020204030204" pitchFamily="49" charset="0"/>
                <a:ea typeface="ＭＳ Ｐゴシック" panose="020B0600070205080204" pitchFamily="50" charset="-128"/>
                <a:cs typeface="ＭＳ Ｐゴシック" panose="020B0600070205080204" pitchFamily="50" charset="-128"/>
              </a:rPr>
              <a:t>xDD</a:t>
            </a:r>
            <a:endParaRPr kumimoji="0" lang="ja-JP" altLang="ja-JP" sz="1050" b="0" i="0" u="none" strike="noStrike" kern="0" cap="none" spc="0" normalizeH="0" baseline="0" noProof="0" dirty="0">
              <a:ln>
                <a:noFill/>
              </a:ln>
              <a:solidFill>
                <a:prstClr val="black"/>
              </a:solidFill>
              <a:effectLst/>
              <a:uLnTx/>
              <a:uFillTx/>
              <a:latin typeface="Arial" panose="020B0604020202020204" pitchFamily="34" charset="0"/>
              <a:ea typeface="ＭＳ 明朝" panose="02020609040205080304" pitchFamily="17" charset="-128"/>
              <a:cs typeface="Times New Roman" panose="02020603050405020304" pitchFamily="18" charset="0"/>
            </a:endParaRPr>
          </a:p>
        </p:txBody>
      </p:sp>
      <p:sp>
        <p:nvSpPr>
          <p:cNvPr id="1046" name="角丸四角形吹き出し 29">
            <a:extLst>
              <a:ext uri="{FF2B5EF4-FFF2-40B4-BE49-F238E27FC236}">
                <a16:creationId xmlns:a16="http://schemas.microsoft.com/office/drawing/2014/main" id="{4F044602-97B9-B911-F1E2-6C0FC1E162EF}"/>
              </a:ext>
            </a:extLst>
          </p:cNvPr>
          <p:cNvSpPr/>
          <p:nvPr/>
        </p:nvSpPr>
        <p:spPr>
          <a:xfrm>
            <a:off x="7473782" y="2385127"/>
            <a:ext cx="2304256" cy="548582"/>
          </a:xfrm>
          <a:prstGeom prst="wedgeRoundRectCallout">
            <a:avLst>
              <a:gd name="adj1" fmla="val -21109"/>
              <a:gd name="adj2" fmla="val 73965"/>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入力したデータの先頭</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10byte</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のみ受け付け。</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”Hello Worl</a:t>
            </a:r>
            <a:r>
              <a:rPr kumimoji="0" lang="en-US" altLang="ja-JP" sz="1000" b="0" i="0" u="none" strike="noStrike" kern="0" cap="none" spc="0" normalizeH="0" baseline="0" noProof="0" dirty="0">
                <a:ln>
                  <a:noFill/>
                </a:ln>
                <a:solidFill>
                  <a:srgbClr val="C00000"/>
                </a:solidFill>
                <a:effectLst/>
                <a:uLnTx/>
                <a:uFillTx/>
                <a:latin typeface="Meiryo UI" panose="020B0604030504040204" pitchFamily="50" charset="-128"/>
                <a:ea typeface="Meiryo UI" panose="020B0604030504040204" pitchFamily="50" charset="-128"/>
                <a:cs typeface="+mn-cs"/>
              </a:rPr>
              <a:t>d\0</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の赤文字部分</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が無視される</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47" name="正方形/長方形 1046">
            <a:extLst>
              <a:ext uri="{FF2B5EF4-FFF2-40B4-BE49-F238E27FC236}">
                <a16:creationId xmlns:a16="http://schemas.microsoft.com/office/drawing/2014/main" id="{DFE573FD-713C-AADC-FAC6-3B090A060DFE}"/>
              </a:ext>
            </a:extLst>
          </p:cNvPr>
          <p:cNvSpPr/>
          <p:nvPr/>
        </p:nvSpPr>
        <p:spPr>
          <a:xfrm>
            <a:off x="6971275" y="3342602"/>
            <a:ext cx="1222405" cy="525619"/>
          </a:xfrm>
          <a:prstGeom prst="rect">
            <a:avLst/>
          </a:prstGeom>
          <a:no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48" name="角丸四角形吹き出し 30">
            <a:extLst>
              <a:ext uri="{FF2B5EF4-FFF2-40B4-BE49-F238E27FC236}">
                <a16:creationId xmlns:a16="http://schemas.microsoft.com/office/drawing/2014/main" id="{AD4640DE-8BC7-ED58-1EBB-43F3A312449A}"/>
              </a:ext>
            </a:extLst>
          </p:cNvPr>
          <p:cNvSpPr/>
          <p:nvPr/>
        </p:nvSpPr>
        <p:spPr>
          <a:xfrm>
            <a:off x="8265076" y="3334920"/>
            <a:ext cx="1668662" cy="745479"/>
          </a:xfrm>
          <a:prstGeom prst="wedgeRoundRectCallout">
            <a:avLst>
              <a:gd name="adj1" fmla="val -63224"/>
              <a:gd name="adj2" fmla="val -22101"/>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NULL</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文字がないため、</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Canary</a:t>
            </a:r>
            <a:r>
              <a:rPr kumimoji="0" lang="ja-JP" altLang="en-US" sz="1000" b="0" i="0" u="none" strike="noStrike" kern="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まで</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含めた領域が</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a:t>
            </a:r>
            <a:r>
              <a:rPr kumimoji="0" lang="ja-JP" altLang="en-US" sz="1000" b="0" i="0" u="none" strike="noStrike" kern="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つの</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文字列データとして</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解釈され、</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printf</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で表示される</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49" name="正方形/長方形 1048">
            <a:extLst>
              <a:ext uri="{FF2B5EF4-FFF2-40B4-BE49-F238E27FC236}">
                <a16:creationId xmlns:a16="http://schemas.microsoft.com/office/drawing/2014/main" id="{11AAD66D-2638-7C5A-66AA-AA9C92C09B10}"/>
              </a:ext>
            </a:extLst>
          </p:cNvPr>
          <p:cNvSpPr/>
          <p:nvPr/>
        </p:nvSpPr>
        <p:spPr>
          <a:xfrm flipH="1">
            <a:off x="6336007" y="4562005"/>
            <a:ext cx="2021299"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Printf</a:t>
            </a: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で表示される文字列</a:t>
            </a:r>
            <a:endPar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endParaRPr>
          </a:p>
        </p:txBody>
      </p:sp>
      <p:sp>
        <p:nvSpPr>
          <p:cNvPr id="1050" name="正方形/長方形 1049">
            <a:extLst>
              <a:ext uri="{FF2B5EF4-FFF2-40B4-BE49-F238E27FC236}">
                <a16:creationId xmlns:a16="http://schemas.microsoft.com/office/drawing/2014/main" id="{6760F246-7F85-B79B-2397-F4F79CACAAE9}"/>
              </a:ext>
            </a:extLst>
          </p:cNvPr>
          <p:cNvSpPr/>
          <p:nvPr/>
        </p:nvSpPr>
        <p:spPr bwMode="auto">
          <a:xfrm>
            <a:off x="8056920" y="4880463"/>
            <a:ext cx="1169035" cy="167218"/>
          </a:xfrm>
          <a:prstGeom prst="rect">
            <a:avLst/>
          </a:prstGeom>
          <a:solidFill>
            <a:srgbClr val="F79646">
              <a:alpha val="40000"/>
            </a:srgbClr>
          </a:solidFill>
          <a:ln w="190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prstClr val="black"/>
              </a:solidFill>
              <a:effectLst/>
              <a:uLnTx/>
              <a:uFillTx/>
              <a:latin typeface="HG丸ｺﾞｼｯｸM-PRO" pitchFamily="50" charset="-128"/>
              <a:ea typeface="HG丸ｺﾞｼｯｸM-PRO" pitchFamily="50" charset="-128"/>
            </a:endParaRPr>
          </a:p>
        </p:txBody>
      </p:sp>
      <p:sp>
        <p:nvSpPr>
          <p:cNvPr id="1051" name="角丸四角形吹き出し 33">
            <a:extLst>
              <a:ext uri="{FF2B5EF4-FFF2-40B4-BE49-F238E27FC236}">
                <a16:creationId xmlns:a16="http://schemas.microsoft.com/office/drawing/2014/main" id="{03588B53-4F9F-410E-E849-1A94F9A068FA}"/>
              </a:ext>
            </a:extLst>
          </p:cNvPr>
          <p:cNvSpPr/>
          <p:nvPr/>
        </p:nvSpPr>
        <p:spPr>
          <a:xfrm>
            <a:off x="8709905" y="4498750"/>
            <a:ext cx="1087549" cy="242208"/>
          </a:xfrm>
          <a:prstGeom prst="wedgeRoundRectCallout">
            <a:avLst>
              <a:gd name="adj1" fmla="val -33628"/>
              <a:gd name="adj2" fmla="val 95687"/>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canary</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値が漏洩</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52" name="正方形/長方形 1051">
            <a:extLst>
              <a:ext uri="{FF2B5EF4-FFF2-40B4-BE49-F238E27FC236}">
                <a16:creationId xmlns:a16="http://schemas.microsoft.com/office/drawing/2014/main" id="{941A2EE9-5A38-B836-DEA6-EED5BF53337F}"/>
              </a:ext>
            </a:extLst>
          </p:cNvPr>
          <p:cNvSpPr/>
          <p:nvPr/>
        </p:nvSpPr>
        <p:spPr>
          <a:xfrm>
            <a:off x="5735689" y="6245287"/>
            <a:ext cx="3223336" cy="246221"/>
          </a:xfrm>
          <a:prstGeom prst="rect">
            <a:avLst/>
          </a:prstGeom>
          <a:solidFill>
            <a:sysClr val="windowText" lastClr="000000"/>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srgbClr val="D4D4D4"/>
                </a:solidFill>
                <a:effectLst/>
                <a:uLnTx/>
                <a:uFillTx/>
                <a:latin typeface="Consolas" panose="020B0609020204030204" pitchFamily="49" charset="0"/>
                <a:ea typeface="ＭＳ Ｐゴシック" panose="020B0600070205080204" pitchFamily="50" charset="-128"/>
                <a:cs typeface="ＭＳ Ｐゴシック" panose="020B0600070205080204" pitchFamily="50" charset="-128"/>
              </a:rPr>
              <a:t>Input Data: Hello Worl</a:t>
            </a:r>
            <a:endParaRPr kumimoji="0" lang="ja-JP" altLang="ja-JP" sz="1050" b="0" i="0" u="none" strike="noStrike" kern="0" cap="none" spc="0" normalizeH="0" baseline="0" noProof="0" dirty="0">
              <a:ln>
                <a:noFill/>
              </a:ln>
              <a:solidFill>
                <a:prstClr val="black"/>
              </a:solidFill>
              <a:effectLst/>
              <a:uLnTx/>
              <a:uFillTx/>
              <a:latin typeface="Arial" panose="020B0604020202020204" pitchFamily="34" charset="0"/>
              <a:ea typeface="ＭＳ 明朝" panose="02020609040205080304" pitchFamily="17" charset="-128"/>
              <a:cs typeface="Times New Roman" panose="02020603050405020304" pitchFamily="18" charset="0"/>
            </a:endParaRPr>
          </a:p>
        </p:txBody>
      </p:sp>
      <p:sp>
        <p:nvSpPr>
          <p:cNvPr id="1053" name="正方形/長方形 1052">
            <a:extLst>
              <a:ext uri="{FF2B5EF4-FFF2-40B4-BE49-F238E27FC236}">
                <a16:creationId xmlns:a16="http://schemas.microsoft.com/office/drawing/2014/main" id="{EF56B875-2C1C-C436-B0B4-50C8625543FF}"/>
              </a:ext>
            </a:extLst>
          </p:cNvPr>
          <p:cNvSpPr/>
          <p:nvPr/>
        </p:nvSpPr>
        <p:spPr>
          <a:xfrm flipH="1">
            <a:off x="5637645" y="5968213"/>
            <a:ext cx="1999582"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Printf</a:t>
            </a: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で表示される文字列</a:t>
            </a:r>
            <a:endPar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endParaRPr>
          </a:p>
        </p:txBody>
      </p:sp>
      <p:graphicFrame>
        <p:nvGraphicFramePr>
          <p:cNvPr id="1054" name="表 1053">
            <a:extLst>
              <a:ext uri="{FF2B5EF4-FFF2-40B4-BE49-F238E27FC236}">
                <a16:creationId xmlns:a16="http://schemas.microsoft.com/office/drawing/2014/main" id="{004FAC7A-E48F-EC97-EED1-2159780AB222}"/>
              </a:ext>
            </a:extLst>
          </p:cNvPr>
          <p:cNvGraphicFramePr>
            <a:graphicFrameLocks noGrp="1"/>
          </p:cNvGraphicFramePr>
          <p:nvPr>
            <p:extLst>
              <p:ext uri="{D42A27DB-BD31-4B8C-83A1-F6EECF244321}">
                <p14:modId xmlns:p14="http://schemas.microsoft.com/office/powerpoint/2010/main" val="164004467"/>
              </p:ext>
            </p:extLst>
          </p:nvPr>
        </p:nvGraphicFramePr>
        <p:xfrm>
          <a:off x="4187571" y="5443376"/>
          <a:ext cx="1224000" cy="1074960"/>
        </p:xfrm>
        <a:graphic>
          <a:graphicData uri="http://schemas.openxmlformats.org/drawingml/2006/table">
            <a:tbl>
              <a:tblPr firstRow="1" bandRow="1"/>
              <a:tblGrid>
                <a:gridCol w="306000">
                  <a:extLst>
                    <a:ext uri="{9D8B030D-6E8A-4147-A177-3AD203B41FA5}">
                      <a16:colId xmlns:a16="http://schemas.microsoft.com/office/drawing/2014/main" val="2910736456"/>
                    </a:ext>
                  </a:extLst>
                </a:gridCol>
                <a:gridCol w="918000">
                  <a:extLst>
                    <a:ext uri="{9D8B030D-6E8A-4147-A177-3AD203B41FA5}">
                      <a16:colId xmlns:a16="http://schemas.microsoft.com/office/drawing/2014/main" val="4071192679"/>
                    </a:ext>
                  </a:extLst>
                </a:gridCol>
              </a:tblGrid>
              <a:tr h="252000">
                <a:tc gridSpan="2">
                  <a:txBody>
                    <a:bodyPr/>
                    <a:lstStyle>
                      <a:lvl1pPr marL="0" algn="l" defTabSz="914400" rtl="0" eaLnBrk="1" latinLnBrk="0" hangingPunct="1">
                        <a:defRPr kumimoji="1" sz="1800" b="1" kern="1200">
                          <a:solidFill>
                            <a:schemeClr val="lt1"/>
                          </a:solidFill>
                          <a:latin typeface="Calibri"/>
                        </a:defRPr>
                      </a:lvl1pPr>
                      <a:lvl2pPr marL="457200" algn="l" defTabSz="914400" rtl="0" eaLnBrk="1" latinLnBrk="0" hangingPunct="1">
                        <a:defRPr kumimoji="1" sz="1800" b="1" kern="1200">
                          <a:solidFill>
                            <a:schemeClr val="lt1"/>
                          </a:solidFill>
                          <a:latin typeface="Calibri"/>
                        </a:defRPr>
                      </a:lvl2pPr>
                      <a:lvl3pPr marL="914400" algn="l" defTabSz="914400" rtl="0" eaLnBrk="1" latinLnBrk="0" hangingPunct="1">
                        <a:defRPr kumimoji="1" sz="1800" b="1" kern="1200">
                          <a:solidFill>
                            <a:schemeClr val="lt1"/>
                          </a:solidFill>
                          <a:latin typeface="Calibri"/>
                        </a:defRPr>
                      </a:lvl3pPr>
                      <a:lvl4pPr marL="1371600" algn="l" defTabSz="914400" rtl="0" eaLnBrk="1" latinLnBrk="0" hangingPunct="1">
                        <a:defRPr kumimoji="1" sz="1800" b="1" kern="1200">
                          <a:solidFill>
                            <a:schemeClr val="lt1"/>
                          </a:solidFill>
                          <a:latin typeface="Calibri"/>
                        </a:defRPr>
                      </a:lvl4pPr>
                      <a:lvl5pPr marL="1828800" algn="l" defTabSz="914400" rtl="0" eaLnBrk="1" latinLnBrk="0" hangingPunct="1">
                        <a:defRPr kumimoji="1" sz="1800" b="1" kern="1200">
                          <a:solidFill>
                            <a:schemeClr val="lt1"/>
                          </a:solidFill>
                          <a:latin typeface="Calibri"/>
                        </a:defRPr>
                      </a:lvl5pPr>
                      <a:lvl6pPr marL="2286000" algn="l" defTabSz="914400" rtl="0" eaLnBrk="1" latinLnBrk="0" hangingPunct="1">
                        <a:defRPr kumimoji="1" sz="1800" b="1" kern="1200">
                          <a:solidFill>
                            <a:schemeClr val="lt1"/>
                          </a:solidFill>
                          <a:latin typeface="Calibri"/>
                        </a:defRPr>
                      </a:lvl6pPr>
                      <a:lvl7pPr marL="2743200" algn="l" defTabSz="914400" rtl="0" eaLnBrk="1" latinLnBrk="0" hangingPunct="1">
                        <a:defRPr kumimoji="1" sz="1800" b="1" kern="1200">
                          <a:solidFill>
                            <a:schemeClr val="lt1"/>
                          </a:solidFill>
                          <a:latin typeface="Calibri"/>
                        </a:defRPr>
                      </a:lvl7pPr>
                      <a:lvl8pPr marL="3200400" algn="l" defTabSz="914400" rtl="0" eaLnBrk="1" latinLnBrk="0" hangingPunct="1">
                        <a:defRPr kumimoji="1" sz="1800" b="1" kern="1200">
                          <a:solidFill>
                            <a:schemeClr val="lt1"/>
                          </a:solidFill>
                          <a:latin typeface="Calibri"/>
                        </a:defRPr>
                      </a:lvl8pPr>
                      <a:lvl9pPr marL="3657600" algn="l" defTabSz="914400" rtl="0" eaLnBrk="1" latinLnBrk="0" hangingPunct="1">
                        <a:defRPr kumimoji="1" sz="1800" b="1" kern="1200">
                          <a:solidFill>
                            <a:schemeClr val="lt1"/>
                          </a:solidFill>
                          <a:latin typeface="Calibri"/>
                        </a:defRPr>
                      </a:lvl9pPr>
                    </a:lstStyle>
                    <a:p>
                      <a:r>
                        <a:rPr kumimoji="1" lang="en-US" altLang="ja-JP" sz="1050" b="0" dirty="0">
                          <a:solidFill>
                            <a:schemeClr val="tx1"/>
                          </a:solidFill>
                          <a:latin typeface="Meiryo UI" panose="020B0604030504040204" pitchFamily="50" charset="-128"/>
                          <a:ea typeface="Meiryo UI" panose="020B0604030504040204" pitchFamily="50" charset="-128"/>
                        </a:rPr>
                        <a:t>“Hello Worl”</a:t>
                      </a:r>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kumimoji="1" lang="ja-JP" altLang="en-US"/>
                    </a:p>
                  </a:txBody>
                  <a:tcPr/>
                </a:tc>
                <a:extLst>
                  <a:ext uri="{0D108BD9-81ED-4DB2-BD59-A6C34878D82A}">
                    <a16:rowId xmlns:a16="http://schemas.microsoft.com/office/drawing/2014/main" val="3641881729"/>
                  </a:ext>
                </a:extLst>
              </a:tr>
              <a:tr h="252000">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b="0" dirty="0">
                          <a:solidFill>
                            <a:schemeClr val="tx1"/>
                          </a:solidFill>
                          <a:latin typeface="Meiryo UI" panose="020B0604030504040204" pitchFamily="50" charset="-128"/>
                          <a:ea typeface="Meiryo UI" panose="020B0604030504040204" pitchFamily="50" charset="-128"/>
                        </a:rPr>
                        <a:t>0</a:t>
                      </a:r>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b="0" dirty="0">
                          <a:solidFill>
                            <a:schemeClr val="tx1"/>
                          </a:solidFill>
                          <a:latin typeface="Meiryo UI" panose="020B0604030504040204" pitchFamily="50" charset="-128"/>
                          <a:ea typeface="Meiryo UI" panose="020B0604030504040204" pitchFamily="50" charset="-128"/>
                        </a:rPr>
                        <a:t>Canary</a:t>
                      </a:r>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893762856"/>
                  </a:ext>
                </a:extLst>
              </a:tr>
              <a:tr h="252000">
                <a:tc gridSpan="2">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ja-JP" altLang="en-US" sz="1200" b="0" dirty="0">
                          <a:solidFill>
                            <a:schemeClr val="tx1"/>
                          </a:solidFill>
                          <a:latin typeface="Meiryo UI" panose="020B0604030504040204" pitchFamily="50" charset="-128"/>
                          <a:ea typeface="Meiryo UI" panose="020B0604030504040204" pitchFamily="50" charset="-128"/>
                        </a:rPr>
                        <a:t>古い</a:t>
                      </a:r>
                      <a:r>
                        <a:rPr kumimoji="1" lang="en-US" altLang="ja-JP" sz="1200" b="0" dirty="0" err="1">
                          <a:solidFill>
                            <a:schemeClr val="tx1"/>
                          </a:solidFill>
                          <a:latin typeface="Meiryo UI" panose="020B0604030504040204" pitchFamily="50" charset="-128"/>
                          <a:ea typeface="Meiryo UI" panose="020B0604030504040204" pitchFamily="50" charset="-128"/>
                        </a:rPr>
                        <a:t>rbp</a:t>
                      </a:r>
                      <a:r>
                        <a:rPr kumimoji="1" lang="ja-JP" altLang="en-US" sz="1200" b="0" dirty="0">
                          <a:solidFill>
                            <a:schemeClr val="tx1"/>
                          </a:solidFill>
                          <a:latin typeface="Meiryo UI" panose="020B0604030504040204" pitchFamily="50" charset="-128"/>
                          <a:ea typeface="Meiryo UI" panose="020B0604030504040204" pitchFamily="50" charset="-128"/>
                        </a:rPr>
                        <a:t>の値</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kumimoji="1" lang="ja-JP" altLang="en-US"/>
                    </a:p>
                  </a:txBody>
                  <a:tcPr/>
                </a:tc>
                <a:extLst>
                  <a:ext uri="{0D108BD9-81ED-4DB2-BD59-A6C34878D82A}">
                    <a16:rowId xmlns:a16="http://schemas.microsoft.com/office/drawing/2014/main" val="598923247"/>
                  </a:ext>
                </a:extLst>
              </a:tr>
              <a:tr h="252000">
                <a:tc gridSpan="2">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b="0" dirty="0">
                          <a:solidFill>
                            <a:schemeClr val="tx1"/>
                          </a:solidFill>
                          <a:latin typeface="Meiryo UI" panose="020B0604030504040204" pitchFamily="50" charset="-128"/>
                          <a:ea typeface="Meiryo UI" panose="020B0604030504040204" pitchFamily="50" charset="-128"/>
                        </a:rPr>
                        <a:t>return</a:t>
                      </a:r>
                      <a:r>
                        <a:rPr kumimoji="1" lang="ja-JP" altLang="en-US" sz="1200" b="0" dirty="0">
                          <a:solidFill>
                            <a:schemeClr val="tx1"/>
                          </a:solidFill>
                          <a:latin typeface="Meiryo UI" panose="020B0604030504040204" pitchFamily="50" charset="-128"/>
                          <a:ea typeface="Meiryo UI" panose="020B0604030504040204" pitchFamily="50" charset="-128"/>
                        </a:rPr>
                        <a:t>アドレス</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kumimoji="1" lang="ja-JP" altLang="en-US"/>
                    </a:p>
                  </a:txBody>
                  <a:tcPr/>
                </a:tc>
                <a:extLst>
                  <a:ext uri="{0D108BD9-81ED-4DB2-BD59-A6C34878D82A}">
                    <a16:rowId xmlns:a16="http://schemas.microsoft.com/office/drawing/2014/main" val="4255660861"/>
                  </a:ext>
                </a:extLst>
              </a:tr>
            </a:tbl>
          </a:graphicData>
        </a:graphic>
      </p:graphicFrame>
      <p:sp>
        <p:nvSpPr>
          <p:cNvPr id="1055" name="正方形/長方形 1054">
            <a:extLst>
              <a:ext uri="{FF2B5EF4-FFF2-40B4-BE49-F238E27FC236}">
                <a16:creationId xmlns:a16="http://schemas.microsoft.com/office/drawing/2014/main" id="{1D4341D2-DC1F-1E55-63C7-BFB2EEEA3874}"/>
              </a:ext>
            </a:extLst>
          </p:cNvPr>
          <p:cNvSpPr/>
          <p:nvPr/>
        </p:nvSpPr>
        <p:spPr>
          <a:xfrm flipH="1">
            <a:off x="4036826" y="5163789"/>
            <a:ext cx="1944216"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Canary</a:t>
            </a: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の先頭が</a:t>
            </a:r>
            <a:r>
              <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0</a:t>
            </a: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の場合</a:t>
            </a:r>
            <a:endPar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endParaRPr>
          </a:p>
        </p:txBody>
      </p:sp>
      <p:sp>
        <p:nvSpPr>
          <p:cNvPr id="1056" name="フリーフォーム 45">
            <a:extLst>
              <a:ext uri="{FF2B5EF4-FFF2-40B4-BE49-F238E27FC236}">
                <a16:creationId xmlns:a16="http://schemas.microsoft.com/office/drawing/2014/main" id="{3592753D-A4D6-7990-57A4-C8EBA2126F7A}"/>
              </a:ext>
            </a:extLst>
          </p:cNvPr>
          <p:cNvSpPr/>
          <p:nvPr/>
        </p:nvSpPr>
        <p:spPr>
          <a:xfrm>
            <a:off x="4182573" y="5440809"/>
            <a:ext cx="1222796" cy="509914"/>
          </a:xfrm>
          <a:custGeom>
            <a:avLst/>
            <a:gdLst>
              <a:gd name="connsiteX0" fmla="*/ 391 w 1222796"/>
              <a:gd name="connsiteY0" fmla="*/ 0 h 509914"/>
              <a:gd name="connsiteX1" fmla="*/ 1222796 w 1222796"/>
              <a:gd name="connsiteY1" fmla="*/ 0 h 509914"/>
              <a:gd name="connsiteX2" fmla="*/ 1222796 w 1222796"/>
              <a:gd name="connsiteY2" fmla="*/ 254957 h 509914"/>
              <a:gd name="connsiteX3" fmla="*/ 286301 w 1222796"/>
              <a:gd name="connsiteY3" fmla="*/ 254957 h 509914"/>
              <a:gd name="connsiteX4" fmla="*/ 286301 w 1222796"/>
              <a:gd name="connsiteY4" fmla="*/ 509914 h 509914"/>
              <a:gd name="connsiteX5" fmla="*/ 0 w 1222796"/>
              <a:gd name="connsiteY5" fmla="*/ 509914 h 509914"/>
              <a:gd name="connsiteX6" fmla="*/ 0 w 1222796"/>
              <a:gd name="connsiteY6" fmla="*/ 254957 h 509914"/>
              <a:gd name="connsiteX7" fmla="*/ 391 w 1222796"/>
              <a:gd name="connsiteY7" fmla="*/ 254957 h 50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2796" h="509914">
                <a:moveTo>
                  <a:pt x="391" y="0"/>
                </a:moveTo>
                <a:lnTo>
                  <a:pt x="1222796" y="0"/>
                </a:lnTo>
                <a:lnTo>
                  <a:pt x="1222796" y="254957"/>
                </a:lnTo>
                <a:lnTo>
                  <a:pt x="286301" y="254957"/>
                </a:lnTo>
                <a:lnTo>
                  <a:pt x="286301" y="509914"/>
                </a:lnTo>
                <a:lnTo>
                  <a:pt x="0" y="509914"/>
                </a:lnTo>
                <a:lnTo>
                  <a:pt x="0" y="254957"/>
                </a:lnTo>
                <a:lnTo>
                  <a:pt x="391" y="254957"/>
                </a:lnTo>
                <a:close/>
              </a:path>
            </a:pathLst>
          </a:custGeom>
          <a:no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57" name="角丸四角形吹き出し 46">
            <a:extLst>
              <a:ext uri="{FF2B5EF4-FFF2-40B4-BE49-F238E27FC236}">
                <a16:creationId xmlns:a16="http://schemas.microsoft.com/office/drawing/2014/main" id="{3AE4DEB5-381D-6AAF-11D5-58E3369A31C7}"/>
              </a:ext>
            </a:extLst>
          </p:cNvPr>
          <p:cNvSpPr/>
          <p:nvPr/>
        </p:nvSpPr>
        <p:spPr>
          <a:xfrm>
            <a:off x="2020603" y="5726998"/>
            <a:ext cx="1940894" cy="745479"/>
          </a:xfrm>
          <a:prstGeom prst="wedgeRoundRectCallout">
            <a:avLst>
              <a:gd name="adj1" fmla="val 61906"/>
              <a:gd name="adj2" fmla="val -31914"/>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canary</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の先頭が</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NULL</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文字として</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解釈されるため、</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赤枠の部分までが文字列データとして</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printf</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で表示される</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58" name="角丸四角形吹き出し 49">
            <a:extLst>
              <a:ext uri="{FF2B5EF4-FFF2-40B4-BE49-F238E27FC236}">
                <a16:creationId xmlns:a16="http://schemas.microsoft.com/office/drawing/2014/main" id="{F3613DB9-D18B-605A-68A9-CD97757B7749}"/>
              </a:ext>
            </a:extLst>
          </p:cNvPr>
          <p:cNvSpPr/>
          <p:nvPr/>
        </p:nvSpPr>
        <p:spPr>
          <a:xfrm>
            <a:off x="7704814" y="5885155"/>
            <a:ext cx="1395010" cy="242208"/>
          </a:xfrm>
          <a:prstGeom prst="wedgeRoundRectCallout">
            <a:avLst>
              <a:gd name="adj1" fmla="val -33628"/>
              <a:gd name="adj2" fmla="val 95687"/>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canary</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値が漏洩しない</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59" name="二等辺三角形 1058">
            <a:extLst>
              <a:ext uri="{FF2B5EF4-FFF2-40B4-BE49-F238E27FC236}">
                <a16:creationId xmlns:a16="http://schemas.microsoft.com/office/drawing/2014/main" id="{F74491B3-180C-A22E-7162-B62EBABF5340}"/>
              </a:ext>
            </a:extLst>
          </p:cNvPr>
          <p:cNvSpPr/>
          <p:nvPr/>
        </p:nvSpPr>
        <p:spPr>
          <a:xfrm rot="5400000">
            <a:off x="5328793" y="6146761"/>
            <a:ext cx="503967" cy="250892"/>
          </a:xfrm>
          <a:prstGeom prst="triangle">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60" name="二等辺三角形 1059">
            <a:extLst>
              <a:ext uri="{FF2B5EF4-FFF2-40B4-BE49-F238E27FC236}">
                <a16:creationId xmlns:a16="http://schemas.microsoft.com/office/drawing/2014/main" id="{5C10892A-5ECD-28C6-017B-A90CCBB89D25}"/>
              </a:ext>
            </a:extLst>
          </p:cNvPr>
          <p:cNvSpPr/>
          <p:nvPr/>
        </p:nvSpPr>
        <p:spPr>
          <a:xfrm rot="10800000">
            <a:off x="6951789" y="4450732"/>
            <a:ext cx="1241891" cy="126952"/>
          </a:xfrm>
          <a:prstGeom prst="triangle">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61" name="下矢印 7">
            <a:extLst>
              <a:ext uri="{FF2B5EF4-FFF2-40B4-BE49-F238E27FC236}">
                <a16:creationId xmlns:a16="http://schemas.microsoft.com/office/drawing/2014/main" id="{84C153AC-5FB4-F479-B9AF-BF89D1A5951D}"/>
              </a:ext>
            </a:extLst>
          </p:cNvPr>
          <p:cNvSpPr/>
          <p:nvPr/>
        </p:nvSpPr>
        <p:spPr>
          <a:xfrm>
            <a:off x="4049909" y="4484210"/>
            <a:ext cx="1440160" cy="679579"/>
          </a:xfrm>
          <a:prstGeom prst="downArrow">
            <a:avLst/>
          </a:prstGeom>
          <a:solidFill>
            <a:sysClr val="window" lastClr="FFFFFF"/>
          </a:solidFill>
          <a:ln w="9525" cap="flat" cmpd="sng" algn="ctr">
            <a:solidFill>
              <a:sysClr val="windowText" lastClr="000000"/>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10byte</a:t>
            </a:r>
            <a:r>
              <a:rPr kumimoji="0" lang="ja-JP" altLang="en-US"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以上</a:t>
            </a:r>
            <a:endParaRPr kumimoji="0" lang="en-US" altLang="ja-JP"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の文字列入力</a:t>
            </a:r>
          </a:p>
        </p:txBody>
      </p:sp>
      <p:sp>
        <p:nvSpPr>
          <p:cNvPr id="1062" name="正方形/長方形 1061">
            <a:extLst>
              <a:ext uri="{FF2B5EF4-FFF2-40B4-BE49-F238E27FC236}">
                <a16:creationId xmlns:a16="http://schemas.microsoft.com/office/drawing/2014/main" id="{55809F23-7E9C-B638-3506-F001C83C42D7}"/>
              </a:ext>
            </a:extLst>
          </p:cNvPr>
          <p:cNvSpPr/>
          <p:nvPr/>
        </p:nvSpPr>
        <p:spPr>
          <a:xfrm>
            <a:off x="1407778" y="3860387"/>
            <a:ext cx="1719387" cy="210489"/>
          </a:xfrm>
          <a:prstGeom prst="rect">
            <a:avLst/>
          </a:prstGeom>
          <a:no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63" name="角丸四角形吹き出し 39">
            <a:extLst>
              <a:ext uri="{FF2B5EF4-FFF2-40B4-BE49-F238E27FC236}">
                <a16:creationId xmlns:a16="http://schemas.microsoft.com/office/drawing/2014/main" id="{920310E0-06FE-D644-AAAA-2EB13D2704C3}"/>
              </a:ext>
            </a:extLst>
          </p:cNvPr>
          <p:cNvSpPr/>
          <p:nvPr/>
        </p:nvSpPr>
        <p:spPr>
          <a:xfrm>
            <a:off x="2629462" y="3420826"/>
            <a:ext cx="1223088" cy="358403"/>
          </a:xfrm>
          <a:prstGeom prst="wedgeRoundRectCallout">
            <a:avLst>
              <a:gd name="adj1" fmla="val -36037"/>
              <a:gd name="adj2" fmla="val 72089"/>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入力データを</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10byte</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分</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だけ</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受け付ける</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64" name="正方形/長方形 1063">
            <a:extLst>
              <a:ext uri="{FF2B5EF4-FFF2-40B4-BE49-F238E27FC236}">
                <a16:creationId xmlns:a16="http://schemas.microsoft.com/office/drawing/2014/main" id="{FE50FF3B-12C4-D856-6DA0-49B359EE3D8B}"/>
              </a:ext>
            </a:extLst>
          </p:cNvPr>
          <p:cNvSpPr/>
          <p:nvPr/>
        </p:nvSpPr>
        <p:spPr>
          <a:xfrm>
            <a:off x="1406372" y="4207073"/>
            <a:ext cx="2446177" cy="210489"/>
          </a:xfrm>
          <a:prstGeom prst="rect">
            <a:avLst/>
          </a:prstGeom>
          <a:no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65" name="角丸四角形吹き出し 41">
            <a:extLst>
              <a:ext uri="{FF2B5EF4-FFF2-40B4-BE49-F238E27FC236}">
                <a16:creationId xmlns:a16="http://schemas.microsoft.com/office/drawing/2014/main" id="{58E55ACA-6393-33E9-F604-87E53ABFE9AC}"/>
              </a:ext>
            </a:extLst>
          </p:cNvPr>
          <p:cNvSpPr/>
          <p:nvPr/>
        </p:nvSpPr>
        <p:spPr>
          <a:xfrm>
            <a:off x="2273979" y="4473755"/>
            <a:ext cx="1259177" cy="351108"/>
          </a:xfrm>
          <a:prstGeom prst="wedgeRoundRectCallout">
            <a:avLst>
              <a:gd name="adj1" fmla="val -19535"/>
              <a:gd name="adj2" fmla="val -72859"/>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入力データを元に</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文字列を表示</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66" name="テキスト ボックス 1065">
            <a:extLst>
              <a:ext uri="{FF2B5EF4-FFF2-40B4-BE49-F238E27FC236}">
                <a16:creationId xmlns:a16="http://schemas.microsoft.com/office/drawing/2014/main" id="{768CC278-2352-3550-308B-FD187CE18B1D}"/>
              </a:ext>
            </a:extLst>
          </p:cNvPr>
          <p:cNvSpPr txBox="1"/>
          <p:nvPr/>
        </p:nvSpPr>
        <p:spPr>
          <a:xfrm>
            <a:off x="227022" y="1861907"/>
            <a:ext cx="5888644" cy="523220"/>
          </a:xfrm>
          <a:prstGeom prst="rect">
            <a:avLst/>
          </a:prstGeom>
          <a:noFill/>
        </p:spPr>
        <p:txBody>
          <a:bodyPr wrap="square" rtlCol="0">
            <a:spAutoFit/>
          </a:bodyPr>
          <a:lstStyle/>
          <a:p>
            <a:r>
              <a:rPr lang="ja-JP" altLang="en-US" sz="1400" b="1" dirty="0">
                <a:latin typeface="Meiryo UI" panose="020B0604030504040204" pitchFamily="50" charset="-128"/>
                <a:ea typeface="Meiryo UI" panose="020B0604030504040204" pitchFamily="50" charset="-128"/>
              </a:rPr>
              <a:t>特徴①：最初の</a:t>
            </a:r>
            <a:r>
              <a:rPr lang="en-US" altLang="ja-JP" sz="1400" b="1" dirty="0">
                <a:latin typeface="Meiryo UI" panose="020B0604030504040204" pitchFamily="50" charset="-128"/>
                <a:ea typeface="Meiryo UI" panose="020B0604030504040204" pitchFamily="50" charset="-128"/>
              </a:rPr>
              <a:t>1</a:t>
            </a:r>
            <a:r>
              <a:rPr lang="ja-JP" altLang="en-US" sz="1400" b="1" dirty="0">
                <a:latin typeface="Meiryo UI" panose="020B0604030504040204" pitchFamily="50" charset="-128"/>
                <a:ea typeface="Meiryo UI" panose="020B0604030504040204" pitchFamily="50" charset="-128"/>
              </a:rPr>
              <a:t>バイトは必ず</a:t>
            </a:r>
            <a:r>
              <a:rPr lang="en-US" altLang="ja-JP" sz="1400" b="1" dirty="0">
                <a:latin typeface="Meiryo UI" panose="020B0604030504040204" pitchFamily="50" charset="-128"/>
                <a:ea typeface="Meiryo UI" panose="020B0604030504040204" pitchFamily="50" charset="-128"/>
              </a:rPr>
              <a:t>NULL</a:t>
            </a:r>
            <a:r>
              <a:rPr lang="ja-JP" altLang="en-US" sz="1400" b="1" dirty="0">
                <a:latin typeface="Meiryo UI" panose="020B0604030504040204" pitchFamily="50" charset="-128"/>
                <a:ea typeface="Meiryo UI" panose="020B0604030504040204" pitchFamily="50" charset="-128"/>
              </a:rPr>
              <a:t>文字</a:t>
            </a:r>
            <a:r>
              <a:rPr lang="en-US" altLang="ja-JP" sz="1400" b="1" dirty="0">
                <a:latin typeface="Meiryo UI" panose="020B0604030504040204" pitchFamily="50" charset="-128"/>
                <a:ea typeface="Meiryo UI" panose="020B0604030504040204" pitchFamily="50" charset="-128"/>
              </a:rPr>
              <a:t>(0x00)</a:t>
            </a:r>
            <a:r>
              <a:rPr lang="ja-JP" altLang="en-US" sz="1400" b="1" dirty="0">
                <a:latin typeface="Meiryo UI" panose="020B0604030504040204" pitchFamily="50" charset="-128"/>
                <a:ea typeface="Meiryo UI" panose="020B0604030504040204" pitchFamily="50" charset="-128"/>
              </a:rPr>
              <a:t>となる</a:t>
            </a:r>
            <a:endParaRPr lang="en-US" altLang="ja-JP" sz="1400" b="1"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NULL</a:t>
            </a:r>
            <a:r>
              <a:rPr lang="ja-JP" altLang="en-US" sz="1400" dirty="0">
                <a:latin typeface="Meiryo UI" panose="020B0604030504040204" pitchFamily="50" charset="-128"/>
                <a:ea typeface="Meiryo UI" panose="020B0604030504040204" pitchFamily="50" charset="-128"/>
              </a:rPr>
              <a:t>文字終端しない文字列操作などで</a:t>
            </a:r>
            <a:r>
              <a:rPr lang="en-US" altLang="ja-JP" sz="1400" dirty="0">
                <a:latin typeface="Meiryo UI" panose="020B0604030504040204" pitchFamily="50" charset="-128"/>
                <a:ea typeface="Meiryo UI" panose="020B0604030504040204" pitchFamily="50" charset="-128"/>
              </a:rPr>
              <a:t>canary</a:t>
            </a:r>
            <a:r>
              <a:rPr lang="ja-JP" altLang="en-US" sz="1400" dirty="0">
                <a:latin typeface="Meiryo UI" panose="020B0604030504040204" pitchFamily="50" charset="-128"/>
                <a:ea typeface="Meiryo UI" panose="020B0604030504040204" pitchFamily="50" charset="-128"/>
              </a:rPr>
              <a:t>の値が漏れることを防いでいる。</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05303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Canary</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について</a:t>
            </a:r>
          </a:p>
        </p:txBody>
      </p:sp>
      <p:sp>
        <p:nvSpPr>
          <p:cNvPr id="4" name="正方形/長方形 3">
            <a:extLst>
              <a:ext uri="{FF2B5EF4-FFF2-40B4-BE49-F238E27FC236}">
                <a16:creationId xmlns:a16="http://schemas.microsoft.com/office/drawing/2014/main" id="{1066863E-8EFF-584C-3D91-B42DD3B06948}"/>
              </a:ext>
            </a:extLst>
          </p:cNvPr>
          <p:cNvSpPr/>
          <p:nvPr/>
        </p:nvSpPr>
        <p:spPr>
          <a:xfrm>
            <a:off x="91975" y="681073"/>
            <a:ext cx="5420304"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Canary</a:t>
            </a:r>
            <a:r>
              <a:rPr lang="ja-JP" altLang="en-US" sz="1600" dirty="0">
                <a:latin typeface="Meiryo UI" panose="020B0604030504040204" pitchFamily="50" charset="-128"/>
                <a:ea typeface="Meiryo UI" panose="020B0604030504040204" pitchFamily="50" charset="-128"/>
              </a:rPr>
              <a:t>について</a:t>
            </a:r>
            <a:endParaRPr lang="en-US" altLang="ja-JP" sz="1600" dirty="0">
              <a:latin typeface="Meiryo UI" panose="020B0604030504040204" pitchFamily="50" charset="-128"/>
              <a:ea typeface="Meiryo UI" panose="020B0604030504040204" pitchFamily="50" charset="-128"/>
            </a:endParaRPr>
          </a:p>
        </p:txBody>
      </p:sp>
      <p:sp>
        <p:nvSpPr>
          <p:cNvPr id="1066" name="テキスト ボックス 1065">
            <a:extLst>
              <a:ext uri="{FF2B5EF4-FFF2-40B4-BE49-F238E27FC236}">
                <a16:creationId xmlns:a16="http://schemas.microsoft.com/office/drawing/2014/main" id="{768CC278-2352-3550-308B-FD187CE18B1D}"/>
              </a:ext>
            </a:extLst>
          </p:cNvPr>
          <p:cNvSpPr txBox="1"/>
          <p:nvPr/>
        </p:nvSpPr>
        <p:spPr>
          <a:xfrm>
            <a:off x="207355" y="1080012"/>
            <a:ext cx="7961859" cy="954107"/>
          </a:xfrm>
          <a:prstGeom prst="rect">
            <a:avLst/>
          </a:prstGeom>
          <a:noFill/>
        </p:spPr>
        <p:txBody>
          <a:bodyPr wrap="square" rtlCol="0">
            <a:spAutoFit/>
          </a:bodyPr>
          <a:lstStyle/>
          <a:p>
            <a:r>
              <a:rPr lang="ja-JP" altLang="en-US" sz="1400" b="1" dirty="0">
                <a:latin typeface="Meiryo UI" panose="020B0604030504040204" pitchFamily="50" charset="-128"/>
                <a:ea typeface="Meiryo UI" panose="020B0604030504040204" pitchFamily="50" charset="-128"/>
              </a:rPr>
              <a:t>特徴②：実行ファイルが再起動するたび</a:t>
            </a:r>
            <a:r>
              <a:rPr lang="en-US" altLang="ja-JP" sz="1400" b="1" dirty="0">
                <a:latin typeface="Meiryo UI" panose="020B0604030504040204" pitchFamily="50" charset="-128"/>
                <a:ea typeface="Meiryo UI" panose="020B0604030504040204" pitchFamily="50" charset="-128"/>
              </a:rPr>
              <a:t>canary</a:t>
            </a:r>
            <a:r>
              <a:rPr lang="ja-JP" altLang="en-US" sz="1400" b="1" dirty="0">
                <a:latin typeface="Meiryo UI" panose="020B0604030504040204" pitchFamily="50" charset="-128"/>
                <a:ea typeface="Meiryo UI" panose="020B0604030504040204" pitchFamily="50" charset="-128"/>
              </a:rPr>
              <a:t>値は変化する</a:t>
            </a:r>
            <a:endParaRPr lang="en-US" altLang="ja-JP" sz="1400" b="1"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逆の言い方をすると再起動するまでは</a:t>
            </a:r>
            <a:r>
              <a:rPr lang="en-US" altLang="ja-JP" sz="1400" dirty="0">
                <a:latin typeface="Meiryo UI" panose="020B0604030504040204" pitchFamily="50" charset="-128"/>
                <a:ea typeface="Meiryo UI" panose="020B0604030504040204" pitchFamily="50" charset="-128"/>
              </a:rPr>
              <a:t>canary</a:t>
            </a:r>
            <a:r>
              <a:rPr lang="ja-JP" altLang="en-US" sz="1400" dirty="0">
                <a:latin typeface="Meiryo UI" panose="020B0604030504040204" pitchFamily="50" charset="-128"/>
                <a:ea typeface="Meiryo UI" panose="020B0604030504040204" pitchFamily="50" charset="-128"/>
              </a:rPr>
              <a:t>値は変化しない。</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ja-JP" altLang="en-US" sz="1400" b="1" dirty="0">
                <a:latin typeface="Meiryo UI" panose="020B0604030504040204" pitchFamily="50" charset="-128"/>
                <a:ea typeface="Meiryo UI" panose="020B0604030504040204" pitchFamily="50" charset="-128"/>
              </a:rPr>
              <a:t>特徴③：</a:t>
            </a:r>
            <a:r>
              <a:rPr lang="en-US" altLang="ja-JP" sz="1400" b="1" dirty="0">
                <a:latin typeface="Meiryo UI" panose="020B0604030504040204" pitchFamily="50" charset="-128"/>
                <a:ea typeface="Meiryo UI" panose="020B0604030504040204" pitchFamily="50" charset="-128"/>
              </a:rPr>
              <a:t>fork</a:t>
            </a:r>
            <a:r>
              <a:rPr lang="ja-JP" altLang="en-US" sz="1400" b="1" dirty="0">
                <a:latin typeface="Meiryo UI" panose="020B0604030504040204" pitchFamily="50" charset="-128"/>
                <a:ea typeface="Meiryo UI" panose="020B0604030504040204" pitchFamily="50" charset="-128"/>
              </a:rPr>
              <a:t>で作成した子プロセスの</a:t>
            </a:r>
            <a:r>
              <a:rPr lang="en-US" altLang="ja-JP" sz="1400" b="1" dirty="0">
                <a:latin typeface="Meiryo UI" panose="020B0604030504040204" pitchFamily="50" charset="-128"/>
                <a:ea typeface="Meiryo UI" panose="020B0604030504040204" pitchFamily="50" charset="-128"/>
              </a:rPr>
              <a:t>canary</a:t>
            </a:r>
            <a:r>
              <a:rPr lang="ja-JP" altLang="en-US" sz="1400" b="1" dirty="0">
                <a:latin typeface="Meiryo UI" panose="020B0604030504040204" pitchFamily="50" charset="-128"/>
                <a:ea typeface="Meiryo UI" panose="020B0604030504040204" pitchFamily="50" charset="-128"/>
              </a:rPr>
              <a:t>は親プロセスの</a:t>
            </a:r>
            <a:r>
              <a:rPr lang="en-US" altLang="ja-JP" sz="1400" b="1" dirty="0">
                <a:latin typeface="Meiryo UI" panose="020B0604030504040204" pitchFamily="50" charset="-128"/>
                <a:ea typeface="Meiryo UI" panose="020B0604030504040204" pitchFamily="50" charset="-128"/>
              </a:rPr>
              <a:t>canary</a:t>
            </a:r>
            <a:r>
              <a:rPr lang="ja-JP" altLang="en-US" sz="1400" b="1" dirty="0">
                <a:latin typeface="Meiryo UI" panose="020B0604030504040204" pitchFamily="50" charset="-128"/>
                <a:ea typeface="Meiryo UI" panose="020B0604030504040204" pitchFamily="50" charset="-128"/>
              </a:rPr>
              <a:t>と同じ値になる</a:t>
            </a:r>
            <a:endParaRPr lang="en-US" altLang="ja-JP" sz="1400" b="1"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FA764404-D1AD-2462-AEDE-5CF28007A924}"/>
              </a:ext>
            </a:extLst>
          </p:cNvPr>
          <p:cNvSpPr/>
          <p:nvPr/>
        </p:nvSpPr>
        <p:spPr>
          <a:xfrm>
            <a:off x="530153" y="2648866"/>
            <a:ext cx="1500555" cy="864096"/>
          </a:xfrm>
          <a:prstGeom prst="rect">
            <a:avLst/>
          </a:prstGeom>
          <a:solidFill>
            <a:srgbClr val="9BBB59">
              <a:lumMod val="20000"/>
              <a:lumOff val="80000"/>
            </a:srgbClr>
          </a:solidFill>
          <a:ln w="9525" cap="flat" cmpd="sng" algn="ctr">
            <a:solidFill>
              <a:sysClr val="windowText" lastClr="000000"/>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 name="正方形/長方形 5">
            <a:extLst>
              <a:ext uri="{FF2B5EF4-FFF2-40B4-BE49-F238E27FC236}">
                <a16:creationId xmlns:a16="http://schemas.microsoft.com/office/drawing/2014/main" id="{C023DC16-C2FF-0C63-6381-524214655542}"/>
              </a:ext>
            </a:extLst>
          </p:cNvPr>
          <p:cNvSpPr/>
          <p:nvPr/>
        </p:nvSpPr>
        <p:spPr>
          <a:xfrm flipH="1">
            <a:off x="619136" y="2365311"/>
            <a:ext cx="1322587"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親プロセス</a:t>
            </a:r>
            <a:endPar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endParaRPr>
          </a:p>
        </p:txBody>
      </p:sp>
      <p:sp>
        <p:nvSpPr>
          <p:cNvPr id="7" name="正方形/長方形 6">
            <a:extLst>
              <a:ext uri="{FF2B5EF4-FFF2-40B4-BE49-F238E27FC236}">
                <a16:creationId xmlns:a16="http://schemas.microsoft.com/office/drawing/2014/main" id="{2E40CE4F-1E68-E0E4-A71B-F8C0D33B79D1}"/>
              </a:ext>
            </a:extLst>
          </p:cNvPr>
          <p:cNvSpPr/>
          <p:nvPr/>
        </p:nvSpPr>
        <p:spPr>
          <a:xfrm>
            <a:off x="787085" y="2877927"/>
            <a:ext cx="1009881" cy="394217"/>
          </a:xfrm>
          <a:prstGeom prst="rect">
            <a:avLst/>
          </a:prstGeom>
          <a:solidFill>
            <a:sysClr val="window" lastClr="FFFFFF"/>
          </a:solidFill>
          <a:ln w="12700" cap="flat" cmpd="sng" algn="ctr">
            <a:solidFill>
              <a:sysClr val="windowText" lastClr="000000"/>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canary: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0xaabbccdd</a:t>
            </a:r>
          </a:p>
        </p:txBody>
      </p:sp>
      <p:sp>
        <p:nvSpPr>
          <p:cNvPr id="9" name="正方形/長方形 8">
            <a:extLst>
              <a:ext uri="{FF2B5EF4-FFF2-40B4-BE49-F238E27FC236}">
                <a16:creationId xmlns:a16="http://schemas.microsoft.com/office/drawing/2014/main" id="{9F26144C-F297-3949-DF93-657C83BD8FDB}"/>
              </a:ext>
            </a:extLst>
          </p:cNvPr>
          <p:cNvSpPr/>
          <p:nvPr/>
        </p:nvSpPr>
        <p:spPr>
          <a:xfrm>
            <a:off x="2611577" y="3549985"/>
            <a:ext cx="1500555" cy="864096"/>
          </a:xfrm>
          <a:prstGeom prst="rect">
            <a:avLst/>
          </a:prstGeom>
          <a:solidFill>
            <a:srgbClr val="4F81BD">
              <a:lumMod val="20000"/>
              <a:lumOff val="80000"/>
            </a:srgbClr>
          </a:solidFill>
          <a:ln w="9525" cap="flat" cmpd="sng" algn="ctr">
            <a:solidFill>
              <a:sysClr val="windowText" lastClr="000000"/>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 name="正方形/長方形 9">
            <a:extLst>
              <a:ext uri="{FF2B5EF4-FFF2-40B4-BE49-F238E27FC236}">
                <a16:creationId xmlns:a16="http://schemas.microsoft.com/office/drawing/2014/main" id="{729C10DA-ECAA-A53C-C003-12FFB59CE3B3}"/>
              </a:ext>
            </a:extLst>
          </p:cNvPr>
          <p:cNvSpPr/>
          <p:nvPr/>
        </p:nvSpPr>
        <p:spPr>
          <a:xfrm>
            <a:off x="2868509" y="3779046"/>
            <a:ext cx="1009881" cy="394217"/>
          </a:xfrm>
          <a:prstGeom prst="rect">
            <a:avLst/>
          </a:prstGeom>
          <a:solidFill>
            <a:sysClr val="window" lastClr="FFFFFF"/>
          </a:solidFill>
          <a:ln w="12700" cap="flat" cmpd="sng" algn="ctr">
            <a:solidFill>
              <a:sysClr val="windowText" lastClr="000000"/>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canary: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0xaabbccdd</a:t>
            </a:r>
          </a:p>
        </p:txBody>
      </p:sp>
      <p:sp>
        <p:nvSpPr>
          <p:cNvPr id="11" name="正方形/長方形 10">
            <a:extLst>
              <a:ext uri="{FF2B5EF4-FFF2-40B4-BE49-F238E27FC236}">
                <a16:creationId xmlns:a16="http://schemas.microsoft.com/office/drawing/2014/main" id="{FA91732A-1945-E656-495B-637F7E2FD9E9}"/>
              </a:ext>
            </a:extLst>
          </p:cNvPr>
          <p:cNvSpPr/>
          <p:nvPr/>
        </p:nvSpPr>
        <p:spPr>
          <a:xfrm>
            <a:off x="4280079" y="3549625"/>
            <a:ext cx="1500555" cy="864096"/>
          </a:xfrm>
          <a:prstGeom prst="rect">
            <a:avLst/>
          </a:prstGeom>
          <a:solidFill>
            <a:srgbClr val="4F81BD">
              <a:lumMod val="20000"/>
              <a:lumOff val="80000"/>
            </a:srgbClr>
          </a:solidFill>
          <a:ln w="9525" cap="flat" cmpd="sng" algn="ctr">
            <a:solidFill>
              <a:sysClr val="windowText" lastClr="000000"/>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 name="正方形/長方形 11">
            <a:extLst>
              <a:ext uri="{FF2B5EF4-FFF2-40B4-BE49-F238E27FC236}">
                <a16:creationId xmlns:a16="http://schemas.microsoft.com/office/drawing/2014/main" id="{D1D2AB75-E8DE-7B00-8D01-E29A345DA31B}"/>
              </a:ext>
            </a:extLst>
          </p:cNvPr>
          <p:cNvSpPr/>
          <p:nvPr/>
        </p:nvSpPr>
        <p:spPr>
          <a:xfrm>
            <a:off x="4537011" y="3778686"/>
            <a:ext cx="1009881" cy="394217"/>
          </a:xfrm>
          <a:prstGeom prst="rect">
            <a:avLst/>
          </a:prstGeom>
          <a:solidFill>
            <a:sysClr val="window" lastClr="FFFFFF"/>
          </a:solidFill>
          <a:ln w="12700" cap="flat" cmpd="sng" algn="ctr">
            <a:solidFill>
              <a:sysClr val="windowText" lastClr="000000"/>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canary: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0xaabbccdd</a:t>
            </a:r>
          </a:p>
        </p:txBody>
      </p:sp>
      <p:sp>
        <p:nvSpPr>
          <p:cNvPr id="13" name="テキスト ボックス 12">
            <a:extLst>
              <a:ext uri="{FF2B5EF4-FFF2-40B4-BE49-F238E27FC236}">
                <a16:creationId xmlns:a16="http://schemas.microsoft.com/office/drawing/2014/main" id="{25D52DA1-1D5C-C649-84A6-68E51CFAF6F8}"/>
              </a:ext>
            </a:extLst>
          </p:cNvPr>
          <p:cNvSpPr txBox="1"/>
          <p:nvPr/>
        </p:nvSpPr>
        <p:spPr>
          <a:xfrm>
            <a:off x="5981397" y="3821905"/>
            <a:ext cx="478173" cy="307777"/>
          </a:xfrm>
          <a:prstGeom prst="rect">
            <a:avLst/>
          </a:prstGeom>
          <a:noFill/>
        </p:spPr>
        <p:txBody>
          <a:bodyPr wrap="square" rtlCol="0">
            <a:spAutoFit/>
          </a:bodyPr>
          <a:lstStyle/>
          <a:p>
            <a:r>
              <a:rPr lang="en-US" altLang="ja-JP" sz="1400" dirty="0">
                <a:solidFill>
                  <a:prstClr val="black"/>
                </a:solidFill>
                <a:latin typeface="Meiryo UI" panose="020B0604030504040204" pitchFamily="50" charset="-128"/>
                <a:ea typeface="Meiryo UI" panose="020B0604030504040204" pitchFamily="50" charset="-128"/>
              </a:rPr>
              <a:t>…</a:t>
            </a:r>
          </a:p>
        </p:txBody>
      </p:sp>
      <p:cxnSp>
        <p:nvCxnSpPr>
          <p:cNvPr id="14" name="曲線コネクタ 4">
            <a:extLst>
              <a:ext uri="{FF2B5EF4-FFF2-40B4-BE49-F238E27FC236}">
                <a16:creationId xmlns:a16="http://schemas.microsoft.com/office/drawing/2014/main" id="{E633C1BD-E971-AC7E-E1A8-C697D8B0CBE7}"/>
              </a:ext>
            </a:extLst>
          </p:cNvPr>
          <p:cNvCxnSpPr/>
          <p:nvPr/>
        </p:nvCxnSpPr>
        <p:spPr>
          <a:xfrm>
            <a:off x="2038023" y="2878897"/>
            <a:ext cx="1323832" cy="455517"/>
          </a:xfrm>
          <a:prstGeom prst="curvedConnector2">
            <a:avLst/>
          </a:prstGeom>
          <a:noFill/>
          <a:ln w="76200" cap="flat" cmpd="sng" algn="ctr">
            <a:solidFill>
              <a:sysClr val="windowText" lastClr="000000">
                <a:lumMod val="50000"/>
                <a:lumOff val="50000"/>
                <a:alpha val="50000"/>
              </a:sysClr>
            </a:solidFill>
            <a:prstDash val="solid"/>
            <a:headEnd type="none" w="med" len="med"/>
            <a:tailEnd type="triangle" w="med" len="med"/>
          </a:ln>
          <a:effectLst>
            <a:glow>
              <a:sysClr val="window" lastClr="FFFFFF">
                <a:alpha val="60000"/>
              </a:sysClr>
            </a:glow>
          </a:effectLst>
        </p:spPr>
      </p:cxnSp>
      <p:cxnSp>
        <p:nvCxnSpPr>
          <p:cNvPr id="15" name="曲線コネクタ 53">
            <a:extLst>
              <a:ext uri="{FF2B5EF4-FFF2-40B4-BE49-F238E27FC236}">
                <a16:creationId xmlns:a16="http://schemas.microsoft.com/office/drawing/2014/main" id="{C5BD3625-AC90-D5F2-1526-7CF3F1DF4260}"/>
              </a:ext>
            </a:extLst>
          </p:cNvPr>
          <p:cNvCxnSpPr/>
          <p:nvPr/>
        </p:nvCxnSpPr>
        <p:spPr>
          <a:xfrm>
            <a:off x="2038023" y="2878818"/>
            <a:ext cx="2992334" cy="455314"/>
          </a:xfrm>
          <a:prstGeom prst="curvedConnector2">
            <a:avLst/>
          </a:prstGeom>
          <a:noFill/>
          <a:ln w="76200" cap="flat" cmpd="sng" algn="ctr">
            <a:solidFill>
              <a:sysClr val="windowText" lastClr="000000">
                <a:lumMod val="50000"/>
                <a:lumOff val="50000"/>
                <a:alpha val="50000"/>
              </a:sysClr>
            </a:solidFill>
            <a:prstDash val="solid"/>
            <a:headEnd type="none" w="med" len="med"/>
            <a:tailEnd type="triangle" w="med" len="med"/>
          </a:ln>
          <a:effectLst>
            <a:glow>
              <a:sysClr val="window" lastClr="FFFFFF">
                <a:alpha val="60000"/>
              </a:sysClr>
            </a:glow>
          </a:effectLst>
        </p:spPr>
      </p:cxnSp>
      <p:sp>
        <p:nvSpPr>
          <p:cNvPr id="16" name="正方形/長方形 15">
            <a:extLst>
              <a:ext uri="{FF2B5EF4-FFF2-40B4-BE49-F238E27FC236}">
                <a16:creationId xmlns:a16="http://schemas.microsoft.com/office/drawing/2014/main" id="{F587FC40-B74C-A7CF-13F9-683FB7980F43}"/>
              </a:ext>
            </a:extLst>
          </p:cNvPr>
          <p:cNvSpPr/>
          <p:nvPr/>
        </p:nvSpPr>
        <p:spPr>
          <a:xfrm flipH="1">
            <a:off x="2700560" y="3280427"/>
            <a:ext cx="1322587"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子プロセス①</a:t>
            </a:r>
            <a:endPar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endParaRPr>
          </a:p>
        </p:txBody>
      </p:sp>
      <p:sp>
        <p:nvSpPr>
          <p:cNvPr id="17" name="正方形/長方形 16">
            <a:extLst>
              <a:ext uri="{FF2B5EF4-FFF2-40B4-BE49-F238E27FC236}">
                <a16:creationId xmlns:a16="http://schemas.microsoft.com/office/drawing/2014/main" id="{06496B13-A200-9320-579C-1EE40C04331D}"/>
              </a:ext>
            </a:extLst>
          </p:cNvPr>
          <p:cNvSpPr/>
          <p:nvPr/>
        </p:nvSpPr>
        <p:spPr>
          <a:xfrm flipH="1">
            <a:off x="4369062" y="3280426"/>
            <a:ext cx="1322587"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子プロセス②</a:t>
            </a:r>
            <a:endPar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endParaRPr>
          </a:p>
        </p:txBody>
      </p:sp>
      <p:sp>
        <p:nvSpPr>
          <p:cNvPr id="18" name="テキスト ボックス 17">
            <a:extLst>
              <a:ext uri="{FF2B5EF4-FFF2-40B4-BE49-F238E27FC236}">
                <a16:creationId xmlns:a16="http://schemas.microsoft.com/office/drawing/2014/main" id="{545419DD-5B8F-B02D-CC4E-2C3D6A29D842}"/>
              </a:ext>
            </a:extLst>
          </p:cNvPr>
          <p:cNvSpPr txBox="1"/>
          <p:nvPr/>
        </p:nvSpPr>
        <p:spPr>
          <a:xfrm>
            <a:off x="2699939" y="2584357"/>
            <a:ext cx="1476549" cy="253916"/>
          </a:xfrm>
          <a:prstGeom prst="rect">
            <a:avLst/>
          </a:prstGeom>
          <a:noFill/>
        </p:spPr>
        <p:txBody>
          <a:bodyPr wrap="square" rtlCol="0">
            <a:spAutoFit/>
          </a:bodyPr>
          <a:lstStyle/>
          <a:p>
            <a:r>
              <a:rPr lang="en-US" altLang="ja-JP" sz="1050" dirty="0">
                <a:solidFill>
                  <a:prstClr val="black"/>
                </a:solidFill>
                <a:latin typeface="Meiryo UI" panose="020B0604030504040204" pitchFamily="50" charset="-128"/>
                <a:ea typeface="Meiryo UI" panose="020B0604030504040204" pitchFamily="50" charset="-128"/>
              </a:rPr>
              <a:t>fork(</a:t>
            </a:r>
            <a:r>
              <a:rPr lang="ja-JP" altLang="en-US" sz="1050" dirty="0">
                <a:solidFill>
                  <a:prstClr val="black"/>
                </a:solidFill>
                <a:latin typeface="Meiryo UI" panose="020B0604030504040204" pitchFamily="50" charset="-128"/>
                <a:ea typeface="Meiryo UI" panose="020B0604030504040204" pitchFamily="50" charset="-128"/>
              </a:rPr>
              <a:t>プロセスの複製</a:t>
            </a:r>
            <a:r>
              <a:rPr lang="en-US" altLang="ja-JP" sz="1050" dirty="0">
                <a:solidFill>
                  <a:prstClr val="black"/>
                </a:solidFill>
                <a:latin typeface="Meiryo UI" panose="020B0604030504040204" pitchFamily="50" charset="-128"/>
                <a:ea typeface="Meiryo UI" panose="020B0604030504040204" pitchFamily="50" charset="-128"/>
              </a:rPr>
              <a:t>)</a:t>
            </a:r>
          </a:p>
        </p:txBody>
      </p:sp>
      <p:sp>
        <p:nvSpPr>
          <p:cNvPr id="21" name="角丸四角形吹き出し 57">
            <a:extLst>
              <a:ext uri="{FF2B5EF4-FFF2-40B4-BE49-F238E27FC236}">
                <a16:creationId xmlns:a16="http://schemas.microsoft.com/office/drawing/2014/main" id="{DB1BA565-2846-924C-A97D-420C455BE831}"/>
              </a:ext>
            </a:extLst>
          </p:cNvPr>
          <p:cNvSpPr/>
          <p:nvPr/>
        </p:nvSpPr>
        <p:spPr>
          <a:xfrm>
            <a:off x="5546892" y="2817875"/>
            <a:ext cx="1940894" cy="546219"/>
          </a:xfrm>
          <a:prstGeom prst="wedgeRoundRectCallout">
            <a:avLst>
              <a:gd name="adj1" fmla="val -40233"/>
              <a:gd name="adj2" fmla="val 103262"/>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fork</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で複製したプロセスの</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canary</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は親プロセスの</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canary</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と同じ</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588839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Canary</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回避</a:t>
            </a:r>
          </a:p>
        </p:txBody>
      </p:sp>
      <p:sp>
        <p:nvSpPr>
          <p:cNvPr id="3" name="テキスト ボックス 2">
            <a:extLst>
              <a:ext uri="{FF2B5EF4-FFF2-40B4-BE49-F238E27FC236}">
                <a16:creationId xmlns:a16="http://schemas.microsoft.com/office/drawing/2014/main" id="{15637AF3-F056-BDE6-834D-A98006E8331B}"/>
              </a:ext>
            </a:extLst>
          </p:cNvPr>
          <p:cNvSpPr txBox="1"/>
          <p:nvPr/>
        </p:nvSpPr>
        <p:spPr>
          <a:xfrm>
            <a:off x="227022" y="984750"/>
            <a:ext cx="11401386" cy="307777"/>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Canary</a:t>
            </a:r>
            <a:r>
              <a:rPr lang="ja-JP" altLang="en-US" sz="1400" dirty="0">
                <a:latin typeface="Meiryo UI" panose="020B0604030504040204" pitchFamily="50" charset="-128"/>
                <a:ea typeface="Meiryo UI" panose="020B0604030504040204" pitchFamily="50" charset="-128"/>
              </a:rPr>
              <a:t>の特徴をいい感じに悪用して</a:t>
            </a:r>
            <a:r>
              <a:rPr lang="en-US" altLang="ja-JP" sz="1400" dirty="0">
                <a:latin typeface="Meiryo UI" panose="020B0604030504040204" pitchFamily="50" charset="-128"/>
                <a:ea typeface="Meiryo UI" panose="020B0604030504040204" pitchFamily="50" charset="-128"/>
              </a:rPr>
              <a:t>Canary</a:t>
            </a:r>
            <a:r>
              <a:rPr lang="ja-JP" altLang="en-US" sz="1400" dirty="0">
                <a:latin typeface="Meiryo UI" panose="020B0604030504040204" pitchFamily="50" charset="-128"/>
                <a:ea typeface="Meiryo UI" panose="020B0604030504040204" pitchFamily="50" charset="-128"/>
              </a:rPr>
              <a:t>の値を特定し、</a:t>
            </a:r>
            <a:r>
              <a:rPr lang="en-US" altLang="ja-JP" sz="1400" dirty="0">
                <a:latin typeface="Meiryo UI" panose="020B0604030504040204" pitchFamily="50" charset="-128"/>
                <a:ea typeface="Meiryo UI" panose="020B0604030504040204" pitchFamily="50" charset="-128"/>
              </a:rPr>
              <a:t>BOF</a:t>
            </a:r>
            <a:r>
              <a:rPr lang="ja-JP" altLang="en-US" sz="1400" dirty="0">
                <a:latin typeface="Meiryo UI" panose="020B0604030504040204" pitchFamily="50" charset="-128"/>
                <a:ea typeface="Meiryo UI" panose="020B0604030504040204" pitchFamily="50" charset="-128"/>
              </a:rPr>
              <a:t>検知を回避しようというもの。</a:t>
            </a:r>
          </a:p>
        </p:txBody>
      </p:sp>
      <p:sp>
        <p:nvSpPr>
          <p:cNvPr id="8" name="正方形/長方形 7">
            <a:extLst>
              <a:ext uri="{FF2B5EF4-FFF2-40B4-BE49-F238E27FC236}">
                <a16:creationId xmlns:a16="http://schemas.microsoft.com/office/drawing/2014/main" id="{9F876BDD-E209-A5BA-5954-4AA2C6B58ED5}"/>
              </a:ext>
            </a:extLst>
          </p:cNvPr>
          <p:cNvSpPr/>
          <p:nvPr/>
        </p:nvSpPr>
        <p:spPr>
          <a:xfrm>
            <a:off x="91975" y="681073"/>
            <a:ext cx="5420304"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Canary</a:t>
            </a:r>
            <a:r>
              <a:rPr lang="ja-JP" altLang="en-US" sz="1600" dirty="0">
                <a:latin typeface="Meiryo UI" panose="020B0604030504040204" pitchFamily="50" charset="-128"/>
                <a:ea typeface="Meiryo UI" panose="020B0604030504040204" pitchFamily="50" charset="-128"/>
              </a:rPr>
              <a:t>について</a:t>
            </a:r>
            <a:endParaRPr lang="en-US" altLang="ja-JP" sz="1600" dirty="0">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A9470230-F9E3-36AB-A4D5-8F8D2C063B68}"/>
              </a:ext>
            </a:extLst>
          </p:cNvPr>
          <p:cNvSpPr txBox="1"/>
          <p:nvPr/>
        </p:nvSpPr>
        <p:spPr>
          <a:xfrm>
            <a:off x="227022" y="1275662"/>
            <a:ext cx="8998620" cy="646331"/>
          </a:xfrm>
          <a:prstGeom prst="rect">
            <a:avLst/>
          </a:prstGeom>
          <a:noFill/>
        </p:spPr>
        <p:txBody>
          <a:bodyPr wrap="square" rtlCol="0">
            <a:spAutoFit/>
          </a:bodyPr>
          <a:lstStyle/>
          <a:p>
            <a:r>
              <a:rPr lang="ja-JP" altLang="en-US" sz="1200" b="1" dirty="0">
                <a:solidFill>
                  <a:prstClr val="black"/>
                </a:solidFill>
                <a:latin typeface="Meiryo UI" panose="020B0604030504040204" pitchFamily="50" charset="-128"/>
                <a:ea typeface="Meiryo UI" panose="020B0604030504040204" pitchFamily="50" charset="-128"/>
              </a:rPr>
              <a:t>手法①</a:t>
            </a:r>
            <a:r>
              <a:rPr lang="en-US" altLang="ja-JP" sz="1200" b="1" dirty="0">
                <a:solidFill>
                  <a:prstClr val="black"/>
                </a:solidFill>
                <a:latin typeface="Meiryo UI" panose="020B0604030504040204" pitchFamily="50" charset="-128"/>
                <a:ea typeface="Meiryo UI" panose="020B0604030504040204" pitchFamily="50" charset="-128"/>
              </a:rPr>
              <a:t>. Canary Leak</a:t>
            </a:r>
            <a:r>
              <a:rPr lang="ja-JP" altLang="en-US" sz="1200" b="1" dirty="0">
                <a:solidFill>
                  <a:prstClr val="black"/>
                </a:solidFill>
                <a:latin typeface="Meiryo UI" panose="020B0604030504040204" pitchFamily="50" charset="-128"/>
                <a:ea typeface="Meiryo UI" panose="020B0604030504040204" pitchFamily="50" charset="-128"/>
              </a:rPr>
              <a:t>：</a:t>
            </a:r>
            <a:endParaRPr lang="en-US" altLang="ja-JP" sz="1200" b="1" dirty="0">
              <a:solidFill>
                <a:prstClr val="black"/>
              </a:solidFill>
              <a:latin typeface="Meiryo UI" panose="020B0604030504040204" pitchFamily="50" charset="-128"/>
              <a:ea typeface="Meiryo UI" panose="020B0604030504040204" pitchFamily="50" charset="-128"/>
            </a:endParaRPr>
          </a:p>
          <a:p>
            <a:r>
              <a:rPr lang="ja-JP" altLang="en-US" sz="1200" dirty="0">
                <a:solidFill>
                  <a:prstClr val="black"/>
                </a:solidFill>
                <a:latin typeface="Meiryo UI" panose="020B0604030504040204" pitchFamily="50" charset="-128"/>
                <a:ea typeface="Meiryo UI" panose="020B0604030504040204" pitchFamily="50" charset="-128"/>
              </a:rPr>
              <a:t>　「スタック</a:t>
            </a:r>
            <a:r>
              <a:rPr lang="en-US" altLang="ja-JP" sz="1200" dirty="0">
                <a:solidFill>
                  <a:prstClr val="black"/>
                </a:solidFill>
                <a:latin typeface="Meiryo UI" panose="020B0604030504040204" pitchFamily="50" charset="-128"/>
                <a:ea typeface="Meiryo UI" panose="020B0604030504040204" pitchFamily="50" charset="-128"/>
              </a:rPr>
              <a:t>BOF</a:t>
            </a:r>
            <a:r>
              <a:rPr lang="ja-JP" altLang="en-US" sz="1200" dirty="0">
                <a:solidFill>
                  <a:prstClr val="black"/>
                </a:solidFill>
                <a:latin typeface="Meiryo UI" panose="020B0604030504040204" pitchFamily="50" charset="-128"/>
                <a:ea typeface="Meiryo UI" panose="020B0604030504040204" pitchFamily="50" charset="-128"/>
              </a:rPr>
              <a:t>の脆弱性があること」 および 「</a:t>
            </a:r>
            <a:r>
              <a:rPr lang="en-US" altLang="ja-JP" sz="1200" dirty="0">
                <a:solidFill>
                  <a:prstClr val="black"/>
                </a:solidFill>
                <a:latin typeface="Meiryo UI" panose="020B0604030504040204" pitchFamily="50" charset="-128"/>
                <a:ea typeface="Meiryo UI" panose="020B0604030504040204" pitchFamily="50" charset="-128"/>
              </a:rPr>
              <a:t>BOF</a:t>
            </a:r>
            <a:r>
              <a:rPr lang="ja-JP" altLang="en-US" sz="1200" dirty="0">
                <a:solidFill>
                  <a:prstClr val="black"/>
                </a:solidFill>
                <a:latin typeface="Meiryo UI" panose="020B0604030504040204" pitchFamily="50" charset="-128"/>
                <a:ea typeface="Meiryo UI" panose="020B0604030504040204" pitchFamily="50" charset="-128"/>
              </a:rPr>
              <a:t>実行後にスタック上の値をリークさせる脆弱性があること」が前提。</a:t>
            </a:r>
            <a:endParaRPr lang="en-US" altLang="ja-JP" sz="1200" dirty="0">
              <a:solidFill>
                <a:prstClr val="black"/>
              </a:solidFill>
              <a:latin typeface="Meiryo UI" panose="020B0604030504040204" pitchFamily="50" charset="-128"/>
              <a:ea typeface="Meiryo UI" panose="020B0604030504040204" pitchFamily="50" charset="-128"/>
            </a:endParaRPr>
          </a:p>
          <a:p>
            <a:r>
              <a:rPr lang="ja-JP" altLang="en-US" sz="1200" dirty="0">
                <a:solidFill>
                  <a:prstClr val="black"/>
                </a:solidFill>
                <a:latin typeface="Meiryo UI" panose="020B0604030504040204" pitchFamily="50" charset="-128"/>
                <a:ea typeface="Meiryo UI" panose="020B0604030504040204" pitchFamily="50" charset="-128"/>
              </a:rPr>
              <a:t>　</a:t>
            </a:r>
            <a:r>
              <a:rPr lang="en-US" altLang="ja-JP" sz="1200" dirty="0">
                <a:solidFill>
                  <a:prstClr val="black"/>
                </a:solidFill>
                <a:latin typeface="Meiryo UI" panose="020B0604030504040204" pitchFamily="50" charset="-128"/>
                <a:ea typeface="Meiryo UI" panose="020B0604030504040204" pitchFamily="50" charset="-128"/>
              </a:rPr>
              <a:t>BOF</a:t>
            </a:r>
            <a:r>
              <a:rPr lang="ja-JP" altLang="en-US" sz="1200" dirty="0">
                <a:solidFill>
                  <a:prstClr val="black"/>
                </a:solidFill>
                <a:latin typeface="Meiryo UI" panose="020B0604030504040204" pitchFamily="50" charset="-128"/>
                <a:ea typeface="Meiryo UI" panose="020B0604030504040204" pitchFamily="50" charset="-128"/>
              </a:rPr>
              <a:t>により、</a:t>
            </a:r>
            <a:r>
              <a:rPr lang="en-US" altLang="ja-JP" sz="1200" dirty="0">
                <a:solidFill>
                  <a:prstClr val="black"/>
                </a:solidFill>
                <a:latin typeface="Meiryo UI" panose="020B0604030504040204" pitchFamily="50" charset="-128"/>
                <a:ea typeface="Meiryo UI" panose="020B0604030504040204" pitchFamily="50" charset="-128"/>
              </a:rPr>
              <a:t>canary</a:t>
            </a:r>
            <a:r>
              <a:rPr lang="ja-JP" altLang="en-US" sz="1200" dirty="0">
                <a:solidFill>
                  <a:prstClr val="black"/>
                </a:solidFill>
                <a:latin typeface="Meiryo UI" panose="020B0604030504040204" pitchFamily="50" charset="-128"/>
                <a:ea typeface="Meiryo UI" panose="020B0604030504040204" pitchFamily="50" charset="-128"/>
              </a:rPr>
              <a:t>の先頭</a:t>
            </a:r>
            <a:r>
              <a:rPr lang="en-US" altLang="ja-JP" sz="1200" dirty="0">
                <a:solidFill>
                  <a:prstClr val="black"/>
                </a:solidFill>
                <a:latin typeface="Meiryo UI" panose="020B0604030504040204" pitchFamily="50" charset="-128"/>
                <a:ea typeface="Meiryo UI" panose="020B0604030504040204" pitchFamily="50" charset="-128"/>
              </a:rPr>
              <a:t>1byte</a:t>
            </a:r>
            <a:r>
              <a:rPr lang="ja-JP" altLang="en-US" sz="1200" dirty="0" err="1">
                <a:solidFill>
                  <a:prstClr val="black"/>
                </a:solidFill>
                <a:latin typeface="Meiryo UI" panose="020B0604030504040204" pitchFamily="50" charset="-128"/>
                <a:ea typeface="Meiryo UI" panose="020B0604030504040204" pitchFamily="50" charset="-128"/>
              </a:rPr>
              <a:t>まで</a:t>
            </a:r>
            <a:r>
              <a:rPr lang="ja-JP" altLang="en-US" sz="1200" dirty="0">
                <a:solidFill>
                  <a:prstClr val="black"/>
                </a:solidFill>
                <a:latin typeface="Meiryo UI" panose="020B0604030504040204" pitchFamily="50" charset="-128"/>
                <a:ea typeface="Meiryo UI" panose="020B0604030504040204" pitchFamily="50" charset="-128"/>
              </a:rPr>
              <a:t>値を上書きし、</a:t>
            </a:r>
            <a:r>
              <a:rPr lang="en-US" altLang="ja-JP" sz="1200" dirty="0">
                <a:solidFill>
                  <a:prstClr val="black"/>
                </a:solidFill>
                <a:latin typeface="Meiryo UI" panose="020B0604030504040204" pitchFamily="50" charset="-128"/>
                <a:ea typeface="Meiryo UI" panose="020B0604030504040204" pitchFamily="50" charset="-128"/>
              </a:rPr>
              <a:t>printf</a:t>
            </a:r>
            <a:r>
              <a:rPr lang="ja-JP" altLang="en-US" sz="1200" dirty="0">
                <a:solidFill>
                  <a:prstClr val="black"/>
                </a:solidFill>
                <a:latin typeface="Meiryo UI" panose="020B0604030504040204" pitchFamily="50" charset="-128"/>
                <a:ea typeface="Meiryo UI" panose="020B0604030504040204" pitchFamily="50" charset="-128"/>
              </a:rPr>
              <a:t>等の処理によってスタック上の値を表示させることで</a:t>
            </a:r>
            <a:r>
              <a:rPr lang="en-US" altLang="ja-JP" sz="1200" dirty="0">
                <a:solidFill>
                  <a:prstClr val="black"/>
                </a:solidFill>
                <a:latin typeface="Meiryo UI" panose="020B0604030504040204" pitchFamily="50" charset="-128"/>
                <a:ea typeface="Meiryo UI" panose="020B0604030504040204" pitchFamily="50" charset="-128"/>
              </a:rPr>
              <a:t>canary</a:t>
            </a:r>
            <a:r>
              <a:rPr lang="ja-JP" altLang="en-US" sz="1200" dirty="0">
                <a:solidFill>
                  <a:prstClr val="black"/>
                </a:solidFill>
                <a:latin typeface="Meiryo UI" panose="020B0604030504040204" pitchFamily="50" charset="-128"/>
                <a:ea typeface="Meiryo UI" panose="020B0604030504040204" pitchFamily="50" charset="-128"/>
              </a:rPr>
              <a:t>値を漏洩。</a:t>
            </a:r>
            <a:endParaRPr lang="en-US" altLang="ja-JP" sz="1200" dirty="0">
              <a:solidFill>
                <a:prstClr val="black"/>
              </a:solidFill>
              <a:latin typeface="Meiryo UI" panose="020B0604030504040204" pitchFamily="50" charset="-128"/>
              <a:ea typeface="Meiryo UI" panose="020B0604030504040204" pitchFamily="50" charset="-128"/>
            </a:endParaRPr>
          </a:p>
        </p:txBody>
      </p:sp>
      <p:sp>
        <p:nvSpPr>
          <p:cNvPr id="20" name="メモ 61">
            <a:extLst>
              <a:ext uri="{FF2B5EF4-FFF2-40B4-BE49-F238E27FC236}">
                <a16:creationId xmlns:a16="http://schemas.microsoft.com/office/drawing/2014/main" id="{E5FECF71-8AE5-7C50-2AA2-B44613F3D335}"/>
              </a:ext>
            </a:extLst>
          </p:cNvPr>
          <p:cNvSpPr/>
          <p:nvPr/>
        </p:nvSpPr>
        <p:spPr bwMode="auto">
          <a:xfrm>
            <a:off x="463436" y="2140010"/>
            <a:ext cx="2880320" cy="1605831"/>
          </a:xfrm>
          <a:prstGeom prst="foldedCorner">
            <a:avLst/>
          </a:prstGeom>
          <a:solidFill>
            <a:sysClr val="window" lastClr="FFFFFF">
              <a:lumMod val="95000"/>
              <a:alpha val="90000"/>
            </a:sysClr>
          </a:solidFill>
          <a:ln w="19050">
            <a:solidFill>
              <a:srgbClr val="000000"/>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main() {</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char </a:t>
            </a:r>
            <a:r>
              <a:rPr kumimoji="0" lang="en-US" altLang="ja-JP" sz="1100" b="0" i="0" u="none" strike="noStrike" kern="0" cap="none" spc="0" normalizeH="0" baseline="0" noProof="0" dirty="0" err="1">
                <a:ln>
                  <a:noFill/>
                </a:ln>
                <a:solidFill>
                  <a:prstClr val="black"/>
                </a:solidFill>
                <a:effectLst/>
                <a:uLnTx/>
                <a:uFillTx/>
                <a:latin typeface="Consolas" panose="020B0609020204030204" pitchFamily="49" charset="0"/>
                <a:ea typeface="Meiryo UI" panose="020B0604030504040204" pitchFamily="50" charset="-128"/>
              </a:rPr>
              <a:t>buf</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[10];</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gets(</a:t>
            </a:r>
            <a:r>
              <a:rPr kumimoji="0" lang="en-US" altLang="ja-JP" sz="1100" b="0" i="0" u="none" strike="noStrike" kern="0" cap="none" spc="0" normalizeH="0" baseline="0" noProof="0" dirty="0" err="1">
                <a:ln>
                  <a:noFill/>
                </a:ln>
                <a:solidFill>
                  <a:prstClr val="black"/>
                </a:solidFill>
                <a:effectLst/>
                <a:uLnTx/>
                <a:uFillTx/>
                <a:latin typeface="Consolas" panose="020B0609020204030204" pitchFamily="49" charset="0"/>
                <a:ea typeface="Meiryo UI" panose="020B0604030504040204" pitchFamily="50" charset="-128"/>
              </a:rPr>
              <a:t>buf</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printf(“Input Data:%s\n”, </a:t>
            </a:r>
            <a:r>
              <a:rPr kumimoji="0" lang="en-US" altLang="ja-JP" sz="1100" b="0" i="0" u="none" strike="noStrike" kern="0" cap="none" spc="0" normalizeH="0" baseline="0" noProof="0" dirty="0" err="1">
                <a:ln>
                  <a:noFill/>
                </a:ln>
                <a:solidFill>
                  <a:prstClr val="black"/>
                </a:solidFill>
                <a:effectLst/>
                <a:uLnTx/>
                <a:uFillTx/>
                <a:latin typeface="Consolas" panose="020B0609020204030204" pitchFamily="49" charset="0"/>
                <a:ea typeface="Meiryo UI" panose="020B0604030504040204" pitchFamily="50" charset="-128"/>
              </a:rPr>
              <a:t>buf</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　　</a:t>
            </a: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return;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prstClr val="black"/>
                </a:solidFill>
                <a:effectLst/>
                <a:uLnTx/>
                <a:uFillTx/>
                <a:latin typeface="Consolas" panose="020B0609020204030204" pitchFamily="49" charset="0"/>
                <a:ea typeface="Meiryo UI" panose="020B0604030504040204" pitchFamily="50" charset="-128"/>
              </a:rPr>
              <a:t>}</a:t>
            </a:r>
          </a:p>
        </p:txBody>
      </p:sp>
      <p:sp>
        <p:nvSpPr>
          <p:cNvPr id="22" name="正方形/長方形 21">
            <a:extLst>
              <a:ext uri="{FF2B5EF4-FFF2-40B4-BE49-F238E27FC236}">
                <a16:creationId xmlns:a16="http://schemas.microsoft.com/office/drawing/2014/main" id="{6B472F2A-A841-B466-A030-855248C9B28E}"/>
              </a:ext>
            </a:extLst>
          </p:cNvPr>
          <p:cNvSpPr/>
          <p:nvPr/>
        </p:nvSpPr>
        <p:spPr>
          <a:xfrm flipH="1">
            <a:off x="1111508" y="1874183"/>
            <a:ext cx="1322587"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ソースコード</a:t>
            </a:r>
            <a:endPar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endParaRPr>
          </a:p>
        </p:txBody>
      </p:sp>
      <p:sp>
        <p:nvSpPr>
          <p:cNvPr id="23" name="正方形/長方形 22">
            <a:extLst>
              <a:ext uri="{FF2B5EF4-FFF2-40B4-BE49-F238E27FC236}">
                <a16:creationId xmlns:a16="http://schemas.microsoft.com/office/drawing/2014/main" id="{430B2E08-51D5-D3D4-B1F6-00D41FDE06B4}"/>
              </a:ext>
            </a:extLst>
          </p:cNvPr>
          <p:cNvSpPr/>
          <p:nvPr/>
        </p:nvSpPr>
        <p:spPr>
          <a:xfrm flipH="1">
            <a:off x="3444334" y="1864783"/>
            <a:ext cx="1322587"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スタック</a:t>
            </a:r>
            <a:r>
              <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(BOF</a:t>
            </a: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前</a:t>
            </a:r>
            <a:r>
              <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a:t>
            </a:r>
          </a:p>
        </p:txBody>
      </p:sp>
      <p:sp>
        <p:nvSpPr>
          <p:cNvPr id="24" name="正方形/長方形 23">
            <a:extLst>
              <a:ext uri="{FF2B5EF4-FFF2-40B4-BE49-F238E27FC236}">
                <a16:creationId xmlns:a16="http://schemas.microsoft.com/office/drawing/2014/main" id="{2A4AC7F1-B32D-0EA7-BEBA-49C397630F43}"/>
              </a:ext>
            </a:extLst>
          </p:cNvPr>
          <p:cNvSpPr/>
          <p:nvPr/>
        </p:nvSpPr>
        <p:spPr>
          <a:xfrm>
            <a:off x="681192" y="2680115"/>
            <a:ext cx="1004612" cy="210489"/>
          </a:xfrm>
          <a:prstGeom prst="rect">
            <a:avLst/>
          </a:prstGeom>
          <a:no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25" name="角丸四角形吹き出し 70">
            <a:extLst>
              <a:ext uri="{FF2B5EF4-FFF2-40B4-BE49-F238E27FC236}">
                <a16:creationId xmlns:a16="http://schemas.microsoft.com/office/drawing/2014/main" id="{F712319E-474E-2CF5-484B-F5EC800B72DB}"/>
              </a:ext>
            </a:extLst>
          </p:cNvPr>
          <p:cNvSpPr/>
          <p:nvPr/>
        </p:nvSpPr>
        <p:spPr>
          <a:xfrm>
            <a:off x="1831504" y="2572467"/>
            <a:ext cx="886703" cy="274451"/>
          </a:xfrm>
          <a:prstGeom prst="wedgeRoundRectCallout">
            <a:avLst>
              <a:gd name="adj1" fmla="val -63224"/>
              <a:gd name="adj2" fmla="val 26656"/>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BOF</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脆弱性</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6" name="正方形/長方形 25">
            <a:extLst>
              <a:ext uri="{FF2B5EF4-FFF2-40B4-BE49-F238E27FC236}">
                <a16:creationId xmlns:a16="http://schemas.microsoft.com/office/drawing/2014/main" id="{BE00A2D9-4D56-110C-F2F6-D7F40EC684A7}"/>
              </a:ext>
            </a:extLst>
          </p:cNvPr>
          <p:cNvSpPr/>
          <p:nvPr/>
        </p:nvSpPr>
        <p:spPr>
          <a:xfrm>
            <a:off x="679785" y="3026801"/>
            <a:ext cx="2446177" cy="210489"/>
          </a:xfrm>
          <a:prstGeom prst="rect">
            <a:avLst/>
          </a:prstGeom>
          <a:no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27" name="角丸四角形吹き出し 73">
            <a:extLst>
              <a:ext uri="{FF2B5EF4-FFF2-40B4-BE49-F238E27FC236}">
                <a16:creationId xmlns:a16="http://schemas.microsoft.com/office/drawing/2014/main" id="{C53584A3-8FE9-91FF-6354-A67161006F4A}"/>
              </a:ext>
            </a:extLst>
          </p:cNvPr>
          <p:cNvSpPr/>
          <p:nvPr/>
        </p:nvSpPr>
        <p:spPr>
          <a:xfrm>
            <a:off x="1547392" y="3293483"/>
            <a:ext cx="1259177" cy="351108"/>
          </a:xfrm>
          <a:prstGeom prst="wedgeRoundRectCallout">
            <a:avLst>
              <a:gd name="adj1" fmla="val -19535"/>
              <a:gd name="adj2" fmla="val -72859"/>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スタック上の値を</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リークさせる脆弱性</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8" name="右矢印 74">
            <a:extLst>
              <a:ext uri="{FF2B5EF4-FFF2-40B4-BE49-F238E27FC236}">
                <a16:creationId xmlns:a16="http://schemas.microsoft.com/office/drawing/2014/main" id="{6ADE5AF8-50F3-FB59-7E6E-AE9CA32CEC21}"/>
              </a:ext>
            </a:extLst>
          </p:cNvPr>
          <p:cNvSpPr/>
          <p:nvPr/>
        </p:nvSpPr>
        <p:spPr>
          <a:xfrm>
            <a:off x="4819089" y="2335196"/>
            <a:ext cx="899162" cy="706908"/>
          </a:xfrm>
          <a:prstGeom prst="rightArrow">
            <a:avLst/>
          </a:prstGeom>
          <a:solidFill>
            <a:sysClr val="window" lastClr="FFFFFF"/>
          </a:solidFill>
          <a:ln w="9525" cap="flat" cmpd="sng" algn="ctr">
            <a:solidFill>
              <a:sysClr val="windowText" lastClr="000000"/>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11byte</a:t>
            </a:r>
            <a:r>
              <a:rPr kumimoji="0" lang="ja-JP" altLang="en-US"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の</a:t>
            </a:r>
            <a:endParaRPr kumimoji="0" lang="en-US" altLang="ja-JP"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文字列入力</a:t>
            </a:r>
            <a:endParaRPr kumimoji="0" lang="en-US" altLang="ja-JP"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aphicFrame>
        <p:nvGraphicFramePr>
          <p:cNvPr id="29" name="表 28">
            <a:extLst>
              <a:ext uri="{FF2B5EF4-FFF2-40B4-BE49-F238E27FC236}">
                <a16:creationId xmlns:a16="http://schemas.microsoft.com/office/drawing/2014/main" id="{CB2364A1-A99C-25F6-72A3-7905E718EFC6}"/>
              </a:ext>
            </a:extLst>
          </p:cNvPr>
          <p:cNvGraphicFramePr>
            <a:graphicFrameLocks noGrp="1"/>
          </p:cNvGraphicFramePr>
          <p:nvPr>
            <p:extLst>
              <p:ext uri="{D42A27DB-BD31-4B8C-83A1-F6EECF244321}">
                <p14:modId xmlns:p14="http://schemas.microsoft.com/office/powerpoint/2010/main" val="443406181"/>
              </p:ext>
            </p:extLst>
          </p:nvPr>
        </p:nvGraphicFramePr>
        <p:xfrm>
          <a:off x="5823480" y="2140010"/>
          <a:ext cx="1224000" cy="1074960"/>
        </p:xfrm>
        <a:graphic>
          <a:graphicData uri="http://schemas.openxmlformats.org/drawingml/2006/table">
            <a:tbl>
              <a:tblPr firstRow="1" bandRow="1"/>
              <a:tblGrid>
                <a:gridCol w="306000">
                  <a:extLst>
                    <a:ext uri="{9D8B030D-6E8A-4147-A177-3AD203B41FA5}">
                      <a16:colId xmlns:a16="http://schemas.microsoft.com/office/drawing/2014/main" val="2910736456"/>
                    </a:ext>
                  </a:extLst>
                </a:gridCol>
                <a:gridCol w="918000">
                  <a:extLst>
                    <a:ext uri="{9D8B030D-6E8A-4147-A177-3AD203B41FA5}">
                      <a16:colId xmlns:a16="http://schemas.microsoft.com/office/drawing/2014/main" val="4071192679"/>
                    </a:ext>
                  </a:extLst>
                </a:gridCol>
              </a:tblGrid>
              <a:tr h="252000">
                <a:tc gridSpan="2">
                  <a:txBody>
                    <a:bodyPr/>
                    <a:lstStyle>
                      <a:lvl1pPr marL="0" algn="l" defTabSz="914400" rtl="0" eaLnBrk="1" latinLnBrk="0" hangingPunct="1">
                        <a:defRPr kumimoji="1" sz="1800" b="1" kern="1200">
                          <a:solidFill>
                            <a:schemeClr val="lt1"/>
                          </a:solidFill>
                          <a:latin typeface="Calibri"/>
                        </a:defRPr>
                      </a:lvl1pPr>
                      <a:lvl2pPr marL="457200" algn="l" defTabSz="914400" rtl="0" eaLnBrk="1" latinLnBrk="0" hangingPunct="1">
                        <a:defRPr kumimoji="1" sz="1800" b="1" kern="1200">
                          <a:solidFill>
                            <a:schemeClr val="lt1"/>
                          </a:solidFill>
                          <a:latin typeface="Calibri"/>
                        </a:defRPr>
                      </a:lvl2pPr>
                      <a:lvl3pPr marL="914400" algn="l" defTabSz="914400" rtl="0" eaLnBrk="1" latinLnBrk="0" hangingPunct="1">
                        <a:defRPr kumimoji="1" sz="1800" b="1" kern="1200">
                          <a:solidFill>
                            <a:schemeClr val="lt1"/>
                          </a:solidFill>
                          <a:latin typeface="Calibri"/>
                        </a:defRPr>
                      </a:lvl3pPr>
                      <a:lvl4pPr marL="1371600" algn="l" defTabSz="914400" rtl="0" eaLnBrk="1" latinLnBrk="0" hangingPunct="1">
                        <a:defRPr kumimoji="1" sz="1800" b="1" kern="1200">
                          <a:solidFill>
                            <a:schemeClr val="lt1"/>
                          </a:solidFill>
                          <a:latin typeface="Calibri"/>
                        </a:defRPr>
                      </a:lvl4pPr>
                      <a:lvl5pPr marL="1828800" algn="l" defTabSz="914400" rtl="0" eaLnBrk="1" latinLnBrk="0" hangingPunct="1">
                        <a:defRPr kumimoji="1" sz="1800" b="1" kern="1200">
                          <a:solidFill>
                            <a:schemeClr val="lt1"/>
                          </a:solidFill>
                          <a:latin typeface="Calibri"/>
                        </a:defRPr>
                      </a:lvl5pPr>
                      <a:lvl6pPr marL="2286000" algn="l" defTabSz="914400" rtl="0" eaLnBrk="1" latinLnBrk="0" hangingPunct="1">
                        <a:defRPr kumimoji="1" sz="1800" b="1" kern="1200">
                          <a:solidFill>
                            <a:schemeClr val="lt1"/>
                          </a:solidFill>
                          <a:latin typeface="Calibri"/>
                        </a:defRPr>
                      </a:lvl6pPr>
                      <a:lvl7pPr marL="2743200" algn="l" defTabSz="914400" rtl="0" eaLnBrk="1" latinLnBrk="0" hangingPunct="1">
                        <a:defRPr kumimoji="1" sz="1800" b="1" kern="1200">
                          <a:solidFill>
                            <a:schemeClr val="lt1"/>
                          </a:solidFill>
                          <a:latin typeface="Calibri"/>
                        </a:defRPr>
                      </a:lvl7pPr>
                      <a:lvl8pPr marL="3200400" algn="l" defTabSz="914400" rtl="0" eaLnBrk="1" latinLnBrk="0" hangingPunct="1">
                        <a:defRPr kumimoji="1" sz="1800" b="1" kern="1200">
                          <a:solidFill>
                            <a:schemeClr val="lt1"/>
                          </a:solidFill>
                          <a:latin typeface="Calibri"/>
                        </a:defRPr>
                      </a:lvl8pPr>
                      <a:lvl9pPr marL="3657600" algn="l" defTabSz="914400" rtl="0" eaLnBrk="1" latinLnBrk="0" hangingPunct="1">
                        <a:defRPr kumimoji="1" sz="1800" b="1" kern="1200">
                          <a:solidFill>
                            <a:schemeClr val="lt1"/>
                          </a:solidFill>
                          <a:latin typeface="Calibri"/>
                        </a:defRPr>
                      </a:lvl9pPr>
                    </a:lstStyle>
                    <a:p>
                      <a:r>
                        <a:rPr kumimoji="1" lang="en-US" altLang="ja-JP" sz="1050" b="0" dirty="0">
                          <a:solidFill>
                            <a:schemeClr val="tx1"/>
                          </a:solidFill>
                          <a:latin typeface="Meiryo UI" panose="020B0604030504040204" pitchFamily="50" charset="-128"/>
                          <a:ea typeface="Meiryo UI" panose="020B0604030504040204" pitchFamily="50" charset="-128"/>
                        </a:rPr>
                        <a:t>AAAAAAAAAA</a:t>
                      </a:r>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kumimoji="1" lang="ja-JP" altLang="en-US"/>
                    </a:p>
                  </a:txBody>
                  <a:tcPr/>
                </a:tc>
                <a:extLst>
                  <a:ext uri="{0D108BD9-81ED-4DB2-BD59-A6C34878D82A}">
                    <a16:rowId xmlns:a16="http://schemas.microsoft.com/office/drawing/2014/main" val="3641881729"/>
                  </a:ext>
                </a:extLst>
              </a:tr>
              <a:tr h="252000">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050" b="0" dirty="0">
                          <a:solidFill>
                            <a:schemeClr val="tx1"/>
                          </a:solidFill>
                          <a:latin typeface="Meiryo UI" panose="020B0604030504040204" pitchFamily="50" charset="-128"/>
                          <a:ea typeface="Meiryo UI" panose="020B0604030504040204" pitchFamily="50" charset="-128"/>
                        </a:rPr>
                        <a:t>A</a:t>
                      </a:r>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b="0" dirty="0">
                          <a:solidFill>
                            <a:schemeClr val="tx1"/>
                          </a:solidFill>
                          <a:latin typeface="Meiryo UI" panose="020B0604030504040204" pitchFamily="50" charset="-128"/>
                          <a:ea typeface="Meiryo UI" panose="020B0604030504040204" pitchFamily="50" charset="-128"/>
                        </a:rPr>
                        <a:t>Canary</a:t>
                      </a:r>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893762856"/>
                  </a:ext>
                </a:extLst>
              </a:tr>
              <a:tr h="252000">
                <a:tc gridSpan="2">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ja-JP" altLang="en-US" sz="1200" b="0" dirty="0">
                          <a:solidFill>
                            <a:schemeClr val="tx1"/>
                          </a:solidFill>
                          <a:latin typeface="Meiryo UI" panose="020B0604030504040204" pitchFamily="50" charset="-128"/>
                          <a:ea typeface="Meiryo UI" panose="020B0604030504040204" pitchFamily="50" charset="-128"/>
                        </a:rPr>
                        <a:t>古い</a:t>
                      </a:r>
                      <a:r>
                        <a:rPr kumimoji="1" lang="en-US" altLang="ja-JP" sz="1200" b="0" dirty="0" err="1">
                          <a:solidFill>
                            <a:schemeClr val="tx1"/>
                          </a:solidFill>
                          <a:latin typeface="Meiryo UI" panose="020B0604030504040204" pitchFamily="50" charset="-128"/>
                          <a:ea typeface="Meiryo UI" panose="020B0604030504040204" pitchFamily="50" charset="-128"/>
                        </a:rPr>
                        <a:t>rbp</a:t>
                      </a:r>
                      <a:r>
                        <a:rPr kumimoji="1" lang="ja-JP" altLang="en-US" sz="1200" b="0" dirty="0">
                          <a:solidFill>
                            <a:schemeClr val="tx1"/>
                          </a:solidFill>
                          <a:latin typeface="Meiryo UI" panose="020B0604030504040204" pitchFamily="50" charset="-128"/>
                          <a:ea typeface="Meiryo UI" panose="020B0604030504040204" pitchFamily="50" charset="-128"/>
                        </a:rPr>
                        <a:t>の値</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kumimoji="1" lang="ja-JP" altLang="en-US"/>
                    </a:p>
                  </a:txBody>
                  <a:tcPr/>
                </a:tc>
                <a:extLst>
                  <a:ext uri="{0D108BD9-81ED-4DB2-BD59-A6C34878D82A}">
                    <a16:rowId xmlns:a16="http://schemas.microsoft.com/office/drawing/2014/main" val="598923247"/>
                  </a:ext>
                </a:extLst>
              </a:tr>
              <a:tr h="252000">
                <a:tc gridSpan="2">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b="0" dirty="0">
                          <a:solidFill>
                            <a:schemeClr val="tx1"/>
                          </a:solidFill>
                          <a:latin typeface="Meiryo UI" panose="020B0604030504040204" pitchFamily="50" charset="-128"/>
                          <a:ea typeface="Meiryo UI" panose="020B0604030504040204" pitchFamily="50" charset="-128"/>
                        </a:rPr>
                        <a:t>return</a:t>
                      </a:r>
                      <a:r>
                        <a:rPr kumimoji="1" lang="ja-JP" altLang="en-US" sz="1200" b="0" dirty="0">
                          <a:solidFill>
                            <a:schemeClr val="tx1"/>
                          </a:solidFill>
                          <a:latin typeface="Meiryo UI" panose="020B0604030504040204" pitchFamily="50" charset="-128"/>
                          <a:ea typeface="Meiryo UI" panose="020B0604030504040204" pitchFamily="50" charset="-128"/>
                        </a:rPr>
                        <a:t>アドレス</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kumimoji="1" lang="ja-JP" altLang="en-US"/>
                    </a:p>
                  </a:txBody>
                  <a:tcPr/>
                </a:tc>
                <a:extLst>
                  <a:ext uri="{0D108BD9-81ED-4DB2-BD59-A6C34878D82A}">
                    <a16:rowId xmlns:a16="http://schemas.microsoft.com/office/drawing/2014/main" val="4255660861"/>
                  </a:ext>
                </a:extLst>
              </a:tr>
            </a:tbl>
          </a:graphicData>
        </a:graphic>
      </p:graphicFrame>
      <p:sp>
        <p:nvSpPr>
          <p:cNvPr id="30" name="フリーフォーム 76">
            <a:extLst>
              <a:ext uri="{FF2B5EF4-FFF2-40B4-BE49-F238E27FC236}">
                <a16:creationId xmlns:a16="http://schemas.microsoft.com/office/drawing/2014/main" id="{169C1D7B-5562-D55B-FC55-66B43290E863}"/>
              </a:ext>
            </a:extLst>
          </p:cNvPr>
          <p:cNvSpPr/>
          <p:nvPr/>
        </p:nvSpPr>
        <p:spPr>
          <a:xfrm>
            <a:off x="5818482" y="2137443"/>
            <a:ext cx="1222796" cy="509914"/>
          </a:xfrm>
          <a:custGeom>
            <a:avLst/>
            <a:gdLst>
              <a:gd name="connsiteX0" fmla="*/ 391 w 1222796"/>
              <a:gd name="connsiteY0" fmla="*/ 0 h 509914"/>
              <a:gd name="connsiteX1" fmla="*/ 1222796 w 1222796"/>
              <a:gd name="connsiteY1" fmla="*/ 0 h 509914"/>
              <a:gd name="connsiteX2" fmla="*/ 1222796 w 1222796"/>
              <a:gd name="connsiteY2" fmla="*/ 254957 h 509914"/>
              <a:gd name="connsiteX3" fmla="*/ 286301 w 1222796"/>
              <a:gd name="connsiteY3" fmla="*/ 254957 h 509914"/>
              <a:gd name="connsiteX4" fmla="*/ 286301 w 1222796"/>
              <a:gd name="connsiteY4" fmla="*/ 509914 h 509914"/>
              <a:gd name="connsiteX5" fmla="*/ 0 w 1222796"/>
              <a:gd name="connsiteY5" fmla="*/ 509914 h 509914"/>
              <a:gd name="connsiteX6" fmla="*/ 0 w 1222796"/>
              <a:gd name="connsiteY6" fmla="*/ 254957 h 509914"/>
              <a:gd name="connsiteX7" fmla="*/ 391 w 1222796"/>
              <a:gd name="connsiteY7" fmla="*/ 254957 h 50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2796" h="509914">
                <a:moveTo>
                  <a:pt x="391" y="0"/>
                </a:moveTo>
                <a:lnTo>
                  <a:pt x="1222796" y="0"/>
                </a:lnTo>
                <a:lnTo>
                  <a:pt x="1222796" y="254957"/>
                </a:lnTo>
                <a:lnTo>
                  <a:pt x="286301" y="254957"/>
                </a:lnTo>
                <a:lnTo>
                  <a:pt x="286301" y="509914"/>
                </a:lnTo>
                <a:lnTo>
                  <a:pt x="0" y="509914"/>
                </a:lnTo>
                <a:lnTo>
                  <a:pt x="0" y="254957"/>
                </a:lnTo>
                <a:lnTo>
                  <a:pt x="391" y="254957"/>
                </a:lnTo>
                <a:close/>
              </a:path>
            </a:pathLst>
          </a:custGeom>
          <a:no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31" name="正方形/長方形 30">
            <a:extLst>
              <a:ext uri="{FF2B5EF4-FFF2-40B4-BE49-F238E27FC236}">
                <a16:creationId xmlns:a16="http://schemas.microsoft.com/office/drawing/2014/main" id="{76ADEC7D-30C2-A0D4-9118-C99949244D51}"/>
              </a:ext>
            </a:extLst>
          </p:cNvPr>
          <p:cNvSpPr/>
          <p:nvPr/>
        </p:nvSpPr>
        <p:spPr>
          <a:xfrm>
            <a:off x="5790964" y="3678718"/>
            <a:ext cx="3223336" cy="246221"/>
          </a:xfrm>
          <a:prstGeom prst="rect">
            <a:avLst/>
          </a:prstGeom>
          <a:solidFill>
            <a:sysClr val="windowText" lastClr="000000"/>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srgbClr val="D4D4D4"/>
                </a:solidFill>
                <a:effectLst/>
                <a:uLnTx/>
                <a:uFillTx/>
                <a:latin typeface="Consolas" panose="020B0609020204030204" pitchFamily="49" charset="0"/>
                <a:ea typeface="ＭＳ Ｐゴシック" panose="020B0600070205080204" pitchFamily="50" charset="-128"/>
                <a:cs typeface="ＭＳ Ｐゴシック" panose="020B0600070205080204" pitchFamily="50" charset="-128"/>
              </a:rPr>
              <a:t>Input Data: AAAAAAAAAAA\</a:t>
            </a:r>
            <a:r>
              <a:rPr kumimoji="0" lang="en-US" altLang="ja-JP" sz="1000" b="0" i="0" u="none" strike="noStrike" kern="0" cap="none" spc="0" normalizeH="0" baseline="0" noProof="0" dirty="0" err="1">
                <a:ln>
                  <a:noFill/>
                </a:ln>
                <a:solidFill>
                  <a:srgbClr val="D4D4D4"/>
                </a:solidFill>
                <a:effectLst/>
                <a:uLnTx/>
                <a:uFillTx/>
                <a:latin typeface="Consolas" panose="020B0609020204030204" pitchFamily="49" charset="0"/>
                <a:ea typeface="ＭＳ Ｐゴシック" panose="020B0600070205080204" pitchFamily="50" charset="-128"/>
                <a:cs typeface="ＭＳ Ｐゴシック" panose="020B0600070205080204" pitchFamily="50" charset="-128"/>
              </a:rPr>
              <a:t>xBB</a:t>
            </a:r>
            <a:r>
              <a:rPr kumimoji="0" lang="en-US" altLang="ja-JP" sz="1000" b="0" i="0" u="none" strike="noStrike" kern="0" cap="none" spc="0" normalizeH="0" baseline="0" noProof="0" dirty="0">
                <a:ln>
                  <a:noFill/>
                </a:ln>
                <a:solidFill>
                  <a:srgbClr val="D4D4D4"/>
                </a:solidFill>
                <a:effectLst/>
                <a:uLnTx/>
                <a:uFillTx/>
                <a:latin typeface="Consolas" panose="020B0609020204030204" pitchFamily="49" charset="0"/>
                <a:ea typeface="ＭＳ Ｐゴシック" panose="020B0600070205080204" pitchFamily="50" charset="-128"/>
                <a:cs typeface="ＭＳ Ｐゴシック" panose="020B0600070205080204" pitchFamily="50" charset="-128"/>
              </a:rPr>
              <a:t>\</a:t>
            </a:r>
            <a:r>
              <a:rPr kumimoji="0" lang="en-US" altLang="ja-JP" sz="1000" b="0" i="0" u="none" strike="noStrike" kern="0" cap="none" spc="0" normalizeH="0" baseline="0" noProof="0" dirty="0" err="1">
                <a:ln>
                  <a:noFill/>
                </a:ln>
                <a:solidFill>
                  <a:srgbClr val="D4D4D4"/>
                </a:solidFill>
                <a:effectLst/>
                <a:uLnTx/>
                <a:uFillTx/>
                <a:latin typeface="Consolas" panose="020B0609020204030204" pitchFamily="49" charset="0"/>
                <a:ea typeface="ＭＳ Ｐゴシック" panose="020B0600070205080204" pitchFamily="50" charset="-128"/>
                <a:cs typeface="ＭＳ Ｐゴシック" panose="020B0600070205080204" pitchFamily="50" charset="-128"/>
              </a:rPr>
              <a:t>xCC</a:t>
            </a:r>
            <a:r>
              <a:rPr kumimoji="0" lang="en-US" altLang="ja-JP" sz="1000" b="0" i="0" u="none" strike="noStrike" kern="0" cap="none" spc="0" normalizeH="0" baseline="0" noProof="0" dirty="0">
                <a:ln>
                  <a:noFill/>
                </a:ln>
                <a:solidFill>
                  <a:srgbClr val="D4D4D4"/>
                </a:solidFill>
                <a:effectLst/>
                <a:uLnTx/>
                <a:uFillTx/>
                <a:latin typeface="Consolas" panose="020B0609020204030204" pitchFamily="49" charset="0"/>
                <a:ea typeface="ＭＳ Ｐゴシック" panose="020B0600070205080204" pitchFamily="50" charset="-128"/>
                <a:cs typeface="ＭＳ Ｐゴシック" panose="020B0600070205080204" pitchFamily="50" charset="-128"/>
              </a:rPr>
              <a:t>\</a:t>
            </a:r>
            <a:r>
              <a:rPr kumimoji="0" lang="en-US" altLang="ja-JP" sz="1000" b="0" i="0" u="none" strike="noStrike" kern="0" cap="none" spc="0" normalizeH="0" baseline="0" noProof="0" dirty="0" err="1">
                <a:ln>
                  <a:noFill/>
                </a:ln>
                <a:solidFill>
                  <a:srgbClr val="D4D4D4"/>
                </a:solidFill>
                <a:effectLst/>
                <a:uLnTx/>
                <a:uFillTx/>
                <a:latin typeface="Consolas" panose="020B0609020204030204" pitchFamily="49" charset="0"/>
                <a:ea typeface="ＭＳ Ｐゴシック" panose="020B0600070205080204" pitchFamily="50" charset="-128"/>
                <a:cs typeface="ＭＳ Ｐゴシック" panose="020B0600070205080204" pitchFamily="50" charset="-128"/>
              </a:rPr>
              <a:t>xDD</a:t>
            </a:r>
            <a:endParaRPr kumimoji="0" lang="ja-JP" altLang="ja-JP" sz="1050" b="0" i="0" u="none" strike="noStrike" kern="0" cap="none" spc="0" normalizeH="0" baseline="0" noProof="0" dirty="0">
              <a:ln>
                <a:noFill/>
              </a:ln>
              <a:solidFill>
                <a:prstClr val="black"/>
              </a:solidFill>
              <a:effectLst/>
              <a:uLnTx/>
              <a:uFillTx/>
              <a:latin typeface="Arial" panose="020B0604020202020204" pitchFamily="34" charset="0"/>
              <a:ea typeface="ＭＳ 明朝" panose="02020609040205080304" pitchFamily="17" charset="-128"/>
              <a:cs typeface="Times New Roman" panose="02020603050405020304" pitchFamily="18" charset="0"/>
            </a:endParaRPr>
          </a:p>
        </p:txBody>
      </p:sp>
      <p:sp>
        <p:nvSpPr>
          <p:cNvPr id="1024" name="正方形/長方形 1023">
            <a:extLst>
              <a:ext uri="{FF2B5EF4-FFF2-40B4-BE49-F238E27FC236}">
                <a16:creationId xmlns:a16="http://schemas.microsoft.com/office/drawing/2014/main" id="{C1447FF6-A9EA-5245-015B-CDC787676D3F}"/>
              </a:ext>
            </a:extLst>
          </p:cNvPr>
          <p:cNvSpPr/>
          <p:nvPr/>
        </p:nvSpPr>
        <p:spPr>
          <a:xfrm flipH="1">
            <a:off x="5681720" y="3395163"/>
            <a:ext cx="2045440"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Printf</a:t>
            </a: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で表示される文字列</a:t>
            </a:r>
            <a:endPar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endParaRPr>
          </a:p>
        </p:txBody>
      </p:sp>
      <p:sp>
        <p:nvSpPr>
          <p:cNvPr id="1025" name="正方形/長方形 1024">
            <a:extLst>
              <a:ext uri="{FF2B5EF4-FFF2-40B4-BE49-F238E27FC236}">
                <a16:creationId xmlns:a16="http://schemas.microsoft.com/office/drawing/2014/main" id="{D6496865-1A3D-3DE6-2CA4-A6B747C70651}"/>
              </a:ext>
            </a:extLst>
          </p:cNvPr>
          <p:cNvSpPr/>
          <p:nvPr/>
        </p:nvSpPr>
        <p:spPr bwMode="auto">
          <a:xfrm>
            <a:off x="7488295" y="3713621"/>
            <a:ext cx="1083372" cy="157311"/>
          </a:xfrm>
          <a:prstGeom prst="rect">
            <a:avLst/>
          </a:prstGeom>
          <a:solidFill>
            <a:srgbClr val="F79646">
              <a:alpha val="40000"/>
            </a:srgbClr>
          </a:solidFill>
          <a:ln w="190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prstClr val="black"/>
              </a:solidFill>
              <a:effectLst/>
              <a:uLnTx/>
              <a:uFillTx/>
              <a:latin typeface="HG丸ｺﾞｼｯｸM-PRO" pitchFamily="50" charset="-128"/>
              <a:ea typeface="HG丸ｺﾞｼｯｸM-PRO" pitchFamily="50" charset="-128"/>
            </a:endParaRPr>
          </a:p>
        </p:txBody>
      </p:sp>
      <p:sp>
        <p:nvSpPr>
          <p:cNvPr id="1026" name="角丸四角形吹き出し 80">
            <a:extLst>
              <a:ext uri="{FF2B5EF4-FFF2-40B4-BE49-F238E27FC236}">
                <a16:creationId xmlns:a16="http://schemas.microsoft.com/office/drawing/2014/main" id="{0C401C83-18E7-C4DD-48A1-134B3AD919C2}"/>
              </a:ext>
            </a:extLst>
          </p:cNvPr>
          <p:cNvSpPr/>
          <p:nvPr/>
        </p:nvSpPr>
        <p:spPr>
          <a:xfrm>
            <a:off x="8055617" y="3331908"/>
            <a:ext cx="1087549" cy="242208"/>
          </a:xfrm>
          <a:prstGeom prst="wedgeRoundRectCallout">
            <a:avLst>
              <a:gd name="adj1" fmla="val -33628"/>
              <a:gd name="adj2" fmla="val 95687"/>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canary</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値が漏洩</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27" name="角丸四角形吹き出し 67">
            <a:extLst>
              <a:ext uri="{FF2B5EF4-FFF2-40B4-BE49-F238E27FC236}">
                <a16:creationId xmlns:a16="http://schemas.microsoft.com/office/drawing/2014/main" id="{A39CD066-0DB2-7BE2-955A-BD3DBAB5BC67}"/>
              </a:ext>
            </a:extLst>
          </p:cNvPr>
          <p:cNvSpPr/>
          <p:nvPr/>
        </p:nvSpPr>
        <p:spPr>
          <a:xfrm>
            <a:off x="7244123" y="1993978"/>
            <a:ext cx="1940894" cy="745479"/>
          </a:xfrm>
          <a:prstGeom prst="wedgeRoundRectCallout">
            <a:avLst>
              <a:gd name="adj1" fmla="val -62094"/>
              <a:gd name="adj2" fmla="val 25000"/>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canary</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の先頭にある</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NULL</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文字を</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別の値で上書きするため、</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printf</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実行時に</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canary</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を含む</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データが文字列として解釈される</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28" name="正方形/長方形 1027">
            <a:extLst>
              <a:ext uri="{FF2B5EF4-FFF2-40B4-BE49-F238E27FC236}">
                <a16:creationId xmlns:a16="http://schemas.microsoft.com/office/drawing/2014/main" id="{E45B06FC-B5BE-8CA1-E41F-00C3AA1439D9}"/>
              </a:ext>
            </a:extLst>
          </p:cNvPr>
          <p:cNvSpPr/>
          <p:nvPr/>
        </p:nvSpPr>
        <p:spPr>
          <a:xfrm flipH="1">
            <a:off x="5768586" y="1855171"/>
            <a:ext cx="1322587"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スタック</a:t>
            </a:r>
            <a:r>
              <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(BOF</a:t>
            </a: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後</a:t>
            </a:r>
            <a:r>
              <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a:t>
            </a:r>
          </a:p>
        </p:txBody>
      </p:sp>
      <p:sp>
        <p:nvSpPr>
          <p:cNvPr id="1030" name="二等辺三角形 1029">
            <a:extLst>
              <a:ext uri="{FF2B5EF4-FFF2-40B4-BE49-F238E27FC236}">
                <a16:creationId xmlns:a16="http://schemas.microsoft.com/office/drawing/2014/main" id="{34072DB0-7180-D98C-83CE-34E5C99B1F6C}"/>
              </a:ext>
            </a:extLst>
          </p:cNvPr>
          <p:cNvSpPr/>
          <p:nvPr/>
        </p:nvSpPr>
        <p:spPr>
          <a:xfrm rot="10800000">
            <a:off x="5811530" y="3281117"/>
            <a:ext cx="1241891" cy="126952"/>
          </a:xfrm>
          <a:prstGeom prst="triangle">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31" name="テキスト ボックス 1030">
            <a:extLst>
              <a:ext uri="{FF2B5EF4-FFF2-40B4-BE49-F238E27FC236}">
                <a16:creationId xmlns:a16="http://schemas.microsoft.com/office/drawing/2014/main" id="{6DB3B6B4-E464-4E98-5D1D-6E586952FB05}"/>
              </a:ext>
            </a:extLst>
          </p:cNvPr>
          <p:cNvSpPr txBox="1"/>
          <p:nvPr/>
        </p:nvSpPr>
        <p:spPr>
          <a:xfrm>
            <a:off x="227022" y="3796091"/>
            <a:ext cx="8998620" cy="646331"/>
          </a:xfrm>
          <a:prstGeom prst="rect">
            <a:avLst/>
          </a:prstGeom>
          <a:noFill/>
        </p:spPr>
        <p:txBody>
          <a:bodyPr wrap="square" rtlCol="0">
            <a:spAutoFit/>
          </a:bodyPr>
          <a:lstStyle/>
          <a:p>
            <a:r>
              <a:rPr lang="ja-JP" altLang="en-US" sz="1200" b="1" dirty="0">
                <a:solidFill>
                  <a:prstClr val="black"/>
                </a:solidFill>
                <a:latin typeface="Meiryo UI" panose="020B0604030504040204" pitchFamily="50" charset="-128"/>
                <a:ea typeface="Meiryo UI" panose="020B0604030504040204" pitchFamily="50" charset="-128"/>
              </a:rPr>
              <a:t>手法②</a:t>
            </a:r>
            <a:r>
              <a:rPr lang="en-US" altLang="ja-JP" sz="1200" b="1" dirty="0">
                <a:solidFill>
                  <a:prstClr val="black"/>
                </a:solidFill>
                <a:latin typeface="Meiryo UI" panose="020B0604030504040204" pitchFamily="50" charset="-128"/>
                <a:ea typeface="Meiryo UI" panose="020B0604030504040204" pitchFamily="50" charset="-128"/>
              </a:rPr>
              <a:t>. Canary Brute Force</a:t>
            </a:r>
            <a:r>
              <a:rPr lang="ja-JP" altLang="en-US" sz="1200" b="1" dirty="0">
                <a:solidFill>
                  <a:prstClr val="black"/>
                </a:solidFill>
                <a:latin typeface="Meiryo UI" panose="020B0604030504040204" pitchFamily="50" charset="-128"/>
                <a:ea typeface="Meiryo UI" panose="020B0604030504040204" pitchFamily="50" charset="-128"/>
              </a:rPr>
              <a:t>：</a:t>
            </a:r>
            <a:endParaRPr lang="en-US" altLang="ja-JP" sz="1200" b="1" dirty="0">
              <a:solidFill>
                <a:prstClr val="black"/>
              </a:solidFill>
              <a:latin typeface="Meiryo UI" panose="020B0604030504040204" pitchFamily="50" charset="-128"/>
              <a:ea typeface="Meiryo UI" panose="020B0604030504040204" pitchFamily="50" charset="-128"/>
            </a:endParaRPr>
          </a:p>
          <a:p>
            <a:r>
              <a:rPr lang="ja-JP" altLang="en-US" sz="1200" dirty="0">
                <a:solidFill>
                  <a:prstClr val="black"/>
                </a:solidFill>
                <a:latin typeface="Meiryo UI" panose="020B0604030504040204" pitchFamily="50" charset="-128"/>
                <a:ea typeface="Meiryo UI" panose="020B0604030504040204" pitchFamily="50" charset="-128"/>
              </a:rPr>
              <a:t>　</a:t>
            </a:r>
            <a:r>
              <a:rPr lang="en-US" altLang="ja-JP" sz="1200" dirty="0">
                <a:solidFill>
                  <a:prstClr val="black"/>
                </a:solidFill>
                <a:latin typeface="Meiryo UI" panose="020B0604030504040204" pitchFamily="50" charset="-128"/>
                <a:ea typeface="Meiryo UI" panose="020B0604030504040204" pitchFamily="50" charset="-128"/>
              </a:rPr>
              <a:t>canary</a:t>
            </a:r>
            <a:r>
              <a:rPr lang="ja-JP" altLang="en-US" sz="1200" dirty="0">
                <a:solidFill>
                  <a:prstClr val="black"/>
                </a:solidFill>
                <a:latin typeface="Meiryo UI" panose="020B0604030504040204" pitchFamily="50" charset="-128"/>
                <a:ea typeface="Meiryo UI" panose="020B0604030504040204" pitchFamily="50" charset="-128"/>
              </a:rPr>
              <a:t>の特徴である、「</a:t>
            </a:r>
            <a:r>
              <a:rPr lang="en-US" altLang="ja-JP" sz="1200" dirty="0">
                <a:solidFill>
                  <a:prstClr val="black"/>
                </a:solidFill>
                <a:latin typeface="Meiryo UI" panose="020B0604030504040204" pitchFamily="50" charset="-128"/>
                <a:ea typeface="Meiryo UI" panose="020B0604030504040204" pitchFamily="50" charset="-128"/>
              </a:rPr>
              <a:t>canary</a:t>
            </a:r>
            <a:r>
              <a:rPr lang="ja-JP" altLang="en-US" sz="1200" dirty="0">
                <a:solidFill>
                  <a:prstClr val="black"/>
                </a:solidFill>
                <a:latin typeface="Meiryo UI" panose="020B0604030504040204" pitchFamily="50" charset="-128"/>
                <a:ea typeface="Meiryo UI" panose="020B0604030504040204" pitchFamily="50" charset="-128"/>
              </a:rPr>
              <a:t>値はバイナリ実行中は固定」「子プロセスの</a:t>
            </a:r>
            <a:r>
              <a:rPr lang="en-US" altLang="ja-JP" sz="1200" dirty="0">
                <a:solidFill>
                  <a:prstClr val="black"/>
                </a:solidFill>
                <a:latin typeface="Meiryo UI" panose="020B0604030504040204" pitchFamily="50" charset="-128"/>
                <a:ea typeface="Meiryo UI" panose="020B0604030504040204" pitchFamily="50" charset="-128"/>
              </a:rPr>
              <a:t>canary</a:t>
            </a:r>
            <a:r>
              <a:rPr lang="ja-JP" altLang="en-US" sz="1200" dirty="0">
                <a:solidFill>
                  <a:prstClr val="black"/>
                </a:solidFill>
                <a:latin typeface="Meiryo UI" panose="020B0604030504040204" pitchFamily="50" charset="-128"/>
                <a:ea typeface="Meiryo UI" panose="020B0604030504040204" pitchFamily="50" charset="-128"/>
              </a:rPr>
              <a:t>値は親プロセスの値と同じ」を活用した攻撃。</a:t>
            </a:r>
            <a:endParaRPr lang="en-US" altLang="ja-JP" sz="1200" dirty="0">
              <a:solidFill>
                <a:prstClr val="black"/>
              </a:solidFill>
              <a:latin typeface="Meiryo UI" panose="020B0604030504040204" pitchFamily="50" charset="-128"/>
              <a:ea typeface="Meiryo UI" panose="020B0604030504040204" pitchFamily="50" charset="-128"/>
            </a:endParaRPr>
          </a:p>
          <a:p>
            <a:r>
              <a:rPr lang="ja-JP" altLang="en-US" sz="1200" dirty="0">
                <a:solidFill>
                  <a:prstClr val="black"/>
                </a:solidFill>
                <a:latin typeface="Meiryo UI" panose="020B0604030504040204" pitchFamily="50" charset="-128"/>
                <a:ea typeface="Meiryo UI" panose="020B0604030504040204" pitchFamily="50" charset="-128"/>
              </a:rPr>
              <a:t>　</a:t>
            </a:r>
            <a:r>
              <a:rPr lang="en-US" altLang="ja-JP" sz="1200" dirty="0">
                <a:solidFill>
                  <a:prstClr val="black"/>
                </a:solidFill>
                <a:latin typeface="Meiryo UI" panose="020B0604030504040204" pitchFamily="50" charset="-128"/>
                <a:ea typeface="Meiryo UI" panose="020B0604030504040204" pitchFamily="50" charset="-128"/>
              </a:rPr>
              <a:t>fork-server</a:t>
            </a:r>
            <a:r>
              <a:rPr lang="ja-JP" altLang="en-US" sz="1200" dirty="0">
                <a:solidFill>
                  <a:prstClr val="black"/>
                </a:solidFill>
                <a:latin typeface="Meiryo UI" panose="020B0604030504040204" pitchFamily="50" charset="-128"/>
                <a:ea typeface="Meiryo UI" panose="020B0604030504040204" pitchFamily="50" charset="-128"/>
              </a:rPr>
              <a:t>型</a:t>
            </a:r>
            <a:r>
              <a:rPr lang="en-US" altLang="ja-JP" sz="1200" dirty="0">
                <a:solidFill>
                  <a:prstClr val="black"/>
                </a:solidFill>
                <a:latin typeface="Meiryo UI" panose="020B0604030504040204" pitchFamily="50" charset="-128"/>
                <a:ea typeface="Meiryo UI"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rPr>
              <a:t>親プロセスがアクセスを待ち受け、アクセスがあると子プロセスを生成し、以降の処理は子プロセスが引き継ぐ</a:t>
            </a:r>
            <a:r>
              <a:rPr lang="en-US" altLang="ja-JP" sz="1200" dirty="0">
                <a:solidFill>
                  <a:prstClr val="black"/>
                </a:solidFill>
                <a:latin typeface="Meiryo UI" panose="020B0604030504040204" pitchFamily="50" charset="-128"/>
                <a:ea typeface="Meiryo UI"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rPr>
              <a:t>であることが前提。</a:t>
            </a:r>
            <a:endParaRPr lang="en-US" altLang="ja-JP" sz="1200" dirty="0">
              <a:solidFill>
                <a:prstClr val="black"/>
              </a:solidFill>
              <a:latin typeface="Meiryo UI" panose="020B0604030504040204" pitchFamily="50" charset="-128"/>
              <a:ea typeface="Meiryo UI" panose="020B0604030504040204" pitchFamily="50" charset="-128"/>
            </a:endParaRPr>
          </a:p>
        </p:txBody>
      </p:sp>
      <p:sp>
        <p:nvSpPr>
          <p:cNvPr id="1032" name="正方形/長方形 1031">
            <a:extLst>
              <a:ext uri="{FF2B5EF4-FFF2-40B4-BE49-F238E27FC236}">
                <a16:creationId xmlns:a16="http://schemas.microsoft.com/office/drawing/2014/main" id="{FA7219AC-9688-C1F6-26E4-1B22F0F548F6}"/>
              </a:ext>
            </a:extLst>
          </p:cNvPr>
          <p:cNvSpPr/>
          <p:nvPr/>
        </p:nvSpPr>
        <p:spPr>
          <a:xfrm>
            <a:off x="567070" y="4971823"/>
            <a:ext cx="1364141" cy="864096"/>
          </a:xfrm>
          <a:prstGeom prst="rect">
            <a:avLst/>
          </a:prstGeom>
          <a:solidFill>
            <a:srgbClr val="9BBB59">
              <a:lumMod val="20000"/>
              <a:lumOff val="80000"/>
            </a:srgbClr>
          </a:solidFill>
          <a:ln w="9525" cap="flat" cmpd="sng" algn="ctr">
            <a:solidFill>
              <a:sysClr val="windowText" lastClr="000000"/>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33" name="正方形/長方形 1032">
            <a:extLst>
              <a:ext uri="{FF2B5EF4-FFF2-40B4-BE49-F238E27FC236}">
                <a16:creationId xmlns:a16="http://schemas.microsoft.com/office/drawing/2014/main" id="{062D4523-C726-8177-89A2-0267C447B73D}"/>
              </a:ext>
            </a:extLst>
          </p:cNvPr>
          <p:cNvSpPr/>
          <p:nvPr/>
        </p:nvSpPr>
        <p:spPr>
          <a:xfrm flipH="1">
            <a:off x="581852" y="4708742"/>
            <a:ext cx="1322587"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親プロセス</a:t>
            </a:r>
            <a:endPar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endParaRPr>
          </a:p>
        </p:txBody>
      </p:sp>
      <p:sp>
        <p:nvSpPr>
          <p:cNvPr id="1034" name="正方形/長方形 1033">
            <a:extLst>
              <a:ext uri="{FF2B5EF4-FFF2-40B4-BE49-F238E27FC236}">
                <a16:creationId xmlns:a16="http://schemas.microsoft.com/office/drawing/2014/main" id="{7A5B4C7C-4AE1-8B97-6BE4-68AB09BE58A7}"/>
              </a:ext>
            </a:extLst>
          </p:cNvPr>
          <p:cNvSpPr/>
          <p:nvPr/>
        </p:nvSpPr>
        <p:spPr>
          <a:xfrm>
            <a:off x="755795" y="5200884"/>
            <a:ext cx="1009881" cy="394217"/>
          </a:xfrm>
          <a:prstGeom prst="rect">
            <a:avLst/>
          </a:prstGeom>
          <a:solidFill>
            <a:sysClr val="window" lastClr="FFFFFF"/>
          </a:solidFill>
          <a:ln w="12700" cap="flat" cmpd="sng" algn="ctr">
            <a:solidFill>
              <a:sysClr val="windowText" lastClr="000000"/>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canary: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0x00aabbcc</a:t>
            </a:r>
          </a:p>
        </p:txBody>
      </p:sp>
      <p:sp>
        <p:nvSpPr>
          <p:cNvPr id="1035" name="正方形/長方形 1034">
            <a:extLst>
              <a:ext uri="{FF2B5EF4-FFF2-40B4-BE49-F238E27FC236}">
                <a16:creationId xmlns:a16="http://schemas.microsoft.com/office/drawing/2014/main" id="{19BF2FC2-93ED-5FE6-DAA9-7A9977A1D936}"/>
              </a:ext>
            </a:extLst>
          </p:cNvPr>
          <p:cNvSpPr/>
          <p:nvPr/>
        </p:nvSpPr>
        <p:spPr>
          <a:xfrm>
            <a:off x="2021230" y="6044491"/>
            <a:ext cx="1364141" cy="731423"/>
          </a:xfrm>
          <a:prstGeom prst="rect">
            <a:avLst/>
          </a:prstGeom>
          <a:solidFill>
            <a:srgbClr val="4F81BD">
              <a:lumMod val="20000"/>
              <a:lumOff val="80000"/>
            </a:srgbClr>
          </a:solidFill>
          <a:ln w="9525" cap="flat" cmpd="sng" algn="ctr">
            <a:solidFill>
              <a:sysClr val="windowText" lastClr="000000"/>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36" name="正方形/長方形 1035">
            <a:extLst>
              <a:ext uri="{FF2B5EF4-FFF2-40B4-BE49-F238E27FC236}">
                <a16:creationId xmlns:a16="http://schemas.microsoft.com/office/drawing/2014/main" id="{5FF1D494-DBB4-847F-FF99-3DDAD308F128}"/>
              </a:ext>
            </a:extLst>
          </p:cNvPr>
          <p:cNvSpPr/>
          <p:nvPr/>
        </p:nvSpPr>
        <p:spPr>
          <a:xfrm>
            <a:off x="2209955" y="6273552"/>
            <a:ext cx="1009881" cy="394217"/>
          </a:xfrm>
          <a:prstGeom prst="rect">
            <a:avLst/>
          </a:prstGeom>
          <a:solidFill>
            <a:sysClr val="window" lastClr="FFFFFF"/>
          </a:solidFill>
          <a:ln w="12700" cap="flat" cmpd="sng" algn="ctr">
            <a:solidFill>
              <a:sysClr val="windowText" lastClr="000000"/>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canary: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0x00aabbcc</a:t>
            </a:r>
          </a:p>
        </p:txBody>
      </p:sp>
      <p:cxnSp>
        <p:nvCxnSpPr>
          <p:cNvPr id="1037" name="曲線コネクタ 54">
            <a:extLst>
              <a:ext uri="{FF2B5EF4-FFF2-40B4-BE49-F238E27FC236}">
                <a16:creationId xmlns:a16="http://schemas.microsoft.com/office/drawing/2014/main" id="{0207F945-9BEF-2376-DD50-503A88EE897C}"/>
              </a:ext>
            </a:extLst>
          </p:cNvPr>
          <p:cNvCxnSpPr>
            <a:cxnSpLocks/>
            <a:stCxn id="1032" idx="2"/>
            <a:endCxn id="1035" idx="1"/>
          </p:cNvCxnSpPr>
          <p:nvPr/>
        </p:nvCxnSpPr>
        <p:spPr>
          <a:xfrm rot="16200000" flipH="1">
            <a:off x="1348043" y="5737016"/>
            <a:ext cx="574284" cy="772089"/>
          </a:xfrm>
          <a:prstGeom prst="curvedConnector2">
            <a:avLst/>
          </a:prstGeom>
          <a:noFill/>
          <a:ln w="76200" cap="flat" cmpd="sng" algn="ctr">
            <a:solidFill>
              <a:sysClr val="windowText" lastClr="000000">
                <a:lumMod val="50000"/>
                <a:lumOff val="50000"/>
                <a:alpha val="50000"/>
              </a:sysClr>
            </a:solidFill>
            <a:prstDash val="solid"/>
            <a:headEnd type="none" w="med" len="med"/>
            <a:tailEnd type="triangle" w="med" len="med"/>
          </a:ln>
          <a:effectLst>
            <a:glow>
              <a:sysClr val="window" lastClr="FFFFFF">
                <a:alpha val="60000"/>
              </a:sysClr>
            </a:glow>
          </a:effectLst>
        </p:spPr>
      </p:cxnSp>
      <p:sp>
        <p:nvSpPr>
          <p:cNvPr id="1038" name="正方形/長方形 1037">
            <a:extLst>
              <a:ext uri="{FF2B5EF4-FFF2-40B4-BE49-F238E27FC236}">
                <a16:creationId xmlns:a16="http://schemas.microsoft.com/office/drawing/2014/main" id="{9F75AF21-B54B-B5E1-A898-65B4B5B9F335}"/>
              </a:ext>
            </a:extLst>
          </p:cNvPr>
          <p:cNvSpPr/>
          <p:nvPr/>
        </p:nvSpPr>
        <p:spPr>
          <a:xfrm flipH="1">
            <a:off x="2042006" y="5794436"/>
            <a:ext cx="1322587"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子プロセス</a:t>
            </a:r>
            <a:endPar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endParaRPr>
          </a:p>
        </p:txBody>
      </p:sp>
      <p:sp>
        <p:nvSpPr>
          <p:cNvPr id="1039" name="楕円 1038">
            <a:extLst>
              <a:ext uri="{FF2B5EF4-FFF2-40B4-BE49-F238E27FC236}">
                <a16:creationId xmlns:a16="http://schemas.microsoft.com/office/drawing/2014/main" id="{B224E4CE-BF91-34B5-4060-A0AFD829AB87}"/>
              </a:ext>
            </a:extLst>
          </p:cNvPr>
          <p:cNvSpPr/>
          <p:nvPr/>
        </p:nvSpPr>
        <p:spPr>
          <a:xfrm>
            <a:off x="1814667" y="5092156"/>
            <a:ext cx="219331" cy="200889"/>
          </a:xfrm>
          <a:prstGeom prst="ellipse">
            <a:avLst/>
          </a:prstGeom>
          <a:solidFill>
            <a:sysClr val="window" lastClr="FFFFFF"/>
          </a:solidFill>
          <a:ln w="12700" cap="flat" cmpd="sng" algn="ctr">
            <a:solidFill>
              <a:sysClr val="windowText" lastClr="000000"/>
            </a:solidFill>
            <a:prstDash val="solid"/>
            <a:round/>
            <a:headEnd type="none" w="sm" len="sm"/>
            <a:tailEnd type="none" w="sm" len="sm"/>
          </a:ln>
          <a:effectLst/>
        </p:spPr>
        <p:txBody>
          <a:bodyPr vert="horz" wrap="square" lIns="72000" tIns="0" rIns="72000" bIns="3600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040" name="テキスト ボックス 1039">
            <a:extLst>
              <a:ext uri="{FF2B5EF4-FFF2-40B4-BE49-F238E27FC236}">
                <a16:creationId xmlns:a16="http://schemas.microsoft.com/office/drawing/2014/main" id="{E84A9A96-FEF1-AA09-00E6-F6471D6F8343}"/>
              </a:ext>
            </a:extLst>
          </p:cNvPr>
          <p:cNvSpPr txBox="1"/>
          <p:nvPr/>
        </p:nvSpPr>
        <p:spPr>
          <a:xfrm>
            <a:off x="1791314" y="4723911"/>
            <a:ext cx="758172" cy="415498"/>
          </a:xfrm>
          <a:prstGeom prst="rect">
            <a:avLst/>
          </a:prstGeom>
          <a:noFill/>
        </p:spPr>
        <p:txBody>
          <a:bodyPr wrap="square" rtlCol="0">
            <a:spAutoFit/>
          </a:bodyPr>
          <a:lstStyle/>
          <a:p>
            <a:pPr algn="ctr"/>
            <a:r>
              <a:rPr lang="ja-JP" altLang="en-US" sz="1050" dirty="0">
                <a:solidFill>
                  <a:prstClr val="black"/>
                </a:solidFill>
                <a:latin typeface="Meiryo UI" panose="020B0604030504040204" pitchFamily="50" charset="-128"/>
                <a:ea typeface="Meiryo UI" panose="020B0604030504040204" pitchFamily="50" charset="-128"/>
              </a:rPr>
              <a:t>待ち受けポート</a:t>
            </a:r>
            <a:endParaRPr lang="en-US" altLang="ja-JP" sz="1050" dirty="0">
              <a:solidFill>
                <a:prstClr val="black"/>
              </a:solidFill>
              <a:latin typeface="Meiryo UI" panose="020B0604030504040204" pitchFamily="50" charset="-128"/>
              <a:ea typeface="Meiryo UI" panose="020B0604030504040204" pitchFamily="50" charset="-128"/>
            </a:endParaRPr>
          </a:p>
        </p:txBody>
      </p:sp>
      <p:pic>
        <p:nvPicPr>
          <p:cNvPr id="1041" name="図 1040">
            <a:extLst>
              <a:ext uri="{FF2B5EF4-FFF2-40B4-BE49-F238E27FC236}">
                <a16:creationId xmlns:a16="http://schemas.microsoft.com/office/drawing/2014/main" id="{3D40F841-D745-B150-6758-12C7582BC066}"/>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89620" y="4797729"/>
            <a:ext cx="723637" cy="675107"/>
          </a:xfrm>
          <a:prstGeom prst="rect">
            <a:avLst/>
          </a:prstGeom>
        </p:spPr>
      </p:pic>
      <p:sp>
        <p:nvSpPr>
          <p:cNvPr id="1042" name="正方形/長方形 1041">
            <a:extLst>
              <a:ext uri="{FF2B5EF4-FFF2-40B4-BE49-F238E27FC236}">
                <a16:creationId xmlns:a16="http://schemas.microsoft.com/office/drawing/2014/main" id="{8756EE25-EEAD-2A08-4BBB-299D8AD9CE2C}"/>
              </a:ext>
            </a:extLst>
          </p:cNvPr>
          <p:cNvSpPr/>
          <p:nvPr/>
        </p:nvSpPr>
        <p:spPr>
          <a:xfrm flipH="1">
            <a:off x="2920012" y="4562750"/>
            <a:ext cx="1062852"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112A57"/>
                </a:solidFill>
                <a:effectLst>
                  <a:glow rad="101600">
                    <a:prstClr val="white">
                      <a:alpha val="60000"/>
                    </a:prstClr>
                  </a:glow>
                </a:effectLst>
                <a:uLnTx/>
                <a:uFillTx/>
                <a:latin typeface="Calibri"/>
                <a:ea typeface="ＭＳ Ｐゴシック" panose="020B0600070205080204" pitchFamily="50" charset="-128"/>
                <a:cs typeface="+mn-cs"/>
              </a:rPr>
              <a:t>攻撃者</a:t>
            </a:r>
            <a:endParaRPr kumimoji="0" lang="en-US" altLang="ja-JP" sz="1200" b="1" i="0" u="none" strike="noStrike" kern="0" cap="none" spc="0" normalizeH="0" baseline="0" noProof="0" dirty="0">
              <a:ln>
                <a:noFill/>
              </a:ln>
              <a:solidFill>
                <a:srgbClr val="112A57"/>
              </a:solidFill>
              <a:effectLst>
                <a:glow rad="101600">
                  <a:prstClr val="white">
                    <a:alpha val="60000"/>
                  </a:prstClr>
                </a:glow>
              </a:effectLst>
              <a:uLnTx/>
              <a:uFillTx/>
              <a:latin typeface="Calibri"/>
              <a:ea typeface="ＭＳ Ｐゴシック" panose="020B0600070205080204" pitchFamily="50" charset="-128"/>
              <a:cs typeface="+mn-cs"/>
            </a:endParaRPr>
          </a:p>
        </p:txBody>
      </p:sp>
      <p:pic>
        <p:nvPicPr>
          <p:cNvPr id="1043" name="Picture 3">
            <a:extLst>
              <a:ext uri="{FF2B5EF4-FFF2-40B4-BE49-F238E27FC236}">
                <a16:creationId xmlns:a16="http://schemas.microsoft.com/office/drawing/2014/main" id="{E67D84E7-3E87-CF7C-59E3-7CCE3E63E86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369748" y="5862440"/>
            <a:ext cx="326370" cy="299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44" name="直線矢印コネクタ 1043">
            <a:extLst>
              <a:ext uri="{FF2B5EF4-FFF2-40B4-BE49-F238E27FC236}">
                <a16:creationId xmlns:a16="http://schemas.microsoft.com/office/drawing/2014/main" id="{7055F386-36C0-A3C4-ED3D-49F4D671677A}"/>
              </a:ext>
            </a:extLst>
          </p:cNvPr>
          <p:cNvCxnSpPr/>
          <p:nvPr/>
        </p:nvCxnSpPr>
        <p:spPr>
          <a:xfrm flipH="1" flipV="1">
            <a:off x="2039439" y="5193998"/>
            <a:ext cx="1086200" cy="17898"/>
          </a:xfrm>
          <a:prstGeom prst="straightConnector1">
            <a:avLst/>
          </a:prstGeom>
          <a:noFill/>
          <a:ln w="76200" cap="flat" cmpd="sng" algn="ctr">
            <a:solidFill>
              <a:srgbClr val="C0504D">
                <a:alpha val="50000"/>
              </a:srgbClr>
            </a:solidFill>
            <a:prstDash val="solid"/>
            <a:headEnd type="none" w="med" len="med"/>
            <a:tailEnd type="triangle" w="med" len="med"/>
          </a:ln>
          <a:effectLst>
            <a:glow>
              <a:sysClr val="window" lastClr="FFFFFF">
                <a:alpha val="60000"/>
              </a:sysClr>
            </a:glow>
          </a:effectLst>
        </p:spPr>
      </p:cxnSp>
      <p:sp>
        <p:nvSpPr>
          <p:cNvPr id="1045" name="正方形/長方形 1044">
            <a:extLst>
              <a:ext uri="{FF2B5EF4-FFF2-40B4-BE49-F238E27FC236}">
                <a16:creationId xmlns:a16="http://schemas.microsoft.com/office/drawing/2014/main" id="{111913A6-E1D9-67EE-923C-C99E5648A685}"/>
              </a:ext>
            </a:extLst>
          </p:cNvPr>
          <p:cNvSpPr/>
          <p:nvPr/>
        </p:nvSpPr>
        <p:spPr>
          <a:xfrm flipH="1">
            <a:off x="2092132" y="4902258"/>
            <a:ext cx="1062852"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5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①アクセス</a:t>
            </a:r>
            <a:endParaRPr kumimoji="0" lang="en-US" altLang="ja-JP" sz="105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endParaRPr>
          </a:p>
        </p:txBody>
      </p:sp>
      <p:sp>
        <p:nvSpPr>
          <p:cNvPr id="1046" name="正方形/長方形 1045">
            <a:extLst>
              <a:ext uri="{FF2B5EF4-FFF2-40B4-BE49-F238E27FC236}">
                <a16:creationId xmlns:a16="http://schemas.microsoft.com/office/drawing/2014/main" id="{9C0566ED-BAAA-6E16-FEFA-38C2012043FA}"/>
              </a:ext>
            </a:extLst>
          </p:cNvPr>
          <p:cNvSpPr/>
          <p:nvPr/>
        </p:nvSpPr>
        <p:spPr>
          <a:xfrm flipH="1">
            <a:off x="255916" y="6228529"/>
            <a:ext cx="1062852"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5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②子プロセスを生成</a:t>
            </a:r>
            <a:r>
              <a:rPr kumimoji="0" lang="en-US" altLang="ja-JP" sz="105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(fork)</a:t>
            </a:r>
          </a:p>
        </p:txBody>
      </p:sp>
      <p:cxnSp>
        <p:nvCxnSpPr>
          <p:cNvPr id="1047" name="直線矢印コネクタ 1046">
            <a:extLst>
              <a:ext uri="{FF2B5EF4-FFF2-40B4-BE49-F238E27FC236}">
                <a16:creationId xmlns:a16="http://schemas.microsoft.com/office/drawing/2014/main" id="{D5D3C7BB-6C95-4A58-5480-299DC2C8F11C}"/>
              </a:ext>
            </a:extLst>
          </p:cNvPr>
          <p:cNvCxnSpPr/>
          <p:nvPr/>
        </p:nvCxnSpPr>
        <p:spPr>
          <a:xfrm>
            <a:off x="3258328" y="5475244"/>
            <a:ext cx="6289" cy="556057"/>
          </a:xfrm>
          <a:prstGeom prst="straightConnector1">
            <a:avLst/>
          </a:prstGeom>
          <a:noFill/>
          <a:ln w="76200" cap="flat" cmpd="sng" algn="ctr">
            <a:solidFill>
              <a:srgbClr val="C0504D">
                <a:alpha val="50000"/>
              </a:srgbClr>
            </a:solidFill>
            <a:prstDash val="solid"/>
            <a:headEnd type="none" w="med" len="med"/>
            <a:tailEnd type="triangle" w="med" len="med"/>
          </a:ln>
          <a:effectLst>
            <a:glow>
              <a:sysClr val="window" lastClr="FFFFFF">
                <a:alpha val="60000"/>
              </a:sysClr>
            </a:glow>
          </a:effectLst>
        </p:spPr>
      </p:cxnSp>
      <p:sp>
        <p:nvSpPr>
          <p:cNvPr id="1048" name="正方形/長方形 1047">
            <a:extLst>
              <a:ext uri="{FF2B5EF4-FFF2-40B4-BE49-F238E27FC236}">
                <a16:creationId xmlns:a16="http://schemas.microsoft.com/office/drawing/2014/main" id="{C71AC8E6-F730-E94E-2B36-253D2DB10968}"/>
              </a:ext>
            </a:extLst>
          </p:cNvPr>
          <p:cNvSpPr/>
          <p:nvPr/>
        </p:nvSpPr>
        <p:spPr>
          <a:xfrm flipH="1">
            <a:off x="3013451" y="5484798"/>
            <a:ext cx="1299876" cy="283555"/>
          </a:xfrm>
          <a:prstGeom prst="rect">
            <a:avLst/>
          </a:prstGeom>
          <a:noFill/>
          <a:ln w="25400" cap="flat" cmpd="sng" algn="ctr">
            <a:solidFill>
              <a:srgbClr val="4F81BD">
                <a:shade val="50000"/>
              </a:srgbClr>
            </a:solid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5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③</a:t>
            </a:r>
            <a:r>
              <a:rPr kumimoji="0" lang="en-US" altLang="ja-JP" sz="105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BOF</a:t>
            </a:r>
            <a:r>
              <a:rPr kumimoji="0" lang="ja-JP" altLang="en-US" sz="105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実行</a:t>
            </a:r>
            <a:endParaRPr kumimoji="0" lang="en-US" altLang="ja-JP" sz="105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(canary</a:t>
            </a:r>
            <a:r>
              <a:rPr kumimoji="0" lang="ja-JP" altLang="en-US" sz="105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総当たり</a:t>
            </a:r>
            <a:r>
              <a:rPr kumimoji="0" lang="en-US" altLang="ja-JP" sz="1050" b="1" i="0" u="none" strike="noStrike" kern="0" cap="none" spc="0" normalizeH="0" baseline="0" noProof="0" dirty="0">
                <a:ln>
                  <a:noFill/>
                </a:ln>
                <a:solidFill>
                  <a:srgbClr val="112A57"/>
                </a:solidFill>
                <a:effectLst>
                  <a:glow rad="101600">
                    <a:prstClr val="white">
                      <a:alpha val="60000"/>
                    </a:prstClr>
                  </a:glow>
                </a:effectLst>
                <a:uLnTx/>
                <a:uFillTx/>
                <a:latin typeface="Meiryo UI" panose="020B0604030504040204" pitchFamily="50" charset="-128"/>
                <a:ea typeface="Meiryo UI" panose="020B0604030504040204" pitchFamily="50" charset="-128"/>
                <a:cs typeface="+mn-cs"/>
              </a:rPr>
              <a:t>)</a:t>
            </a:r>
          </a:p>
        </p:txBody>
      </p:sp>
      <p:sp>
        <p:nvSpPr>
          <p:cNvPr id="1050" name="テキスト ボックス 1049">
            <a:extLst>
              <a:ext uri="{FF2B5EF4-FFF2-40B4-BE49-F238E27FC236}">
                <a16:creationId xmlns:a16="http://schemas.microsoft.com/office/drawing/2014/main" id="{58862C09-9861-DF99-62E8-B770BAA5BDDC}"/>
              </a:ext>
            </a:extLst>
          </p:cNvPr>
          <p:cNvSpPr txBox="1"/>
          <p:nvPr/>
        </p:nvSpPr>
        <p:spPr>
          <a:xfrm>
            <a:off x="424493" y="4442422"/>
            <a:ext cx="1479103" cy="276999"/>
          </a:xfrm>
          <a:prstGeom prst="rect">
            <a:avLst/>
          </a:prstGeom>
          <a:noFill/>
        </p:spPr>
        <p:txBody>
          <a:bodyPr wrap="square" rtlCol="0">
            <a:spAutoFit/>
          </a:bodyPr>
          <a:lstStyle/>
          <a:p>
            <a:r>
              <a:rPr lang="ja-JP" altLang="en-US" sz="1200" b="1" u="sng" dirty="0">
                <a:solidFill>
                  <a:prstClr val="black"/>
                </a:solidFill>
                <a:latin typeface="Meiryo UI" panose="020B0604030504040204" pitchFamily="50" charset="-128"/>
                <a:ea typeface="Meiryo UI" panose="020B0604030504040204" pitchFamily="50" charset="-128"/>
              </a:rPr>
              <a:t>攻撃イメージ</a:t>
            </a:r>
            <a:endParaRPr lang="en-US" altLang="ja-JP" sz="1200" b="1" u="sng" dirty="0">
              <a:solidFill>
                <a:prstClr val="black"/>
              </a:solidFill>
              <a:latin typeface="Meiryo UI" panose="020B0604030504040204" pitchFamily="50" charset="-128"/>
              <a:ea typeface="Meiryo UI" panose="020B0604030504040204" pitchFamily="50" charset="-128"/>
            </a:endParaRPr>
          </a:p>
        </p:txBody>
      </p:sp>
      <p:sp>
        <p:nvSpPr>
          <p:cNvPr id="1052" name="角丸四角形吹き出し 88">
            <a:extLst>
              <a:ext uri="{FF2B5EF4-FFF2-40B4-BE49-F238E27FC236}">
                <a16:creationId xmlns:a16="http://schemas.microsoft.com/office/drawing/2014/main" id="{DE5DD3C9-B01A-A286-3FA1-BBAEC70241CF}"/>
              </a:ext>
            </a:extLst>
          </p:cNvPr>
          <p:cNvSpPr/>
          <p:nvPr/>
        </p:nvSpPr>
        <p:spPr>
          <a:xfrm>
            <a:off x="4609999" y="5425136"/>
            <a:ext cx="2702420" cy="864096"/>
          </a:xfrm>
          <a:prstGeom prst="wedgeRoundRectCallout">
            <a:avLst>
              <a:gd name="adj1" fmla="val -74870"/>
              <a:gd name="adj2" fmla="val 38162"/>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【Canary Brute Force</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の流れ</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Canary</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値を</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バイトずつ変更しながら</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BOF</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実行。</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子プロセスがクラッシュしないバイト値を探ることで</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Canary</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値を特定できる。</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53" name="角丸四角形吹き出し 91">
            <a:extLst>
              <a:ext uri="{FF2B5EF4-FFF2-40B4-BE49-F238E27FC236}">
                <a16:creationId xmlns:a16="http://schemas.microsoft.com/office/drawing/2014/main" id="{8E46D84B-4983-5579-841E-A8213A01AEE7}"/>
              </a:ext>
            </a:extLst>
          </p:cNvPr>
          <p:cNvSpPr/>
          <p:nvPr/>
        </p:nvSpPr>
        <p:spPr>
          <a:xfrm>
            <a:off x="3907172" y="4601573"/>
            <a:ext cx="1347585" cy="438422"/>
          </a:xfrm>
          <a:prstGeom prst="wedgeRoundRectCallout">
            <a:avLst>
              <a:gd name="adj1" fmla="val -65351"/>
              <a:gd name="adj2" fmla="val 25001"/>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①</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③のアクションを</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繰り返す。</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pSp>
        <p:nvGrpSpPr>
          <p:cNvPr id="1054" name="グループ化 1053">
            <a:extLst>
              <a:ext uri="{FF2B5EF4-FFF2-40B4-BE49-F238E27FC236}">
                <a16:creationId xmlns:a16="http://schemas.microsoft.com/office/drawing/2014/main" id="{F03A4D0F-9613-BC50-15A3-E62C03A2C512}"/>
              </a:ext>
            </a:extLst>
          </p:cNvPr>
          <p:cNvGrpSpPr/>
          <p:nvPr/>
        </p:nvGrpSpPr>
        <p:grpSpPr>
          <a:xfrm>
            <a:off x="3106322" y="6225492"/>
            <a:ext cx="1014264" cy="703601"/>
            <a:chOff x="6602909" y="1042741"/>
            <a:chExt cx="938633" cy="767861"/>
          </a:xfrm>
        </p:grpSpPr>
        <p:sp>
          <p:nvSpPr>
            <p:cNvPr id="1055" name="爆発 2 93">
              <a:extLst>
                <a:ext uri="{FF2B5EF4-FFF2-40B4-BE49-F238E27FC236}">
                  <a16:creationId xmlns:a16="http://schemas.microsoft.com/office/drawing/2014/main" id="{5F53FD71-51C9-CBF9-F7BB-AD6C703C45DF}"/>
                </a:ext>
              </a:extLst>
            </p:cNvPr>
            <p:cNvSpPr/>
            <p:nvPr/>
          </p:nvSpPr>
          <p:spPr>
            <a:xfrm rot="1271324">
              <a:off x="6602909" y="1042741"/>
              <a:ext cx="938633" cy="767861"/>
            </a:xfrm>
            <a:prstGeom prst="irregularSeal2">
              <a:avLst/>
            </a:prstGeom>
            <a:solidFill>
              <a:srgbClr val="FFFF99"/>
            </a:solidFill>
            <a:ln w="12700" cap="flat" cmpd="sng" algn="ctr">
              <a:solidFill>
                <a:srgbClr val="C0504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1056" name="テキスト ボックス 1055">
              <a:extLst>
                <a:ext uri="{FF2B5EF4-FFF2-40B4-BE49-F238E27FC236}">
                  <a16:creationId xmlns:a16="http://schemas.microsoft.com/office/drawing/2014/main" id="{A211C092-3C69-DA11-9129-E22366B15CF6}"/>
                </a:ext>
              </a:extLst>
            </p:cNvPr>
            <p:cNvSpPr txBox="1"/>
            <p:nvPr/>
          </p:nvSpPr>
          <p:spPr>
            <a:xfrm>
              <a:off x="6649712" y="1206781"/>
              <a:ext cx="772178" cy="43665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子プロセス</a:t>
              </a:r>
              <a:endParaRPr kumimoji="0" lang="en-US" altLang="ja-JP" sz="10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クラッシュ</a:t>
              </a:r>
              <a:endParaRPr kumimoji="0" lang="en-US" altLang="ja-JP" sz="10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graphicFrame>
        <p:nvGraphicFramePr>
          <p:cNvPr id="1057" name="表 1056">
            <a:extLst>
              <a:ext uri="{FF2B5EF4-FFF2-40B4-BE49-F238E27FC236}">
                <a16:creationId xmlns:a16="http://schemas.microsoft.com/office/drawing/2014/main" id="{9A8900AC-584F-9401-FE6F-AB4030EF785F}"/>
              </a:ext>
            </a:extLst>
          </p:cNvPr>
          <p:cNvGraphicFramePr>
            <a:graphicFrameLocks noGrp="1"/>
          </p:cNvGraphicFramePr>
          <p:nvPr>
            <p:extLst>
              <p:ext uri="{D42A27DB-BD31-4B8C-83A1-F6EECF244321}">
                <p14:modId xmlns:p14="http://schemas.microsoft.com/office/powerpoint/2010/main" val="1183512598"/>
              </p:ext>
            </p:extLst>
          </p:nvPr>
        </p:nvGraphicFramePr>
        <p:xfrm>
          <a:off x="3531532" y="2167994"/>
          <a:ext cx="1224000" cy="1097280"/>
        </p:xfrm>
        <a:graphic>
          <a:graphicData uri="http://schemas.openxmlformats.org/drawingml/2006/table">
            <a:tbl>
              <a:tblPr firstRow="1" bandRow="1"/>
              <a:tblGrid>
                <a:gridCol w="306000">
                  <a:extLst>
                    <a:ext uri="{9D8B030D-6E8A-4147-A177-3AD203B41FA5}">
                      <a16:colId xmlns:a16="http://schemas.microsoft.com/office/drawing/2014/main" val="2910736456"/>
                    </a:ext>
                  </a:extLst>
                </a:gridCol>
                <a:gridCol w="918000">
                  <a:extLst>
                    <a:ext uri="{9D8B030D-6E8A-4147-A177-3AD203B41FA5}">
                      <a16:colId xmlns:a16="http://schemas.microsoft.com/office/drawing/2014/main" val="1614348855"/>
                    </a:ext>
                  </a:extLst>
                </a:gridCol>
              </a:tblGrid>
              <a:tr h="252000">
                <a:tc gridSpan="2">
                  <a:txBody>
                    <a:bodyPr/>
                    <a:lstStyle>
                      <a:lvl1pPr marL="0" algn="l" defTabSz="914400" rtl="0" eaLnBrk="1" latinLnBrk="0" hangingPunct="1">
                        <a:defRPr kumimoji="1" sz="1800" b="1" kern="1200">
                          <a:solidFill>
                            <a:schemeClr val="lt1"/>
                          </a:solidFill>
                          <a:latin typeface="Calibri"/>
                        </a:defRPr>
                      </a:lvl1pPr>
                      <a:lvl2pPr marL="457200" algn="l" defTabSz="914400" rtl="0" eaLnBrk="1" latinLnBrk="0" hangingPunct="1">
                        <a:defRPr kumimoji="1" sz="1800" b="1" kern="1200">
                          <a:solidFill>
                            <a:schemeClr val="lt1"/>
                          </a:solidFill>
                          <a:latin typeface="Calibri"/>
                        </a:defRPr>
                      </a:lvl2pPr>
                      <a:lvl3pPr marL="914400" algn="l" defTabSz="914400" rtl="0" eaLnBrk="1" latinLnBrk="0" hangingPunct="1">
                        <a:defRPr kumimoji="1" sz="1800" b="1" kern="1200">
                          <a:solidFill>
                            <a:schemeClr val="lt1"/>
                          </a:solidFill>
                          <a:latin typeface="Calibri"/>
                        </a:defRPr>
                      </a:lvl3pPr>
                      <a:lvl4pPr marL="1371600" algn="l" defTabSz="914400" rtl="0" eaLnBrk="1" latinLnBrk="0" hangingPunct="1">
                        <a:defRPr kumimoji="1" sz="1800" b="1" kern="1200">
                          <a:solidFill>
                            <a:schemeClr val="lt1"/>
                          </a:solidFill>
                          <a:latin typeface="Calibri"/>
                        </a:defRPr>
                      </a:lvl4pPr>
                      <a:lvl5pPr marL="1828800" algn="l" defTabSz="914400" rtl="0" eaLnBrk="1" latinLnBrk="0" hangingPunct="1">
                        <a:defRPr kumimoji="1" sz="1800" b="1" kern="1200">
                          <a:solidFill>
                            <a:schemeClr val="lt1"/>
                          </a:solidFill>
                          <a:latin typeface="Calibri"/>
                        </a:defRPr>
                      </a:lvl5pPr>
                      <a:lvl6pPr marL="2286000" algn="l" defTabSz="914400" rtl="0" eaLnBrk="1" latinLnBrk="0" hangingPunct="1">
                        <a:defRPr kumimoji="1" sz="1800" b="1" kern="1200">
                          <a:solidFill>
                            <a:schemeClr val="lt1"/>
                          </a:solidFill>
                          <a:latin typeface="Calibri"/>
                        </a:defRPr>
                      </a:lvl6pPr>
                      <a:lvl7pPr marL="2743200" algn="l" defTabSz="914400" rtl="0" eaLnBrk="1" latinLnBrk="0" hangingPunct="1">
                        <a:defRPr kumimoji="1" sz="1800" b="1" kern="1200">
                          <a:solidFill>
                            <a:schemeClr val="lt1"/>
                          </a:solidFill>
                          <a:latin typeface="Calibri"/>
                        </a:defRPr>
                      </a:lvl7pPr>
                      <a:lvl8pPr marL="3200400" algn="l" defTabSz="914400" rtl="0" eaLnBrk="1" latinLnBrk="0" hangingPunct="1">
                        <a:defRPr kumimoji="1" sz="1800" b="1" kern="1200">
                          <a:solidFill>
                            <a:schemeClr val="lt1"/>
                          </a:solidFill>
                          <a:latin typeface="Calibri"/>
                        </a:defRPr>
                      </a:lvl8pPr>
                      <a:lvl9pPr marL="3657600" algn="l" defTabSz="914400" rtl="0" eaLnBrk="1" latinLnBrk="0" hangingPunct="1">
                        <a:defRPr kumimoji="1" sz="1800" b="1" kern="1200">
                          <a:solidFill>
                            <a:schemeClr val="lt1"/>
                          </a:solidFill>
                          <a:latin typeface="Calibri"/>
                        </a:defRPr>
                      </a:lvl9pPr>
                    </a:lstStyle>
                    <a:p>
                      <a:r>
                        <a:rPr kumimoji="1" lang="en-US" altLang="ja-JP" sz="1200" b="0" dirty="0" err="1">
                          <a:solidFill>
                            <a:schemeClr val="tx1"/>
                          </a:solidFill>
                          <a:latin typeface="Meiryo UI" panose="020B0604030504040204" pitchFamily="50" charset="-128"/>
                          <a:ea typeface="Meiryo UI" panose="020B0604030504040204" pitchFamily="50" charset="-128"/>
                        </a:rPr>
                        <a:t>buf</a:t>
                      </a:r>
                      <a:r>
                        <a:rPr kumimoji="1" lang="en-US" altLang="ja-JP" sz="1200" b="0" dirty="0">
                          <a:solidFill>
                            <a:schemeClr val="tx1"/>
                          </a:solidFill>
                          <a:latin typeface="Meiryo UI" panose="020B0604030504040204" pitchFamily="50" charset="-128"/>
                          <a:ea typeface="Meiryo UI" panose="020B0604030504040204" pitchFamily="50" charset="-128"/>
                        </a:rPr>
                        <a:t> </a:t>
                      </a:r>
                      <a:r>
                        <a:rPr kumimoji="1" lang="en-US" altLang="ja-JP" sz="1050" b="0" dirty="0">
                          <a:solidFill>
                            <a:schemeClr val="tx1"/>
                          </a:solidFill>
                          <a:latin typeface="Meiryo UI" panose="020B0604030504040204" pitchFamily="50" charset="-128"/>
                          <a:ea typeface="Meiryo UI" panose="020B0604030504040204" pitchFamily="50" charset="-128"/>
                        </a:rPr>
                        <a:t>(10byte)</a:t>
                      </a:r>
                      <a:endParaRPr kumimoji="1" lang="ja-JP" altLang="en-US" sz="105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kumimoji="1" lang="ja-JP" altLang="en-US"/>
                    </a:p>
                  </a:txBody>
                  <a:tcPr/>
                </a:tc>
                <a:extLst>
                  <a:ext uri="{0D108BD9-81ED-4DB2-BD59-A6C34878D82A}">
                    <a16:rowId xmlns:a16="http://schemas.microsoft.com/office/drawing/2014/main" val="3641881729"/>
                  </a:ext>
                </a:extLst>
              </a:tr>
              <a:tr h="252000">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b="0" dirty="0">
                          <a:solidFill>
                            <a:schemeClr val="tx1"/>
                          </a:solidFill>
                          <a:latin typeface="Meiryo UI" panose="020B0604030504040204" pitchFamily="50" charset="-128"/>
                          <a:ea typeface="Meiryo UI" panose="020B0604030504040204" pitchFamily="50" charset="-128"/>
                        </a:rPr>
                        <a:t>0</a:t>
                      </a:r>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b="0" dirty="0">
                          <a:solidFill>
                            <a:schemeClr val="tx1"/>
                          </a:solidFill>
                          <a:latin typeface="Meiryo UI" panose="020B0604030504040204" pitchFamily="50" charset="-128"/>
                          <a:ea typeface="Meiryo UI" panose="020B0604030504040204" pitchFamily="50" charset="-128"/>
                        </a:rPr>
                        <a:t>Canary</a:t>
                      </a:r>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893762856"/>
                  </a:ext>
                </a:extLst>
              </a:tr>
              <a:tr h="252000">
                <a:tc gridSpan="2">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ja-JP" altLang="en-US" sz="1200" b="0" dirty="0">
                          <a:solidFill>
                            <a:schemeClr val="tx1"/>
                          </a:solidFill>
                          <a:latin typeface="Meiryo UI" panose="020B0604030504040204" pitchFamily="50" charset="-128"/>
                          <a:ea typeface="Meiryo UI" panose="020B0604030504040204" pitchFamily="50" charset="-128"/>
                        </a:rPr>
                        <a:t>古い</a:t>
                      </a:r>
                      <a:r>
                        <a:rPr kumimoji="1" lang="en-US" altLang="ja-JP" sz="1200" b="0" dirty="0" err="1">
                          <a:solidFill>
                            <a:schemeClr val="tx1"/>
                          </a:solidFill>
                          <a:latin typeface="Meiryo UI" panose="020B0604030504040204" pitchFamily="50" charset="-128"/>
                          <a:ea typeface="Meiryo UI" panose="020B0604030504040204" pitchFamily="50" charset="-128"/>
                        </a:rPr>
                        <a:t>rbp</a:t>
                      </a:r>
                      <a:r>
                        <a:rPr kumimoji="1" lang="ja-JP" altLang="en-US" sz="1200" b="0" dirty="0">
                          <a:solidFill>
                            <a:schemeClr val="tx1"/>
                          </a:solidFill>
                          <a:latin typeface="Meiryo UI" panose="020B0604030504040204" pitchFamily="50" charset="-128"/>
                          <a:ea typeface="Meiryo UI" panose="020B0604030504040204" pitchFamily="50" charset="-128"/>
                        </a:rPr>
                        <a:t>の値</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kumimoji="1" lang="ja-JP" altLang="en-US"/>
                    </a:p>
                  </a:txBody>
                  <a:tcPr/>
                </a:tc>
                <a:extLst>
                  <a:ext uri="{0D108BD9-81ED-4DB2-BD59-A6C34878D82A}">
                    <a16:rowId xmlns:a16="http://schemas.microsoft.com/office/drawing/2014/main" val="598923247"/>
                  </a:ext>
                </a:extLst>
              </a:tr>
              <a:tr h="252000">
                <a:tc gridSpan="2">
                  <a:txBody>
                    <a:bodyPr/>
                    <a:lstStyle>
                      <a:lvl1pPr marL="0" algn="l" defTabSz="914400" rtl="0" eaLnBrk="1" latinLnBrk="0" hangingPunct="1">
                        <a:defRPr kumimoji="1" sz="1800" kern="1200">
                          <a:solidFill>
                            <a:schemeClr val="dk1"/>
                          </a:solidFill>
                          <a:latin typeface="Calibri"/>
                        </a:defRPr>
                      </a:lvl1pPr>
                      <a:lvl2pPr marL="457200" algn="l" defTabSz="914400" rtl="0" eaLnBrk="1" latinLnBrk="0" hangingPunct="1">
                        <a:defRPr kumimoji="1" sz="1800" kern="1200">
                          <a:solidFill>
                            <a:schemeClr val="dk1"/>
                          </a:solidFill>
                          <a:latin typeface="Calibri"/>
                        </a:defRPr>
                      </a:lvl2pPr>
                      <a:lvl3pPr marL="914400" algn="l" defTabSz="914400" rtl="0" eaLnBrk="1" latinLnBrk="0" hangingPunct="1">
                        <a:defRPr kumimoji="1" sz="1800" kern="1200">
                          <a:solidFill>
                            <a:schemeClr val="dk1"/>
                          </a:solidFill>
                          <a:latin typeface="Calibri"/>
                        </a:defRPr>
                      </a:lvl3pPr>
                      <a:lvl4pPr marL="1371600" algn="l" defTabSz="914400" rtl="0" eaLnBrk="1" latinLnBrk="0" hangingPunct="1">
                        <a:defRPr kumimoji="1" sz="1800" kern="1200">
                          <a:solidFill>
                            <a:schemeClr val="dk1"/>
                          </a:solidFill>
                          <a:latin typeface="Calibri"/>
                        </a:defRPr>
                      </a:lvl4pPr>
                      <a:lvl5pPr marL="1828800" algn="l" defTabSz="914400" rtl="0" eaLnBrk="1" latinLnBrk="0" hangingPunct="1">
                        <a:defRPr kumimoji="1" sz="1800" kern="1200">
                          <a:solidFill>
                            <a:schemeClr val="dk1"/>
                          </a:solidFill>
                          <a:latin typeface="Calibri"/>
                        </a:defRPr>
                      </a:lvl5pPr>
                      <a:lvl6pPr marL="2286000" algn="l" defTabSz="914400" rtl="0" eaLnBrk="1" latinLnBrk="0" hangingPunct="1">
                        <a:defRPr kumimoji="1" sz="1800" kern="1200">
                          <a:solidFill>
                            <a:schemeClr val="dk1"/>
                          </a:solidFill>
                          <a:latin typeface="Calibri"/>
                        </a:defRPr>
                      </a:lvl6pPr>
                      <a:lvl7pPr marL="2743200" algn="l" defTabSz="914400" rtl="0" eaLnBrk="1" latinLnBrk="0" hangingPunct="1">
                        <a:defRPr kumimoji="1" sz="1800" kern="1200">
                          <a:solidFill>
                            <a:schemeClr val="dk1"/>
                          </a:solidFill>
                          <a:latin typeface="Calibri"/>
                        </a:defRPr>
                      </a:lvl7pPr>
                      <a:lvl8pPr marL="3200400" algn="l" defTabSz="914400" rtl="0" eaLnBrk="1" latinLnBrk="0" hangingPunct="1">
                        <a:defRPr kumimoji="1" sz="1800" kern="1200">
                          <a:solidFill>
                            <a:schemeClr val="dk1"/>
                          </a:solidFill>
                          <a:latin typeface="Calibri"/>
                        </a:defRPr>
                      </a:lvl8pPr>
                      <a:lvl9pPr marL="3657600" algn="l" defTabSz="914400" rtl="0" eaLnBrk="1" latinLnBrk="0" hangingPunct="1">
                        <a:defRPr kumimoji="1" sz="1800" kern="1200">
                          <a:solidFill>
                            <a:schemeClr val="dk1"/>
                          </a:solidFill>
                          <a:latin typeface="Calibri"/>
                        </a:defRPr>
                      </a:lvl9pPr>
                    </a:lstStyle>
                    <a:p>
                      <a:r>
                        <a:rPr kumimoji="1" lang="en-US" altLang="ja-JP" sz="1200" b="0" dirty="0">
                          <a:solidFill>
                            <a:schemeClr val="tx1"/>
                          </a:solidFill>
                          <a:latin typeface="Meiryo UI" panose="020B0604030504040204" pitchFamily="50" charset="-128"/>
                          <a:ea typeface="Meiryo UI" panose="020B0604030504040204" pitchFamily="50" charset="-128"/>
                        </a:rPr>
                        <a:t>return</a:t>
                      </a:r>
                      <a:r>
                        <a:rPr kumimoji="1" lang="ja-JP" altLang="en-US" sz="1200" b="0" dirty="0">
                          <a:solidFill>
                            <a:schemeClr val="tx1"/>
                          </a:solidFill>
                          <a:latin typeface="Meiryo UI" panose="020B0604030504040204" pitchFamily="50" charset="-128"/>
                          <a:ea typeface="Meiryo UI" panose="020B0604030504040204" pitchFamily="50" charset="-128"/>
                        </a:rPr>
                        <a:t>アドレス</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kumimoji="1" lang="ja-JP" altLang="en-US"/>
                    </a:p>
                  </a:txBody>
                  <a:tcPr/>
                </a:tc>
                <a:extLst>
                  <a:ext uri="{0D108BD9-81ED-4DB2-BD59-A6C34878D82A}">
                    <a16:rowId xmlns:a16="http://schemas.microsoft.com/office/drawing/2014/main" val="4255660861"/>
                  </a:ext>
                </a:extLst>
              </a:tr>
            </a:tbl>
          </a:graphicData>
        </a:graphic>
      </p:graphicFrame>
    </p:spTree>
    <p:extLst>
      <p:ext uri="{BB962C8B-B14F-4D97-AF65-F5344CB8AC3E}">
        <p14:creationId xmlns:p14="http://schemas.microsoft.com/office/powerpoint/2010/main" val="690694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前提知識：</a:t>
            </a: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Linux</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におけるメモリ管理</a:t>
            </a:r>
          </a:p>
        </p:txBody>
      </p:sp>
      <p:sp>
        <p:nvSpPr>
          <p:cNvPr id="2" name="正方形/長方形 1">
            <a:extLst>
              <a:ext uri="{FF2B5EF4-FFF2-40B4-BE49-F238E27FC236}">
                <a16:creationId xmlns:a16="http://schemas.microsoft.com/office/drawing/2014/main" id="{31027AD8-5CC2-8163-AFBE-B7C7292F8793}"/>
              </a:ext>
            </a:extLst>
          </p:cNvPr>
          <p:cNvSpPr/>
          <p:nvPr/>
        </p:nvSpPr>
        <p:spPr>
          <a:xfrm>
            <a:off x="91975" y="681073"/>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Linux</a:t>
            </a:r>
            <a:r>
              <a:rPr lang="ja-JP" altLang="en-US" sz="1600" dirty="0">
                <a:latin typeface="Meiryo UI" panose="020B0604030504040204" pitchFamily="50" charset="-128"/>
                <a:ea typeface="Meiryo UI" panose="020B0604030504040204" pitchFamily="50" charset="-128"/>
              </a:rPr>
              <a:t>におけるメモリマッピングの特徴</a:t>
            </a:r>
            <a:endParaRPr lang="ja-JP" altLang="en-US" sz="1600" dirty="0"/>
          </a:p>
        </p:txBody>
      </p:sp>
      <p:sp>
        <p:nvSpPr>
          <p:cNvPr id="4" name="テキスト ボックス 3">
            <a:extLst>
              <a:ext uri="{FF2B5EF4-FFF2-40B4-BE49-F238E27FC236}">
                <a16:creationId xmlns:a16="http://schemas.microsoft.com/office/drawing/2014/main" id="{D9A57772-C1C4-EE08-D79B-AF3BB6C9BA41}"/>
              </a:ext>
            </a:extLst>
          </p:cNvPr>
          <p:cNvSpPr txBox="1"/>
          <p:nvPr/>
        </p:nvSpPr>
        <p:spPr>
          <a:xfrm>
            <a:off x="227021" y="1032030"/>
            <a:ext cx="9934895" cy="738664"/>
          </a:xfrm>
          <a:prstGeom prst="rect">
            <a:avLst/>
          </a:prstGeom>
          <a:noFill/>
        </p:spPr>
        <p:txBody>
          <a:bodyPr wrap="square" rtlCol="0">
            <a:spAutoFit/>
          </a:bodyPr>
          <a:lstStyle/>
          <a:p>
            <a:r>
              <a:rPr lang="ja-JP" altLang="en-US" sz="1400" b="1" dirty="0">
                <a:solidFill>
                  <a:prstClr val="black"/>
                </a:solidFill>
                <a:latin typeface="Meiryo UI" panose="020B0604030504040204" pitchFamily="50" charset="-128"/>
                <a:ea typeface="Meiryo UI" panose="020B0604030504040204" pitchFamily="50" charset="-128"/>
              </a:rPr>
              <a:t>特徴①：ライブラリはファイルがそのままメモリにマッピングされる</a:t>
            </a:r>
            <a:endParaRPr lang="en-US" altLang="ja-JP" sz="1400" b="1" dirty="0">
              <a:solidFill>
                <a:prstClr val="black"/>
              </a:solidFill>
              <a:latin typeface="Meiryo UI" panose="020B0604030504040204" pitchFamily="50" charset="-128"/>
              <a:ea typeface="Meiryo UI" panose="020B0604030504040204" pitchFamily="50" charset="-128"/>
            </a:endParaRPr>
          </a:p>
          <a:p>
            <a:r>
              <a:rPr lang="ja-JP" altLang="en-US" sz="1400" dirty="0">
                <a:solidFill>
                  <a:prstClr val="black"/>
                </a:solidFill>
                <a:latin typeface="Meiryo UI" panose="020B0604030504040204" pitchFamily="50" charset="-128"/>
                <a:ea typeface="Meiryo UI" panose="020B0604030504040204" pitchFamily="50" charset="-128"/>
              </a:rPr>
              <a:t>　バイナリファイルにおけるファイルの先頭アドレスから該当関数までのオフセットは、メモリ中でのマッピング開始位置からのオフセットと一致する。</a:t>
            </a:r>
            <a:endParaRPr lang="en-US" altLang="ja-JP" sz="1400" dirty="0">
              <a:solidFill>
                <a:prstClr val="black"/>
              </a:solidFill>
              <a:latin typeface="Meiryo UI" panose="020B0604030504040204" pitchFamily="50" charset="-128"/>
              <a:ea typeface="Meiryo UI" panose="020B0604030504040204" pitchFamily="50" charset="-128"/>
            </a:endParaRPr>
          </a:p>
          <a:p>
            <a:r>
              <a:rPr lang="ja-JP" altLang="en-US" sz="1400" dirty="0">
                <a:solidFill>
                  <a:prstClr val="black"/>
                </a:solidFill>
                <a:latin typeface="Meiryo UI" panose="020B0604030504040204" pitchFamily="50" charset="-128"/>
                <a:ea typeface="Meiryo UI" panose="020B0604030504040204" pitchFamily="50" charset="-128"/>
              </a:rPr>
              <a:t>　つまりマッピングの開始位置が分かれば、ファイルのオフセットを加算することで、目的のアドレスを算出できる。</a:t>
            </a:r>
            <a:endParaRPr lang="en-US" altLang="ja-JP" sz="1400" dirty="0">
              <a:solidFill>
                <a:prstClr val="black"/>
              </a:solidFill>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FD673648-258D-2330-019C-25381C01DAE9}"/>
              </a:ext>
            </a:extLst>
          </p:cNvPr>
          <p:cNvSpPr txBox="1"/>
          <p:nvPr/>
        </p:nvSpPr>
        <p:spPr>
          <a:xfrm>
            <a:off x="292958" y="3630542"/>
            <a:ext cx="803425" cy="276999"/>
          </a:xfrm>
          <a:prstGeom prst="rect">
            <a:avLst/>
          </a:prstGeom>
          <a:noFill/>
        </p:spPr>
        <p:txBody>
          <a:bodyPr wrap="none" rtlCol="0">
            <a:spAutoFit/>
          </a:bodyPr>
          <a:lstStyle/>
          <a:p>
            <a:r>
              <a:rPr lang="ja-JP" altLang="en-US" sz="1200" dirty="0">
                <a:solidFill>
                  <a:prstClr val="black"/>
                </a:solidFill>
                <a:latin typeface="Meiryo UI" panose="020B0604030504040204" pitchFamily="50" charset="-128"/>
                <a:ea typeface="Meiryo UI" panose="020B0604030504040204" pitchFamily="50" charset="-128"/>
              </a:rPr>
              <a:t>仮想メモリ</a:t>
            </a:r>
            <a:endParaRPr lang="en-US" altLang="ja-JP" sz="1200" dirty="0">
              <a:solidFill>
                <a:prstClr val="black"/>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C319D2E7-DE1E-B1BB-297D-4C7D59DA8136}"/>
              </a:ext>
            </a:extLst>
          </p:cNvPr>
          <p:cNvSpPr/>
          <p:nvPr/>
        </p:nvSpPr>
        <p:spPr>
          <a:xfrm>
            <a:off x="488724" y="3902367"/>
            <a:ext cx="8280920" cy="646906"/>
          </a:xfrm>
          <a:prstGeom prst="rect">
            <a:avLst/>
          </a:prstGeom>
          <a:solidFill>
            <a:sysClr val="window" lastClr="FFFFFF">
              <a:lumMod val="95000"/>
            </a:sysClr>
          </a:solid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7" name="正方形/長方形 6">
            <a:extLst>
              <a:ext uri="{FF2B5EF4-FFF2-40B4-BE49-F238E27FC236}">
                <a16:creationId xmlns:a16="http://schemas.microsoft.com/office/drawing/2014/main" id="{74C4A8F9-8CCD-0FD1-B8E7-E6BD071AB75C}"/>
              </a:ext>
            </a:extLst>
          </p:cNvPr>
          <p:cNvSpPr/>
          <p:nvPr/>
        </p:nvSpPr>
        <p:spPr>
          <a:xfrm>
            <a:off x="929484" y="3902367"/>
            <a:ext cx="846269" cy="646906"/>
          </a:xfrm>
          <a:prstGeom prst="rect">
            <a:avLst/>
          </a:prstGeom>
          <a:solidFill>
            <a:srgbClr val="9BBB59">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Heap</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8" name="正方形/長方形 7">
            <a:extLst>
              <a:ext uri="{FF2B5EF4-FFF2-40B4-BE49-F238E27FC236}">
                <a16:creationId xmlns:a16="http://schemas.microsoft.com/office/drawing/2014/main" id="{E0087B4C-EB8B-D050-C4A6-1CDC8878E410}"/>
              </a:ext>
            </a:extLst>
          </p:cNvPr>
          <p:cNvSpPr/>
          <p:nvPr/>
        </p:nvSpPr>
        <p:spPr>
          <a:xfrm>
            <a:off x="5115063" y="3902367"/>
            <a:ext cx="846269" cy="646906"/>
          </a:xfrm>
          <a:prstGeom prst="rect">
            <a:avLst/>
          </a:prstGeom>
          <a:solidFill>
            <a:srgbClr val="C0504D">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Stack</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9" name="正方形/長方形 8">
            <a:extLst>
              <a:ext uri="{FF2B5EF4-FFF2-40B4-BE49-F238E27FC236}">
                <a16:creationId xmlns:a16="http://schemas.microsoft.com/office/drawing/2014/main" id="{5A196262-D582-F6ED-4199-107931D901C5}"/>
              </a:ext>
            </a:extLst>
          </p:cNvPr>
          <p:cNvSpPr/>
          <p:nvPr/>
        </p:nvSpPr>
        <p:spPr>
          <a:xfrm>
            <a:off x="7078970" y="3902367"/>
            <a:ext cx="1690674" cy="646906"/>
          </a:xfrm>
          <a:prstGeom prst="rect">
            <a:avLst/>
          </a:prstGeom>
          <a:solidFill>
            <a:srgbClr val="8064A2">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OS</a:t>
            </a:r>
            <a:r>
              <a:rPr kumimoji="0" lang="ja-JP" altLang="en-US" sz="1050" b="1" i="0" u="none" strike="noStrike" kern="0" cap="none" spc="0" normalizeH="0" baseline="0" noProof="0" dirty="0">
                <a:ln>
                  <a:noFill/>
                </a:ln>
                <a:solidFill>
                  <a:prstClr val="black"/>
                </a:solidFill>
                <a:effectLst/>
                <a:uLnTx/>
                <a:uFillTx/>
                <a:latin typeface="Meiryo UI"/>
                <a:ea typeface="Meiryo UI"/>
                <a:cs typeface="+mn-cs"/>
              </a:rPr>
              <a:t>領域</a:t>
            </a:r>
          </a:p>
        </p:txBody>
      </p:sp>
      <p:sp>
        <p:nvSpPr>
          <p:cNvPr id="10" name="正方形/長方形 9">
            <a:extLst>
              <a:ext uri="{FF2B5EF4-FFF2-40B4-BE49-F238E27FC236}">
                <a16:creationId xmlns:a16="http://schemas.microsoft.com/office/drawing/2014/main" id="{5109ABB4-3BFF-A228-5360-DB1437455F61}"/>
              </a:ext>
            </a:extLst>
          </p:cNvPr>
          <p:cNvSpPr/>
          <p:nvPr/>
        </p:nvSpPr>
        <p:spPr>
          <a:xfrm>
            <a:off x="483645" y="2390260"/>
            <a:ext cx="1966319" cy="646906"/>
          </a:xfrm>
          <a:prstGeom prst="rect">
            <a:avLst/>
          </a:prstGeom>
          <a:solidFill>
            <a:srgbClr val="4F81BD">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7" name="テキスト ボックス 16">
            <a:extLst>
              <a:ext uri="{FF2B5EF4-FFF2-40B4-BE49-F238E27FC236}">
                <a16:creationId xmlns:a16="http://schemas.microsoft.com/office/drawing/2014/main" id="{5DCE780B-B65D-9D4B-F1DA-0BCB3F47EF11}"/>
              </a:ext>
            </a:extLst>
          </p:cNvPr>
          <p:cNvSpPr txBox="1"/>
          <p:nvPr/>
        </p:nvSpPr>
        <p:spPr>
          <a:xfrm>
            <a:off x="248047" y="2062096"/>
            <a:ext cx="1747594" cy="276999"/>
          </a:xfrm>
          <a:prstGeom prst="rect">
            <a:avLst/>
          </a:prstGeom>
          <a:noFill/>
        </p:spPr>
        <p:txBody>
          <a:bodyPr wrap="none" rtlCol="0">
            <a:spAutoFit/>
          </a:bodyPr>
          <a:lstStyle/>
          <a:p>
            <a:r>
              <a:rPr lang="ja-JP" altLang="en-US" sz="1200" dirty="0">
                <a:solidFill>
                  <a:prstClr val="black"/>
                </a:solidFill>
                <a:latin typeface="Meiryo UI" panose="020B0604030504040204" pitchFamily="50" charset="-128"/>
                <a:ea typeface="Meiryo UI" panose="020B0604030504040204" pitchFamily="50" charset="-128"/>
              </a:rPr>
              <a:t>ライブラリファイル</a:t>
            </a:r>
            <a:r>
              <a:rPr lang="en-US" altLang="ja-JP" sz="1200" dirty="0">
                <a:solidFill>
                  <a:prstClr val="black"/>
                </a:solidFill>
                <a:latin typeface="Meiryo UI" panose="020B0604030504040204" pitchFamily="50" charset="-128"/>
                <a:ea typeface="Meiryo UI" panose="020B0604030504040204" pitchFamily="50" charset="-128"/>
              </a:rPr>
              <a:t>(libc.so)</a:t>
            </a:r>
          </a:p>
        </p:txBody>
      </p:sp>
      <p:sp>
        <p:nvSpPr>
          <p:cNvPr id="18" name="正方形/長方形 17">
            <a:extLst>
              <a:ext uri="{FF2B5EF4-FFF2-40B4-BE49-F238E27FC236}">
                <a16:creationId xmlns:a16="http://schemas.microsoft.com/office/drawing/2014/main" id="{5B90EA56-BFDE-8847-0E55-32FA9A40AB17}"/>
              </a:ext>
            </a:extLst>
          </p:cNvPr>
          <p:cNvSpPr/>
          <p:nvPr/>
        </p:nvSpPr>
        <p:spPr>
          <a:xfrm rot="5400000">
            <a:off x="925680" y="2601275"/>
            <a:ext cx="649361" cy="222422"/>
          </a:xfrm>
          <a:prstGeom prst="rect">
            <a:avLst/>
          </a:prstGeom>
          <a:solidFill>
            <a:srgbClr val="4F81BD">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printf</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9" name="正方形/長方形 18">
            <a:extLst>
              <a:ext uri="{FF2B5EF4-FFF2-40B4-BE49-F238E27FC236}">
                <a16:creationId xmlns:a16="http://schemas.microsoft.com/office/drawing/2014/main" id="{24B20FE0-578A-DE4E-1B62-1C5CBDC91A96}"/>
              </a:ext>
            </a:extLst>
          </p:cNvPr>
          <p:cNvSpPr/>
          <p:nvPr/>
        </p:nvSpPr>
        <p:spPr>
          <a:xfrm rot="5400000">
            <a:off x="1358665" y="2601275"/>
            <a:ext cx="649361" cy="222422"/>
          </a:xfrm>
          <a:prstGeom prst="rect">
            <a:avLst/>
          </a:prstGeom>
          <a:solidFill>
            <a:srgbClr val="4F81BD">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read</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20" name="正方形/長方形 19">
            <a:extLst>
              <a:ext uri="{FF2B5EF4-FFF2-40B4-BE49-F238E27FC236}">
                <a16:creationId xmlns:a16="http://schemas.microsoft.com/office/drawing/2014/main" id="{ACFC12DE-C43C-7E01-C5CA-6E1AB6033F4C}"/>
              </a:ext>
            </a:extLst>
          </p:cNvPr>
          <p:cNvSpPr/>
          <p:nvPr/>
        </p:nvSpPr>
        <p:spPr>
          <a:xfrm rot="5400000">
            <a:off x="1788464" y="2601275"/>
            <a:ext cx="649361" cy="222422"/>
          </a:xfrm>
          <a:prstGeom prst="rect">
            <a:avLst/>
          </a:prstGeom>
          <a:solidFill>
            <a:srgbClr val="4F81BD">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mmap</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21" name="テキスト ボックス 20">
            <a:extLst>
              <a:ext uri="{FF2B5EF4-FFF2-40B4-BE49-F238E27FC236}">
                <a16:creationId xmlns:a16="http://schemas.microsoft.com/office/drawing/2014/main" id="{D77DA2EA-E8ED-6868-4188-06E251781496}"/>
              </a:ext>
            </a:extLst>
          </p:cNvPr>
          <p:cNvSpPr txBox="1"/>
          <p:nvPr/>
        </p:nvSpPr>
        <p:spPr>
          <a:xfrm>
            <a:off x="1300290" y="2573986"/>
            <a:ext cx="348172" cy="276999"/>
          </a:xfrm>
          <a:prstGeom prst="rect">
            <a:avLst/>
          </a:prstGeom>
          <a:noFill/>
        </p:spPr>
        <p:txBody>
          <a:bodyPr wrap="none" rtlCol="0">
            <a:spAutoFit/>
          </a:bodyPr>
          <a:lstStyle/>
          <a:p>
            <a:r>
              <a:rPr lang="en-US" altLang="ja-JP" sz="1200" dirty="0">
                <a:solidFill>
                  <a:prstClr val="black"/>
                </a:solidFill>
                <a:latin typeface="Meiryo UI" panose="020B0604030504040204" pitchFamily="50" charset="-128"/>
                <a:ea typeface="Meiryo UI" panose="020B0604030504040204" pitchFamily="50" charset="-128"/>
              </a:rPr>
              <a:t>…</a:t>
            </a:r>
          </a:p>
        </p:txBody>
      </p:sp>
      <p:sp>
        <p:nvSpPr>
          <p:cNvPr id="22" name="テキスト ボックス 21">
            <a:extLst>
              <a:ext uri="{FF2B5EF4-FFF2-40B4-BE49-F238E27FC236}">
                <a16:creationId xmlns:a16="http://schemas.microsoft.com/office/drawing/2014/main" id="{D87B04FF-7459-6F94-7A5E-76E099E2958F}"/>
              </a:ext>
            </a:extLst>
          </p:cNvPr>
          <p:cNvSpPr txBox="1"/>
          <p:nvPr/>
        </p:nvSpPr>
        <p:spPr>
          <a:xfrm>
            <a:off x="1733275" y="2573986"/>
            <a:ext cx="348172" cy="276999"/>
          </a:xfrm>
          <a:prstGeom prst="rect">
            <a:avLst/>
          </a:prstGeom>
          <a:noFill/>
        </p:spPr>
        <p:txBody>
          <a:bodyPr wrap="none" rtlCol="0">
            <a:spAutoFit/>
          </a:bodyPr>
          <a:lstStyle/>
          <a:p>
            <a:r>
              <a:rPr lang="en-US" altLang="ja-JP" sz="1200" dirty="0">
                <a:solidFill>
                  <a:prstClr val="black"/>
                </a:solidFill>
                <a:latin typeface="Meiryo UI" panose="020B0604030504040204" pitchFamily="50" charset="-128"/>
                <a:ea typeface="Meiryo UI" panose="020B0604030504040204" pitchFamily="50" charset="-128"/>
              </a:rPr>
              <a:t>…</a:t>
            </a:r>
          </a:p>
        </p:txBody>
      </p:sp>
      <p:sp>
        <p:nvSpPr>
          <p:cNvPr id="23" name="テキスト ボックス 22">
            <a:extLst>
              <a:ext uri="{FF2B5EF4-FFF2-40B4-BE49-F238E27FC236}">
                <a16:creationId xmlns:a16="http://schemas.microsoft.com/office/drawing/2014/main" id="{D594D244-E295-AEA6-FAAA-552B3CE812B5}"/>
              </a:ext>
            </a:extLst>
          </p:cNvPr>
          <p:cNvSpPr txBox="1"/>
          <p:nvPr/>
        </p:nvSpPr>
        <p:spPr>
          <a:xfrm>
            <a:off x="645533" y="2573986"/>
            <a:ext cx="348172" cy="276999"/>
          </a:xfrm>
          <a:prstGeom prst="rect">
            <a:avLst/>
          </a:prstGeom>
          <a:noFill/>
        </p:spPr>
        <p:txBody>
          <a:bodyPr wrap="none" rtlCol="0">
            <a:spAutoFit/>
          </a:bodyPr>
          <a:lstStyle/>
          <a:p>
            <a:r>
              <a:rPr lang="en-US" altLang="ja-JP" sz="1200" dirty="0">
                <a:solidFill>
                  <a:prstClr val="black"/>
                </a:solidFill>
                <a:latin typeface="Meiryo UI" panose="020B0604030504040204" pitchFamily="50" charset="-128"/>
                <a:ea typeface="Meiryo UI" panose="020B0604030504040204" pitchFamily="50" charset="-128"/>
              </a:rPr>
              <a:t>…</a:t>
            </a:r>
          </a:p>
        </p:txBody>
      </p:sp>
      <p:sp>
        <p:nvSpPr>
          <p:cNvPr id="26" name="左右矢印 25">
            <a:extLst>
              <a:ext uri="{FF2B5EF4-FFF2-40B4-BE49-F238E27FC236}">
                <a16:creationId xmlns:a16="http://schemas.microsoft.com/office/drawing/2014/main" id="{B1376D04-ED77-C4C0-76C1-1512419BCE96}"/>
              </a:ext>
            </a:extLst>
          </p:cNvPr>
          <p:cNvSpPr/>
          <p:nvPr/>
        </p:nvSpPr>
        <p:spPr>
          <a:xfrm>
            <a:off x="483645" y="3062134"/>
            <a:ext cx="1088489" cy="248084"/>
          </a:xfrm>
          <a:prstGeom prst="leftRightArrow">
            <a:avLst/>
          </a:prstGeom>
          <a:solidFill>
            <a:sysClr val="window" lastClr="FFFFFF"/>
          </a:solidFill>
          <a:ln w="9525" cap="flat" cmpd="sng" algn="ctr">
            <a:solidFill>
              <a:sysClr val="windowText" lastClr="000000"/>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0x40190</a:t>
            </a:r>
            <a:endParaRPr kumimoji="0" lang="ja-JP" altLang="en-US"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39" name="テキスト ボックス 1038">
            <a:extLst>
              <a:ext uri="{FF2B5EF4-FFF2-40B4-BE49-F238E27FC236}">
                <a16:creationId xmlns:a16="http://schemas.microsoft.com/office/drawing/2014/main" id="{B8E75810-5925-7B09-9EBD-635D774C34D0}"/>
              </a:ext>
            </a:extLst>
          </p:cNvPr>
          <p:cNvSpPr txBox="1"/>
          <p:nvPr/>
        </p:nvSpPr>
        <p:spPr>
          <a:xfrm>
            <a:off x="227022" y="3261635"/>
            <a:ext cx="415498" cy="246221"/>
          </a:xfrm>
          <a:prstGeom prst="rect">
            <a:avLst/>
          </a:prstGeom>
          <a:noFill/>
        </p:spPr>
        <p:txBody>
          <a:bodyPr wrap="none" rtlCol="0">
            <a:spAutoFit/>
          </a:bodyPr>
          <a:lstStyle/>
          <a:p>
            <a:r>
              <a:rPr lang="en-US" altLang="ja-JP" sz="1000" dirty="0">
                <a:solidFill>
                  <a:srgbClr val="C0504D"/>
                </a:solidFill>
                <a:latin typeface="Meiryo UI" panose="020B0604030504040204" pitchFamily="50" charset="-128"/>
                <a:ea typeface="Meiryo UI" panose="020B0604030504040204" pitchFamily="50" charset="-128"/>
              </a:rPr>
              <a:t>0x0</a:t>
            </a:r>
          </a:p>
        </p:txBody>
      </p:sp>
      <p:sp>
        <p:nvSpPr>
          <p:cNvPr id="1040" name="テキスト ボックス 1039">
            <a:extLst>
              <a:ext uri="{FF2B5EF4-FFF2-40B4-BE49-F238E27FC236}">
                <a16:creationId xmlns:a16="http://schemas.microsoft.com/office/drawing/2014/main" id="{7B0F5EE1-3782-8B98-6952-9E253FBFD649}"/>
              </a:ext>
            </a:extLst>
          </p:cNvPr>
          <p:cNvSpPr txBox="1"/>
          <p:nvPr/>
        </p:nvSpPr>
        <p:spPr>
          <a:xfrm>
            <a:off x="1259542" y="3261635"/>
            <a:ext cx="736099" cy="246221"/>
          </a:xfrm>
          <a:prstGeom prst="rect">
            <a:avLst/>
          </a:prstGeom>
          <a:noFill/>
        </p:spPr>
        <p:txBody>
          <a:bodyPr wrap="none" rtlCol="0">
            <a:spAutoFit/>
          </a:bodyPr>
          <a:lstStyle/>
          <a:p>
            <a:r>
              <a:rPr lang="en-US" altLang="ja-JP" sz="1000" dirty="0">
                <a:solidFill>
                  <a:srgbClr val="C0504D"/>
                </a:solidFill>
                <a:latin typeface="Meiryo UI" panose="020B0604030504040204" pitchFamily="50" charset="-128"/>
                <a:ea typeface="Meiryo UI" panose="020B0604030504040204" pitchFamily="50" charset="-128"/>
              </a:rPr>
              <a:t>0x40190</a:t>
            </a:r>
          </a:p>
        </p:txBody>
      </p:sp>
      <p:sp>
        <p:nvSpPr>
          <p:cNvPr id="1041" name="正方形/長方形 1040">
            <a:extLst>
              <a:ext uri="{FF2B5EF4-FFF2-40B4-BE49-F238E27FC236}">
                <a16:creationId xmlns:a16="http://schemas.microsoft.com/office/drawing/2014/main" id="{5E6116D1-33FD-8B43-0B20-208EFFA49FB9}"/>
              </a:ext>
            </a:extLst>
          </p:cNvPr>
          <p:cNvSpPr/>
          <p:nvPr/>
        </p:nvSpPr>
        <p:spPr>
          <a:xfrm>
            <a:off x="2443099" y="3902367"/>
            <a:ext cx="1966319" cy="646906"/>
          </a:xfrm>
          <a:prstGeom prst="rect">
            <a:avLst/>
          </a:prstGeom>
          <a:solidFill>
            <a:srgbClr val="4F81BD">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042" name="正方形/長方形 1041">
            <a:extLst>
              <a:ext uri="{FF2B5EF4-FFF2-40B4-BE49-F238E27FC236}">
                <a16:creationId xmlns:a16="http://schemas.microsoft.com/office/drawing/2014/main" id="{F9E4EDB6-B2BA-DFC6-A524-6A954EE2C1A5}"/>
              </a:ext>
            </a:extLst>
          </p:cNvPr>
          <p:cNvSpPr/>
          <p:nvPr/>
        </p:nvSpPr>
        <p:spPr>
          <a:xfrm rot="5400000">
            <a:off x="2885134" y="4114609"/>
            <a:ext cx="649361" cy="222422"/>
          </a:xfrm>
          <a:prstGeom prst="rect">
            <a:avLst/>
          </a:prstGeom>
          <a:solidFill>
            <a:srgbClr val="4F81BD">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printf</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043" name="正方形/長方形 1042">
            <a:extLst>
              <a:ext uri="{FF2B5EF4-FFF2-40B4-BE49-F238E27FC236}">
                <a16:creationId xmlns:a16="http://schemas.microsoft.com/office/drawing/2014/main" id="{E7AC9166-460B-68DD-2716-F3F58638D366}"/>
              </a:ext>
            </a:extLst>
          </p:cNvPr>
          <p:cNvSpPr/>
          <p:nvPr/>
        </p:nvSpPr>
        <p:spPr>
          <a:xfrm rot="5400000">
            <a:off x="3318119" y="4114609"/>
            <a:ext cx="649361" cy="222422"/>
          </a:xfrm>
          <a:prstGeom prst="rect">
            <a:avLst/>
          </a:prstGeom>
          <a:solidFill>
            <a:srgbClr val="4F81BD">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read</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044" name="正方形/長方形 1043">
            <a:extLst>
              <a:ext uri="{FF2B5EF4-FFF2-40B4-BE49-F238E27FC236}">
                <a16:creationId xmlns:a16="http://schemas.microsoft.com/office/drawing/2014/main" id="{11ADE4B9-5575-1548-F405-BA3679ACDC8E}"/>
              </a:ext>
            </a:extLst>
          </p:cNvPr>
          <p:cNvSpPr/>
          <p:nvPr/>
        </p:nvSpPr>
        <p:spPr>
          <a:xfrm rot="5400000">
            <a:off x="3747918" y="4114609"/>
            <a:ext cx="649361" cy="222422"/>
          </a:xfrm>
          <a:prstGeom prst="rect">
            <a:avLst/>
          </a:prstGeom>
          <a:solidFill>
            <a:srgbClr val="4F81BD">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mmap</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045" name="テキスト ボックス 1044">
            <a:extLst>
              <a:ext uri="{FF2B5EF4-FFF2-40B4-BE49-F238E27FC236}">
                <a16:creationId xmlns:a16="http://schemas.microsoft.com/office/drawing/2014/main" id="{C77E6EE5-532F-E893-23CE-163F74737E8F}"/>
              </a:ext>
            </a:extLst>
          </p:cNvPr>
          <p:cNvSpPr txBox="1"/>
          <p:nvPr/>
        </p:nvSpPr>
        <p:spPr>
          <a:xfrm>
            <a:off x="3259744" y="4087321"/>
            <a:ext cx="348172" cy="276999"/>
          </a:xfrm>
          <a:prstGeom prst="rect">
            <a:avLst/>
          </a:prstGeom>
          <a:noFill/>
        </p:spPr>
        <p:txBody>
          <a:bodyPr wrap="none" rtlCol="0">
            <a:spAutoFit/>
          </a:bodyPr>
          <a:lstStyle/>
          <a:p>
            <a:r>
              <a:rPr lang="en-US" altLang="ja-JP" sz="1200" dirty="0">
                <a:solidFill>
                  <a:prstClr val="black"/>
                </a:solidFill>
                <a:latin typeface="Meiryo UI" panose="020B0604030504040204" pitchFamily="50" charset="-128"/>
                <a:ea typeface="Meiryo UI" panose="020B0604030504040204" pitchFamily="50" charset="-128"/>
              </a:rPr>
              <a:t>…</a:t>
            </a:r>
          </a:p>
        </p:txBody>
      </p:sp>
      <p:sp>
        <p:nvSpPr>
          <p:cNvPr id="1046" name="テキスト ボックス 1045">
            <a:extLst>
              <a:ext uri="{FF2B5EF4-FFF2-40B4-BE49-F238E27FC236}">
                <a16:creationId xmlns:a16="http://schemas.microsoft.com/office/drawing/2014/main" id="{FE98E773-92A5-8380-53A5-21EE057EF7C0}"/>
              </a:ext>
            </a:extLst>
          </p:cNvPr>
          <p:cNvSpPr txBox="1"/>
          <p:nvPr/>
        </p:nvSpPr>
        <p:spPr>
          <a:xfrm>
            <a:off x="3692729" y="4087321"/>
            <a:ext cx="348172" cy="276999"/>
          </a:xfrm>
          <a:prstGeom prst="rect">
            <a:avLst/>
          </a:prstGeom>
          <a:noFill/>
        </p:spPr>
        <p:txBody>
          <a:bodyPr wrap="none" rtlCol="0">
            <a:spAutoFit/>
          </a:bodyPr>
          <a:lstStyle/>
          <a:p>
            <a:r>
              <a:rPr lang="en-US" altLang="ja-JP" sz="1200" dirty="0">
                <a:solidFill>
                  <a:prstClr val="black"/>
                </a:solidFill>
                <a:latin typeface="Meiryo UI" panose="020B0604030504040204" pitchFamily="50" charset="-128"/>
                <a:ea typeface="Meiryo UI" panose="020B0604030504040204" pitchFamily="50" charset="-128"/>
              </a:rPr>
              <a:t>…</a:t>
            </a:r>
          </a:p>
        </p:txBody>
      </p:sp>
      <p:sp>
        <p:nvSpPr>
          <p:cNvPr id="1047" name="テキスト ボックス 1046">
            <a:extLst>
              <a:ext uri="{FF2B5EF4-FFF2-40B4-BE49-F238E27FC236}">
                <a16:creationId xmlns:a16="http://schemas.microsoft.com/office/drawing/2014/main" id="{5118E839-7519-1016-3867-E6FC8FDC9632}"/>
              </a:ext>
            </a:extLst>
          </p:cNvPr>
          <p:cNvSpPr txBox="1"/>
          <p:nvPr/>
        </p:nvSpPr>
        <p:spPr>
          <a:xfrm>
            <a:off x="2604987" y="4087321"/>
            <a:ext cx="348172" cy="276999"/>
          </a:xfrm>
          <a:prstGeom prst="rect">
            <a:avLst/>
          </a:prstGeom>
          <a:noFill/>
        </p:spPr>
        <p:txBody>
          <a:bodyPr wrap="none" rtlCol="0">
            <a:spAutoFit/>
          </a:bodyPr>
          <a:lstStyle/>
          <a:p>
            <a:r>
              <a:rPr lang="en-US" altLang="ja-JP" sz="1200" dirty="0">
                <a:solidFill>
                  <a:prstClr val="black"/>
                </a:solidFill>
                <a:latin typeface="Meiryo UI" panose="020B0604030504040204" pitchFamily="50" charset="-128"/>
                <a:ea typeface="Meiryo UI" panose="020B0604030504040204" pitchFamily="50" charset="-128"/>
              </a:rPr>
              <a:t>…</a:t>
            </a:r>
          </a:p>
        </p:txBody>
      </p:sp>
      <p:sp>
        <p:nvSpPr>
          <p:cNvPr id="1048" name="正方形/長方形 1047">
            <a:extLst>
              <a:ext uri="{FF2B5EF4-FFF2-40B4-BE49-F238E27FC236}">
                <a16:creationId xmlns:a16="http://schemas.microsoft.com/office/drawing/2014/main" id="{29BCB7CE-6C79-3A1D-8D08-9CB00255BACA}"/>
              </a:ext>
            </a:extLst>
          </p:cNvPr>
          <p:cNvSpPr/>
          <p:nvPr/>
        </p:nvSpPr>
        <p:spPr>
          <a:xfrm>
            <a:off x="3030134" y="3641344"/>
            <a:ext cx="846269" cy="255394"/>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Library</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049" name="左右矢印 38">
            <a:extLst>
              <a:ext uri="{FF2B5EF4-FFF2-40B4-BE49-F238E27FC236}">
                <a16:creationId xmlns:a16="http://schemas.microsoft.com/office/drawing/2014/main" id="{677DCD54-1CB9-E993-9835-6D0E29D9F040}"/>
              </a:ext>
            </a:extLst>
          </p:cNvPr>
          <p:cNvSpPr/>
          <p:nvPr/>
        </p:nvSpPr>
        <p:spPr>
          <a:xfrm>
            <a:off x="2449391" y="4587605"/>
            <a:ext cx="1088489" cy="248084"/>
          </a:xfrm>
          <a:prstGeom prst="leftRightArrow">
            <a:avLst/>
          </a:prstGeom>
          <a:solidFill>
            <a:sysClr val="window" lastClr="FFFFFF"/>
          </a:solidFill>
          <a:ln w="9525" cap="flat" cmpd="sng" algn="ctr">
            <a:solidFill>
              <a:sysClr val="windowText" lastClr="000000"/>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0x40190</a:t>
            </a:r>
            <a:endParaRPr kumimoji="0" lang="ja-JP" altLang="en-US" sz="9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50" name="テキスト ボックス 1049">
            <a:extLst>
              <a:ext uri="{FF2B5EF4-FFF2-40B4-BE49-F238E27FC236}">
                <a16:creationId xmlns:a16="http://schemas.microsoft.com/office/drawing/2014/main" id="{DA2DC271-219E-495D-BD41-24AE2870D320}"/>
              </a:ext>
            </a:extLst>
          </p:cNvPr>
          <p:cNvSpPr txBox="1"/>
          <p:nvPr/>
        </p:nvSpPr>
        <p:spPr>
          <a:xfrm>
            <a:off x="2025884" y="4812044"/>
            <a:ext cx="933269" cy="246221"/>
          </a:xfrm>
          <a:prstGeom prst="rect">
            <a:avLst/>
          </a:prstGeom>
          <a:noFill/>
        </p:spPr>
        <p:txBody>
          <a:bodyPr wrap="none" rtlCol="0">
            <a:spAutoFit/>
          </a:bodyPr>
          <a:lstStyle/>
          <a:p>
            <a:r>
              <a:rPr lang="en-US" altLang="ja-JP" sz="1000" dirty="0">
                <a:solidFill>
                  <a:srgbClr val="C0504D"/>
                </a:solidFill>
                <a:latin typeface="Meiryo UI" panose="020B0604030504040204" pitchFamily="50" charset="-128"/>
                <a:ea typeface="Meiryo UI" panose="020B0604030504040204" pitchFamily="50" charset="-128"/>
              </a:rPr>
              <a:t>0xf7e21000</a:t>
            </a:r>
          </a:p>
        </p:txBody>
      </p:sp>
      <p:sp>
        <p:nvSpPr>
          <p:cNvPr id="1051" name="テキスト ボックス 1050">
            <a:extLst>
              <a:ext uri="{FF2B5EF4-FFF2-40B4-BE49-F238E27FC236}">
                <a16:creationId xmlns:a16="http://schemas.microsoft.com/office/drawing/2014/main" id="{B3299E5F-5E93-6DF8-5DB2-0D1E06DC9CB6}"/>
              </a:ext>
            </a:extLst>
          </p:cNvPr>
          <p:cNvSpPr txBox="1"/>
          <p:nvPr/>
        </p:nvSpPr>
        <p:spPr>
          <a:xfrm>
            <a:off x="3117142" y="4812044"/>
            <a:ext cx="933269" cy="246221"/>
          </a:xfrm>
          <a:prstGeom prst="rect">
            <a:avLst/>
          </a:prstGeom>
          <a:noFill/>
        </p:spPr>
        <p:txBody>
          <a:bodyPr wrap="none" rtlCol="0">
            <a:spAutoFit/>
          </a:bodyPr>
          <a:lstStyle/>
          <a:p>
            <a:r>
              <a:rPr lang="en-US" altLang="ja-JP" sz="1000" dirty="0">
                <a:solidFill>
                  <a:srgbClr val="C0504D"/>
                </a:solidFill>
                <a:latin typeface="Meiryo UI" panose="020B0604030504040204" pitchFamily="50" charset="-128"/>
                <a:ea typeface="Meiryo UI" panose="020B0604030504040204" pitchFamily="50" charset="-128"/>
              </a:rPr>
              <a:t>0xf7e61190</a:t>
            </a:r>
          </a:p>
        </p:txBody>
      </p:sp>
      <p:sp>
        <p:nvSpPr>
          <p:cNvPr id="1052" name="曲折矢印 41">
            <a:extLst>
              <a:ext uri="{FF2B5EF4-FFF2-40B4-BE49-F238E27FC236}">
                <a16:creationId xmlns:a16="http://schemas.microsoft.com/office/drawing/2014/main" id="{2612147C-E649-72D0-AEEC-0B87FB51B8BE}"/>
              </a:ext>
            </a:extLst>
          </p:cNvPr>
          <p:cNvSpPr/>
          <p:nvPr/>
        </p:nvSpPr>
        <p:spPr>
          <a:xfrm rot="5400000">
            <a:off x="2684313" y="2622128"/>
            <a:ext cx="861236" cy="1155595"/>
          </a:xfrm>
          <a:prstGeom prst="bentArrow">
            <a:avLst/>
          </a:prstGeom>
          <a:solidFill>
            <a:sysClr val="window" lastClr="FFFFFF"/>
          </a:solidFill>
          <a:ln w="9525" cap="flat" cmpd="sng" algn="ctr">
            <a:solidFill>
              <a:sysClr val="windowText" lastClr="000000"/>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9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53" name="角丸四角形吹き出し 28">
            <a:extLst>
              <a:ext uri="{FF2B5EF4-FFF2-40B4-BE49-F238E27FC236}">
                <a16:creationId xmlns:a16="http://schemas.microsoft.com/office/drawing/2014/main" id="{D5B717C9-127A-8361-2093-819E4A0BC954}"/>
              </a:ext>
            </a:extLst>
          </p:cNvPr>
          <p:cNvSpPr/>
          <p:nvPr/>
        </p:nvSpPr>
        <p:spPr>
          <a:xfrm>
            <a:off x="2710166" y="2090697"/>
            <a:ext cx="2661469" cy="586747"/>
          </a:xfrm>
          <a:prstGeom prst="wedgeRoundRectCallout">
            <a:avLst>
              <a:gd name="adj1" fmla="val -59275"/>
              <a:gd name="adj2" fmla="val 29632"/>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ファイル上では、ファイルの先頭</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(0x0)</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から</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read</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関数までオフセットは</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0x40190</a:t>
            </a:r>
          </a:p>
        </p:txBody>
      </p:sp>
      <p:sp>
        <p:nvSpPr>
          <p:cNvPr id="1054" name="正方形/長方形 1053">
            <a:extLst>
              <a:ext uri="{FF2B5EF4-FFF2-40B4-BE49-F238E27FC236}">
                <a16:creationId xmlns:a16="http://schemas.microsoft.com/office/drawing/2014/main" id="{B01C6F02-0E57-96A9-06B1-45CEE0507DE5}"/>
              </a:ext>
            </a:extLst>
          </p:cNvPr>
          <p:cNvSpPr/>
          <p:nvPr/>
        </p:nvSpPr>
        <p:spPr>
          <a:xfrm>
            <a:off x="3562552" y="3026489"/>
            <a:ext cx="1042442" cy="255394"/>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50" b="1" i="0" u="none" strike="noStrike" kern="0" cap="none" spc="0" normalizeH="0" baseline="0" noProof="0" dirty="0">
                <a:ln>
                  <a:noFill/>
                </a:ln>
                <a:solidFill>
                  <a:prstClr val="black"/>
                </a:solidFill>
                <a:effectLst/>
                <a:uLnTx/>
                <a:uFillTx/>
                <a:latin typeface="Meiryo UI"/>
                <a:ea typeface="Meiryo UI"/>
                <a:cs typeface="+mn-cs"/>
              </a:rPr>
              <a:t>仮想メモリ上にマッピング</a:t>
            </a:r>
          </a:p>
        </p:txBody>
      </p:sp>
      <p:sp>
        <p:nvSpPr>
          <p:cNvPr id="1055" name="角丸四角形吹き出し 43">
            <a:extLst>
              <a:ext uri="{FF2B5EF4-FFF2-40B4-BE49-F238E27FC236}">
                <a16:creationId xmlns:a16="http://schemas.microsoft.com/office/drawing/2014/main" id="{E096F8D2-D283-9745-B2FB-9A3D8F461244}"/>
              </a:ext>
            </a:extLst>
          </p:cNvPr>
          <p:cNvSpPr/>
          <p:nvPr/>
        </p:nvSpPr>
        <p:spPr>
          <a:xfrm>
            <a:off x="1683345" y="5189903"/>
            <a:ext cx="1042465" cy="586747"/>
          </a:xfrm>
          <a:prstGeom prst="wedgeRoundRectCallout">
            <a:avLst>
              <a:gd name="adj1" fmla="val 22858"/>
              <a:gd name="adj2" fmla="val -78041"/>
              <a:gd name="adj3" fmla="val 16667"/>
            </a:avLst>
          </a:prstGeom>
          <a:solidFill>
            <a:srgbClr val="4BACC6">
              <a:lumMod val="20000"/>
              <a:lumOff val="80000"/>
            </a:srgbClr>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マッピングの</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開始位置</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56" name="角丸四角形吹き出し 44">
            <a:extLst>
              <a:ext uri="{FF2B5EF4-FFF2-40B4-BE49-F238E27FC236}">
                <a16:creationId xmlns:a16="http://schemas.microsoft.com/office/drawing/2014/main" id="{E426D4BF-DE72-E50E-51F8-D0D025410CD3}"/>
              </a:ext>
            </a:extLst>
          </p:cNvPr>
          <p:cNvSpPr/>
          <p:nvPr/>
        </p:nvSpPr>
        <p:spPr>
          <a:xfrm>
            <a:off x="3171496" y="5189902"/>
            <a:ext cx="1564405" cy="586747"/>
          </a:xfrm>
          <a:prstGeom prst="wedgeRoundRectCallout">
            <a:avLst>
              <a:gd name="adj1" fmla="val -22594"/>
              <a:gd name="adj2" fmla="val -79458"/>
              <a:gd name="adj3" fmla="val 16667"/>
            </a:avLst>
          </a:prstGeom>
          <a:solidFill>
            <a:srgbClr val="4BACC6">
              <a:lumMod val="20000"/>
              <a:lumOff val="80000"/>
            </a:srgbClr>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マッピングの開始位置に</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オフセットを足したアドレス</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57" name="角丸四角形吹き出し 45">
            <a:extLst>
              <a:ext uri="{FF2B5EF4-FFF2-40B4-BE49-F238E27FC236}">
                <a16:creationId xmlns:a16="http://schemas.microsoft.com/office/drawing/2014/main" id="{9ED5F023-2B89-85C0-F2CD-EB8FB5538450}"/>
              </a:ext>
            </a:extLst>
          </p:cNvPr>
          <p:cNvSpPr/>
          <p:nvPr/>
        </p:nvSpPr>
        <p:spPr>
          <a:xfrm>
            <a:off x="4951926" y="2915477"/>
            <a:ext cx="3676168" cy="697759"/>
          </a:xfrm>
          <a:prstGeom prst="wedgeRoundRectCallout">
            <a:avLst>
              <a:gd name="adj1" fmla="val -63393"/>
              <a:gd name="adj2" fmla="val 87268"/>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ファイル上での先頭から</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read</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関数までのオフセットと</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メモリ上の</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libc.so</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のマッピング開始位置から</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read</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関数までの</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オフセットが一致する。</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1058" name="直線コネクタ 1057">
            <a:extLst>
              <a:ext uri="{FF2B5EF4-FFF2-40B4-BE49-F238E27FC236}">
                <a16:creationId xmlns:a16="http://schemas.microsoft.com/office/drawing/2014/main" id="{12AF9328-4567-75AB-368D-2356FC6A10C4}"/>
              </a:ext>
            </a:extLst>
          </p:cNvPr>
          <p:cNvCxnSpPr/>
          <p:nvPr/>
        </p:nvCxnSpPr>
        <p:spPr>
          <a:xfrm>
            <a:off x="483645" y="3041529"/>
            <a:ext cx="2831" cy="278157"/>
          </a:xfrm>
          <a:prstGeom prst="line">
            <a:avLst/>
          </a:prstGeom>
          <a:noFill/>
          <a:ln w="12700" cap="flat" cmpd="sng" algn="ctr">
            <a:solidFill>
              <a:sysClr val="windowText" lastClr="000000"/>
            </a:solidFill>
            <a:prstDash val="sysDash"/>
          </a:ln>
          <a:effectLst/>
        </p:spPr>
      </p:cxnSp>
      <p:cxnSp>
        <p:nvCxnSpPr>
          <p:cNvPr id="1059" name="直線コネクタ 1058">
            <a:extLst>
              <a:ext uri="{FF2B5EF4-FFF2-40B4-BE49-F238E27FC236}">
                <a16:creationId xmlns:a16="http://schemas.microsoft.com/office/drawing/2014/main" id="{9B7A0B2F-FE77-537F-90FD-9FF47721C86B}"/>
              </a:ext>
            </a:extLst>
          </p:cNvPr>
          <p:cNvCxnSpPr/>
          <p:nvPr/>
        </p:nvCxnSpPr>
        <p:spPr>
          <a:xfrm>
            <a:off x="1575903" y="3039772"/>
            <a:ext cx="2831" cy="278157"/>
          </a:xfrm>
          <a:prstGeom prst="line">
            <a:avLst/>
          </a:prstGeom>
          <a:noFill/>
          <a:ln w="12700" cap="flat" cmpd="sng" algn="ctr">
            <a:solidFill>
              <a:sysClr val="windowText" lastClr="000000"/>
            </a:solidFill>
            <a:prstDash val="sysDash"/>
          </a:ln>
          <a:effectLst/>
        </p:spPr>
      </p:cxnSp>
      <p:cxnSp>
        <p:nvCxnSpPr>
          <p:cNvPr id="1060" name="直線コネクタ 1059">
            <a:extLst>
              <a:ext uri="{FF2B5EF4-FFF2-40B4-BE49-F238E27FC236}">
                <a16:creationId xmlns:a16="http://schemas.microsoft.com/office/drawing/2014/main" id="{C9DB01A4-126B-1514-57B2-EE3936A7EEFC}"/>
              </a:ext>
            </a:extLst>
          </p:cNvPr>
          <p:cNvCxnSpPr/>
          <p:nvPr/>
        </p:nvCxnSpPr>
        <p:spPr>
          <a:xfrm>
            <a:off x="2442899" y="4554557"/>
            <a:ext cx="2831" cy="278157"/>
          </a:xfrm>
          <a:prstGeom prst="line">
            <a:avLst/>
          </a:prstGeom>
          <a:noFill/>
          <a:ln w="12700" cap="flat" cmpd="sng" algn="ctr">
            <a:solidFill>
              <a:sysClr val="windowText" lastClr="000000"/>
            </a:solidFill>
            <a:prstDash val="sysDash"/>
          </a:ln>
          <a:effectLst/>
        </p:spPr>
      </p:cxnSp>
      <p:cxnSp>
        <p:nvCxnSpPr>
          <p:cNvPr id="1061" name="直線コネクタ 1060">
            <a:extLst>
              <a:ext uri="{FF2B5EF4-FFF2-40B4-BE49-F238E27FC236}">
                <a16:creationId xmlns:a16="http://schemas.microsoft.com/office/drawing/2014/main" id="{1D556A9A-873D-1323-E80D-BDFE116955BE}"/>
              </a:ext>
            </a:extLst>
          </p:cNvPr>
          <p:cNvCxnSpPr/>
          <p:nvPr/>
        </p:nvCxnSpPr>
        <p:spPr>
          <a:xfrm>
            <a:off x="3535157" y="4552800"/>
            <a:ext cx="2831" cy="278157"/>
          </a:xfrm>
          <a:prstGeom prst="line">
            <a:avLst/>
          </a:prstGeom>
          <a:noFill/>
          <a:ln w="12700" cap="flat" cmpd="sng" algn="ctr">
            <a:solidFill>
              <a:sysClr val="windowText" lastClr="000000"/>
            </a:solidFill>
            <a:prstDash val="sysDash"/>
          </a:ln>
          <a:effectLst/>
        </p:spPr>
      </p:cxnSp>
    </p:spTree>
    <p:extLst>
      <p:ext uri="{BB962C8B-B14F-4D97-AF65-F5344CB8AC3E}">
        <p14:creationId xmlns:p14="http://schemas.microsoft.com/office/powerpoint/2010/main" val="1256795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前提知識：</a:t>
            </a: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Linux</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におけるメモリ管理</a:t>
            </a:r>
          </a:p>
        </p:txBody>
      </p:sp>
      <p:sp>
        <p:nvSpPr>
          <p:cNvPr id="2" name="正方形/長方形 1">
            <a:extLst>
              <a:ext uri="{FF2B5EF4-FFF2-40B4-BE49-F238E27FC236}">
                <a16:creationId xmlns:a16="http://schemas.microsoft.com/office/drawing/2014/main" id="{31027AD8-5CC2-8163-AFBE-B7C7292F8793}"/>
              </a:ext>
            </a:extLst>
          </p:cNvPr>
          <p:cNvSpPr/>
          <p:nvPr/>
        </p:nvSpPr>
        <p:spPr>
          <a:xfrm>
            <a:off x="91975" y="681073"/>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Linux</a:t>
            </a:r>
            <a:r>
              <a:rPr lang="ja-JP" altLang="en-US" sz="1600" dirty="0">
                <a:latin typeface="Meiryo UI" panose="020B0604030504040204" pitchFamily="50" charset="-128"/>
                <a:ea typeface="Meiryo UI" panose="020B0604030504040204" pitchFamily="50" charset="-128"/>
              </a:rPr>
              <a:t>におけるメモリマッピングの特徴</a:t>
            </a:r>
            <a:endParaRPr lang="ja-JP" altLang="en-US" sz="1600" dirty="0"/>
          </a:p>
        </p:txBody>
      </p:sp>
      <p:sp>
        <p:nvSpPr>
          <p:cNvPr id="3" name="テキスト ボックス 2">
            <a:extLst>
              <a:ext uri="{FF2B5EF4-FFF2-40B4-BE49-F238E27FC236}">
                <a16:creationId xmlns:a16="http://schemas.microsoft.com/office/drawing/2014/main" id="{3060BE32-353B-B303-2AA3-0B90D4575D81}"/>
              </a:ext>
            </a:extLst>
          </p:cNvPr>
          <p:cNvSpPr txBox="1"/>
          <p:nvPr/>
        </p:nvSpPr>
        <p:spPr>
          <a:xfrm>
            <a:off x="252902" y="1049859"/>
            <a:ext cx="9926268" cy="738664"/>
          </a:xfrm>
          <a:prstGeom prst="rect">
            <a:avLst/>
          </a:prstGeom>
          <a:noFill/>
        </p:spPr>
        <p:txBody>
          <a:bodyPr wrap="square" rtlCol="0">
            <a:spAutoFit/>
          </a:bodyPr>
          <a:lstStyle/>
          <a:p>
            <a:r>
              <a:rPr lang="ja-JP" altLang="en-US" sz="1400" b="1" dirty="0">
                <a:solidFill>
                  <a:prstClr val="black"/>
                </a:solidFill>
                <a:latin typeface="Meiryo UI" panose="020B0604030504040204" pitchFamily="50" charset="-128"/>
                <a:ea typeface="Meiryo UI" panose="020B0604030504040204" pitchFamily="50" charset="-128"/>
              </a:rPr>
              <a:t>特徴②：メモリへのマッピングはページ単位</a:t>
            </a:r>
            <a:r>
              <a:rPr lang="en-US" altLang="ja-JP" sz="1400" b="1" dirty="0">
                <a:solidFill>
                  <a:prstClr val="black"/>
                </a:solidFill>
                <a:latin typeface="Meiryo UI" panose="020B0604030504040204" pitchFamily="50" charset="-128"/>
                <a:ea typeface="Meiryo UI" panose="020B0604030504040204" pitchFamily="50" charset="-128"/>
              </a:rPr>
              <a:t>(0x1000</a:t>
            </a:r>
            <a:r>
              <a:rPr lang="ja-JP" altLang="en-US" sz="1400" b="1" dirty="0">
                <a:solidFill>
                  <a:prstClr val="black"/>
                </a:solidFill>
                <a:latin typeface="Meiryo UI" panose="020B0604030504040204" pitchFamily="50" charset="-128"/>
                <a:ea typeface="Meiryo UI" panose="020B0604030504040204" pitchFamily="50" charset="-128"/>
              </a:rPr>
              <a:t>刻み</a:t>
            </a:r>
            <a:r>
              <a:rPr lang="en-US" altLang="ja-JP" sz="1400" b="1" dirty="0">
                <a:solidFill>
                  <a:prstClr val="black"/>
                </a:solidFill>
                <a:latin typeface="Meiryo UI" panose="020B0604030504040204" pitchFamily="50" charset="-128"/>
                <a:ea typeface="Meiryo UI" panose="020B0604030504040204" pitchFamily="50" charset="-128"/>
              </a:rPr>
              <a:t>)</a:t>
            </a:r>
            <a:r>
              <a:rPr lang="ja-JP" altLang="en-US" sz="1400" b="1" dirty="0">
                <a:solidFill>
                  <a:prstClr val="black"/>
                </a:solidFill>
                <a:latin typeface="Meiryo UI" panose="020B0604030504040204" pitchFamily="50" charset="-128"/>
                <a:ea typeface="Meiryo UI" panose="020B0604030504040204" pitchFamily="50" charset="-128"/>
              </a:rPr>
              <a:t>で行われる</a:t>
            </a:r>
            <a:endParaRPr lang="en-US" altLang="ja-JP" sz="1400" b="1" dirty="0">
              <a:solidFill>
                <a:prstClr val="black"/>
              </a:solidFill>
              <a:latin typeface="Meiryo UI" panose="020B0604030504040204" pitchFamily="50" charset="-128"/>
              <a:ea typeface="Meiryo UI" panose="020B0604030504040204" pitchFamily="50" charset="-128"/>
            </a:endParaRPr>
          </a:p>
          <a:p>
            <a:r>
              <a:rPr lang="ja-JP" altLang="en-US" sz="1400" dirty="0">
                <a:solidFill>
                  <a:prstClr val="black"/>
                </a:solidFill>
                <a:latin typeface="Meiryo UI" panose="020B0604030504040204" pitchFamily="50" charset="-128"/>
                <a:ea typeface="Meiryo UI" panose="020B0604030504040204" pitchFamily="50" charset="-128"/>
              </a:rPr>
              <a:t>　ライブラリをメモリへのマッピングする場合、</a:t>
            </a:r>
            <a:r>
              <a:rPr lang="en-US" altLang="ja-JP" sz="1400" dirty="0">
                <a:solidFill>
                  <a:prstClr val="black"/>
                </a:solidFill>
                <a:latin typeface="Meiryo UI" panose="020B0604030504040204" pitchFamily="50" charset="-128"/>
                <a:ea typeface="Meiryo UI" panose="020B0604030504040204" pitchFamily="50" charset="-128"/>
              </a:rPr>
              <a:t>0x1000</a:t>
            </a:r>
            <a:r>
              <a:rPr lang="ja-JP" altLang="en-US" sz="1400" dirty="0">
                <a:solidFill>
                  <a:prstClr val="black"/>
                </a:solidFill>
                <a:latin typeface="Meiryo UI" panose="020B0604030504040204" pitchFamily="50" charset="-128"/>
                <a:ea typeface="Meiryo UI" panose="020B0604030504040204" pitchFamily="50" charset="-128"/>
              </a:rPr>
              <a:t>の倍数となるアドレスを開始位置としてマッピングされる。</a:t>
            </a:r>
            <a:endParaRPr lang="en-US" altLang="ja-JP" sz="1400" dirty="0">
              <a:solidFill>
                <a:prstClr val="black"/>
              </a:solidFill>
              <a:latin typeface="Meiryo UI" panose="020B0604030504040204" pitchFamily="50" charset="-128"/>
              <a:ea typeface="Meiryo UI" panose="020B0604030504040204" pitchFamily="50" charset="-128"/>
            </a:endParaRPr>
          </a:p>
          <a:p>
            <a:r>
              <a:rPr lang="ja-JP" altLang="en-US" sz="1400" dirty="0">
                <a:solidFill>
                  <a:prstClr val="black"/>
                </a:solidFill>
                <a:latin typeface="Meiryo UI" panose="020B0604030504040204" pitchFamily="50" charset="-128"/>
                <a:ea typeface="Meiryo UI" panose="020B0604030504040204" pitchFamily="50" charset="-128"/>
              </a:rPr>
              <a:t>　</a:t>
            </a:r>
            <a:r>
              <a:rPr lang="en-US" altLang="ja-JP" sz="1400" dirty="0">
                <a:solidFill>
                  <a:prstClr val="black"/>
                </a:solidFill>
                <a:latin typeface="Meiryo UI" panose="020B0604030504040204" pitchFamily="50" charset="-128"/>
                <a:ea typeface="Meiryo UI" panose="020B0604030504040204" pitchFamily="50" charset="-128"/>
              </a:rPr>
              <a:t>ASLR</a:t>
            </a:r>
            <a:r>
              <a:rPr lang="ja-JP" altLang="en-US" sz="1400" dirty="0">
                <a:solidFill>
                  <a:prstClr val="black"/>
                </a:solidFill>
                <a:latin typeface="Meiryo UI" panose="020B0604030504040204" pitchFamily="50" charset="-128"/>
                <a:ea typeface="Meiryo UI" panose="020B0604030504040204" pitchFamily="50" charset="-128"/>
              </a:rPr>
              <a:t>が有効になっている場合も上記は同じであり、例えば</a:t>
            </a:r>
            <a:r>
              <a:rPr lang="en-US" altLang="ja-JP" sz="1400" dirty="0">
                <a:solidFill>
                  <a:prstClr val="black"/>
                </a:solidFill>
                <a:latin typeface="Meiryo UI" panose="020B0604030504040204" pitchFamily="50" charset="-128"/>
                <a:ea typeface="Meiryo UI" panose="020B0604030504040204" pitchFamily="50" charset="-128"/>
              </a:rPr>
              <a:t>0xfe72f</a:t>
            </a:r>
            <a:r>
              <a:rPr lang="en-US" altLang="ja-JP" sz="1400" b="1" dirty="0">
                <a:solidFill>
                  <a:srgbClr val="4F81BD"/>
                </a:solidFill>
                <a:latin typeface="Meiryo UI" panose="020B0604030504040204" pitchFamily="50" charset="-128"/>
                <a:ea typeface="Meiryo UI" panose="020B0604030504040204" pitchFamily="50" charset="-128"/>
              </a:rPr>
              <a:t>983</a:t>
            </a:r>
            <a:r>
              <a:rPr lang="ja-JP" altLang="en-US" sz="1400" dirty="0">
                <a:solidFill>
                  <a:prstClr val="black"/>
                </a:solidFill>
                <a:latin typeface="Meiryo UI" panose="020B0604030504040204" pitchFamily="50" charset="-128"/>
                <a:ea typeface="Meiryo UI" panose="020B0604030504040204" pitchFamily="50" charset="-128"/>
              </a:rPr>
              <a:t>等の中途半端なアドレスにマッピングされることはない。</a:t>
            </a:r>
            <a:endParaRPr lang="en-US" altLang="ja-JP" sz="1400" dirty="0">
              <a:solidFill>
                <a:prstClr val="black"/>
              </a:solidFill>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223DA628-9A56-838F-4E9B-C1609B5C51CB}"/>
              </a:ext>
            </a:extLst>
          </p:cNvPr>
          <p:cNvSpPr txBox="1"/>
          <p:nvPr/>
        </p:nvSpPr>
        <p:spPr>
          <a:xfrm>
            <a:off x="389551" y="2398920"/>
            <a:ext cx="803425" cy="276999"/>
          </a:xfrm>
          <a:prstGeom prst="rect">
            <a:avLst/>
          </a:prstGeom>
          <a:noFill/>
        </p:spPr>
        <p:txBody>
          <a:bodyPr wrap="none" rtlCol="0">
            <a:spAutoFit/>
          </a:bodyPr>
          <a:lstStyle/>
          <a:p>
            <a:r>
              <a:rPr lang="ja-JP" altLang="en-US" sz="1200" dirty="0">
                <a:solidFill>
                  <a:prstClr val="black"/>
                </a:solidFill>
                <a:latin typeface="Meiryo UI" panose="020B0604030504040204" pitchFamily="50" charset="-128"/>
                <a:ea typeface="Meiryo UI" panose="020B0604030504040204" pitchFamily="50" charset="-128"/>
              </a:rPr>
              <a:t>仮想メモリ</a:t>
            </a:r>
            <a:endParaRPr lang="en-US" altLang="ja-JP" sz="1200" dirty="0">
              <a:solidFill>
                <a:prstClr val="black"/>
              </a:solidFill>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EED3D193-83F0-4A40-EAF5-C364AE687A26}"/>
              </a:ext>
            </a:extLst>
          </p:cNvPr>
          <p:cNvSpPr/>
          <p:nvPr/>
        </p:nvSpPr>
        <p:spPr>
          <a:xfrm>
            <a:off x="585317" y="2671972"/>
            <a:ext cx="8280920" cy="646906"/>
          </a:xfrm>
          <a:prstGeom prst="rect">
            <a:avLst/>
          </a:prstGeom>
          <a:solidFill>
            <a:sysClr val="window" lastClr="FFFFFF">
              <a:lumMod val="95000"/>
            </a:sysClr>
          </a:solid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3" name="正方形/長方形 12">
            <a:extLst>
              <a:ext uri="{FF2B5EF4-FFF2-40B4-BE49-F238E27FC236}">
                <a16:creationId xmlns:a16="http://schemas.microsoft.com/office/drawing/2014/main" id="{8A4007DA-E513-4338-F411-CB3E499C503C}"/>
              </a:ext>
            </a:extLst>
          </p:cNvPr>
          <p:cNvSpPr/>
          <p:nvPr/>
        </p:nvSpPr>
        <p:spPr>
          <a:xfrm>
            <a:off x="1026077" y="2671972"/>
            <a:ext cx="846269" cy="646906"/>
          </a:xfrm>
          <a:prstGeom prst="rect">
            <a:avLst/>
          </a:prstGeom>
          <a:solidFill>
            <a:srgbClr val="9BBB59">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Heap</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4" name="正方形/長方形 13">
            <a:extLst>
              <a:ext uri="{FF2B5EF4-FFF2-40B4-BE49-F238E27FC236}">
                <a16:creationId xmlns:a16="http://schemas.microsoft.com/office/drawing/2014/main" id="{E6ACC3A1-BC6B-8BCC-8180-73D86D96FB75}"/>
              </a:ext>
            </a:extLst>
          </p:cNvPr>
          <p:cNvSpPr/>
          <p:nvPr/>
        </p:nvSpPr>
        <p:spPr>
          <a:xfrm>
            <a:off x="5211656" y="2671972"/>
            <a:ext cx="846269" cy="646906"/>
          </a:xfrm>
          <a:prstGeom prst="rect">
            <a:avLst/>
          </a:prstGeom>
          <a:solidFill>
            <a:srgbClr val="C0504D">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Stack</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5" name="正方形/長方形 14">
            <a:extLst>
              <a:ext uri="{FF2B5EF4-FFF2-40B4-BE49-F238E27FC236}">
                <a16:creationId xmlns:a16="http://schemas.microsoft.com/office/drawing/2014/main" id="{1B3D7574-1E2F-9BC3-84BB-B5C680F9C256}"/>
              </a:ext>
            </a:extLst>
          </p:cNvPr>
          <p:cNvSpPr/>
          <p:nvPr/>
        </p:nvSpPr>
        <p:spPr>
          <a:xfrm>
            <a:off x="7175563" y="2671972"/>
            <a:ext cx="1690674" cy="646906"/>
          </a:xfrm>
          <a:prstGeom prst="rect">
            <a:avLst/>
          </a:prstGeom>
          <a:solidFill>
            <a:srgbClr val="8064A2">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OS</a:t>
            </a:r>
            <a:r>
              <a:rPr kumimoji="0" lang="ja-JP" altLang="en-US" sz="1050" b="1" i="0" u="none" strike="noStrike" kern="0" cap="none" spc="0" normalizeH="0" baseline="0" noProof="0" dirty="0">
                <a:ln>
                  <a:noFill/>
                </a:ln>
                <a:solidFill>
                  <a:prstClr val="black"/>
                </a:solidFill>
                <a:effectLst/>
                <a:uLnTx/>
                <a:uFillTx/>
                <a:latin typeface="Meiryo UI"/>
                <a:ea typeface="Meiryo UI"/>
                <a:cs typeface="+mn-cs"/>
              </a:rPr>
              <a:t>領域</a:t>
            </a:r>
          </a:p>
        </p:txBody>
      </p:sp>
      <p:sp>
        <p:nvSpPr>
          <p:cNvPr id="16" name="正方形/長方形 15">
            <a:extLst>
              <a:ext uri="{FF2B5EF4-FFF2-40B4-BE49-F238E27FC236}">
                <a16:creationId xmlns:a16="http://schemas.microsoft.com/office/drawing/2014/main" id="{8E7869A1-9DBB-6FB7-8B53-DA1EE638C107}"/>
              </a:ext>
            </a:extLst>
          </p:cNvPr>
          <p:cNvSpPr/>
          <p:nvPr/>
        </p:nvSpPr>
        <p:spPr>
          <a:xfrm>
            <a:off x="2539692" y="2671972"/>
            <a:ext cx="1966319" cy="646906"/>
          </a:xfrm>
          <a:prstGeom prst="rect">
            <a:avLst/>
          </a:prstGeom>
          <a:solidFill>
            <a:srgbClr val="4F81BD">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Library</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24" name="テキスト ボックス 23">
            <a:extLst>
              <a:ext uri="{FF2B5EF4-FFF2-40B4-BE49-F238E27FC236}">
                <a16:creationId xmlns:a16="http://schemas.microsoft.com/office/drawing/2014/main" id="{D7DC33BB-431E-8FE8-986F-25E2B8B3DFA0}"/>
              </a:ext>
            </a:extLst>
          </p:cNvPr>
          <p:cNvSpPr txBox="1"/>
          <p:nvPr/>
        </p:nvSpPr>
        <p:spPr>
          <a:xfrm>
            <a:off x="2063439" y="3407448"/>
            <a:ext cx="952505" cy="246221"/>
          </a:xfrm>
          <a:prstGeom prst="rect">
            <a:avLst/>
          </a:prstGeom>
          <a:noFill/>
        </p:spPr>
        <p:txBody>
          <a:bodyPr wrap="none" rtlCol="0">
            <a:spAutoFit/>
          </a:bodyPr>
          <a:lstStyle/>
          <a:p>
            <a:r>
              <a:rPr lang="en-US" altLang="ja-JP" sz="1000" dirty="0">
                <a:solidFill>
                  <a:srgbClr val="C0504D"/>
                </a:solidFill>
                <a:latin typeface="Meiryo UI" panose="020B0604030504040204" pitchFamily="50" charset="-128"/>
                <a:ea typeface="Meiryo UI" panose="020B0604030504040204" pitchFamily="50" charset="-128"/>
              </a:rPr>
              <a:t>0xf7e21</a:t>
            </a:r>
            <a:r>
              <a:rPr lang="en-US" altLang="ja-JP" sz="1000" b="1" dirty="0">
                <a:solidFill>
                  <a:srgbClr val="C0504D"/>
                </a:solidFill>
                <a:latin typeface="Meiryo UI" panose="020B0604030504040204" pitchFamily="50" charset="-128"/>
                <a:ea typeface="Meiryo UI" panose="020B0604030504040204" pitchFamily="50" charset="-128"/>
              </a:rPr>
              <a:t>000</a:t>
            </a:r>
          </a:p>
        </p:txBody>
      </p:sp>
      <p:sp>
        <p:nvSpPr>
          <p:cNvPr id="25" name="テキスト ボックス 24">
            <a:extLst>
              <a:ext uri="{FF2B5EF4-FFF2-40B4-BE49-F238E27FC236}">
                <a16:creationId xmlns:a16="http://schemas.microsoft.com/office/drawing/2014/main" id="{568E4899-F598-2CA9-52A2-5B9D4C2F688D}"/>
              </a:ext>
            </a:extLst>
          </p:cNvPr>
          <p:cNvSpPr txBox="1"/>
          <p:nvPr/>
        </p:nvSpPr>
        <p:spPr>
          <a:xfrm>
            <a:off x="389551" y="3484520"/>
            <a:ext cx="803425" cy="276999"/>
          </a:xfrm>
          <a:prstGeom prst="rect">
            <a:avLst/>
          </a:prstGeom>
          <a:noFill/>
        </p:spPr>
        <p:txBody>
          <a:bodyPr wrap="none" rtlCol="0">
            <a:spAutoFit/>
          </a:bodyPr>
          <a:lstStyle/>
          <a:p>
            <a:r>
              <a:rPr lang="ja-JP" altLang="en-US" sz="1200" dirty="0">
                <a:solidFill>
                  <a:prstClr val="black"/>
                </a:solidFill>
                <a:latin typeface="Meiryo UI" panose="020B0604030504040204" pitchFamily="50" charset="-128"/>
                <a:ea typeface="Meiryo UI" panose="020B0604030504040204" pitchFamily="50" charset="-128"/>
              </a:rPr>
              <a:t>仮想メモリ</a:t>
            </a:r>
            <a:endParaRPr lang="en-US" altLang="ja-JP" sz="1200" dirty="0">
              <a:solidFill>
                <a:prstClr val="black"/>
              </a:solidFill>
              <a:latin typeface="Meiryo UI" panose="020B0604030504040204" pitchFamily="50" charset="-128"/>
              <a:ea typeface="Meiryo UI" panose="020B0604030504040204" pitchFamily="50" charset="-128"/>
            </a:endParaRPr>
          </a:p>
        </p:txBody>
      </p:sp>
      <p:sp>
        <p:nvSpPr>
          <p:cNvPr id="27" name="正方形/長方形 26">
            <a:extLst>
              <a:ext uri="{FF2B5EF4-FFF2-40B4-BE49-F238E27FC236}">
                <a16:creationId xmlns:a16="http://schemas.microsoft.com/office/drawing/2014/main" id="{04BB1DD0-271E-4C8E-DE75-F36EAEE2B46A}"/>
              </a:ext>
            </a:extLst>
          </p:cNvPr>
          <p:cNvSpPr/>
          <p:nvPr/>
        </p:nvSpPr>
        <p:spPr>
          <a:xfrm>
            <a:off x="585317" y="3757572"/>
            <a:ext cx="8280920" cy="646906"/>
          </a:xfrm>
          <a:prstGeom prst="rect">
            <a:avLst/>
          </a:prstGeom>
          <a:solidFill>
            <a:sysClr val="window" lastClr="FFFFFF">
              <a:lumMod val="95000"/>
            </a:sysClr>
          </a:solid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28" name="正方形/長方形 27">
            <a:extLst>
              <a:ext uri="{FF2B5EF4-FFF2-40B4-BE49-F238E27FC236}">
                <a16:creationId xmlns:a16="http://schemas.microsoft.com/office/drawing/2014/main" id="{9C1BAB2D-7934-8B4E-D11E-60403CDCC4D1}"/>
              </a:ext>
            </a:extLst>
          </p:cNvPr>
          <p:cNvSpPr/>
          <p:nvPr/>
        </p:nvSpPr>
        <p:spPr>
          <a:xfrm>
            <a:off x="1026077" y="3757572"/>
            <a:ext cx="846269" cy="646906"/>
          </a:xfrm>
          <a:prstGeom prst="rect">
            <a:avLst/>
          </a:prstGeom>
          <a:solidFill>
            <a:srgbClr val="9BBB59">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Heap</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29" name="正方形/長方形 28">
            <a:extLst>
              <a:ext uri="{FF2B5EF4-FFF2-40B4-BE49-F238E27FC236}">
                <a16:creationId xmlns:a16="http://schemas.microsoft.com/office/drawing/2014/main" id="{268E47EC-B175-0742-454B-230536BD1487}"/>
              </a:ext>
            </a:extLst>
          </p:cNvPr>
          <p:cNvSpPr/>
          <p:nvPr/>
        </p:nvSpPr>
        <p:spPr>
          <a:xfrm>
            <a:off x="5211656" y="3757572"/>
            <a:ext cx="846269" cy="646906"/>
          </a:xfrm>
          <a:prstGeom prst="rect">
            <a:avLst/>
          </a:prstGeom>
          <a:solidFill>
            <a:srgbClr val="C0504D">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Stack</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30" name="正方形/長方形 29">
            <a:extLst>
              <a:ext uri="{FF2B5EF4-FFF2-40B4-BE49-F238E27FC236}">
                <a16:creationId xmlns:a16="http://schemas.microsoft.com/office/drawing/2014/main" id="{45A76988-EB6F-522A-4003-471AB9735247}"/>
              </a:ext>
            </a:extLst>
          </p:cNvPr>
          <p:cNvSpPr/>
          <p:nvPr/>
        </p:nvSpPr>
        <p:spPr>
          <a:xfrm>
            <a:off x="7175563" y="3757572"/>
            <a:ext cx="1690674" cy="646906"/>
          </a:xfrm>
          <a:prstGeom prst="rect">
            <a:avLst/>
          </a:prstGeom>
          <a:solidFill>
            <a:srgbClr val="8064A2">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OS</a:t>
            </a:r>
            <a:r>
              <a:rPr kumimoji="0" lang="ja-JP" altLang="en-US" sz="1050" b="1" i="0" u="none" strike="noStrike" kern="0" cap="none" spc="0" normalizeH="0" baseline="0" noProof="0" dirty="0">
                <a:ln>
                  <a:noFill/>
                </a:ln>
                <a:solidFill>
                  <a:prstClr val="black"/>
                </a:solidFill>
                <a:effectLst/>
                <a:uLnTx/>
                <a:uFillTx/>
                <a:latin typeface="Meiryo UI"/>
                <a:ea typeface="Meiryo UI"/>
                <a:cs typeface="+mn-cs"/>
              </a:rPr>
              <a:t>領域</a:t>
            </a:r>
          </a:p>
        </p:txBody>
      </p:sp>
      <p:sp>
        <p:nvSpPr>
          <p:cNvPr id="31" name="正方形/長方形 30">
            <a:extLst>
              <a:ext uri="{FF2B5EF4-FFF2-40B4-BE49-F238E27FC236}">
                <a16:creationId xmlns:a16="http://schemas.microsoft.com/office/drawing/2014/main" id="{E15AEF07-2FC0-BB46-2D76-D4D2618EF762}"/>
              </a:ext>
            </a:extLst>
          </p:cNvPr>
          <p:cNvSpPr/>
          <p:nvPr/>
        </p:nvSpPr>
        <p:spPr>
          <a:xfrm>
            <a:off x="2745557" y="3757572"/>
            <a:ext cx="1966319" cy="646906"/>
          </a:xfrm>
          <a:prstGeom prst="rect">
            <a:avLst/>
          </a:prstGeom>
          <a:solidFill>
            <a:srgbClr val="4F81BD">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Library</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024" name="テキスト ボックス 1023">
            <a:extLst>
              <a:ext uri="{FF2B5EF4-FFF2-40B4-BE49-F238E27FC236}">
                <a16:creationId xmlns:a16="http://schemas.microsoft.com/office/drawing/2014/main" id="{D8835A38-ACF7-A3A5-CA42-F80FFB8E2DA1}"/>
              </a:ext>
            </a:extLst>
          </p:cNvPr>
          <p:cNvSpPr txBox="1"/>
          <p:nvPr/>
        </p:nvSpPr>
        <p:spPr>
          <a:xfrm>
            <a:off x="2368753" y="4481420"/>
            <a:ext cx="952505" cy="246221"/>
          </a:xfrm>
          <a:prstGeom prst="rect">
            <a:avLst/>
          </a:prstGeom>
          <a:noFill/>
        </p:spPr>
        <p:txBody>
          <a:bodyPr wrap="none" rtlCol="0">
            <a:spAutoFit/>
          </a:bodyPr>
          <a:lstStyle/>
          <a:p>
            <a:r>
              <a:rPr lang="en-US" altLang="ja-JP" sz="1000" dirty="0">
                <a:solidFill>
                  <a:srgbClr val="C0504D"/>
                </a:solidFill>
                <a:latin typeface="Meiryo UI" panose="020B0604030504040204" pitchFamily="50" charset="-128"/>
                <a:ea typeface="Meiryo UI" panose="020B0604030504040204" pitchFamily="50" charset="-128"/>
              </a:rPr>
              <a:t>0xf7e22</a:t>
            </a:r>
            <a:r>
              <a:rPr lang="en-US" altLang="ja-JP" sz="1000" b="1" dirty="0">
                <a:solidFill>
                  <a:srgbClr val="C0504D"/>
                </a:solidFill>
                <a:latin typeface="Meiryo UI" panose="020B0604030504040204" pitchFamily="50" charset="-128"/>
                <a:ea typeface="Meiryo UI" panose="020B0604030504040204" pitchFamily="50" charset="-128"/>
              </a:rPr>
              <a:t>000</a:t>
            </a:r>
          </a:p>
        </p:txBody>
      </p:sp>
      <p:sp>
        <p:nvSpPr>
          <p:cNvPr id="1025" name="正方形/長方形 1024">
            <a:extLst>
              <a:ext uri="{FF2B5EF4-FFF2-40B4-BE49-F238E27FC236}">
                <a16:creationId xmlns:a16="http://schemas.microsoft.com/office/drawing/2014/main" id="{8D901159-5B23-972C-B041-1F086ACE56F2}"/>
              </a:ext>
            </a:extLst>
          </p:cNvPr>
          <p:cNvSpPr/>
          <p:nvPr/>
        </p:nvSpPr>
        <p:spPr>
          <a:xfrm>
            <a:off x="585317" y="5408276"/>
            <a:ext cx="8280920" cy="646906"/>
          </a:xfrm>
          <a:prstGeom prst="rect">
            <a:avLst/>
          </a:prstGeom>
          <a:solidFill>
            <a:sysClr val="window" lastClr="FFFFFF">
              <a:lumMod val="95000"/>
            </a:sysClr>
          </a:solid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026" name="正方形/長方形 1025">
            <a:extLst>
              <a:ext uri="{FF2B5EF4-FFF2-40B4-BE49-F238E27FC236}">
                <a16:creationId xmlns:a16="http://schemas.microsoft.com/office/drawing/2014/main" id="{582ED213-9B26-A0A0-42E9-CCBB69AF368F}"/>
              </a:ext>
            </a:extLst>
          </p:cNvPr>
          <p:cNvSpPr/>
          <p:nvPr/>
        </p:nvSpPr>
        <p:spPr>
          <a:xfrm>
            <a:off x="1026077" y="5408276"/>
            <a:ext cx="846269" cy="646906"/>
          </a:xfrm>
          <a:prstGeom prst="rect">
            <a:avLst/>
          </a:prstGeom>
          <a:solidFill>
            <a:srgbClr val="9BBB59">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Heap</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027" name="正方形/長方形 1026">
            <a:extLst>
              <a:ext uri="{FF2B5EF4-FFF2-40B4-BE49-F238E27FC236}">
                <a16:creationId xmlns:a16="http://schemas.microsoft.com/office/drawing/2014/main" id="{146BDC78-40A6-2D88-262E-E93710D69814}"/>
              </a:ext>
            </a:extLst>
          </p:cNvPr>
          <p:cNvSpPr/>
          <p:nvPr/>
        </p:nvSpPr>
        <p:spPr>
          <a:xfrm>
            <a:off x="5211656" y="5408276"/>
            <a:ext cx="846269" cy="646906"/>
          </a:xfrm>
          <a:prstGeom prst="rect">
            <a:avLst/>
          </a:prstGeom>
          <a:solidFill>
            <a:srgbClr val="C0504D">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Stack</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028" name="正方形/長方形 1027">
            <a:extLst>
              <a:ext uri="{FF2B5EF4-FFF2-40B4-BE49-F238E27FC236}">
                <a16:creationId xmlns:a16="http://schemas.microsoft.com/office/drawing/2014/main" id="{87E496D6-8A58-BEE6-3C43-EFB405E0AA97}"/>
              </a:ext>
            </a:extLst>
          </p:cNvPr>
          <p:cNvSpPr/>
          <p:nvPr/>
        </p:nvSpPr>
        <p:spPr>
          <a:xfrm>
            <a:off x="7175563" y="5408276"/>
            <a:ext cx="1690674" cy="646906"/>
          </a:xfrm>
          <a:prstGeom prst="rect">
            <a:avLst/>
          </a:prstGeom>
          <a:solidFill>
            <a:srgbClr val="8064A2">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OS</a:t>
            </a:r>
            <a:r>
              <a:rPr kumimoji="0" lang="ja-JP" altLang="en-US" sz="1050" b="1" i="0" u="none" strike="noStrike" kern="0" cap="none" spc="0" normalizeH="0" baseline="0" noProof="0" dirty="0">
                <a:ln>
                  <a:noFill/>
                </a:ln>
                <a:solidFill>
                  <a:prstClr val="black"/>
                </a:solidFill>
                <a:effectLst/>
                <a:uLnTx/>
                <a:uFillTx/>
                <a:latin typeface="Meiryo UI"/>
                <a:ea typeface="Meiryo UI"/>
                <a:cs typeface="+mn-cs"/>
              </a:rPr>
              <a:t>領域</a:t>
            </a:r>
          </a:p>
        </p:txBody>
      </p:sp>
      <p:sp>
        <p:nvSpPr>
          <p:cNvPr id="1030" name="正方形/長方形 1029">
            <a:extLst>
              <a:ext uri="{FF2B5EF4-FFF2-40B4-BE49-F238E27FC236}">
                <a16:creationId xmlns:a16="http://schemas.microsoft.com/office/drawing/2014/main" id="{E9952BEE-DEEA-8E1C-F9FA-432A1041AFF6}"/>
              </a:ext>
            </a:extLst>
          </p:cNvPr>
          <p:cNvSpPr/>
          <p:nvPr/>
        </p:nvSpPr>
        <p:spPr>
          <a:xfrm>
            <a:off x="2881636" y="5408276"/>
            <a:ext cx="1966319" cy="646906"/>
          </a:xfrm>
          <a:prstGeom prst="rect">
            <a:avLst/>
          </a:prstGeom>
          <a:solidFill>
            <a:srgbClr val="4F81BD">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Library</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031" name="テキスト ボックス 1030">
            <a:extLst>
              <a:ext uri="{FF2B5EF4-FFF2-40B4-BE49-F238E27FC236}">
                <a16:creationId xmlns:a16="http://schemas.microsoft.com/office/drawing/2014/main" id="{47FF391D-8735-C821-057A-C6EFB0DF82CE}"/>
              </a:ext>
            </a:extLst>
          </p:cNvPr>
          <p:cNvSpPr txBox="1"/>
          <p:nvPr/>
        </p:nvSpPr>
        <p:spPr>
          <a:xfrm>
            <a:off x="2511736" y="6163616"/>
            <a:ext cx="909223" cy="246221"/>
          </a:xfrm>
          <a:prstGeom prst="rect">
            <a:avLst/>
          </a:prstGeom>
          <a:noFill/>
        </p:spPr>
        <p:txBody>
          <a:bodyPr wrap="none" rtlCol="0">
            <a:spAutoFit/>
          </a:bodyPr>
          <a:lstStyle/>
          <a:p>
            <a:r>
              <a:rPr lang="en-US" altLang="ja-JP" sz="1000" dirty="0">
                <a:solidFill>
                  <a:srgbClr val="C0504D"/>
                </a:solidFill>
                <a:latin typeface="Meiryo UI" panose="020B0604030504040204" pitchFamily="50" charset="-128"/>
                <a:ea typeface="Meiryo UI" panose="020B0604030504040204" pitchFamily="50" charset="-128"/>
              </a:rPr>
              <a:t>0xf7e22</a:t>
            </a:r>
            <a:r>
              <a:rPr lang="en-US" altLang="ja-JP" sz="1000" b="1" dirty="0">
                <a:solidFill>
                  <a:srgbClr val="C0504D"/>
                </a:solidFill>
                <a:latin typeface="Meiryo UI" panose="020B0604030504040204" pitchFamily="50" charset="-128"/>
                <a:ea typeface="Meiryo UI" panose="020B0604030504040204" pitchFamily="50" charset="-128"/>
              </a:rPr>
              <a:t>fa9</a:t>
            </a:r>
          </a:p>
        </p:txBody>
      </p:sp>
      <p:sp>
        <p:nvSpPr>
          <p:cNvPr id="1032" name="テキスト ボックス 1031">
            <a:extLst>
              <a:ext uri="{FF2B5EF4-FFF2-40B4-BE49-F238E27FC236}">
                <a16:creationId xmlns:a16="http://schemas.microsoft.com/office/drawing/2014/main" id="{B76A9B85-DF74-D15A-8144-ACBA5068612F}"/>
              </a:ext>
            </a:extLst>
          </p:cNvPr>
          <p:cNvSpPr txBox="1"/>
          <p:nvPr/>
        </p:nvSpPr>
        <p:spPr>
          <a:xfrm>
            <a:off x="389550" y="5100433"/>
            <a:ext cx="803425" cy="276999"/>
          </a:xfrm>
          <a:prstGeom prst="rect">
            <a:avLst/>
          </a:prstGeom>
          <a:noFill/>
        </p:spPr>
        <p:txBody>
          <a:bodyPr wrap="none" rtlCol="0">
            <a:spAutoFit/>
          </a:bodyPr>
          <a:lstStyle/>
          <a:p>
            <a:r>
              <a:rPr lang="ja-JP" altLang="en-US" sz="1200" dirty="0">
                <a:solidFill>
                  <a:prstClr val="black"/>
                </a:solidFill>
                <a:latin typeface="Meiryo UI" panose="020B0604030504040204" pitchFamily="50" charset="-128"/>
                <a:ea typeface="Meiryo UI" panose="020B0604030504040204" pitchFamily="50" charset="-128"/>
              </a:rPr>
              <a:t>仮想メモリ</a:t>
            </a:r>
            <a:endParaRPr lang="en-US" altLang="ja-JP" sz="1200" dirty="0">
              <a:solidFill>
                <a:prstClr val="black"/>
              </a:solidFill>
              <a:latin typeface="Meiryo UI" panose="020B0604030504040204" pitchFamily="50" charset="-128"/>
              <a:ea typeface="Meiryo UI" panose="020B0604030504040204" pitchFamily="50" charset="-128"/>
            </a:endParaRPr>
          </a:p>
        </p:txBody>
      </p:sp>
      <p:sp>
        <p:nvSpPr>
          <p:cNvPr id="1033" name="正方形/長方形 1032">
            <a:extLst>
              <a:ext uri="{FF2B5EF4-FFF2-40B4-BE49-F238E27FC236}">
                <a16:creationId xmlns:a16="http://schemas.microsoft.com/office/drawing/2014/main" id="{2A16FE45-9E0E-49F9-911D-D3A1AE9EB4B6}"/>
              </a:ext>
            </a:extLst>
          </p:cNvPr>
          <p:cNvSpPr/>
          <p:nvPr/>
        </p:nvSpPr>
        <p:spPr>
          <a:xfrm>
            <a:off x="2564157" y="2640580"/>
            <a:ext cx="757101" cy="616927"/>
          </a:xfrm>
          <a:prstGeom prst="rect">
            <a:avLst/>
          </a:prstGeom>
        </p:spPr>
        <p:txBody>
          <a:bodyPr wrap="square">
            <a:spAutoFit/>
          </a:bodyPr>
          <a:lstStyle/>
          <a:p>
            <a:pPr algn="ctr" fontAlgn="ctr"/>
            <a:r>
              <a:rPr lang="ja-JP" altLang="en-US" sz="3600" dirty="0">
                <a:solidFill>
                  <a:srgbClr val="C0504D">
                    <a:alpha val="26000"/>
                  </a:srgbClr>
                </a:solidFill>
                <a:latin typeface="Meiryo UI" panose="020B0604030504040204" pitchFamily="50" charset="-128"/>
                <a:ea typeface="Meiryo UI" panose="020B0604030504040204" pitchFamily="50" charset="-128"/>
              </a:rPr>
              <a:t>○</a:t>
            </a:r>
          </a:p>
        </p:txBody>
      </p:sp>
      <p:sp>
        <p:nvSpPr>
          <p:cNvPr id="1034" name="正方形/長方形 1033">
            <a:extLst>
              <a:ext uri="{FF2B5EF4-FFF2-40B4-BE49-F238E27FC236}">
                <a16:creationId xmlns:a16="http://schemas.microsoft.com/office/drawing/2014/main" id="{738E647D-CD74-80F7-795B-C92AB9545345}"/>
              </a:ext>
            </a:extLst>
          </p:cNvPr>
          <p:cNvSpPr/>
          <p:nvPr/>
        </p:nvSpPr>
        <p:spPr>
          <a:xfrm>
            <a:off x="2966348" y="5385812"/>
            <a:ext cx="589859" cy="616927"/>
          </a:xfrm>
          <a:prstGeom prst="rect">
            <a:avLst/>
          </a:prstGeom>
        </p:spPr>
        <p:txBody>
          <a:bodyPr wrap="square">
            <a:spAutoFit/>
          </a:bodyPr>
          <a:lstStyle/>
          <a:p>
            <a:pPr algn="ctr" fontAlgn="ctr"/>
            <a:r>
              <a:rPr lang="en-US" altLang="ja-JP" sz="3600" dirty="0">
                <a:solidFill>
                  <a:srgbClr val="1F497D">
                    <a:alpha val="26000"/>
                  </a:srgbClr>
                </a:solidFill>
                <a:latin typeface="Meiryo UI" panose="020B0604030504040204" pitchFamily="50" charset="-128"/>
                <a:ea typeface="Meiryo UI" panose="020B0604030504040204" pitchFamily="50" charset="-128"/>
              </a:rPr>
              <a:t>×</a:t>
            </a:r>
            <a:endParaRPr lang="ja-JP" altLang="en-US" sz="3600" dirty="0">
              <a:solidFill>
                <a:srgbClr val="1F497D">
                  <a:alpha val="26000"/>
                </a:srgbClr>
              </a:solidFill>
              <a:latin typeface="Meiryo UI" panose="020B0604030504040204" pitchFamily="50" charset="-128"/>
              <a:ea typeface="Meiryo UI" panose="020B0604030504040204" pitchFamily="50" charset="-128"/>
            </a:endParaRPr>
          </a:p>
        </p:txBody>
      </p:sp>
      <p:sp>
        <p:nvSpPr>
          <p:cNvPr id="1035" name="正方形/長方形 1034">
            <a:extLst>
              <a:ext uri="{FF2B5EF4-FFF2-40B4-BE49-F238E27FC236}">
                <a16:creationId xmlns:a16="http://schemas.microsoft.com/office/drawing/2014/main" id="{CD554307-B7A6-4D1E-CE89-4B4248A09FFB}"/>
              </a:ext>
            </a:extLst>
          </p:cNvPr>
          <p:cNvSpPr/>
          <p:nvPr/>
        </p:nvSpPr>
        <p:spPr>
          <a:xfrm>
            <a:off x="2777342" y="3749248"/>
            <a:ext cx="757101" cy="616927"/>
          </a:xfrm>
          <a:prstGeom prst="rect">
            <a:avLst/>
          </a:prstGeom>
        </p:spPr>
        <p:txBody>
          <a:bodyPr wrap="square">
            <a:spAutoFit/>
          </a:bodyPr>
          <a:lstStyle/>
          <a:p>
            <a:pPr algn="ctr" fontAlgn="ctr"/>
            <a:r>
              <a:rPr lang="ja-JP" altLang="en-US" sz="3600" dirty="0">
                <a:solidFill>
                  <a:srgbClr val="C0504D">
                    <a:alpha val="26000"/>
                  </a:srgbClr>
                </a:solidFill>
                <a:latin typeface="Meiryo UI" panose="020B0604030504040204" pitchFamily="50" charset="-128"/>
                <a:ea typeface="Meiryo UI" panose="020B0604030504040204" pitchFamily="50" charset="-128"/>
              </a:rPr>
              <a:t>○</a:t>
            </a:r>
          </a:p>
        </p:txBody>
      </p:sp>
      <p:sp>
        <p:nvSpPr>
          <p:cNvPr id="1036" name="角丸四角形吹き出し 77">
            <a:extLst>
              <a:ext uri="{FF2B5EF4-FFF2-40B4-BE49-F238E27FC236}">
                <a16:creationId xmlns:a16="http://schemas.microsoft.com/office/drawing/2014/main" id="{81301197-5780-93F8-D9A7-C72652F8BB62}"/>
              </a:ext>
            </a:extLst>
          </p:cNvPr>
          <p:cNvSpPr/>
          <p:nvPr/>
        </p:nvSpPr>
        <p:spPr>
          <a:xfrm>
            <a:off x="2923171" y="2007162"/>
            <a:ext cx="2661469" cy="586747"/>
          </a:xfrm>
          <a:prstGeom prst="wedgeRoundRectCallout">
            <a:avLst>
              <a:gd name="adj1" fmla="val -30540"/>
              <a:gd name="adj2" fmla="val 82052"/>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ライブラリは必ず</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0x1000</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の倍数となる</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アドレスを開始位置としてマッピング</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37" name="角丸四角形吹き出し 78">
            <a:extLst>
              <a:ext uri="{FF2B5EF4-FFF2-40B4-BE49-F238E27FC236}">
                <a16:creationId xmlns:a16="http://schemas.microsoft.com/office/drawing/2014/main" id="{2C9C0AF7-79A7-8981-B0E3-E22FC34F38A2}"/>
              </a:ext>
            </a:extLst>
          </p:cNvPr>
          <p:cNvSpPr/>
          <p:nvPr/>
        </p:nvSpPr>
        <p:spPr>
          <a:xfrm>
            <a:off x="3412571" y="4727066"/>
            <a:ext cx="2661469" cy="586747"/>
          </a:xfrm>
          <a:prstGeom prst="wedgeRoundRectCallout">
            <a:avLst>
              <a:gd name="adj1" fmla="val -30540"/>
              <a:gd name="adj2" fmla="val 82052"/>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中途半端なアドレスを開始位置として</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マッピングされることはない</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1038" name="直線コネクタ 1037">
            <a:extLst>
              <a:ext uri="{FF2B5EF4-FFF2-40B4-BE49-F238E27FC236}">
                <a16:creationId xmlns:a16="http://schemas.microsoft.com/office/drawing/2014/main" id="{3430A267-664A-54CB-88BB-1187B23204A5}"/>
              </a:ext>
            </a:extLst>
          </p:cNvPr>
          <p:cNvCxnSpPr/>
          <p:nvPr/>
        </p:nvCxnSpPr>
        <p:spPr>
          <a:xfrm>
            <a:off x="2539869" y="3320122"/>
            <a:ext cx="2831" cy="129763"/>
          </a:xfrm>
          <a:prstGeom prst="line">
            <a:avLst/>
          </a:prstGeom>
          <a:noFill/>
          <a:ln w="12700" cap="flat" cmpd="sng" algn="ctr">
            <a:solidFill>
              <a:sysClr val="windowText" lastClr="000000"/>
            </a:solidFill>
            <a:prstDash val="sysDash"/>
          </a:ln>
          <a:effectLst/>
        </p:spPr>
      </p:cxnSp>
      <p:cxnSp>
        <p:nvCxnSpPr>
          <p:cNvPr id="1062" name="直線コネクタ 1061">
            <a:extLst>
              <a:ext uri="{FF2B5EF4-FFF2-40B4-BE49-F238E27FC236}">
                <a16:creationId xmlns:a16="http://schemas.microsoft.com/office/drawing/2014/main" id="{CACAB327-93E4-D7D4-3E41-B06040BD9B1D}"/>
              </a:ext>
            </a:extLst>
          </p:cNvPr>
          <p:cNvCxnSpPr/>
          <p:nvPr/>
        </p:nvCxnSpPr>
        <p:spPr>
          <a:xfrm>
            <a:off x="2742726" y="4378618"/>
            <a:ext cx="2831" cy="129763"/>
          </a:xfrm>
          <a:prstGeom prst="line">
            <a:avLst/>
          </a:prstGeom>
          <a:noFill/>
          <a:ln w="12700" cap="flat" cmpd="sng" algn="ctr">
            <a:solidFill>
              <a:sysClr val="windowText" lastClr="000000"/>
            </a:solidFill>
            <a:prstDash val="sysDash"/>
          </a:ln>
          <a:effectLst/>
        </p:spPr>
      </p:cxnSp>
      <p:cxnSp>
        <p:nvCxnSpPr>
          <p:cNvPr id="1063" name="直線コネクタ 1062">
            <a:extLst>
              <a:ext uri="{FF2B5EF4-FFF2-40B4-BE49-F238E27FC236}">
                <a16:creationId xmlns:a16="http://schemas.microsoft.com/office/drawing/2014/main" id="{47301BE9-9A6C-2C74-C9A5-67B82388B49A}"/>
              </a:ext>
            </a:extLst>
          </p:cNvPr>
          <p:cNvCxnSpPr/>
          <p:nvPr/>
        </p:nvCxnSpPr>
        <p:spPr>
          <a:xfrm>
            <a:off x="2881636" y="6055182"/>
            <a:ext cx="2831" cy="129763"/>
          </a:xfrm>
          <a:prstGeom prst="line">
            <a:avLst/>
          </a:prstGeom>
          <a:noFill/>
          <a:ln w="12700" cap="flat" cmpd="sng" algn="ctr">
            <a:solidFill>
              <a:sysClr val="windowText" lastClr="000000"/>
            </a:solidFill>
            <a:prstDash val="sysDash"/>
          </a:ln>
          <a:effectLst/>
        </p:spPr>
      </p:cxnSp>
    </p:spTree>
    <p:extLst>
      <p:ext uri="{BB962C8B-B14F-4D97-AF65-F5344CB8AC3E}">
        <p14:creationId xmlns:p14="http://schemas.microsoft.com/office/powerpoint/2010/main" val="352522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前提知識：</a:t>
            </a: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x86</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のレジスタ構成</a:t>
            </a:r>
          </a:p>
        </p:txBody>
      </p:sp>
      <p:pic>
        <p:nvPicPr>
          <p:cNvPr id="3" name="図 2">
            <a:extLst>
              <a:ext uri="{FF2B5EF4-FFF2-40B4-BE49-F238E27FC236}">
                <a16:creationId xmlns:a16="http://schemas.microsoft.com/office/drawing/2014/main" id="{8F02D87E-0630-66F5-7EA8-67739252C486}"/>
              </a:ext>
            </a:extLst>
          </p:cNvPr>
          <p:cNvPicPr>
            <a:picLocks noChangeAspect="1"/>
          </p:cNvPicPr>
          <p:nvPr/>
        </p:nvPicPr>
        <p:blipFill>
          <a:blip r:embed="rId3"/>
          <a:stretch>
            <a:fillRect/>
          </a:stretch>
        </p:blipFill>
        <p:spPr>
          <a:xfrm>
            <a:off x="218125" y="863041"/>
            <a:ext cx="6858808" cy="5381995"/>
          </a:xfrm>
          <a:prstGeom prst="rect">
            <a:avLst/>
          </a:prstGeom>
        </p:spPr>
      </p:pic>
      <p:sp>
        <p:nvSpPr>
          <p:cNvPr id="5" name="テキスト ボックス 4">
            <a:extLst>
              <a:ext uri="{FF2B5EF4-FFF2-40B4-BE49-F238E27FC236}">
                <a16:creationId xmlns:a16="http://schemas.microsoft.com/office/drawing/2014/main" id="{C4DA7E8F-8DEC-D71E-427C-F494646A47D6}"/>
              </a:ext>
            </a:extLst>
          </p:cNvPr>
          <p:cNvSpPr txBox="1"/>
          <p:nvPr/>
        </p:nvSpPr>
        <p:spPr>
          <a:xfrm>
            <a:off x="218125" y="6356584"/>
            <a:ext cx="5042799" cy="261610"/>
          </a:xfrm>
          <a:prstGeom prst="rect">
            <a:avLst/>
          </a:prstGeom>
          <a:noFill/>
        </p:spPr>
        <p:txBody>
          <a:bodyPr wrap="square">
            <a:spAutoFit/>
          </a:bodyPr>
          <a:lstStyle/>
          <a:p>
            <a:r>
              <a:rPr lang="ja-JP" altLang="en-US" sz="1050" dirty="0"/>
              <a:t>https://flint.cs.yale.edu/cs421/papers/x86-asm/asm.html</a:t>
            </a:r>
          </a:p>
        </p:txBody>
      </p:sp>
      <p:sp>
        <p:nvSpPr>
          <p:cNvPr id="6" name="テキスト ボックス 5">
            <a:extLst>
              <a:ext uri="{FF2B5EF4-FFF2-40B4-BE49-F238E27FC236}">
                <a16:creationId xmlns:a16="http://schemas.microsoft.com/office/drawing/2014/main" id="{E19961D2-6120-B266-75F2-011B8FF4FF1A}"/>
              </a:ext>
            </a:extLst>
          </p:cNvPr>
          <p:cNvSpPr txBox="1"/>
          <p:nvPr/>
        </p:nvSpPr>
        <p:spPr>
          <a:xfrm>
            <a:off x="7412827" y="1415132"/>
            <a:ext cx="4431241" cy="1600438"/>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各レジスタについて：</a:t>
            </a:r>
            <a:endParaRPr lang="en-US" altLang="ja-JP" sz="1400" dirty="0">
              <a:latin typeface="Meiryo UI" panose="020B0604030504040204" pitchFamily="50" charset="-128"/>
              <a:ea typeface="Meiryo UI" panose="020B0604030504040204" pitchFamily="50" charset="-128"/>
            </a:endParaRPr>
          </a:p>
          <a:p>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eax</a:t>
            </a:r>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ebx</a:t>
            </a:r>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ecx</a:t>
            </a:r>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edx</a:t>
            </a:r>
            <a:r>
              <a:rPr lang="ja-JP" altLang="en-US" sz="1400" dirty="0">
                <a:latin typeface="Meiryo UI" panose="020B0604030504040204" pitchFamily="50" charset="-128"/>
                <a:ea typeface="Meiryo UI" panose="020B0604030504040204" pitchFamily="50" charset="-128"/>
              </a:rPr>
              <a:t>：好きな用途に使っていい</a:t>
            </a:r>
          </a:p>
          <a:p>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esp</a:t>
            </a:r>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ebp</a:t>
            </a:r>
            <a:r>
              <a:rPr lang="ja-JP" altLang="en-US" sz="1400" dirty="0">
                <a:latin typeface="Meiryo UI" panose="020B0604030504040204" pitchFamily="50" charset="-128"/>
                <a:ea typeface="Meiryo UI" panose="020B0604030504040204" pitchFamily="50" charset="-128"/>
              </a:rPr>
              <a:t>：主にスタック操作、スタックアクセスに使う</a:t>
            </a:r>
          </a:p>
          <a:p>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edi</a:t>
            </a:r>
            <a:r>
              <a:rPr lang="en-US" altLang="ja-JP" sz="1400" dirty="0">
                <a:latin typeface="Meiryo UI" panose="020B0604030504040204" pitchFamily="50" charset="-128"/>
                <a:ea typeface="Meiryo UI" panose="020B0604030504040204" pitchFamily="50" charset="-128"/>
              </a:rPr>
              <a:t>, $</a:t>
            </a:r>
            <a:r>
              <a:rPr lang="en-US" altLang="ja-JP" sz="1400" dirty="0" err="1">
                <a:latin typeface="Meiryo UI" panose="020B0604030504040204" pitchFamily="50" charset="-128"/>
                <a:ea typeface="Meiryo UI" panose="020B0604030504040204" pitchFamily="50" charset="-128"/>
              </a:rPr>
              <a:t>esi</a:t>
            </a:r>
            <a:r>
              <a:rPr lang="ja-JP" altLang="en-US" sz="1400" dirty="0">
                <a:latin typeface="Meiryo UI" panose="020B0604030504040204" pitchFamily="50" charset="-128"/>
                <a:ea typeface="Meiryo UI" panose="020B0604030504040204" pitchFamily="50" charset="-128"/>
              </a:rPr>
              <a:t>：主に文字列処理に使う</a:t>
            </a:r>
          </a:p>
          <a:p>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eip</a:t>
            </a:r>
            <a:r>
              <a:rPr lang="ja-JP" altLang="en-US" sz="1400" dirty="0">
                <a:latin typeface="Meiryo UI" panose="020B0604030504040204" pitchFamily="50" charset="-128"/>
                <a:ea typeface="Meiryo UI" panose="020B0604030504040204" pitchFamily="50" charset="-128"/>
              </a:rPr>
              <a:t>：実行中のアドレスを保持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プログラムカウンタ</a:t>
            </a:r>
            <a:r>
              <a:rPr lang="en-US" altLang="ja-JP" sz="1400" dirty="0">
                <a:latin typeface="Meiryo UI" panose="020B0604030504040204" pitchFamily="50" charset="-128"/>
                <a:ea typeface="Meiryo UI" panose="020B0604030504040204" pitchFamily="50" charset="-128"/>
              </a:rPr>
              <a:t>)</a:t>
            </a:r>
          </a:p>
          <a:p>
            <a:r>
              <a:rPr lang="en-US" altLang="ja-JP"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eflags</a:t>
            </a:r>
            <a:r>
              <a:rPr lang="ja-JP" altLang="en-US" sz="1400" dirty="0">
                <a:latin typeface="Meiryo UI" panose="020B0604030504040204" pitchFamily="50" charset="-128"/>
                <a:ea typeface="Meiryo UI" panose="020B0604030504040204" pitchFamily="50" charset="-128"/>
              </a:rPr>
              <a:t>：比較結果などを保存するフラグの集合体</a:t>
            </a:r>
          </a:p>
        </p:txBody>
      </p:sp>
    </p:spTree>
    <p:extLst>
      <p:ext uri="{BB962C8B-B14F-4D97-AF65-F5344CB8AC3E}">
        <p14:creationId xmlns:p14="http://schemas.microsoft.com/office/powerpoint/2010/main" val="409751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graphicFrame>
        <p:nvGraphicFramePr>
          <p:cNvPr id="29" name="表 28">
            <a:extLst>
              <a:ext uri="{FF2B5EF4-FFF2-40B4-BE49-F238E27FC236}">
                <a16:creationId xmlns:a16="http://schemas.microsoft.com/office/drawing/2014/main" id="{4FB65B58-A30B-6544-1829-7E08F9C69224}"/>
              </a:ext>
            </a:extLst>
          </p:cNvPr>
          <p:cNvGraphicFramePr>
            <a:graphicFrameLocks noGrp="1"/>
          </p:cNvGraphicFramePr>
          <p:nvPr>
            <p:extLst>
              <p:ext uri="{D42A27DB-BD31-4B8C-83A1-F6EECF244321}">
                <p14:modId xmlns:p14="http://schemas.microsoft.com/office/powerpoint/2010/main" val="177219058"/>
              </p:ext>
            </p:extLst>
          </p:nvPr>
        </p:nvGraphicFramePr>
        <p:xfrm>
          <a:off x="7087633" y="1123721"/>
          <a:ext cx="2880320" cy="2595880"/>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612655221"/>
                    </a:ext>
                  </a:extLst>
                </a:gridCol>
              </a:tblGrid>
              <a:tr h="370840">
                <a:tc>
                  <a:txBody>
                    <a:bodyPr/>
                    <a:lstStyle/>
                    <a:p>
                      <a:pPr algn="ct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7456315"/>
                  </a:ext>
                </a:extLst>
              </a:tr>
              <a:tr h="370840">
                <a:tc>
                  <a:txBody>
                    <a:bodyPr/>
                    <a:lstStyle/>
                    <a:p>
                      <a:pPr algn="ct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3580208"/>
                  </a:ext>
                </a:extLst>
              </a:tr>
              <a:tr h="370840">
                <a:tc>
                  <a:txBody>
                    <a:bodyPr/>
                    <a:lstStyle/>
                    <a:p>
                      <a:pPr algn="ct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884970"/>
                  </a:ext>
                </a:extLst>
              </a:tr>
              <a:tr h="370840">
                <a:tc>
                  <a:txBody>
                    <a:bodyPr/>
                    <a:lstStyle/>
                    <a:p>
                      <a:pPr algn="ct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2907696"/>
                  </a:ext>
                </a:extLst>
              </a:tr>
              <a:tr h="370840">
                <a:tc>
                  <a:txBody>
                    <a:bodyPr/>
                    <a:lstStyle/>
                    <a:p>
                      <a:pPr algn="ct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1432382"/>
                  </a:ext>
                </a:extLst>
              </a:tr>
              <a:tr h="370840">
                <a:tc>
                  <a:txBody>
                    <a:bodyPr/>
                    <a:lstStyle/>
                    <a:p>
                      <a:pPr algn="ct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440867"/>
                  </a:ext>
                </a:extLst>
              </a:tr>
              <a:tr h="37084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extLst>
                  <a:ext uri="{0D108BD9-81ED-4DB2-BD59-A6C34878D82A}">
                    <a16:rowId xmlns:a16="http://schemas.microsoft.com/office/drawing/2014/main" val="1088428991"/>
                  </a:ext>
                </a:extLst>
              </a:tr>
            </a:tbl>
          </a:graphicData>
        </a:graphic>
      </p:graphicFrame>
      <p:graphicFrame>
        <p:nvGraphicFramePr>
          <p:cNvPr id="1032" name="表 1031">
            <a:extLst>
              <a:ext uri="{FF2B5EF4-FFF2-40B4-BE49-F238E27FC236}">
                <a16:creationId xmlns:a16="http://schemas.microsoft.com/office/drawing/2014/main" id="{A785A929-433D-D04F-6141-63490E7FCCAD}"/>
              </a:ext>
            </a:extLst>
          </p:cNvPr>
          <p:cNvGraphicFramePr>
            <a:graphicFrameLocks noGrp="1"/>
          </p:cNvGraphicFramePr>
          <p:nvPr>
            <p:extLst>
              <p:ext uri="{D42A27DB-BD31-4B8C-83A1-F6EECF244321}">
                <p14:modId xmlns:p14="http://schemas.microsoft.com/office/powerpoint/2010/main" val="1456033179"/>
              </p:ext>
            </p:extLst>
          </p:nvPr>
        </p:nvGraphicFramePr>
        <p:xfrm>
          <a:off x="7087633" y="1123721"/>
          <a:ext cx="2880320" cy="2225040"/>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612655221"/>
                    </a:ext>
                  </a:extLst>
                </a:gridCol>
              </a:tblGrid>
              <a:tr h="370840">
                <a:tc>
                  <a:txBody>
                    <a:bodyPr/>
                    <a:lstStyle/>
                    <a:p>
                      <a:pPr algn="ct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7456315"/>
                  </a:ext>
                </a:extLst>
              </a:tr>
              <a:tr h="370840">
                <a:tc>
                  <a:txBody>
                    <a:bodyPr/>
                    <a:lstStyle/>
                    <a:p>
                      <a:pPr algn="ct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3580208"/>
                  </a:ext>
                </a:extLst>
              </a:tr>
              <a:tr h="370840">
                <a:tc>
                  <a:txBody>
                    <a:bodyPr/>
                    <a:lstStyle/>
                    <a:p>
                      <a:pPr algn="ct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884970"/>
                  </a:ext>
                </a:extLst>
              </a:tr>
              <a:tr h="370840">
                <a:tc>
                  <a:txBody>
                    <a:bodyPr/>
                    <a:lstStyle/>
                    <a:p>
                      <a:pPr algn="ct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2907696"/>
                  </a:ext>
                </a:extLst>
              </a:tr>
              <a:tr h="37084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a</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extLst>
                  <a:ext uri="{0D108BD9-81ED-4DB2-BD59-A6C34878D82A}">
                    <a16:rowId xmlns:a16="http://schemas.microsoft.com/office/drawing/2014/main" val="2581432382"/>
                  </a:ext>
                </a:extLst>
              </a:tr>
              <a:tr h="37084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b</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extLst>
                  <a:ext uri="{0D108BD9-81ED-4DB2-BD59-A6C34878D82A}">
                    <a16:rowId xmlns:a16="http://schemas.microsoft.com/office/drawing/2014/main" val="248440867"/>
                  </a:ext>
                </a:extLst>
              </a:tr>
            </a:tbl>
          </a:graphicData>
        </a:graphic>
      </p:graphicFrame>
      <p:graphicFrame>
        <p:nvGraphicFramePr>
          <p:cNvPr id="1037" name="表 1036">
            <a:extLst>
              <a:ext uri="{FF2B5EF4-FFF2-40B4-BE49-F238E27FC236}">
                <a16:creationId xmlns:a16="http://schemas.microsoft.com/office/drawing/2014/main" id="{5AF1F36C-FA85-9A24-83A6-970C672F1DD5}"/>
              </a:ext>
            </a:extLst>
          </p:cNvPr>
          <p:cNvGraphicFramePr>
            <a:graphicFrameLocks noGrp="1"/>
          </p:cNvGraphicFramePr>
          <p:nvPr>
            <p:extLst>
              <p:ext uri="{D42A27DB-BD31-4B8C-83A1-F6EECF244321}">
                <p14:modId xmlns:p14="http://schemas.microsoft.com/office/powerpoint/2010/main" val="4223846065"/>
              </p:ext>
            </p:extLst>
          </p:nvPr>
        </p:nvGraphicFramePr>
        <p:xfrm>
          <a:off x="7087633" y="1123721"/>
          <a:ext cx="2880320" cy="1483360"/>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612655221"/>
                    </a:ext>
                  </a:extLst>
                </a:gridCol>
              </a:tblGrid>
              <a:tr h="370840">
                <a:tc>
                  <a:txBody>
                    <a:bodyPr/>
                    <a:lstStyle/>
                    <a:p>
                      <a:pPr algn="ct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7456315"/>
                  </a:ext>
                </a:extLst>
              </a:tr>
              <a:tr h="370840">
                <a:tc>
                  <a:txBody>
                    <a:bodyPr/>
                    <a:lstStyle/>
                    <a:p>
                      <a:pPr algn="ct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3580208"/>
                  </a:ext>
                </a:extLst>
              </a:tr>
              <a:tr h="370840">
                <a:tc>
                  <a:txBody>
                    <a:bodyPr/>
                    <a:lstStyle/>
                    <a:p>
                      <a:pPr algn="ct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884970"/>
                  </a:ext>
                </a:extLst>
              </a:tr>
              <a:tr h="37084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リターンアドレス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extLst>
                  <a:ext uri="{0D108BD9-81ED-4DB2-BD59-A6C34878D82A}">
                    <a16:rowId xmlns:a16="http://schemas.microsoft.com/office/drawing/2014/main" val="942907696"/>
                  </a:ext>
                </a:extLst>
              </a:tr>
            </a:tbl>
          </a:graphicData>
        </a:graphic>
      </p:graphicFrame>
      <p:graphicFrame>
        <p:nvGraphicFramePr>
          <p:cNvPr id="1046" name="表 1045">
            <a:extLst>
              <a:ext uri="{FF2B5EF4-FFF2-40B4-BE49-F238E27FC236}">
                <a16:creationId xmlns:a16="http://schemas.microsoft.com/office/drawing/2014/main" id="{19A24416-BC79-8B80-DE80-38AEDA0934BE}"/>
              </a:ext>
            </a:extLst>
          </p:cNvPr>
          <p:cNvGraphicFramePr>
            <a:graphicFrameLocks noGrp="1"/>
          </p:cNvGraphicFramePr>
          <p:nvPr>
            <p:extLst>
              <p:ext uri="{D42A27DB-BD31-4B8C-83A1-F6EECF244321}">
                <p14:modId xmlns:p14="http://schemas.microsoft.com/office/powerpoint/2010/main" val="2359995986"/>
              </p:ext>
            </p:extLst>
          </p:nvPr>
        </p:nvGraphicFramePr>
        <p:xfrm>
          <a:off x="7087632" y="1123721"/>
          <a:ext cx="2880320" cy="1112520"/>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612655221"/>
                    </a:ext>
                  </a:extLst>
                </a:gridCol>
              </a:tblGrid>
              <a:tr h="370840">
                <a:tc>
                  <a:txBody>
                    <a:bodyPr/>
                    <a:lstStyle/>
                    <a:p>
                      <a:pPr algn="ct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7456315"/>
                  </a:ext>
                </a:extLst>
              </a:tr>
              <a:tr h="370840">
                <a:tc>
                  <a:txBody>
                    <a:bodyPr/>
                    <a:lstStyle/>
                    <a:p>
                      <a:pPr algn="ct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3580208"/>
                  </a:ext>
                </a:extLst>
              </a:tr>
              <a:tr h="37084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main</a:t>
                      </a:r>
                      <a:r>
                        <a:rPr kumimoji="1" lang="ja-JP" altLang="en-US" sz="1400" b="0" dirty="0">
                          <a:solidFill>
                            <a:schemeClr val="tx1"/>
                          </a:solidFill>
                          <a:latin typeface="Meiryo UI" panose="020B0604030504040204" pitchFamily="50" charset="-128"/>
                          <a:ea typeface="Meiryo UI" panose="020B0604030504040204" pitchFamily="50" charset="-128"/>
                        </a:rPr>
                        <a:t>関数フレームの</a:t>
                      </a:r>
                      <a:r>
                        <a:rPr kumimoji="1" lang="en-US" altLang="ja-JP" sz="1400" b="0" dirty="0">
                          <a:solidFill>
                            <a:schemeClr val="tx1"/>
                          </a:solidFill>
                          <a:latin typeface="Meiryo UI" panose="020B0604030504040204" pitchFamily="50" charset="-128"/>
                          <a:ea typeface="Meiryo UI" panose="020B0604030504040204" pitchFamily="50" charset="-128"/>
                        </a:rPr>
                        <a:t>$EBP</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2"/>
                    </a:solidFill>
                  </a:tcPr>
                </a:tc>
                <a:extLst>
                  <a:ext uri="{0D108BD9-81ED-4DB2-BD59-A6C34878D82A}">
                    <a16:rowId xmlns:a16="http://schemas.microsoft.com/office/drawing/2014/main" val="1090884970"/>
                  </a:ext>
                </a:extLst>
              </a:tr>
            </a:tbl>
          </a:graphicData>
        </a:graphic>
      </p:graphicFrame>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前提知識：関数呼び出し時のスタックの動き </a:t>
            </a: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(x86</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の場合</a:t>
            </a: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a:t>
            </a:r>
            <a:endPar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endParaRPr>
          </a:p>
        </p:txBody>
      </p:sp>
      <p:sp>
        <p:nvSpPr>
          <p:cNvPr id="17" name="メモ 61">
            <a:extLst>
              <a:ext uri="{FF2B5EF4-FFF2-40B4-BE49-F238E27FC236}">
                <a16:creationId xmlns:a16="http://schemas.microsoft.com/office/drawing/2014/main" id="{9A64ACAB-4DF9-CBB5-6BCA-317D4ABD91E1}"/>
              </a:ext>
            </a:extLst>
          </p:cNvPr>
          <p:cNvSpPr/>
          <p:nvPr/>
        </p:nvSpPr>
        <p:spPr bwMode="auto">
          <a:xfrm>
            <a:off x="707753" y="1123721"/>
            <a:ext cx="2880320" cy="2749539"/>
          </a:xfrm>
          <a:prstGeom prst="foldedCorner">
            <a:avLst/>
          </a:prstGeom>
          <a:solidFill>
            <a:schemeClr val="bg1">
              <a:lumMod val="95000"/>
              <a:alpha val="90000"/>
            </a:schemeClr>
          </a:solidFill>
          <a:ln w="19050">
            <a:solidFill>
              <a:srgbClr val="000000"/>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100" dirty="0">
                <a:latin typeface="Consolas" panose="020B0609020204030204" pitchFamily="49" charset="0"/>
                <a:ea typeface="Meiryo UI" panose="020B0604030504040204" pitchFamily="50" charset="-128"/>
              </a:rPr>
              <a:t>int main(void) {</a:t>
            </a:r>
          </a:p>
          <a:p>
            <a:r>
              <a:rPr lang="ja-JP" altLang="en-US" sz="1100" dirty="0">
                <a:latin typeface="Consolas" panose="020B0609020204030204" pitchFamily="49" charset="0"/>
                <a:ea typeface="Meiryo UI" panose="020B0604030504040204" pitchFamily="50" charset="-128"/>
              </a:rPr>
              <a:t>　　</a:t>
            </a:r>
            <a:r>
              <a:rPr lang="en-US" altLang="ja-JP" sz="1100" dirty="0">
                <a:latin typeface="Consolas" panose="020B0609020204030204" pitchFamily="49" charset="0"/>
                <a:ea typeface="Meiryo UI" panose="020B0604030504040204" pitchFamily="50" charset="-128"/>
              </a:rPr>
              <a:t>int a, b;</a:t>
            </a:r>
          </a:p>
          <a:p>
            <a:r>
              <a:rPr lang="ja-JP" altLang="en-US" sz="1100" dirty="0">
                <a:latin typeface="Consolas" panose="020B0609020204030204" pitchFamily="49" charset="0"/>
                <a:ea typeface="Meiryo UI" panose="020B0604030504040204" pitchFamily="50" charset="-128"/>
              </a:rPr>
              <a:t>　　</a:t>
            </a:r>
            <a:r>
              <a:rPr lang="en-US" altLang="ja-JP" sz="1100" dirty="0">
                <a:latin typeface="Consolas" panose="020B0609020204030204" pitchFamily="49" charset="0"/>
                <a:ea typeface="Meiryo UI" panose="020B0604030504040204" pitchFamily="50" charset="-128"/>
              </a:rPr>
              <a:t>…</a:t>
            </a:r>
          </a:p>
          <a:p>
            <a:r>
              <a:rPr lang="ja-JP" altLang="en-US" sz="1100" dirty="0">
                <a:latin typeface="Consolas" panose="020B0609020204030204" pitchFamily="49" charset="0"/>
                <a:ea typeface="Meiryo UI" panose="020B0604030504040204" pitchFamily="50" charset="-128"/>
              </a:rPr>
              <a:t>　　</a:t>
            </a:r>
            <a:r>
              <a:rPr lang="en-US" altLang="ja-JP" sz="1100" dirty="0" err="1">
                <a:latin typeface="Consolas" panose="020B0609020204030204" pitchFamily="49" charset="0"/>
                <a:ea typeface="Meiryo UI" panose="020B0604030504040204" pitchFamily="50" charset="-128"/>
              </a:rPr>
              <a:t>func</a:t>
            </a:r>
            <a:r>
              <a:rPr lang="en-US" altLang="ja-JP" sz="1100" dirty="0">
                <a:latin typeface="Consolas" panose="020B0609020204030204" pitchFamily="49" charset="0"/>
                <a:ea typeface="Meiryo UI" panose="020B0604030504040204" pitchFamily="50" charset="-128"/>
              </a:rPr>
              <a:t>(a, b);</a:t>
            </a:r>
          </a:p>
          <a:p>
            <a:r>
              <a:rPr lang="ja-JP" altLang="en-US" sz="1100" dirty="0">
                <a:latin typeface="Consolas" panose="020B0609020204030204" pitchFamily="49" charset="0"/>
                <a:ea typeface="Meiryo UI" panose="020B0604030504040204" pitchFamily="50" charset="-128"/>
              </a:rPr>
              <a:t>　　</a:t>
            </a:r>
            <a:r>
              <a:rPr lang="en-US" altLang="ja-JP" sz="1100" dirty="0">
                <a:latin typeface="Consolas" panose="020B0609020204030204" pitchFamily="49" charset="0"/>
                <a:ea typeface="Meiryo UI" panose="020B0604030504040204" pitchFamily="50" charset="-128"/>
              </a:rPr>
              <a:t>…</a:t>
            </a:r>
          </a:p>
          <a:p>
            <a:r>
              <a:rPr lang="ja-JP" altLang="en-US" sz="1100" dirty="0">
                <a:latin typeface="Consolas" panose="020B0609020204030204" pitchFamily="49" charset="0"/>
                <a:ea typeface="Meiryo UI" panose="020B0604030504040204" pitchFamily="50" charset="-128"/>
              </a:rPr>
              <a:t>　　</a:t>
            </a:r>
            <a:r>
              <a:rPr lang="en-US" altLang="ja-JP" sz="1100" dirty="0">
                <a:latin typeface="Consolas" panose="020B0609020204030204" pitchFamily="49" charset="0"/>
                <a:ea typeface="Meiryo UI" panose="020B0604030504040204" pitchFamily="50" charset="-128"/>
              </a:rPr>
              <a:t>return 0;</a:t>
            </a:r>
          </a:p>
          <a:p>
            <a:r>
              <a:rPr lang="en-US" altLang="ja-JP" sz="1100" dirty="0">
                <a:latin typeface="Consolas" panose="020B0609020204030204" pitchFamily="49" charset="0"/>
                <a:ea typeface="Meiryo UI" panose="020B0604030504040204" pitchFamily="50" charset="-128"/>
              </a:rPr>
              <a:t>}</a:t>
            </a:r>
          </a:p>
          <a:p>
            <a:endParaRPr lang="en-US" altLang="ja-JP" sz="1100" dirty="0">
              <a:latin typeface="Consolas" panose="020B0609020204030204" pitchFamily="49" charset="0"/>
              <a:ea typeface="Meiryo UI" panose="020B0604030504040204" pitchFamily="50" charset="-128"/>
            </a:endParaRPr>
          </a:p>
          <a:p>
            <a:r>
              <a:rPr lang="en-US" altLang="ja-JP" sz="1100" dirty="0">
                <a:latin typeface="Consolas" panose="020B0609020204030204" pitchFamily="49" charset="0"/>
                <a:ea typeface="Meiryo UI" panose="020B0604030504040204" pitchFamily="50" charset="-128"/>
              </a:rPr>
              <a:t>void </a:t>
            </a:r>
            <a:r>
              <a:rPr lang="en-US" altLang="ja-JP" sz="1100" dirty="0" err="1">
                <a:latin typeface="Consolas" panose="020B0609020204030204" pitchFamily="49" charset="0"/>
                <a:ea typeface="Meiryo UI" panose="020B0604030504040204" pitchFamily="50" charset="-128"/>
              </a:rPr>
              <a:t>func</a:t>
            </a:r>
            <a:r>
              <a:rPr lang="en-US" altLang="ja-JP" sz="1100" dirty="0">
                <a:latin typeface="Consolas" panose="020B0609020204030204" pitchFamily="49" charset="0"/>
                <a:ea typeface="Meiryo UI" panose="020B0604030504040204" pitchFamily="50" charset="-128"/>
              </a:rPr>
              <a:t>(int a, int b) {</a:t>
            </a:r>
          </a:p>
          <a:p>
            <a:r>
              <a:rPr lang="ja-JP" altLang="en-US" sz="1100" dirty="0">
                <a:latin typeface="Consolas" panose="020B0609020204030204" pitchFamily="49" charset="0"/>
                <a:ea typeface="Meiryo UI" panose="020B0604030504040204" pitchFamily="50" charset="-128"/>
              </a:rPr>
              <a:t>　　</a:t>
            </a:r>
            <a:r>
              <a:rPr lang="en-US" altLang="ja-JP" sz="1100" dirty="0">
                <a:latin typeface="Consolas" panose="020B0609020204030204" pitchFamily="49" charset="0"/>
                <a:ea typeface="Meiryo UI" panose="020B0604030504040204" pitchFamily="50" charset="-128"/>
              </a:rPr>
              <a:t>int x, y;</a:t>
            </a:r>
          </a:p>
          <a:p>
            <a:r>
              <a:rPr lang="ja-JP" altLang="en-US" sz="1100" dirty="0">
                <a:latin typeface="Consolas" panose="020B0609020204030204" pitchFamily="49" charset="0"/>
                <a:ea typeface="Meiryo UI" panose="020B0604030504040204" pitchFamily="50" charset="-128"/>
              </a:rPr>
              <a:t>　　</a:t>
            </a:r>
            <a:r>
              <a:rPr lang="en-US" altLang="ja-JP" sz="1100" dirty="0">
                <a:latin typeface="Consolas" panose="020B0609020204030204" pitchFamily="49" charset="0"/>
                <a:ea typeface="Meiryo UI" panose="020B0604030504040204" pitchFamily="50" charset="-128"/>
              </a:rPr>
              <a:t>…</a:t>
            </a:r>
          </a:p>
          <a:p>
            <a:r>
              <a:rPr lang="ja-JP" altLang="en-US" sz="1100" dirty="0">
                <a:latin typeface="Consolas" panose="020B0609020204030204" pitchFamily="49" charset="0"/>
                <a:ea typeface="Meiryo UI" panose="020B0604030504040204" pitchFamily="50" charset="-128"/>
              </a:rPr>
              <a:t>　　</a:t>
            </a:r>
            <a:r>
              <a:rPr lang="en-US" altLang="ja-JP" sz="1100" dirty="0">
                <a:latin typeface="Consolas" panose="020B0609020204030204" pitchFamily="49" charset="0"/>
                <a:ea typeface="Meiryo UI" panose="020B0604030504040204" pitchFamily="50" charset="-128"/>
              </a:rPr>
              <a:t>return;</a:t>
            </a:r>
          </a:p>
          <a:p>
            <a:endParaRPr lang="en-US" altLang="ja-JP" sz="1100" dirty="0">
              <a:latin typeface="Consolas" panose="020B0609020204030204" pitchFamily="49" charset="0"/>
              <a:ea typeface="Meiryo UI" panose="020B0604030504040204" pitchFamily="50" charset="-128"/>
            </a:endParaRPr>
          </a:p>
          <a:p>
            <a:r>
              <a:rPr lang="en-US" altLang="ja-JP" sz="1100" dirty="0">
                <a:latin typeface="Consolas" panose="020B0609020204030204" pitchFamily="49" charset="0"/>
                <a:ea typeface="Meiryo UI" panose="020B0604030504040204" pitchFamily="50" charset="-128"/>
              </a:rPr>
              <a:t>}</a:t>
            </a:r>
          </a:p>
        </p:txBody>
      </p:sp>
      <p:sp>
        <p:nvSpPr>
          <p:cNvPr id="20" name="正方形/長方形 19">
            <a:extLst>
              <a:ext uri="{FF2B5EF4-FFF2-40B4-BE49-F238E27FC236}">
                <a16:creationId xmlns:a16="http://schemas.microsoft.com/office/drawing/2014/main" id="{54268F12-1825-41B3-2AC8-3F61C4B77D92}"/>
              </a:ext>
            </a:extLst>
          </p:cNvPr>
          <p:cNvSpPr/>
          <p:nvPr/>
        </p:nvSpPr>
        <p:spPr>
          <a:xfrm flipH="1">
            <a:off x="1486619" y="797036"/>
            <a:ext cx="1322587" cy="283555"/>
          </a:xfrm>
          <a:prstGeom prst="rect">
            <a:avLst/>
          </a:prstGeom>
          <a:no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rgbClr val="112A57"/>
                </a:solidFill>
                <a:effectLst>
                  <a:glow rad="101600">
                    <a:schemeClr val="bg1">
                      <a:alpha val="60000"/>
                    </a:schemeClr>
                  </a:glow>
                </a:effectLst>
                <a:latin typeface="Meiryo UI" panose="020B0604030504040204" pitchFamily="50" charset="-128"/>
                <a:ea typeface="Meiryo UI" panose="020B0604030504040204" pitchFamily="50" charset="-128"/>
              </a:rPr>
              <a:t>ソースコード</a:t>
            </a:r>
            <a:endParaRPr kumimoji="1" lang="en-US" altLang="ja-JP" sz="1200" b="1" dirty="0">
              <a:solidFill>
                <a:srgbClr val="112A57"/>
              </a:solidFill>
              <a:effectLst>
                <a:glow rad="101600">
                  <a:schemeClr val="bg1">
                    <a:alpha val="60000"/>
                  </a:schemeClr>
                </a:glow>
              </a:effectLst>
              <a:latin typeface="Meiryo UI" panose="020B0604030504040204" pitchFamily="50" charset="-128"/>
              <a:ea typeface="Meiryo UI" panose="020B0604030504040204" pitchFamily="50" charset="-128"/>
            </a:endParaRPr>
          </a:p>
        </p:txBody>
      </p:sp>
      <p:sp>
        <p:nvSpPr>
          <p:cNvPr id="1025" name="正方形/長方形 1024">
            <a:extLst>
              <a:ext uri="{FF2B5EF4-FFF2-40B4-BE49-F238E27FC236}">
                <a16:creationId xmlns:a16="http://schemas.microsoft.com/office/drawing/2014/main" id="{B499A471-C4C9-83FC-789E-3102E45C672C}"/>
              </a:ext>
            </a:extLst>
          </p:cNvPr>
          <p:cNvSpPr/>
          <p:nvPr/>
        </p:nvSpPr>
        <p:spPr>
          <a:xfrm flipH="1">
            <a:off x="7866499" y="791815"/>
            <a:ext cx="1322587" cy="283555"/>
          </a:xfrm>
          <a:prstGeom prst="rect">
            <a:avLst/>
          </a:prstGeom>
          <a:no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rgbClr val="112A57"/>
                </a:solidFill>
                <a:effectLst>
                  <a:glow rad="101600">
                    <a:schemeClr val="bg1">
                      <a:alpha val="60000"/>
                    </a:schemeClr>
                  </a:glow>
                </a:effectLst>
                <a:latin typeface="Meiryo UI" panose="020B0604030504040204" pitchFamily="50" charset="-128"/>
                <a:ea typeface="Meiryo UI" panose="020B0604030504040204" pitchFamily="50" charset="-128"/>
              </a:rPr>
              <a:t>スタック</a:t>
            </a:r>
            <a:endParaRPr kumimoji="1" lang="en-US" altLang="ja-JP" sz="1200" b="1" dirty="0">
              <a:solidFill>
                <a:srgbClr val="112A57"/>
              </a:solidFill>
              <a:effectLst>
                <a:glow rad="101600">
                  <a:schemeClr val="bg1">
                    <a:alpha val="60000"/>
                  </a:schemeClr>
                </a:glow>
              </a:effectLst>
              <a:latin typeface="Meiryo UI" panose="020B0604030504040204" pitchFamily="50" charset="-128"/>
              <a:ea typeface="Meiryo UI" panose="020B0604030504040204" pitchFamily="50" charset="-128"/>
            </a:endParaRPr>
          </a:p>
        </p:txBody>
      </p:sp>
      <p:sp>
        <p:nvSpPr>
          <p:cNvPr id="1034" name="角丸四角形吹き出し 77">
            <a:extLst>
              <a:ext uri="{FF2B5EF4-FFF2-40B4-BE49-F238E27FC236}">
                <a16:creationId xmlns:a16="http://schemas.microsoft.com/office/drawing/2014/main" id="{1C07AEFD-8B90-E484-2BFD-E103254F6075}"/>
              </a:ext>
            </a:extLst>
          </p:cNvPr>
          <p:cNvSpPr/>
          <p:nvPr/>
        </p:nvSpPr>
        <p:spPr>
          <a:xfrm>
            <a:off x="4650371" y="2929555"/>
            <a:ext cx="2064465" cy="356612"/>
          </a:xfrm>
          <a:prstGeom prst="wedgeRoundRectCallout">
            <a:avLst>
              <a:gd name="adj1" fmla="val 63791"/>
              <a:gd name="adj2" fmla="val -22858"/>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引数をスタックに</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Push</a:t>
            </a:r>
          </a:p>
        </p:txBody>
      </p:sp>
      <p:sp>
        <p:nvSpPr>
          <p:cNvPr id="1038" name="角丸四角形吹き出し 77">
            <a:extLst>
              <a:ext uri="{FF2B5EF4-FFF2-40B4-BE49-F238E27FC236}">
                <a16:creationId xmlns:a16="http://schemas.microsoft.com/office/drawing/2014/main" id="{DBA5A0F5-2C1A-B169-194C-9D68A3D363B5}"/>
              </a:ext>
            </a:extLst>
          </p:cNvPr>
          <p:cNvSpPr/>
          <p:nvPr/>
        </p:nvSpPr>
        <p:spPr>
          <a:xfrm>
            <a:off x="4650371" y="2280300"/>
            <a:ext cx="2064465" cy="356612"/>
          </a:xfrm>
          <a:prstGeom prst="wedgeRoundRectCallout">
            <a:avLst>
              <a:gd name="adj1" fmla="val 65104"/>
              <a:gd name="adj2" fmla="val -21496"/>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リターンアドレスをスタックに</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Push</a:t>
            </a:r>
          </a:p>
        </p:txBody>
      </p:sp>
      <p:grpSp>
        <p:nvGrpSpPr>
          <p:cNvPr id="1049" name="グループ化 1048">
            <a:extLst>
              <a:ext uri="{FF2B5EF4-FFF2-40B4-BE49-F238E27FC236}">
                <a16:creationId xmlns:a16="http://schemas.microsoft.com/office/drawing/2014/main" id="{69F9A48C-B6BC-BF46-34A9-48B664B5BF6C}"/>
              </a:ext>
            </a:extLst>
          </p:cNvPr>
          <p:cNvGrpSpPr/>
          <p:nvPr/>
        </p:nvGrpSpPr>
        <p:grpSpPr>
          <a:xfrm>
            <a:off x="10123055" y="2280300"/>
            <a:ext cx="1618150" cy="1439301"/>
            <a:chOff x="10123055" y="2280300"/>
            <a:chExt cx="1618150" cy="1439301"/>
          </a:xfrm>
        </p:grpSpPr>
        <p:sp>
          <p:nvSpPr>
            <p:cNvPr id="1047" name="右中かっこ 1046">
              <a:extLst>
                <a:ext uri="{FF2B5EF4-FFF2-40B4-BE49-F238E27FC236}">
                  <a16:creationId xmlns:a16="http://schemas.microsoft.com/office/drawing/2014/main" id="{8824E92B-954F-5FFA-64ED-0FCBB0CAD0A6}"/>
                </a:ext>
              </a:extLst>
            </p:cNvPr>
            <p:cNvSpPr/>
            <p:nvPr/>
          </p:nvSpPr>
          <p:spPr>
            <a:xfrm>
              <a:off x="10123055" y="2280300"/>
              <a:ext cx="295563" cy="1439301"/>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048" name="正方形/長方形 1047">
              <a:extLst>
                <a:ext uri="{FF2B5EF4-FFF2-40B4-BE49-F238E27FC236}">
                  <a16:creationId xmlns:a16="http://schemas.microsoft.com/office/drawing/2014/main" id="{C628E800-171D-057C-F7F9-E76C1A8222BE}"/>
                </a:ext>
              </a:extLst>
            </p:cNvPr>
            <p:cNvSpPr/>
            <p:nvPr/>
          </p:nvSpPr>
          <p:spPr>
            <a:xfrm flipH="1">
              <a:off x="10418618" y="2858172"/>
              <a:ext cx="1322587" cy="283555"/>
            </a:xfrm>
            <a:prstGeom prst="rect">
              <a:avLst/>
            </a:prstGeom>
            <a:no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rPr>
                <a:t>main</a:t>
              </a:r>
              <a:r>
                <a:rPr kumimoji="1" lang="ja-JP" altLang="en-US"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rPr>
                <a:t>関数</a:t>
              </a:r>
              <a:endParaRPr kumimoji="1" lang="en-US" altLang="ja-JP"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endParaRPr>
            </a:p>
            <a:p>
              <a:r>
                <a:rPr kumimoji="1" lang="ja-JP" altLang="en-US"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rPr>
                <a:t>のフレーム</a:t>
              </a:r>
              <a:endParaRPr kumimoji="1" lang="en-US" altLang="ja-JP"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endParaRPr>
            </a:p>
          </p:txBody>
        </p:sp>
      </p:grpSp>
      <p:sp>
        <p:nvSpPr>
          <p:cNvPr id="1050" name="角丸四角形吹き出し 77">
            <a:extLst>
              <a:ext uri="{FF2B5EF4-FFF2-40B4-BE49-F238E27FC236}">
                <a16:creationId xmlns:a16="http://schemas.microsoft.com/office/drawing/2014/main" id="{E0239248-2D6E-DAB2-CC4C-C41315FFC291}"/>
              </a:ext>
            </a:extLst>
          </p:cNvPr>
          <p:cNvSpPr/>
          <p:nvPr/>
        </p:nvSpPr>
        <p:spPr>
          <a:xfrm>
            <a:off x="4650371" y="1865401"/>
            <a:ext cx="2064465" cy="356612"/>
          </a:xfrm>
          <a:prstGeom prst="wedgeRoundRectCallout">
            <a:avLst>
              <a:gd name="adj1" fmla="val 65104"/>
              <a:gd name="adj2" fmla="val -21496"/>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EBP</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をスタックに</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Push</a:t>
            </a:r>
          </a:p>
        </p:txBody>
      </p:sp>
      <p:graphicFrame>
        <p:nvGraphicFramePr>
          <p:cNvPr id="1051" name="表 1050">
            <a:extLst>
              <a:ext uri="{FF2B5EF4-FFF2-40B4-BE49-F238E27FC236}">
                <a16:creationId xmlns:a16="http://schemas.microsoft.com/office/drawing/2014/main" id="{BDE29435-9625-BADA-B6F2-6DE9E00E03F0}"/>
              </a:ext>
            </a:extLst>
          </p:cNvPr>
          <p:cNvGraphicFramePr>
            <a:graphicFrameLocks noGrp="1"/>
          </p:cNvGraphicFramePr>
          <p:nvPr>
            <p:extLst>
              <p:ext uri="{D42A27DB-BD31-4B8C-83A1-F6EECF244321}">
                <p14:modId xmlns:p14="http://schemas.microsoft.com/office/powerpoint/2010/main" val="3828077391"/>
              </p:ext>
            </p:extLst>
          </p:nvPr>
        </p:nvGraphicFramePr>
        <p:xfrm>
          <a:off x="7087632" y="1123721"/>
          <a:ext cx="2880320" cy="741680"/>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612655221"/>
                    </a:ext>
                  </a:extLst>
                </a:gridCol>
              </a:tblGrid>
              <a:tr h="37084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y</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2"/>
                    </a:solidFill>
                  </a:tcPr>
                </a:tc>
                <a:extLst>
                  <a:ext uri="{0D108BD9-81ED-4DB2-BD59-A6C34878D82A}">
                    <a16:rowId xmlns:a16="http://schemas.microsoft.com/office/drawing/2014/main" val="1677456315"/>
                  </a:ext>
                </a:extLst>
              </a:tr>
              <a:tr h="37084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x</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2"/>
                    </a:solidFill>
                  </a:tcPr>
                </a:tc>
                <a:extLst>
                  <a:ext uri="{0D108BD9-81ED-4DB2-BD59-A6C34878D82A}">
                    <a16:rowId xmlns:a16="http://schemas.microsoft.com/office/drawing/2014/main" val="3373580208"/>
                  </a:ext>
                </a:extLst>
              </a:tr>
            </a:tbl>
          </a:graphicData>
        </a:graphic>
      </p:graphicFrame>
      <p:sp>
        <p:nvSpPr>
          <p:cNvPr id="1052" name="角丸四角形吹き出し 77">
            <a:extLst>
              <a:ext uri="{FF2B5EF4-FFF2-40B4-BE49-F238E27FC236}">
                <a16:creationId xmlns:a16="http://schemas.microsoft.com/office/drawing/2014/main" id="{E59424D1-58BA-6131-22E6-473095BE455C}"/>
              </a:ext>
            </a:extLst>
          </p:cNvPr>
          <p:cNvSpPr/>
          <p:nvPr/>
        </p:nvSpPr>
        <p:spPr>
          <a:xfrm>
            <a:off x="4650370" y="1323369"/>
            <a:ext cx="2064465" cy="356612"/>
          </a:xfrm>
          <a:prstGeom prst="wedgeRoundRectCallout">
            <a:avLst>
              <a:gd name="adj1" fmla="val 65104"/>
              <a:gd name="adj2" fmla="val -21496"/>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kern="0" noProof="0" dirty="0">
                <a:solidFill>
                  <a:prstClr val="black"/>
                </a:solidFill>
                <a:latin typeface="Meiryo UI" panose="020B0604030504040204" pitchFamily="50" charset="-128"/>
                <a:ea typeface="Meiryo UI" panose="020B0604030504040204" pitchFamily="50" charset="-128"/>
              </a:rPr>
              <a:t>ローカル</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をスタックに</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Push</a:t>
            </a:r>
          </a:p>
        </p:txBody>
      </p:sp>
      <p:grpSp>
        <p:nvGrpSpPr>
          <p:cNvPr id="1053" name="グループ化 1052">
            <a:extLst>
              <a:ext uri="{FF2B5EF4-FFF2-40B4-BE49-F238E27FC236}">
                <a16:creationId xmlns:a16="http://schemas.microsoft.com/office/drawing/2014/main" id="{C779D1F1-816F-CC0B-5489-6CC58FC7F432}"/>
              </a:ext>
            </a:extLst>
          </p:cNvPr>
          <p:cNvGrpSpPr/>
          <p:nvPr/>
        </p:nvGrpSpPr>
        <p:grpSpPr>
          <a:xfrm>
            <a:off x="10123055" y="1131030"/>
            <a:ext cx="1618150" cy="1081368"/>
            <a:chOff x="10123055" y="2459266"/>
            <a:chExt cx="1618150" cy="1081368"/>
          </a:xfrm>
        </p:grpSpPr>
        <p:sp>
          <p:nvSpPr>
            <p:cNvPr id="1054" name="右中かっこ 1053">
              <a:extLst>
                <a:ext uri="{FF2B5EF4-FFF2-40B4-BE49-F238E27FC236}">
                  <a16:creationId xmlns:a16="http://schemas.microsoft.com/office/drawing/2014/main" id="{99A6BBCB-4A93-2E38-35C8-60139E40158B}"/>
                </a:ext>
              </a:extLst>
            </p:cNvPr>
            <p:cNvSpPr/>
            <p:nvPr/>
          </p:nvSpPr>
          <p:spPr>
            <a:xfrm>
              <a:off x="10123055" y="2459266"/>
              <a:ext cx="295563" cy="1081368"/>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055" name="正方形/長方形 1054">
              <a:extLst>
                <a:ext uri="{FF2B5EF4-FFF2-40B4-BE49-F238E27FC236}">
                  <a16:creationId xmlns:a16="http://schemas.microsoft.com/office/drawing/2014/main" id="{478EFFFA-CDB2-C8A5-A42A-D9B936095459}"/>
                </a:ext>
              </a:extLst>
            </p:cNvPr>
            <p:cNvSpPr/>
            <p:nvPr/>
          </p:nvSpPr>
          <p:spPr>
            <a:xfrm flipH="1">
              <a:off x="10418618" y="2858172"/>
              <a:ext cx="1322587" cy="283555"/>
            </a:xfrm>
            <a:prstGeom prst="rect">
              <a:avLst/>
            </a:prstGeom>
            <a:no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err="1">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rPr>
                <a:t>func</a:t>
              </a:r>
              <a:r>
                <a:rPr kumimoji="1" lang="ja-JP" altLang="en-US"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rPr>
                <a:t>関数</a:t>
              </a:r>
              <a:endParaRPr kumimoji="1" lang="en-US" altLang="ja-JP"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endParaRPr>
            </a:p>
            <a:p>
              <a:r>
                <a:rPr kumimoji="1" lang="ja-JP" altLang="en-US"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rPr>
                <a:t>のフレーム</a:t>
              </a:r>
              <a:endParaRPr kumimoji="1" lang="en-US" altLang="ja-JP"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45644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7">
                                            <p:txEl>
                                              <p:pRg st="3" end="3"/>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032"/>
                                        </p:tgtEl>
                                        <p:attrNameLst>
                                          <p:attrName>style.visibility</p:attrName>
                                        </p:attrNameLst>
                                      </p:cBhvr>
                                      <p:to>
                                        <p:strVal val="visible"/>
                                      </p:to>
                                    </p:set>
                                    <p:animEffect transition="in" filter="wipe(down)">
                                      <p:cBhvr>
                                        <p:cTn id="11" dur="1000"/>
                                        <p:tgtEl>
                                          <p:spTgt spid="103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34"/>
                                        </p:tgtEl>
                                        <p:attrNameLst>
                                          <p:attrName>style.visibility</p:attrName>
                                        </p:attrNameLst>
                                      </p:cBhvr>
                                      <p:to>
                                        <p:strVal val="visible"/>
                                      </p:to>
                                    </p:set>
                                    <p:animEffect transition="in" filter="fade">
                                      <p:cBhvr>
                                        <p:cTn id="14" dur="1000"/>
                                        <p:tgtEl>
                                          <p:spTgt spid="103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37"/>
                                        </p:tgtEl>
                                        <p:attrNameLst>
                                          <p:attrName>style.visibility</p:attrName>
                                        </p:attrNameLst>
                                      </p:cBhvr>
                                      <p:to>
                                        <p:strVal val="visible"/>
                                      </p:to>
                                    </p:set>
                                    <p:animEffect transition="in" filter="wipe(down)">
                                      <p:cBhvr>
                                        <p:cTn id="19" dur="1000"/>
                                        <p:tgtEl>
                                          <p:spTgt spid="10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38"/>
                                        </p:tgtEl>
                                        <p:attrNameLst>
                                          <p:attrName>style.visibility</p:attrName>
                                        </p:attrNameLst>
                                      </p:cBhvr>
                                      <p:to>
                                        <p:strVal val="visible"/>
                                      </p:to>
                                    </p:set>
                                    <p:animEffect transition="in" filter="fade">
                                      <p:cBhvr>
                                        <p:cTn id="22" dur="1000"/>
                                        <p:tgtEl>
                                          <p:spTgt spid="10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49"/>
                                        </p:tgtEl>
                                        <p:attrNameLst>
                                          <p:attrName>style.visibility</p:attrName>
                                        </p:attrNameLst>
                                      </p:cBhvr>
                                      <p:to>
                                        <p:strVal val="visible"/>
                                      </p:to>
                                    </p:set>
                                    <p:animEffect transition="in" filter="fade">
                                      <p:cBhvr>
                                        <p:cTn id="27" dur="500"/>
                                        <p:tgtEl>
                                          <p:spTgt spid="104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nodeType="clickEffect">
                                  <p:stCondLst>
                                    <p:cond delay="0"/>
                                  </p:stCondLst>
                                  <p:childTnLst>
                                    <p:animClr clrSpc="rgb" dir="cw">
                                      <p:cBhvr override="childStyle">
                                        <p:cTn id="31" dur="500" fill="hold"/>
                                        <p:tgtEl>
                                          <p:spTgt spid="17">
                                            <p:txEl>
                                              <p:pRg st="3" end="3"/>
                                            </p:txEl>
                                          </p:spTgt>
                                        </p:tgtEl>
                                        <p:attrNameLst>
                                          <p:attrName>style.color</p:attrName>
                                        </p:attrNameLst>
                                      </p:cBhvr>
                                      <p:to>
                                        <a:schemeClr val="tx1"/>
                                      </p:to>
                                    </p:animClr>
                                  </p:childTnLst>
                                </p:cTn>
                              </p:par>
                              <p:par>
                                <p:cTn id="32" presetID="3" presetClass="emph" presetSubtype="2" fill="hold" nodeType="withEffect">
                                  <p:stCondLst>
                                    <p:cond delay="0"/>
                                  </p:stCondLst>
                                  <p:childTnLst>
                                    <p:animClr clrSpc="rgb" dir="cw">
                                      <p:cBhvr override="childStyle">
                                        <p:cTn id="33" dur="500" fill="hold"/>
                                        <p:tgtEl>
                                          <p:spTgt spid="17">
                                            <p:txEl>
                                              <p:pRg st="8" end="8"/>
                                            </p:txEl>
                                          </p:spTgt>
                                        </p:tgtEl>
                                        <p:attrNameLst>
                                          <p:attrName>style.color</p:attrName>
                                        </p:attrNameLst>
                                      </p:cBhvr>
                                      <p:to>
                                        <a:srgbClr val="FF0000"/>
                                      </p:to>
                                    </p:animClr>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046"/>
                                        </p:tgtEl>
                                        <p:attrNameLst>
                                          <p:attrName>style.visibility</p:attrName>
                                        </p:attrNameLst>
                                      </p:cBhvr>
                                      <p:to>
                                        <p:strVal val="visible"/>
                                      </p:to>
                                    </p:set>
                                    <p:animEffect transition="in" filter="wipe(down)">
                                      <p:cBhvr>
                                        <p:cTn id="38" dur="1000"/>
                                        <p:tgtEl>
                                          <p:spTgt spid="104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50"/>
                                        </p:tgtEl>
                                        <p:attrNameLst>
                                          <p:attrName>style.visibility</p:attrName>
                                        </p:attrNameLst>
                                      </p:cBhvr>
                                      <p:to>
                                        <p:strVal val="visible"/>
                                      </p:to>
                                    </p:set>
                                    <p:animEffect transition="in" filter="fade">
                                      <p:cBhvr>
                                        <p:cTn id="41" dur="1000"/>
                                        <p:tgtEl>
                                          <p:spTgt spid="105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051"/>
                                        </p:tgtEl>
                                        <p:attrNameLst>
                                          <p:attrName>style.visibility</p:attrName>
                                        </p:attrNameLst>
                                      </p:cBhvr>
                                      <p:to>
                                        <p:strVal val="visible"/>
                                      </p:to>
                                    </p:set>
                                    <p:animEffect transition="in" filter="wipe(down)">
                                      <p:cBhvr>
                                        <p:cTn id="46" dur="1000"/>
                                        <p:tgtEl>
                                          <p:spTgt spid="105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52"/>
                                        </p:tgtEl>
                                        <p:attrNameLst>
                                          <p:attrName>style.visibility</p:attrName>
                                        </p:attrNameLst>
                                      </p:cBhvr>
                                      <p:to>
                                        <p:strVal val="visible"/>
                                      </p:to>
                                    </p:set>
                                    <p:animEffect transition="in" filter="fade">
                                      <p:cBhvr>
                                        <p:cTn id="49" dur="1000"/>
                                        <p:tgtEl>
                                          <p:spTgt spid="105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053"/>
                                        </p:tgtEl>
                                        <p:attrNameLst>
                                          <p:attrName>style.visibility</p:attrName>
                                        </p:attrNameLst>
                                      </p:cBhvr>
                                      <p:to>
                                        <p:strVal val="visible"/>
                                      </p:to>
                                    </p:set>
                                    <p:animEffect transition="in" filter="fade">
                                      <p:cBhvr>
                                        <p:cTn id="54" dur="500"/>
                                        <p:tgtEl>
                                          <p:spTgt spid="1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 grpId="0" animBg="1"/>
      <p:bldP spid="1038" grpId="0" animBg="1"/>
      <p:bldP spid="1050" grpId="0" animBg="1"/>
      <p:bldP spid="105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前提知識：</a:t>
            </a: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ESP</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レジスタと</a:t>
            </a: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EBP</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レジスタについて</a:t>
            </a:r>
          </a:p>
        </p:txBody>
      </p:sp>
      <p:sp>
        <p:nvSpPr>
          <p:cNvPr id="2" name="正方形/長方形 1">
            <a:extLst>
              <a:ext uri="{FF2B5EF4-FFF2-40B4-BE49-F238E27FC236}">
                <a16:creationId xmlns:a16="http://schemas.microsoft.com/office/drawing/2014/main" id="{40138F1F-EDBF-2F8E-4DEB-4ECD6FE542D5}"/>
              </a:ext>
            </a:extLst>
          </p:cNvPr>
          <p:cNvSpPr/>
          <p:nvPr/>
        </p:nvSpPr>
        <p:spPr>
          <a:xfrm>
            <a:off x="91975" y="681073"/>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ESP</a:t>
            </a:r>
            <a:r>
              <a:rPr lang="ja-JP" altLang="en-US" sz="1600" dirty="0">
                <a:latin typeface="Meiryo UI" panose="020B0604030504040204" pitchFamily="50" charset="-128"/>
                <a:ea typeface="Meiryo UI" panose="020B0604030504040204" pitchFamily="50" charset="-128"/>
              </a:rPr>
              <a:t>レジスタと</a:t>
            </a:r>
            <a:r>
              <a:rPr lang="en-US" altLang="ja-JP" sz="1600" dirty="0">
                <a:latin typeface="Meiryo UI" panose="020B0604030504040204" pitchFamily="50" charset="-128"/>
                <a:ea typeface="Meiryo UI" panose="020B0604030504040204" pitchFamily="50" charset="-128"/>
              </a:rPr>
              <a:t>EBP</a:t>
            </a:r>
            <a:r>
              <a:rPr lang="ja-JP" altLang="en-US" sz="1600" dirty="0">
                <a:latin typeface="Meiryo UI" panose="020B0604030504040204" pitchFamily="50" charset="-128"/>
                <a:ea typeface="Meiryo UI" panose="020B0604030504040204" pitchFamily="50" charset="-128"/>
              </a:rPr>
              <a:t>レジスタ</a:t>
            </a:r>
            <a:endParaRPr lang="ja-JP" altLang="en-US" sz="1600" dirty="0"/>
          </a:p>
        </p:txBody>
      </p:sp>
      <p:sp>
        <p:nvSpPr>
          <p:cNvPr id="4" name="テキスト ボックス 3">
            <a:extLst>
              <a:ext uri="{FF2B5EF4-FFF2-40B4-BE49-F238E27FC236}">
                <a16:creationId xmlns:a16="http://schemas.microsoft.com/office/drawing/2014/main" id="{9CE5C8D9-D555-7E03-9174-796FEBD8700B}"/>
              </a:ext>
            </a:extLst>
          </p:cNvPr>
          <p:cNvSpPr txBox="1"/>
          <p:nvPr/>
        </p:nvSpPr>
        <p:spPr>
          <a:xfrm>
            <a:off x="227022" y="1019627"/>
            <a:ext cx="9831377" cy="738664"/>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スタックフレームの頭</a:t>
            </a:r>
            <a:r>
              <a:rPr lang="en-US" altLang="ja-JP" sz="1400" dirty="0">
                <a:latin typeface="Meiryo UI" panose="020B0604030504040204" pitchFamily="50" charset="-128"/>
                <a:ea typeface="Meiryo UI" panose="020B0604030504040204" pitchFamily="50" charset="-128"/>
              </a:rPr>
              <a:t>(ESP)</a:t>
            </a:r>
            <a:r>
              <a:rPr lang="ja-JP" altLang="en-US" sz="1400" dirty="0">
                <a:latin typeface="Meiryo UI" panose="020B0604030504040204" pitchFamily="50" charset="-128"/>
                <a:ea typeface="Meiryo UI" panose="020B0604030504040204" pitchFamily="50" charset="-128"/>
              </a:rPr>
              <a:t>と底</a:t>
            </a:r>
            <a:r>
              <a:rPr lang="en-US" altLang="ja-JP" sz="1400" dirty="0">
                <a:latin typeface="Meiryo UI" panose="020B0604030504040204" pitchFamily="50" charset="-128"/>
                <a:ea typeface="Meiryo UI" panose="020B0604030504040204" pitchFamily="50" charset="-128"/>
              </a:rPr>
              <a:t>(EBP)</a:t>
            </a:r>
            <a:r>
              <a:rPr lang="ja-JP" altLang="en-US" sz="1400" dirty="0">
                <a:latin typeface="Meiryo UI" panose="020B0604030504040204" pitchFamily="50" charset="-128"/>
                <a:ea typeface="Meiryo UI" panose="020B0604030504040204" pitchFamily="50" charset="-128"/>
              </a:rPr>
              <a:t>を表すためのレジスタ。</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スタックの頭だけ</a:t>
            </a:r>
            <a:r>
              <a:rPr lang="en-US" altLang="ja-JP" sz="1400" dirty="0">
                <a:latin typeface="Meiryo UI" panose="020B0604030504040204" pitchFamily="50" charset="-128"/>
                <a:ea typeface="Meiryo UI" panose="020B0604030504040204" pitchFamily="50" charset="-128"/>
              </a:rPr>
              <a:t>ESP</a:t>
            </a:r>
            <a:r>
              <a:rPr lang="ja-JP" altLang="en-US" sz="1400" dirty="0">
                <a:latin typeface="Meiryo UI" panose="020B0604030504040204" pitchFamily="50" charset="-128"/>
                <a:ea typeface="Meiryo UI" panose="020B0604030504040204" pitchFamily="50" charset="-128"/>
              </a:rPr>
              <a:t>レジスタで保持すればスタックを管理することは可能であり</a:t>
            </a:r>
            <a:r>
              <a:rPr lang="en-US" altLang="ja-JP" sz="1400" dirty="0">
                <a:latin typeface="Meiryo UI" panose="020B0604030504040204" pitchFamily="50" charset="-128"/>
                <a:ea typeface="Meiryo UI" panose="020B0604030504040204" pitchFamily="50" charset="-128"/>
              </a:rPr>
              <a:t>EBP</a:t>
            </a:r>
            <a:r>
              <a:rPr lang="ja-JP" altLang="en-US" sz="1400" dirty="0">
                <a:latin typeface="Meiryo UI" panose="020B0604030504040204" pitchFamily="50" charset="-128"/>
                <a:ea typeface="Meiryo UI" panose="020B0604030504040204" pitchFamily="50" charset="-128"/>
              </a:rPr>
              <a:t>レジスタは無くてもよかったりするが、</a:t>
            </a:r>
            <a:endParaRPr lang="en-US" altLang="ja-JP" sz="14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EBP</a:t>
            </a:r>
            <a:r>
              <a:rPr lang="ja-JP" altLang="en-US" sz="1400" dirty="0">
                <a:latin typeface="Meiryo UI" panose="020B0604030504040204" pitchFamily="50" charset="-128"/>
                <a:ea typeface="Meiryo UI" panose="020B0604030504040204" pitchFamily="50" charset="-128"/>
              </a:rPr>
              <a:t>レジスタに固定オフセットを加減算することで以下のように引数・ローカル変数に簡便にアクセス可能。</a:t>
            </a:r>
            <a:endParaRPr lang="en-US" altLang="ja-JP" sz="1400" dirty="0">
              <a:latin typeface="Meiryo UI" panose="020B0604030504040204" pitchFamily="50" charset="-128"/>
              <a:ea typeface="Meiryo UI" panose="020B0604030504040204" pitchFamily="50" charset="-128"/>
            </a:endParaRPr>
          </a:p>
        </p:txBody>
      </p:sp>
      <p:graphicFrame>
        <p:nvGraphicFramePr>
          <p:cNvPr id="7" name="表 6">
            <a:extLst>
              <a:ext uri="{FF2B5EF4-FFF2-40B4-BE49-F238E27FC236}">
                <a16:creationId xmlns:a16="http://schemas.microsoft.com/office/drawing/2014/main" id="{5FFDC431-9B0B-2BA6-00B4-122CB5BCCA3E}"/>
              </a:ext>
            </a:extLst>
          </p:cNvPr>
          <p:cNvGraphicFramePr>
            <a:graphicFrameLocks noGrp="1"/>
          </p:cNvGraphicFramePr>
          <p:nvPr>
            <p:extLst>
              <p:ext uri="{D42A27DB-BD31-4B8C-83A1-F6EECF244321}">
                <p14:modId xmlns:p14="http://schemas.microsoft.com/office/powerpoint/2010/main" val="4286863810"/>
              </p:ext>
            </p:extLst>
          </p:nvPr>
        </p:nvGraphicFramePr>
        <p:xfrm>
          <a:off x="4469387" y="2548184"/>
          <a:ext cx="2880320" cy="3830720"/>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612655221"/>
                    </a:ext>
                  </a:extLst>
                </a:gridCol>
              </a:tblGrid>
              <a:tr h="37084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60532998"/>
                  </a:ext>
                </a:extLst>
              </a:tr>
              <a:tr h="86400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一時的に利用中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2"/>
                    </a:solidFill>
                  </a:tcPr>
                </a:tc>
                <a:extLst>
                  <a:ext uri="{0D108BD9-81ED-4DB2-BD59-A6C34878D82A}">
                    <a16:rowId xmlns:a16="http://schemas.microsoft.com/office/drawing/2014/main" val="3888701955"/>
                  </a:ext>
                </a:extLst>
              </a:tr>
              <a:tr h="37084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ローカル変数</a:t>
                      </a:r>
                      <a:r>
                        <a:rPr kumimoji="1" lang="en-US" altLang="ja-JP" sz="1400" b="0" dirty="0">
                          <a:solidFill>
                            <a:schemeClr val="tx1"/>
                          </a:solidFill>
                          <a:latin typeface="Meiryo UI" panose="020B0604030504040204" pitchFamily="50" charset="-128"/>
                          <a:ea typeface="Meiryo UI" panose="020B0604030504040204" pitchFamily="50" charset="-128"/>
                        </a:rPr>
                        <a:t>2</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2"/>
                    </a:solidFill>
                  </a:tcPr>
                </a:tc>
                <a:extLst>
                  <a:ext uri="{0D108BD9-81ED-4DB2-BD59-A6C34878D82A}">
                    <a16:rowId xmlns:a16="http://schemas.microsoft.com/office/drawing/2014/main" val="1677456315"/>
                  </a:ext>
                </a:extLst>
              </a:tr>
              <a:tr h="37084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ローカル変数</a:t>
                      </a:r>
                      <a:r>
                        <a:rPr kumimoji="1" lang="en-US" altLang="ja-JP" sz="1400" b="0" dirty="0">
                          <a:solidFill>
                            <a:schemeClr val="tx1"/>
                          </a:solidFill>
                          <a:latin typeface="Meiryo UI" panose="020B0604030504040204" pitchFamily="50" charset="-128"/>
                          <a:ea typeface="Meiryo UI" panose="020B0604030504040204" pitchFamily="50" charset="-128"/>
                        </a:rPr>
                        <a:t>1</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2"/>
                    </a:solidFill>
                  </a:tcPr>
                </a:tc>
                <a:extLst>
                  <a:ext uri="{0D108BD9-81ED-4DB2-BD59-A6C34878D82A}">
                    <a16:rowId xmlns:a16="http://schemas.microsoft.com/office/drawing/2014/main" val="3373580208"/>
                  </a:ext>
                </a:extLst>
              </a:tr>
              <a:tr h="37084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Old $ESP</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2"/>
                    </a:solidFill>
                  </a:tcPr>
                </a:tc>
                <a:extLst>
                  <a:ext uri="{0D108BD9-81ED-4DB2-BD59-A6C34878D82A}">
                    <a16:rowId xmlns:a16="http://schemas.microsoft.com/office/drawing/2014/main" val="1090884970"/>
                  </a:ext>
                </a:extLst>
              </a:tr>
              <a:tr h="37084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リターンアドレス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extLst>
                  <a:ext uri="{0D108BD9-81ED-4DB2-BD59-A6C34878D82A}">
                    <a16:rowId xmlns:a16="http://schemas.microsoft.com/office/drawing/2014/main" val="942907696"/>
                  </a:ext>
                </a:extLst>
              </a:tr>
              <a:tr h="37084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引数</a:t>
                      </a:r>
                      <a:r>
                        <a:rPr kumimoji="1" lang="en-US" altLang="ja-JP" sz="1400" b="0" dirty="0">
                          <a:solidFill>
                            <a:schemeClr val="tx1"/>
                          </a:solidFill>
                          <a:latin typeface="Meiryo UI" panose="020B0604030504040204" pitchFamily="50" charset="-128"/>
                          <a:ea typeface="Meiryo UI" panose="020B0604030504040204" pitchFamily="50" charset="-128"/>
                        </a:rPr>
                        <a:t>1</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extLst>
                  <a:ext uri="{0D108BD9-81ED-4DB2-BD59-A6C34878D82A}">
                    <a16:rowId xmlns:a16="http://schemas.microsoft.com/office/drawing/2014/main" val="2581432382"/>
                  </a:ext>
                </a:extLst>
              </a:tr>
              <a:tr h="370840">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引数</a:t>
                      </a:r>
                      <a:r>
                        <a:rPr kumimoji="1" lang="en-US" altLang="ja-JP" sz="1400" b="0" dirty="0">
                          <a:solidFill>
                            <a:schemeClr val="tx1"/>
                          </a:solidFill>
                          <a:latin typeface="Meiryo UI" panose="020B0604030504040204" pitchFamily="50" charset="-128"/>
                          <a:ea typeface="Meiryo UI" panose="020B0604030504040204" pitchFamily="50" charset="-128"/>
                        </a:rPr>
                        <a:t>2</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extLst>
                  <a:ext uri="{0D108BD9-81ED-4DB2-BD59-A6C34878D82A}">
                    <a16:rowId xmlns:a16="http://schemas.microsoft.com/office/drawing/2014/main" val="248440867"/>
                  </a:ext>
                </a:extLst>
              </a:tr>
              <a:tr h="370840">
                <a:tc>
                  <a:txBody>
                    <a:bodyPr/>
                    <a:lstStyle/>
                    <a:p>
                      <a:pPr algn="ctr"/>
                      <a:r>
                        <a:rPr kumimoji="1" lang="en-US" altLang="ja-JP" sz="1400" b="0" dirty="0">
                          <a:solidFill>
                            <a:schemeClr val="tx1"/>
                          </a:solidFill>
                          <a:latin typeface="Meiryo UI" panose="020B0604030504040204" pitchFamily="50" charset="-128"/>
                          <a:ea typeface="Meiryo UI" panose="020B0604030504040204" pitchFamily="50" charset="-128"/>
                        </a:rPr>
                        <a:t>…</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extLst>
                  <a:ext uri="{0D108BD9-81ED-4DB2-BD59-A6C34878D82A}">
                    <a16:rowId xmlns:a16="http://schemas.microsoft.com/office/drawing/2014/main" val="1088428991"/>
                  </a:ext>
                </a:extLst>
              </a:tr>
            </a:tbl>
          </a:graphicData>
        </a:graphic>
      </p:graphicFrame>
      <p:cxnSp>
        <p:nvCxnSpPr>
          <p:cNvPr id="9" name="直線矢印コネクタ 8">
            <a:extLst>
              <a:ext uri="{FF2B5EF4-FFF2-40B4-BE49-F238E27FC236}">
                <a16:creationId xmlns:a16="http://schemas.microsoft.com/office/drawing/2014/main" id="{FA555CD6-6E48-D3FA-2917-5DCDF1EC19F0}"/>
              </a:ext>
            </a:extLst>
          </p:cNvPr>
          <p:cNvCxnSpPr/>
          <p:nvPr/>
        </p:nvCxnSpPr>
        <p:spPr>
          <a:xfrm>
            <a:off x="4469387" y="2295730"/>
            <a:ext cx="2880320" cy="0"/>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1424CD9B-A32E-95C9-D5CF-9AA0CC0E871C}"/>
              </a:ext>
            </a:extLst>
          </p:cNvPr>
          <p:cNvSpPr txBox="1"/>
          <p:nvPr/>
        </p:nvSpPr>
        <p:spPr>
          <a:xfrm>
            <a:off x="5322046" y="2157230"/>
            <a:ext cx="1175002" cy="276999"/>
          </a:xfrm>
          <a:prstGeom prst="rect">
            <a:avLst/>
          </a:prstGeom>
          <a:solidFill>
            <a:schemeClr val="bg1"/>
          </a:solidFill>
        </p:spPr>
        <p:txBody>
          <a:bodyPr wrap="none" rtlCol="0">
            <a:spAutoFit/>
          </a:bodyPr>
          <a:lstStyle/>
          <a:p>
            <a:r>
              <a:rPr lang="en-US" altLang="ja-JP" sz="1200" dirty="0">
                <a:solidFill>
                  <a:prstClr val="black"/>
                </a:solidFill>
                <a:latin typeface="Meiryo UI" panose="020B0604030504040204" pitchFamily="50" charset="-128"/>
                <a:ea typeface="Meiryo UI" panose="020B0604030504040204" pitchFamily="50" charset="-128"/>
              </a:rPr>
              <a:t>4byte (32bit)</a:t>
            </a:r>
          </a:p>
        </p:txBody>
      </p:sp>
      <p:grpSp>
        <p:nvGrpSpPr>
          <p:cNvPr id="11" name="グループ化 10">
            <a:extLst>
              <a:ext uri="{FF2B5EF4-FFF2-40B4-BE49-F238E27FC236}">
                <a16:creationId xmlns:a16="http://schemas.microsoft.com/office/drawing/2014/main" id="{28249267-9BAD-28B0-5659-93E3B0A2206F}"/>
              </a:ext>
            </a:extLst>
          </p:cNvPr>
          <p:cNvGrpSpPr/>
          <p:nvPr/>
        </p:nvGrpSpPr>
        <p:grpSpPr>
          <a:xfrm>
            <a:off x="7509254" y="4920897"/>
            <a:ext cx="1618150" cy="1439301"/>
            <a:chOff x="10123055" y="2280300"/>
            <a:chExt cx="1618150" cy="1439301"/>
          </a:xfrm>
        </p:grpSpPr>
        <p:sp>
          <p:nvSpPr>
            <p:cNvPr id="12" name="右中かっこ 11">
              <a:extLst>
                <a:ext uri="{FF2B5EF4-FFF2-40B4-BE49-F238E27FC236}">
                  <a16:creationId xmlns:a16="http://schemas.microsoft.com/office/drawing/2014/main" id="{7CB1E934-66CC-47EE-964E-E6F4D337514F}"/>
                </a:ext>
              </a:extLst>
            </p:cNvPr>
            <p:cNvSpPr/>
            <p:nvPr/>
          </p:nvSpPr>
          <p:spPr>
            <a:xfrm>
              <a:off x="10123055" y="2280300"/>
              <a:ext cx="295563" cy="1439301"/>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85BEB94-9592-303D-D053-47E72A6A4EAE}"/>
                </a:ext>
              </a:extLst>
            </p:cNvPr>
            <p:cNvSpPr/>
            <p:nvPr/>
          </p:nvSpPr>
          <p:spPr>
            <a:xfrm flipH="1">
              <a:off x="10418618" y="2858172"/>
              <a:ext cx="1322587" cy="283555"/>
            </a:xfrm>
            <a:prstGeom prst="rect">
              <a:avLst/>
            </a:prstGeom>
            <a:no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rPr>
                <a:t>呼び出し元関数</a:t>
              </a:r>
              <a:endParaRPr kumimoji="1" lang="en-US" altLang="ja-JP"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endParaRPr>
            </a:p>
            <a:p>
              <a:r>
                <a:rPr kumimoji="1" lang="ja-JP" altLang="en-US"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rPr>
                <a:t>のフレーム</a:t>
              </a:r>
              <a:endParaRPr kumimoji="1" lang="en-US" altLang="ja-JP"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endParaRPr>
            </a:p>
          </p:txBody>
        </p:sp>
      </p:grpSp>
      <p:grpSp>
        <p:nvGrpSpPr>
          <p:cNvPr id="14" name="グループ化 13">
            <a:extLst>
              <a:ext uri="{FF2B5EF4-FFF2-40B4-BE49-F238E27FC236}">
                <a16:creationId xmlns:a16="http://schemas.microsoft.com/office/drawing/2014/main" id="{49C4C305-2F66-9493-29F8-CF4182F838D5}"/>
              </a:ext>
            </a:extLst>
          </p:cNvPr>
          <p:cNvGrpSpPr/>
          <p:nvPr/>
        </p:nvGrpSpPr>
        <p:grpSpPr>
          <a:xfrm>
            <a:off x="7509254" y="2948285"/>
            <a:ext cx="1618150" cy="1915709"/>
            <a:chOff x="10123055" y="2042096"/>
            <a:chExt cx="1618150" cy="1915709"/>
          </a:xfrm>
        </p:grpSpPr>
        <p:sp>
          <p:nvSpPr>
            <p:cNvPr id="15" name="右中かっこ 14">
              <a:extLst>
                <a:ext uri="{FF2B5EF4-FFF2-40B4-BE49-F238E27FC236}">
                  <a16:creationId xmlns:a16="http://schemas.microsoft.com/office/drawing/2014/main" id="{4DECABBF-6CDA-FEE8-622F-7929E5B7D434}"/>
                </a:ext>
              </a:extLst>
            </p:cNvPr>
            <p:cNvSpPr/>
            <p:nvPr/>
          </p:nvSpPr>
          <p:spPr>
            <a:xfrm>
              <a:off x="10123055" y="2042096"/>
              <a:ext cx="295563" cy="1915709"/>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415974F8-3A93-1C8E-9A2B-D2F8F84A2FE6}"/>
                </a:ext>
              </a:extLst>
            </p:cNvPr>
            <p:cNvSpPr/>
            <p:nvPr/>
          </p:nvSpPr>
          <p:spPr>
            <a:xfrm flipH="1">
              <a:off x="10418618" y="2858172"/>
              <a:ext cx="1322587" cy="283555"/>
            </a:xfrm>
            <a:prstGeom prst="rect">
              <a:avLst/>
            </a:prstGeom>
            <a:no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rPr>
                <a:t>呼び出し</a:t>
              </a:r>
              <a:r>
                <a:rPr lang="ja-JP" altLang="en-US"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rPr>
                <a:t>先</a:t>
              </a:r>
              <a:r>
                <a:rPr kumimoji="1" lang="ja-JP" altLang="en-US"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rPr>
                <a:t>関数</a:t>
              </a:r>
              <a:endParaRPr kumimoji="1" lang="en-US" altLang="ja-JP"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endParaRPr>
            </a:p>
            <a:p>
              <a:r>
                <a:rPr kumimoji="1" lang="ja-JP" altLang="en-US"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rPr>
                <a:t>のフレーム</a:t>
              </a:r>
              <a:endParaRPr kumimoji="1" lang="en-US" altLang="ja-JP" sz="1200" b="1" dirty="0">
                <a:solidFill>
                  <a:schemeClr val="tx1"/>
                </a:solidFill>
                <a:effectLst>
                  <a:glow rad="101600">
                    <a:schemeClr val="bg1">
                      <a:alpha val="60000"/>
                    </a:schemeClr>
                  </a:glow>
                </a:effectLst>
                <a:latin typeface="Meiryo UI" panose="020B0604030504040204" pitchFamily="50" charset="-128"/>
                <a:ea typeface="Meiryo UI" panose="020B0604030504040204" pitchFamily="50" charset="-128"/>
              </a:endParaRPr>
            </a:p>
          </p:txBody>
        </p:sp>
      </p:grpSp>
      <p:sp>
        <p:nvSpPr>
          <p:cNvPr id="17" name="右矢印 3">
            <a:extLst>
              <a:ext uri="{FF2B5EF4-FFF2-40B4-BE49-F238E27FC236}">
                <a16:creationId xmlns:a16="http://schemas.microsoft.com/office/drawing/2014/main" id="{99A38F05-65EB-36D9-683E-9BE636550E62}"/>
              </a:ext>
            </a:extLst>
          </p:cNvPr>
          <p:cNvSpPr/>
          <p:nvPr/>
        </p:nvSpPr>
        <p:spPr bwMode="auto">
          <a:xfrm>
            <a:off x="3617630" y="2885874"/>
            <a:ext cx="692210" cy="312085"/>
          </a:xfrm>
          <a:prstGeom prst="rightArrow">
            <a:avLst/>
          </a:prstGeom>
          <a:solidFill>
            <a:srgbClr val="C0504D">
              <a:lumMod val="60000"/>
              <a:lumOff val="40000"/>
              <a:alpha val="90000"/>
            </a:srgbClr>
          </a:solidFill>
          <a:ln w="19050">
            <a:solidFill>
              <a:srgbClr val="000000"/>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C31964C2-6400-2623-DA35-05FFFE8ED51F}"/>
              </a:ext>
            </a:extLst>
          </p:cNvPr>
          <p:cNvSpPr txBox="1"/>
          <p:nvPr/>
        </p:nvSpPr>
        <p:spPr>
          <a:xfrm>
            <a:off x="437967" y="2885874"/>
            <a:ext cx="3121867" cy="307777"/>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ESP</a:t>
            </a:r>
            <a:r>
              <a:rPr lang="ja-JP" altLang="en-US" sz="1400" dirty="0">
                <a:latin typeface="Meiryo UI" panose="020B0604030504040204" pitchFamily="50" charset="-128"/>
                <a:ea typeface="Meiryo UI" panose="020B0604030504040204" pitchFamily="50" charset="-128"/>
              </a:rPr>
              <a:t>レジスタは常にスタックトップを指す</a:t>
            </a:r>
          </a:p>
        </p:txBody>
      </p:sp>
      <p:sp>
        <p:nvSpPr>
          <p:cNvPr id="19" name="右矢印 3">
            <a:extLst>
              <a:ext uri="{FF2B5EF4-FFF2-40B4-BE49-F238E27FC236}">
                <a16:creationId xmlns:a16="http://schemas.microsoft.com/office/drawing/2014/main" id="{21184F75-647D-90FD-E67A-99A1E097EC81}"/>
              </a:ext>
            </a:extLst>
          </p:cNvPr>
          <p:cNvSpPr/>
          <p:nvPr/>
        </p:nvSpPr>
        <p:spPr bwMode="auto">
          <a:xfrm>
            <a:off x="3617630" y="4560535"/>
            <a:ext cx="692210" cy="312085"/>
          </a:xfrm>
          <a:prstGeom prst="rightArrow">
            <a:avLst/>
          </a:prstGeom>
          <a:solidFill>
            <a:srgbClr val="C0504D">
              <a:lumMod val="60000"/>
              <a:lumOff val="40000"/>
              <a:alpha val="90000"/>
            </a:srgbClr>
          </a:solidFill>
          <a:ln w="19050">
            <a:solidFill>
              <a:srgbClr val="000000"/>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A0857BD6-426A-0DBF-099D-8BAC6EDEFD66}"/>
              </a:ext>
            </a:extLst>
          </p:cNvPr>
          <p:cNvSpPr txBox="1"/>
          <p:nvPr/>
        </p:nvSpPr>
        <p:spPr>
          <a:xfrm>
            <a:off x="437967" y="4560535"/>
            <a:ext cx="3121867" cy="307777"/>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EBP</a:t>
            </a:r>
            <a:r>
              <a:rPr lang="ja-JP" altLang="en-US" sz="1400" dirty="0">
                <a:latin typeface="Meiryo UI" panose="020B0604030504040204" pitchFamily="50" charset="-128"/>
                <a:ea typeface="Meiryo UI" panose="020B0604030504040204" pitchFamily="50" charset="-128"/>
              </a:rPr>
              <a:t>レジスタは常にフレームベースを指す</a:t>
            </a:r>
          </a:p>
        </p:txBody>
      </p:sp>
      <p:sp>
        <p:nvSpPr>
          <p:cNvPr id="21" name="右矢印 3">
            <a:extLst>
              <a:ext uri="{FF2B5EF4-FFF2-40B4-BE49-F238E27FC236}">
                <a16:creationId xmlns:a16="http://schemas.microsoft.com/office/drawing/2014/main" id="{60A41C83-EFC0-0514-A7BE-A5B9D55D0E3A}"/>
              </a:ext>
            </a:extLst>
          </p:cNvPr>
          <p:cNvSpPr/>
          <p:nvPr/>
        </p:nvSpPr>
        <p:spPr bwMode="auto">
          <a:xfrm>
            <a:off x="3864634" y="3798865"/>
            <a:ext cx="445206" cy="312085"/>
          </a:xfrm>
          <a:prstGeom prst="rightArrow">
            <a:avLst/>
          </a:prstGeom>
          <a:solidFill>
            <a:schemeClr val="accent4">
              <a:alpha val="90000"/>
            </a:schemeClr>
          </a:solidFill>
          <a:ln w="19050">
            <a:solidFill>
              <a:srgbClr val="000000"/>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C6EB7FF0-0CCA-4DA2-37C3-3CAF5B56FD0B}"/>
              </a:ext>
            </a:extLst>
          </p:cNvPr>
          <p:cNvSpPr txBox="1"/>
          <p:nvPr/>
        </p:nvSpPr>
        <p:spPr>
          <a:xfrm>
            <a:off x="1430743" y="3816407"/>
            <a:ext cx="2583867" cy="276999"/>
          </a:xfrm>
          <a:prstGeom prst="rect">
            <a:avLst/>
          </a:prstGeom>
          <a:noFill/>
        </p:spPr>
        <p:txBody>
          <a:bodyPr wrap="square" rtlCol="0">
            <a:spAutoFit/>
          </a:bodyPr>
          <a:lstStyle/>
          <a:p>
            <a:r>
              <a:rPr lang="en-US" altLang="ja-JP" sz="1200" dirty="0">
                <a:latin typeface="Meiryo UI" panose="020B0604030504040204" pitchFamily="50" charset="-128"/>
                <a:ea typeface="Meiryo UI" panose="020B0604030504040204" pitchFamily="50" charset="-128"/>
              </a:rPr>
              <a:t>EBP – 0x8</a:t>
            </a:r>
            <a:r>
              <a:rPr lang="ja-JP" altLang="en-US" sz="1200" dirty="0">
                <a:latin typeface="Meiryo UI" panose="020B0604030504040204" pitchFamily="50" charset="-128"/>
                <a:ea typeface="Meiryo UI" panose="020B0604030504040204" pitchFamily="50" charset="-128"/>
              </a:rPr>
              <a:t>で変数</a:t>
            </a:r>
            <a:r>
              <a:rPr lang="en-US" altLang="ja-JP" sz="1200" dirty="0">
                <a:latin typeface="Meiryo UI" panose="020B0604030504040204" pitchFamily="50" charset="-128"/>
                <a:ea typeface="Meiryo UI" panose="020B0604030504040204" pitchFamily="50" charset="-128"/>
              </a:rPr>
              <a:t>2</a:t>
            </a:r>
            <a:r>
              <a:rPr lang="ja-JP" altLang="en-US" sz="1200" dirty="0">
                <a:latin typeface="Meiryo UI" panose="020B0604030504040204" pitchFamily="50" charset="-128"/>
                <a:ea typeface="Meiryo UI" panose="020B0604030504040204" pitchFamily="50" charset="-128"/>
              </a:rPr>
              <a:t>にアクセス可能</a:t>
            </a:r>
          </a:p>
        </p:txBody>
      </p:sp>
      <p:sp>
        <p:nvSpPr>
          <p:cNvPr id="24" name="右矢印 3">
            <a:extLst>
              <a:ext uri="{FF2B5EF4-FFF2-40B4-BE49-F238E27FC236}">
                <a16:creationId xmlns:a16="http://schemas.microsoft.com/office/drawing/2014/main" id="{770EA5DA-4525-817E-C071-31B43D5BD752}"/>
              </a:ext>
            </a:extLst>
          </p:cNvPr>
          <p:cNvSpPr/>
          <p:nvPr/>
        </p:nvSpPr>
        <p:spPr bwMode="auto">
          <a:xfrm>
            <a:off x="3864634" y="4170930"/>
            <a:ext cx="445206" cy="312085"/>
          </a:xfrm>
          <a:prstGeom prst="rightArrow">
            <a:avLst/>
          </a:prstGeom>
          <a:solidFill>
            <a:schemeClr val="accent4">
              <a:alpha val="90000"/>
            </a:schemeClr>
          </a:solidFill>
          <a:ln w="19050">
            <a:solidFill>
              <a:srgbClr val="000000"/>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F45E7C76-6A06-CB15-527D-74A43FDA1A57}"/>
              </a:ext>
            </a:extLst>
          </p:cNvPr>
          <p:cNvSpPr txBox="1"/>
          <p:nvPr/>
        </p:nvSpPr>
        <p:spPr>
          <a:xfrm>
            <a:off x="1430743" y="4188472"/>
            <a:ext cx="2583867" cy="276999"/>
          </a:xfrm>
          <a:prstGeom prst="rect">
            <a:avLst/>
          </a:prstGeom>
          <a:noFill/>
        </p:spPr>
        <p:txBody>
          <a:bodyPr wrap="square" rtlCol="0">
            <a:spAutoFit/>
          </a:bodyPr>
          <a:lstStyle/>
          <a:p>
            <a:r>
              <a:rPr lang="en-US" altLang="ja-JP" sz="1200" dirty="0">
                <a:latin typeface="Meiryo UI" panose="020B0604030504040204" pitchFamily="50" charset="-128"/>
                <a:ea typeface="Meiryo UI" panose="020B0604030504040204" pitchFamily="50" charset="-128"/>
              </a:rPr>
              <a:t>EBP – 0x4</a:t>
            </a:r>
            <a:r>
              <a:rPr lang="ja-JP" altLang="en-US" sz="1200" dirty="0">
                <a:latin typeface="Meiryo UI" panose="020B0604030504040204" pitchFamily="50" charset="-128"/>
                <a:ea typeface="Meiryo UI" panose="020B0604030504040204" pitchFamily="50" charset="-128"/>
              </a:rPr>
              <a:t>で変数</a:t>
            </a:r>
            <a:r>
              <a:rPr lang="en-US" altLang="ja-JP" sz="1200" dirty="0">
                <a:latin typeface="Meiryo UI" panose="020B0604030504040204" pitchFamily="50" charset="-128"/>
                <a:ea typeface="Meiryo UI" panose="020B0604030504040204" pitchFamily="50" charset="-128"/>
              </a:rPr>
              <a:t>1</a:t>
            </a:r>
            <a:r>
              <a:rPr lang="ja-JP" altLang="en-US" sz="1200" dirty="0">
                <a:latin typeface="Meiryo UI" panose="020B0604030504040204" pitchFamily="50" charset="-128"/>
                <a:ea typeface="Meiryo UI" panose="020B0604030504040204" pitchFamily="50" charset="-128"/>
              </a:rPr>
              <a:t>にアクセス可能</a:t>
            </a:r>
          </a:p>
        </p:txBody>
      </p:sp>
      <p:sp>
        <p:nvSpPr>
          <p:cNvPr id="26" name="右矢印 3">
            <a:extLst>
              <a:ext uri="{FF2B5EF4-FFF2-40B4-BE49-F238E27FC236}">
                <a16:creationId xmlns:a16="http://schemas.microsoft.com/office/drawing/2014/main" id="{2E825DD1-4A32-E209-FA39-6CEB43C040E7}"/>
              </a:ext>
            </a:extLst>
          </p:cNvPr>
          <p:cNvSpPr/>
          <p:nvPr/>
        </p:nvSpPr>
        <p:spPr bwMode="auto">
          <a:xfrm>
            <a:off x="3864634" y="5328629"/>
            <a:ext cx="445206" cy="312085"/>
          </a:xfrm>
          <a:prstGeom prst="rightArrow">
            <a:avLst/>
          </a:prstGeom>
          <a:solidFill>
            <a:schemeClr val="accent4">
              <a:alpha val="90000"/>
            </a:schemeClr>
          </a:solidFill>
          <a:ln w="19050">
            <a:solidFill>
              <a:srgbClr val="000000"/>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27" name="テキスト ボックス 26">
            <a:extLst>
              <a:ext uri="{FF2B5EF4-FFF2-40B4-BE49-F238E27FC236}">
                <a16:creationId xmlns:a16="http://schemas.microsoft.com/office/drawing/2014/main" id="{0F0AC686-11EB-90E9-53EB-0993899A43EA}"/>
              </a:ext>
            </a:extLst>
          </p:cNvPr>
          <p:cNvSpPr txBox="1"/>
          <p:nvPr/>
        </p:nvSpPr>
        <p:spPr>
          <a:xfrm>
            <a:off x="1430743" y="5346171"/>
            <a:ext cx="2583867" cy="276999"/>
          </a:xfrm>
          <a:prstGeom prst="rect">
            <a:avLst/>
          </a:prstGeom>
          <a:noFill/>
        </p:spPr>
        <p:txBody>
          <a:bodyPr wrap="square" rtlCol="0">
            <a:spAutoFit/>
          </a:bodyPr>
          <a:lstStyle/>
          <a:p>
            <a:r>
              <a:rPr lang="en-US" altLang="ja-JP" sz="1200" dirty="0">
                <a:latin typeface="Meiryo UI" panose="020B0604030504040204" pitchFamily="50" charset="-128"/>
                <a:ea typeface="Meiryo UI" panose="020B0604030504040204" pitchFamily="50" charset="-128"/>
              </a:rPr>
              <a:t>EBP + 0x8</a:t>
            </a:r>
            <a:r>
              <a:rPr lang="ja-JP" altLang="en-US" sz="1200" dirty="0">
                <a:latin typeface="Meiryo UI" panose="020B0604030504040204" pitchFamily="50" charset="-128"/>
                <a:ea typeface="Meiryo UI" panose="020B0604030504040204" pitchFamily="50" charset="-128"/>
              </a:rPr>
              <a:t>で引数</a:t>
            </a:r>
            <a:r>
              <a:rPr lang="en-US" altLang="ja-JP" sz="1200" dirty="0">
                <a:latin typeface="Meiryo UI" panose="020B0604030504040204" pitchFamily="50" charset="-128"/>
                <a:ea typeface="Meiryo UI" panose="020B0604030504040204" pitchFamily="50" charset="-128"/>
              </a:rPr>
              <a:t>1</a:t>
            </a:r>
            <a:r>
              <a:rPr lang="ja-JP" altLang="en-US" sz="1200" dirty="0">
                <a:latin typeface="Meiryo UI" panose="020B0604030504040204" pitchFamily="50" charset="-128"/>
                <a:ea typeface="Meiryo UI" panose="020B0604030504040204" pitchFamily="50" charset="-128"/>
              </a:rPr>
              <a:t>にアクセス可能</a:t>
            </a:r>
          </a:p>
        </p:txBody>
      </p:sp>
      <p:sp>
        <p:nvSpPr>
          <p:cNvPr id="28" name="右矢印 3">
            <a:extLst>
              <a:ext uri="{FF2B5EF4-FFF2-40B4-BE49-F238E27FC236}">
                <a16:creationId xmlns:a16="http://schemas.microsoft.com/office/drawing/2014/main" id="{2A7D5DC1-6F63-1123-3E83-A5D25321CD0B}"/>
              </a:ext>
            </a:extLst>
          </p:cNvPr>
          <p:cNvSpPr/>
          <p:nvPr/>
        </p:nvSpPr>
        <p:spPr bwMode="auto">
          <a:xfrm>
            <a:off x="3864634" y="5700694"/>
            <a:ext cx="445206" cy="312085"/>
          </a:xfrm>
          <a:prstGeom prst="rightArrow">
            <a:avLst/>
          </a:prstGeom>
          <a:solidFill>
            <a:schemeClr val="accent4">
              <a:alpha val="90000"/>
            </a:schemeClr>
          </a:solidFill>
          <a:ln w="19050">
            <a:solidFill>
              <a:srgbClr val="000000"/>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F2272B52-31EB-EC7A-A86E-9B74B1010E87}"/>
              </a:ext>
            </a:extLst>
          </p:cNvPr>
          <p:cNvSpPr txBox="1"/>
          <p:nvPr/>
        </p:nvSpPr>
        <p:spPr>
          <a:xfrm>
            <a:off x="1430743" y="5718236"/>
            <a:ext cx="2583867" cy="276999"/>
          </a:xfrm>
          <a:prstGeom prst="rect">
            <a:avLst/>
          </a:prstGeom>
          <a:noFill/>
        </p:spPr>
        <p:txBody>
          <a:bodyPr wrap="square" rtlCol="0">
            <a:spAutoFit/>
          </a:bodyPr>
          <a:lstStyle/>
          <a:p>
            <a:r>
              <a:rPr lang="en-US" altLang="ja-JP" sz="1200" dirty="0">
                <a:latin typeface="Meiryo UI" panose="020B0604030504040204" pitchFamily="50" charset="-128"/>
                <a:ea typeface="Meiryo UI" panose="020B0604030504040204" pitchFamily="50" charset="-128"/>
              </a:rPr>
              <a:t>EBP + 0xC</a:t>
            </a:r>
            <a:r>
              <a:rPr lang="ja-JP" altLang="en-US" sz="1200" dirty="0">
                <a:latin typeface="Meiryo UI" panose="020B0604030504040204" pitchFamily="50" charset="-128"/>
                <a:ea typeface="Meiryo UI" panose="020B0604030504040204" pitchFamily="50" charset="-128"/>
              </a:rPr>
              <a:t>で引数</a:t>
            </a:r>
            <a:r>
              <a:rPr lang="en-US" altLang="ja-JP" sz="1200" dirty="0">
                <a:latin typeface="Meiryo UI" panose="020B0604030504040204" pitchFamily="50" charset="-128"/>
                <a:ea typeface="Meiryo UI" panose="020B0604030504040204" pitchFamily="50" charset="-128"/>
              </a:rPr>
              <a:t>2</a:t>
            </a:r>
            <a:r>
              <a:rPr lang="ja-JP" altLang="en-US" sz="1200" dirty="0">
                <a:latin typeface="Meiryo UI" panose="020B0604030504040204" pitchFamily="50" charset="-128"/>
                <a:ea typeface="Meiryo UI" panose="020B0604030504040204" pitchFamily="50" charset="-128"/>
              </a:rPr>
              <a:t>にアクセス可能</a:t>
            </a:r>
          </a:p>
        </p:txBody>
      </p:sp>
    </p:spTree>
    <p:extLst>
      <p:ext uri="{BB962C8B-B14F-4D97-AF65-F5344CB8AC3E}">
        <p14:creationId xmlns:p14="http://schemas.microsoft.com/office/powerpoint/2010/main" val="323676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前提知識：</a:t>
            </a: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PLT</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と</a:t>
            </a: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GOT</a:t>
            </a:r>
            <a:endPar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endParaRPr>
          </a:p>
        </p:txBody>
      </p:sp>
      <p:sp>
        <p:nvSpPr>
          <p:cNvPr id="2" name="正方形/長方形 1">
            <a:extLst>
              <a:ext uri="{FF2B5EF4-FFF2-40B4-BE49-F238E27FC236}">
                <a16:creationId xmlns:a16="http://schemas.microsoft.com/office/drawing/2014/main" id="{40138F1F-EDBF-2F8E-4DEB-4ECD6FE542D5}"/>
              </a:ext>
            </a:extLst>
          </p:cNvPr>
          <p:cNvSpPr/>
          <p:nvPr/>
        </p:nvSpPr>
        <p:spPr>
          <a:xfrm>
            <a:off x="91975" y="681073"/>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PLT</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GOT</a:t>
            </a:r>
            <a:r>
              <a:rPr lang="ja-JP" altLang="en-US" sz="1600" dirty="0">
                <a:latin typeface="Meiryo UI" panose="020B0604030504040204" pitchFamily="50" charset="-128"/>
                <a:ea typeface="Meiryo UI" panose="020B0604030504040204" pitchFamily="50" charset="-128"/>
              </a:rPr>
              <a:t>とは</a:t>
            </a:r>
            <a:endParaRPr lang="ja-JP" altLang="en-US" sz="1600" dirty="0"/>
          </a:p>
        </p:txBody>
      </p:sp>
      <p:sp>
        <p:nvSpPr>
          <p:cNvPr id="4" name="テキスト ボックス 3">
            <a:extLst>
              <a:ext uri="{FF2B5EF4-FFF2-40B4-BE49-F238E27FC236}">
                <a16:creationId xmlns:a16="http://schemas.microsoft.com/office/drawing/2014/main" id="{9CE5C8D9-D555-7E03-9174-796FEBD8700B}"/>
              </a:ext>
            </a:extLst>
          </p:cNvPr>
          <p:cNvSpPr txBox="1"/>
          <p:nvPr/>
        </p:nvSpPr>
        <p:spPr>
          <a:xfrm>
            <a:off x="227022" y="1019627"/>
            <a:ext cx="9831377" cy="1600438"/>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rPr>
              <a:t>Linux</a:t>
            </a:r>
            <a:r>
              <a:rPr lang="ja-JP" altLang="en-US" sz="1400" dirty="0">
                <a:latin typeface="Meiryo UI" panose="020B0604030504040204" pitchFamily="50" charset="-128"/>
                <a:ea typeface="Meiryo UI" panose="020B0604030504040204" pitchFamily="50" charset="-128"/>
              </a:rPr>
              <a:t>で外部ライブラリ</a:t>
            </a:r>
            <a:r>
              <a:rPr lang="en-US" altLang="ja-JP" sz="1400" dirty="0">
                <a:latin typeface="Meiryo UI" panose="020B0604030504040204" pitchFamily="50" charset="-128"/>
                <a:ea typeface="Meiryo UI" panose="020B0604030504040204" pitchFamily="50" charset="-128"/>
              </a:rPr>
              <a:t>(libc.so</a:t>
            </a:r>
            <a:r>
              <a:rPr lang="ja-JP" altLang="en-US" sz="1400" dirty="0">
                <a:latin typeface="Meiryo UI" panose="020B0604030504040204" pitchFamily="50" charset="-128"/>
                <a:ea typeface="Meiryo UI" panose="020B0604030504040204" pitchFamily="50" charset="-128"/>
              </a:rPr>
              <a:t>など</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関数を呼び出すための仕組み。</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PLT</a:t>
            </a:r>
            <a:r>
              <a:rPr lang="ja-JP" altLang="en-US" sz="1400" dirty="0">
                <a:latin typeface="Meiryo UI" panose="020B0604030504040204" pitchFamily="50" charset="-128"/>
                <a:ea typeface="Meiryo UI" panose="020B0604030504040204" pitchFamily="50" charset="-128"/>
              </a:rPr>
              <a:t>：外部ライブラリのアドレス解決用関数の集まり</a:t>
            </a:r>
          </a:p>
          <a:p>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GOT</a:t>
            </a:r>
            <a:r>
              <a:rPr lang="ja-JP" altLang="en-US" sz="1400" dirty="0">
                <a:latin typeface="Meiryo UI" panose="020B0604030504040204" pitchFamily="50" charset="-128"/>
                <a:ea typeface="Meiryo UI" panose="020B0604030504040204" pitchFamily="50" charset="-128"/>
              </a:rPr>
              <a:t>：解決された外部ライブラリのアドレスをキャッシュするテーブル</a:t>
            </a: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(ASLR</a:t>
            </a:r>
            <a:r>
              <a:rPr lang="ja-JP" altLang="en-US" sz="1400" dirty="0">
                <a:latin typeface="Meiryo UI" panose="020B0604030504040204" pitchFamily="50" charset="-128"/>
                <a:ea typeface="Meiryo UI" panose="020B0604030504040204" pitchFamily="50" charset="-128"/>
              </a:rPr>
              <a:t>ではランダム化されない。</a:t>
            </a:r>
            <a:r>
              <a:rPr lang="en-US" altLang="ja-JP" sz="1400" dirty="0">
                <a:latin typeface="Meiryo UI" panose="020B0604030504040204" pitchFamily="50" charset="-128"/>
                <a:ea typeface="Meiryo UI" panose="020B0604030504040204" pitchFamily="50" charset="-128"/>
              </a:rPr>
              <a:t>PIE</a:t>
            </a:r>
            <a:r>
              <a:rPr lang="ja-JP" altLang="en-US" sz="1400" dirty="0">
                <a:latin typeface="Meiryo UI" panose="020B0604030504040204" pitchFamily="50" charset="-128"/>
                <a:ea typeface="Meiryo UI" panose="020B0604030504040204" pitchFamily="50" charset="-128"/>
              </a:rPr>
              <a:t>ではランダム化される</a:t>
            </a:r>
            <a:r>
              <a:rPr lang="en-US" altLang="ja-JP" sz="1400" dirty="0">
                <a:latin typeface="Meiryo UI" panose="020B0604030504040204" pitchFamily="50" charset="-128"/>
                <a:ea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関数が一度も呼ばれていないときは</a:t>
            </a:r>
            <a:r>
              <a:rPr lang="en-US" altLang="ja-JP" sz="1400" dirty="0">
                <a:latin typeface="Meiryo UI" panose="020B0604030504040204" pitchFamily="50" charset="-128"/>
                <a:ea typeface="Meiryo UI" panose="020B0604030504040204" pitchFamily="50" charset="-128"/>
              </a:rPr>
              <a:t>GOT</a:t>
            </a:r>
            <a:r>
              <a:rPr lang="ja-JP" altLang="en-US" sz="1400" dirty="0">
                <a:latin typeface="Meiryo UI" panose="020B0604030504040204" pitchFamily="50" charset="-128"/>
                <a:ea typeface="Meiryo UI" panose="020B0604030504040204" pitchFamily="50" charset="-128"/>
              </a:rPr>
              <a:t>には</a:t>
            </a:r>
            <a:r>
              <a:rPr lang="en-US" altLang="ja-JP" sz="1400" dirty="0">
                <a:latin typeface="Meiryo UI" panose="020B0604030504040204" pitchFamily="50" charset="-128"/>
                <a:ea typeface="Meiryo UI" panose="020B0604030504040204" pitchFamily="50" charset="-128"/>
              </a:rPr>
              <a:t>PLT</a:t>
            </a:r>
            <a:r>
              <a:rPr lang="ja-JP" altLang="en-US" sz="1400" dirty="0">
                <a:latin typeface="Meiryo UI" panose="020B0604030504040204" pitchFamily="50" charset="-128"/>
                <a:ea typeface="Meiryo UI" panose="020B0604030504040204" pitchFamily="50" charset="-128"/>
              </a:rPr>
              <a:t>の</a:t>
            </a:r>
            <a:r>
              <a:rPr lang="en-US" altLang="ja-JP" sz="1400" dirty="0">
                <a:latin typeface="Meiryo UI" panose="020B0604030504040204" pitchFamily="50" charset="-128"/>
                <a:ea typeface="Meiryo UI" panose="020B0604030504040204" pitchFamily="50" charset="-128"/>
              </a:rPr>
              <a:t>2</a:t>
            </a:r>
            <a:r>
              <a:rPr lang="ja-JP" altLang="en-US" sz="1400" dirty="0">
                <a:latin typeface="Meiryo UI" panose="020B0604030504040204" pitchFamily="50" charset="-128"/>
                <a:ea typeface="Meiryo UI" panose="020B0604030504040204" pitchFamily="50" charset="-128"/>
              </a:rPr>
              <a:t>行目にある命令</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アドレス解決処理</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のアドレスが格納されており、</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関数が一度呼び出されると、外部ライブラリの当該関数のアドレスが</a:t>
            </a:r>
            <a:r>
              <a:rPr lang="en-US" altLang="ja-JP" sz="1400" dirty="0">
                <a:latin typeface="Meiryo UI" panose="020B0604030504040204" pitchFamily="50" charset="-128"/>
                <a:ea typeface="Meiryo UI" panose="020B0604030504040204" pitchFamily="50" charset="-128"/>
              </a:rPr>
              <a:t>GOT</a:t>
            </a:r>
            <a:r>
              <a:rPr lang="ja-JP" altLang="en-US" sz="1400" dirty="0">
                <a:latin typeface="Meiryo UI" panose="020B0604030504040204" pitchFamily="50" charset="-128"/>
                <a:ea typeface="Meiryo UI" panose="020B0604030504040204" pitchFamily="50" charset="-128"/>
              </a:rPr>
              <a:t>に格納される。</a:t>
            </a:r>
            <a:endParaRPr lang="en-US" altLang="ja-JP" sz="140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A0B3DBB-BE00-C47E-D647-3AB7F44015E4}"/>
              </a:ext>
            </a:extLst>
          </p:cNvPr>
          <p:cNvSpPr txBox="1"/>
          <p:nvPr/>
        </p:nvSpPr>
        <p:spPr>
          <a:xfrm>
            <a:off x="1581713" y="3652492"/>
            <a:ext cx="803425" cy="276999"/>
          </a:xfrm>
          <a:prstGeom prst="rect">
            <a:avLst/>
          </a:prstGeom>
          <a:noFill/>
        </p:spPr>
        <p:txBody>
          <a:bodyPr wrap="none" rtlCol="0">
            <a:spAutoFit/>
          </a:bodyPr>
          <a:lstStyle/>
          <a:p>
            <a:r>
              <a:rPr lang="ja-JP" altLang="en-US" sz="1200" dirty="0">
                <a:solidFill>
                  <a:prstClr val="black"/>
                </a:solidFill>
                <a:latin typeface="Meiryo UI" panose="020B0604030504040204" pitchFamily="50" charset="-128"/>
                <a:ea typeface="Meiryo UI" panose="020B0604030504040204" pitchFamily="50" charset="-128"/>
              </a:rPr>
              <a:t>仮想メモリ</a:t>
            </a:r>
            <a:endParaRPr lang="en-US" altLang="ja-JP" sz="1200" dirty="0">
              <a:solidFill>
                <a:prstClr val="black"/>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D3AFAA75-B76E-6B22-DB96-3BE32628F77E}"/>
              </a:ext>
            </a:extLst>
          </p:cNvPr>
          <p:cNvSpPr/>
          <p:nvPr/>
        </p:nvSpPr>
        <p:spPr>
          <a:xfrm>
            <a:off x="1777479" y="3927517"/>
            <a:ext cx="8280920" cy="646906"/>
          </a:xfrm>
          <a:prstGeom prst="rect">
            <a:avLst/>
          </a:prstGeom>
          <a:solidFill>
            <a:sysClr val="window" lastClr="FFFFFF">
              <a:lumMod val="95000"/>
            </a:sysClr>
          </a:solidFill>
          <a:ln w="25400" cap="flat" cmpd="sng" algn="ctr">
            <a:solidFill>
              <a:sysClr val="windowText" lastClr="00000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7" name="正方形/長方形 6">
            <a:extLst>
              <a:ext uri="{FF2B5EF4-FFF2-40B4-BE49-F238E27FC236}">
                <a16:creationId xmlns:a16="http://schemas.microsoft.com/office/drawing/2014/main" id="{DC1635AE-0FD7-7B7A-7D0E-A0590A3FD927}"/>
              </a:ext>
            </a:extLst>
          </p:cNvPr>
          <p:cNvSpPr/>
          <p:nvPr/>
        </p:nvSpPr>
        <p:spPr>
          <a:xfrm>
            <a:off x="2066916" y="3927517"/>
            <a:ext cx="2088232" cy="646906"/>
          </a:xfrm>
          <a:prstGeom prst="rect">
            <a:avLst/>
          </a:prstGeom>
          <a:solidFill>
            <a:srgbClr val="9BBB59">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8" name="正方形/長方形 7">
            <a:extLst>
              <a:ext uri="{FF2B5EF4-FFF2-40B4-BE49-F238E27FC236}">
                <a16:creationId xmlns:a16="http://schemas.microsoft.com/office/drawing/2014/main" id="{7CEC2617-D060-C144-30C9-1D5019277E88}"/>
              </a:ext>
            </a:extLst>
          </p:cNvPr>
          <p:cNvSpPr/>
          <p:nvPr/>
        </p:nvSpPr>
        <p:spPr>
          <a:xfrm>
            <a:off x="7197311" y="3927517"/>
            <a:ext cx="846269" cy="646906"/>
          </a:xfrm>
          <a:prstGeom prst="rect">
            <a:avLst/>
          </a:prstGeom>
          <a:solidFill>
            <a:srgbClr val="C0504D">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Stack</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9" name="正方形/長方形 8">
            <a:extLst>
              <a:ext uri="{FF2B5EF4-FFF2-40B4-BE49-F238E27FC236}">
                <a16:creationId xmlns:a16="http://schemas.microsoft.com/office/drawing/2014/main" id="{9D02DE2A-E49F-BD37-CFE2-ED1271A346C2}"/>
              </a:ext>
            </a:extLst>
          </p:cNvPr>
          <p:cNvSpPr/>
          <p:nvPr/>
        </p:nvSpPr>
        <p:spPr>
          <a:xfrm>
            <a:off x="8367725" y="3927517"/>
            <a:ext cx="1690674" cy="646906"/>
          </a:xfrm>
          <a:prstGeom prst="rect">
            <a:avLst/>
          </a:prstGeom>
          <a:solidFill>
            <a:srgbClr val="8064A2">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OS</a:t>
            </a:r>
            <a:r>
              <a:rPr kumimoji="0" lang="ja-JP" altLang="en-US" sz="1050" b="1" i="0" u="none" strike="noStrike" kern="0" cap="none" spc="0" normalizeH="0" baseline="0" noProof="0" dirty="0">
                <a:ln>
                  <a:noFill/>
                </a:ln>
                <a:solidFill>
                  <a:prstClr val="black"/>
                </a:solidFill>
                <a:effectLst/>
                <a:uLnTx/>
                <a:uFillTx/>
                <a:latin typeface="Meiryo UI"/>
                <a:ea typeface="Meiryo UI"/>
                <a:cs typeface="+mn-cs"/>
              </a:rPr>
              <a:t>領域</a:t>
            </a:r>
          </a:p>
        </p:txBody>
      </p:sp>
      <p:sp>
        <p:nvSpPr>
          <p:cNvPr id="10" name="正方形/長方形 9">
            <a:extLst>
              <a:ext uri="{FF2B5EF4-FFF2-40B4-BE49-F238E27FC236}">
                <a16:creationId xmlns:a16="http://schemas.microsoft.com/office/drawing/2014/main" id="{24A7F038-2529-9472-7DCE-B52E8FAD441E}"/>
              </a:ext>
            </a:extLst>
          </p:cNvPr>
          <p:cNvSpPr/>
          <p:nvPr/>
        </p:nvSpPr>
        <p:spPr>
          <a:xfrm>
            <a:off x="4525347" y="3927517"/>
            <a:ext cx="1966319" cy="646906"/>
          </a:xfrm>
          <a:prstGeom prst="rect">
            <a:avLst/>
          </a:prstGeom>
          <a:solidFill>
            <a:srgbClr val="4F81BD">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Library</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1" name="正方形/長方形 10">
            <a:extLst>
              <a:ext uri="{FF2B5EF4-FFF2-40B4-BE49-F238E27FC236}">
                <a16:creationId xmlns:a16="http://schemas.microsoft.com/office/drawing/2014/main" id="{DD8605B5-427D-54B4-44E6-2D177813355C}"/>
              </a:ext>
            </a:extLst>
          </p:cNvPr>
          <p:cNvSpPr/>
          <p:nvPr/>
        </p:nvSpPr>
        <p:spPr>
          <a:xfrm>
            <a:off x="2066916" y="3927517"/>
            <a:ext cx="572236" cy="646906"/>
          </a:xfrm>
          <a:prstGeom prst="rect">
            <a:avLst/>
          </a:prstGeom>
          <a:solidFill>
            <a:srgbClr val="9BBB59">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.text</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2" name="正方形/長方形 11">
            <a:extLst>
              <a:ext uri="{FF2B5EF4-FFF2-40B4-BE49-F238E27FC236}">
                <a16:creationId xmlns:a16="http://schemas.microsoft.com/office/drawing/2014/main" id="{50B2D14F-D084-DFA5-8539-437E8BF258E0}"/>
              </a:ext>
            </a:extLst>
          </p:cNvPr>
          <p:cNvSpPr/>
          <p:nvPr/>
        </p:nvSpPr>
        <p:spPr>
          <a:xfrm>
            <a:off x="2864335" y="3927517"/>
            <a:ext cx="438802" cy="646906"/>
          </a:xfrm>
          <a:prstGeom prst="rect">
            <a:avLst/>
          </a:prstGeom>
          <a:solidFill>
            <a:srgbClr val="9BBB59">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a:t>
            </a:r>
            <a:r>
              <a:rPr kumimoji="0" lang="en-US" altLang="ja-JP" sz="1050" b="1" i="0" u="none" strike="noStrike" kern="0" cap="none" spc="0" normalizeH="0" baseline="0" noProof="0" dirty="0" err="1">
                <a:ln>
                  <a:noFill/>
                </a:ln>
                <a:solidFill>
                  <a:prstClr val="black"/>
                </a:solidFill>
                <a:effectLst/>
                <a:uLnTx/>
                <a:uFillTx/>
                <a:latin typeface="Meiryo UI"/>
                <a:ea typeface="Meiryo UI"/>
                <a:cs typeface="+mn-cs"/>
              </a:rPr>
              <a:t>plt</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3" name="正方形/長方形 12">
            <a:extLst>
              <a:ext uri="{FF2B5EF4-FFF2-40B4-BE49-F238E27FC236}">
                <a16:creationId xmlns:a16="http://schemas.microsoft.com/office/drawing/2014/main" id="{1E605F5C-A6A9-7652-0C33-E533759BF797}"/>
              </a:ext>
            </a:extLst>
          </p:cNvPr>
          <p:cNvSpPr/>
          <p:nvPr/>
        </p:nvSpPr>
        <p:spPr>
          <a:xfrm>
            <a:off x="3523539" y="3927517"/>
            <a:ext cx="507799" cy="646906"/>
          </a:xfrm>
          <a:prstGeom prst="rect">
            <a:avLst/>
          </a:prstGeom>
          <a:solidFill>
            <a:srgbClr val="9BBB59">
              <a:lumMod val="20000"/>
              <a:lumOff val="8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solidFill>
                  <a:prstClr val="black"/>
                </a:solidFill>
                <a:effectLst/>
                <a:uLnTx/>
                <a:uFillTx/>
                <a:latin typeface="Meiryo UI"/>
                <a:ea typeface="Meiryo UI"/>
                <a:cs typeface="+mn-cs"/>
              </a:rPr>
              <a:t>.got</a:t>
            </a:r>
            <a:endParaRPr kumimoji="0" lang="ja-JP" altLang="en-US" sz="1050" b="1" i="0" u="none" strike="noStrike" kern="0" cap="none" spc="0" normalizeH="0" baseline="0" noProof="0" dirty="0">
              <a:ln>
                <a:noFill/>
              </a:ln>
              <a:solidFill>
                <a:prstClr val="black"/>
              </a:solidFill>
              <a:effectLst/>
              <a:uLnTx/>
              <a:uFillTx/>
              <a:latin typeface="Meiryo UI"/>
              <a:ea typeface="Meiryo UI"/>
              <a:cs typeface="+mn-cs"/>
            </a:endParaRPr>
          </a:p>
        </p:txBody>
      </p:sp>
      <p:sp>
        <p:nvSpPr>
          <p:cNvPr id="14" name="テキスト ボックス 13">
            <a:extLst>
              <a:ext uri="{FF2B5EF4-FFF2-40B4-BE49-F238E27FC236}">
                <a16:creationId xmlns:a16="http://schemas.microsoft.com/office/drawing/2014/main" id="{AE6BABD8-3EC2-5E18-79CC-83A795D4548E}"/>
              </a:ext>
            </a:extLst>
          </p:cNvPr>
          <p:cNvSpPr txBox="1"/>
          <p:nvPr/>
        </p:nvSpPr>
        <p:spPr>
          <a:xfrm>
            <a:off x="2588649" y="4112471"/>
            <a:ext cx="348172" cy="276999"/>
          </a:xfrm>
          <a:prstGeom prst="rect">
            <a:avLst/>
          </a:prstGeom>
          <a:noFill/>
        </p:spPr>
        <p:txBody>
          <a:bodyPr wrap="none" rtlCol="0">
            <a:spAutoFit/>
          </a:bodyPr>
          <a:lstStyle/>
          <a:p>
            <a:r>
              <a:rPr lang="en-US" altLang="ja-JP" sz="1200" dirty="0">
                <a:solidFill>
                  <a:prstClr val="black"/>
                </a:solidFill>
                <a:latin typeface="Meiryo UI" panose="020B0604030504040204" pitchFamily="50" charset="-128"/>
                <a:ea typeface="Meiryo UI" panose="020B0604030504040204" pitchFamily="50" charset="-128"/>
              </a:rPr>
              <a:t>…</a:t>
            </a:r>
          </a:p>
        </p:txBody>
      </p:sp>
      <p:sp>
        <p:nvSpPr>
          <p:cNvPr id="15" name="テキスト ボックス 14">
            <a:extLst>
              <a:ext uri="{FF2B5EF4-FFF2-40B4-BE49-F238E27FC236}">
                <a16:creationId xmlns:a16="http://schemas.microsoft.com/office/drawing/2014/main" id="{E924B33C-6D38-A6F2-F30C-2855549ADBA8}"/>
              </a:ext>
            </a:extLst>
          </p:cNvPr>
          <p:cNvSpPr txBox="1"/>
          <p:nvPr/>
        </p:nvSpPr>
        <p:spPr>
          <a:xfrm>
            <a:off x="3255676" y="4112471"/>
            <a:ext cx="348172" cy="276999"/>
          </a:xfrm>
          <a:prstGeom prst="rect">
            <a:avLst/>
          </a:prstGeom>
          <a:noFill/>
        </p:spPr>
        <p:txBody>
          <a:bodyPr wrap="none" rtlCol="0">
            <a:spAutoFit/>
          </a:bodyPr>
          <a:lstStyle/>
          <a:p>
            <a:r>
              <a:rPr lang="en-US" altLang="ja-JP" sz="1200" dirty="0">
                <a:solidFill>
                  <a:prstClr val="black"/>
                </a:solidFill>
                <a:latin typeface="Meiryo UI" panose="020B0604030504040204" pitchFamily="50" charset="-128"/>
                <a:ea typeface="Meiryo UI" panose="020B0604030504040204" pitchFamily="50" charset="-128"/>
              </a:rPr>
              <a:t>…</a:t>
            </a:r>
          </a:p>
        </p:txBody>
      </p:sp>
      <p:cxnSp>
        <p:nvCxnSpPr>
          <p:cNvPr id="16" name="曲線コネクタ 3">
            <a:extLst>
              <a:ext uri="{FF2B5EF4-FFF2-40B4-BE49-F238E27FC236}">
                <a16:creationId xmlns:a16="http://schemas.microsoft.com/office/drawing/2014/main" id="{05E34115-B225-BDDC-CAFB-AC5BF64F9BCF}"/>
              </a:ext>
            </a:extLst>
          </p:cNvPr>
          <p:cNvCxnSpPr>
            <a:stCxn id="11" idx="2"/>
            <a:endCxn id="12" idx="2"/>
          </p:cNvCxnSpPr>
          <p:nvPr/>
        </p:nvCxnSpPr>
        <p:spPr>
          <a:xfrm rot="16200000" flipH="1">
            <a:off x="2718385" y="4209072"/>
            <a:ext cx="12700" cy="730702"/>
          </a:xfrm>
          <a:prstGeom prst="curvedConnector3">
            <a:avLst>
              <a:gd name="adj1" fmla="val 1800000"/>
            </a:avLst>
          </a:prstGeom>
          <a:noFill/>
          <a:ln w="76200" cap="flat" cmpd="sng" algn="ctr">
            <a:solidFill>
              <a:srgbClr val="C0504D">
                <a:alpha val="50000"/>
              </a:srgbClr>
            </a:solidFill>
            <a:prstDash val="solid"/>
            <a:headEnd type="none" w="med" len="med"/>
            <a:tailEnd type="triangle" w="med" len="med"/>
          </a:ln>
          <a:effectLst>
            <a:glow>
              <a:sysClr val="window" lastClr="FFFFFF">
                <a:alpha val="60000"/>
              </a:sysClr>
            </a:glow>
          </a:effectLst>
        </p:spPr>
      </p:cxnSp>
      <p:sp>
        <p:nvSpPr>
          <p:cNvPr id="17" name="角丸四角形吹き出し 49">
            <a:extLst>
              <a:ext uri="{FF2B5EF4-FFF2-40B4-BE49-F238E27FC236}">
                <a16:creationId xmlns:a16="http://schemas.microsoft.com/office/drawing/2014/main" id="{FD2140D7-30F8-E703-421F-453C059EF419}"/>
              </a:ext>
            </a:extLst>
          </p:cNvPr>
          <p:cNvSpPr/>
          <p:nvPr/>
        </p:nvSpPr>
        <p:spPr>
          <a:xfrm>
            <a:off x="599076" y="5208628"/>
            <a:ext cx="2300777" cy="767574"/>
          </a:xfrm>
          <a:prstGeom prst="wedgeRoundRectCallout">
            <a:avLst>
              <a:gd name="adj1" fmla="val 35941"/>
              <a:gd name="adj2" fmla="val -96715"/>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【STEP</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①</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外部ライブラリ関数</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(printf)</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を呼び出したい。</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アドレスが分からないので、</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まずは</a:t>
            </a:r>
            <a:r>
              <a:rPr kumimoji="0" lang="en-US" altLang="ja-JP" sz="1000" b="0" i="0" u="none" strike="noStrike" kern="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printf@plt</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を呼び出し</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18" name="曲線コネクタ 50">
            <a:extLst>
              <a:ext uri="{FF2B5EF4-FFF2-40B4-BE49-F238E27FC236}">
                <a16:creationId xmlns:a16="http://schemas.microsoft.com/office/drawing/2014/main" id="{3BF02F79-A8E5-0781-28FE-23BFAF92C4FE}"/>
              </a:ext>
            </a:extLst>
          </p:cNvPr>
          <p:cNvCxnSpPr>
            <a:stCxn id="12" idx="0"/>
            <a:endCxn id="13" idx="0"/>
          </p:cNvCxnSpPr>
          <p:nvPr/>
        </p:nvCxnSpPr>
        <p:spPr>
          <a:xfrm rot="5400000" flipH="1" flipV="1">
            <a:off x="3430587" y="3580666"/>
            <a:ext cx="12700" cy="693703"/>
          </a:xfrm>
          <a:prstGeom prst="curvedConnector3">
            <a:avLst>
              <a:gd name="adj1" fmla="val 1800000"/>
            </a:avLst>
          </a:prstGeom>
          <a:noFill/>
          <a:ln w="76200" cap="flat" cmpd="sng" algn="ctr">
            <a:solidFill>
              <a:srgbClr val="C0504D">
                <a:alpha val="50000"/>
              </a:srgbClr>
            </a:solidFill>
            <a:prstDash val="solid"/>
            <a:headEnd type="none" w="med" len="med"/>
            <a:tailEnd type="triangle" w="med" len="med"/>
          </a:ln>
          <a:effectLst>
            <a:glow>
              <a:sysClr val="window" lastClr="FFFFFF">
                <a:alpha val="60000"/>
              </a:sysClr>
            </a:glow>
          </a:effectLst>
        </p:spPr>
      </p:cxnSp>
      <p:sp>
        <p:nvSpPr>
          <p:cNvPr id="19" name="角丸四角形吹き出し 51">
            <a:extLst>
              <a:ext uri="{FF2B5EF4-FFF2-40B4-BE49-F238E27FC236}">
                <a16:creationId xmlns:a16="http://schemas.microsoft.com/office/drawing/2014/main" id="{DD635900-5F3E-B4B6-F355-BDEB3C4DADF0}"/>
              </a:ext>
            </a:extLst>
          </p:cNvPr>
          <p:cNvSpPr/>
          <p:nvPr/>
        </p:nvSpPr>
        <p:spPr>
          <a:xfrm>
            <a:off x="4031338" y="2775937"/>
            <a:ext cx="2300777" cy="576064"/>
          </a:xfrm>
          <a:prstGeom prst="wedgeRoundRectCallout">
            <a:avLst>
              <a:gd name="adj1" fmla="val -58877"/>
              <a:gd name="adj2" fmla="val 104672"/>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【STEP</a:t>
            </a:r>
            <a:r>
              <a:rPr kumimoji="0" lang="ja-JP" altLang="en-US" sz="1000" kern="0" dirty="0">
                <a:solidFill>
                  <a:prstClr val="black"/>
                </a:solidFill>
                <a:latin typeface="Meiryo UI" panose="020B0604030504040204" pitchFamily="50" charset="-128"/>
                <a:ea typeface="Meiryo UI" panose="020B0604030504040204" pitchFamily="50" charset="-128"/>
              </a:rPr>
              <a:t>④</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外部ライブラリ関数</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(printf)</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の</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アドレスを解決し</a:t>
            </a:r>
            <a:r>
              <a:rPr kumimoji="0" lang="en-US" altLang="ja-JP" sz="1000" b="0" i="0" u="none" strike="noStrike" kern="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printf@got</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にキャッシュ</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20" name="曲線コネクタ 56">
            <a:extLst>
              <a:ext uri="{FF2B5EF4-FFF2-40B4-BE49-F238E27FC236}">
                <a16:creationId xmlns:a16="http://schemas.microsoft.com/office/drawing/2014/main" id="{C75943CC-3DF9-D7CF-80E6-20FB10D9948A}"/>
              </a:ext>
            </a:extLst>
          </p:cNvPr>
          <p:cNvCxnSpPr>
            <a:cxnSpLocks/>
          </p:cNvCxnSpPr>
          <p:nvPr/>
        </p:nvCxnSpPr>
        <p:spPr>
          <a:xfrm rot="16200000" flipH="1">
            <a:off x="4727694" y="3727939"/>
            <a:ext cx="12700" cy="1731068"/>
          </a:xfrm>
          <a:prstGeom prst="curvedConnector3">
            <a:avLst>
              <a:gd name="adj1" fmla="val 1800000"/>
            </a:avLst>
          </a:prstGeom>
          <a:noFill/>
          <a:ln w="76200" cap="flat" cmpd="sng" algn="ctr">
            <a:solidFill>
              <a:srgbClr val="C0504D">
                <a:alpha val="50000"/>
              </a:srgbClr>
            </a:solidFill>
            <a:prstDash val="solid"/>
            <a:headEnd type="none" w="med" len="med"/>
            <a:tailEnd type="triangle" w="med" len="med"/>
          </a:ln>
          <a:effectLst>
            <a:glow>
              <a:sysClr val="window" lastClr="FFFFFF">
                <a:alpha val="60000"/>
              </a:sysClr>
            </a:glow>
          </a:effectLst>
        </p:spPr>
      </p:cxnSp>
      <p:sp>
        <p:nvSpPr>
          <p:cNvPr id="21" name="角丸四角形吹き出し 59">
            <a:extLst>
              <a:ext uri="{FF2B5EF4-FFF2-40B4-BE49-F238E27FC236}">
                <a16:creationId xmlns:a16="http://schemas.microsoft.com/office/drawing/2014/main" id="{8B1C7FA7-AAB3-FC13-B294-80B04761D05C}"/>
              </a:ext>
            </a:extLst>
          </p:cNvPr>
          <p:cNvSpPr/>
          <p:nvPr/>
        </p:nvSpPr>
        <p:spPr>
          <a:xfrm>
            <a:off x="5649811" y="5117925"/>
            <a:ext cx="2300777" cy="576064"/>
          </a:xfrm>
          <a:prstGeom prst="wedgeRoundRectCallout">
            <a:avLst>
              <a:gd name="adj1" fmla="val -52802"/>
              <a:gd name="adj2" fmla="val -109495"/>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【STEP</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③</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2</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回目以降の外部ライブラリ関数</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(printf)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の呼び出しでは</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got</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を参照することで高速化</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2" name="角丸四角形吹き出し 51">
            <a:extLst>
              <a:ext uri="{FF2B5EF4-FFF2-40B4-BE49-F238E27FC236}">
                <a16:creationId xmlns:a16="http://schemas.microsoft.com/office/drawing/2014/main" id="{7C095BEB-DD63-51AC-D571-994EAFC66E06}"/>
              </a:ext>
            </a:extLst>
          </p:cNvPr>
          <p:cNvSpPr/>
          <p:nvPr/>
        </p:nvSpPr>
        <p:spPr>
          <a:xfrm>
            <a:off x="2277738" y="2775937"/>
            <a:ext cx="1543050" cy="576064"/>
          </a:xfrm>
          <a:prstGeom prst="wedgeRoundRectCallout">
            <a:avLst>
              <a:gd name="adj1" fmla="val 19688"/>
              <a:gd name="adj2" fmla="val 101677"/>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【STEP</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②</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printf@got</a:t>
            </a:r>
            <a:r>
              <a:rPr kumimoji="0" lang="ja-JP" altLang="en-US" sz="1000" kern="0" dirty="0">
                <a:solidFill>
                  <a:prstClr val="black"/>
                </a:solidFill>
                <a:latin typeface="Meiryo UI" panose="020B0604030504040204" pitchFamily="50" charset="-128"/>
                <a:ea typeface="Meiryo UI" panose="020B0604030504040204" pitchFamily="50" charset="-128"/>
              </a:rPr>
              <a:t>を呼び出し</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25" name="曲線コネクタ 3">
            <a:extLst>
              <a:ext uri="{FF2B5EF4-FFF2-40B4-BE49-F238E27FC236}">
                <a16:creationId xmlns:a16="http://schemas.microsoft.com/office/drawing/2014/main" id="{0CA58A3E-4AE7-618B-80E6-DC97C868041D}"/>
              </a:ext>
            </a:extLst>
          </p:cNvPr>
          <p:cNvCxnSpPr>
            <a:cxnSpLocks/>
          </p:cNvCxnSpPr>
          <p:nvPr/>
        </p:nvCxnSpPr>
        <p:spPr>
          <a:xfrm rot="5400000">
            <a:off x="3449087" y="4221772"/>
            <a:ext cx="12700" cy="730702"/>
          </a:xfrm>
          <a:prstGeom prst="curvedConnector3">
            <a:avLst>
              <a:gd name="adj1" fmla="val 1800000"/>
            </a:avLst>
          </a:prstGeom>
          <a:noFill/>
          <a:ln w="76200" cap="flat" cmpd="sng" algn="ctr">
            <a:solidFill>
              <a:srgbClr val="C0504D">
                <a:alpha val="50000"/>
              </a:srgbClr>
            </a:solidFill>
            <a:prstDash val="solid"/>
            <a:headEnd type="none" w="med" len="med"/>
            <a:tailEnd type="triangle" w="med" len="med"/>
          </a:ln>
          <a:effectLst>
            <a:glow>
              <a:sysClr val="window" lastClr="FFFFFF">
                <a:alpha val="60000"/>
              </a:sysClr>
            </a:glow>
          </a:effectLst>
        </p:spPr>
      </p:cxnSp>
      <p:sp>
        <p:nvSpPr>
          <p:cNvPr id="26" name="角丸四角形吹き出し 59">
            <a:extLst>
              <a:ext uri="{FF2B5EF4-FFF2-40B4-BE49-F238E27FC236}">
                <a16:creationId xmlns:a16="http://schemas.microsoft.com/office/drawing/2014/main" id="{D7FCD762-673A-706C-93A6-E238C6871AD1}"/>
              </a:ext>
            </a:extLst>
          </p:cNvPr>
          <p:cNvSpPr/>
          <p:nvPr/>
        </p:nvSpPr>
        <p:spPr>
          <a:xfrm>
            <a:off x="3111032" y="5409354"/>
            <a:ext cx="2300777" cy="767573"/>
          </a:xfrm>
          <a:prstGeom prst="wedgeRoundRectCallout">
            <a:avLst>
              <a:gd name="adj1" fmla="val -32181"/>
              <a:gd name="adj2" fmla="val -110992"/>
              <a:gd name="adj3" fmla="val 16667"/>
            </a:avLst>
          </a:prstGeom>
          <a:solidFill>
            <a:sysClr val="window" lastClr="FFFFFF"/>
          </a:solidFill>
          <a:ln w="9525" cap="flat" cmpd="sng" algn="ctr">
            <a:solidFill>
              <a:sysClr val="windowText" lastClr="000000"/>
            </a:solidFill>
            <a:prstDash val="solid"/>
          </a:ln>
          <a:effectLst>
            <a:outerShdw blurRad="50800" dist="38100" dir="2700000" algn="tl" rotWithShape="0">
              <a:prstClr val="black">
                <a:alpha val="40000"/>
              </a:prstClr>
            </a:outerShdw>
          </a:effectLst>
        </p:spPr>
        <p:txBody>
          <a:bodyPr wrap="none"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【STEP</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③</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関数初回呼び出し時は</a:t>
            </a:r>
            <a:r>
              <a:rPr kumimoji="0" lang="en-US" altLang="ja-JP" sz="1000" b="0" i="0" u="none" strike="noStrike" kern="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plt</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の</a:t>
            </a:r>
            <a:r>
              <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2</a:t>
            </a: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行目にある</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kern="0" dirty="0">
                <a:solidFill>
                  <a:prstClr val="black"/>
                </a:solidFill>
                <a:latin typeface="Meiryo UI" panose="020B0604030504040204" pitchFamily="50" charset="-128"/>
                <a:ea typeface="Meiryo UI" panose="020B0604030504040204" pitchFamily="50" charset="-128"/>
              </a:rPr>
              <a:t>命令が格納されているため</a:t>
            </a:r>
            <a:endParaRPr kumimoji="0" lang="en-US" altLang="ja-JP" sz="1000" kern="0" dirty="0">
              <a:solidFill>
                <a:prstClr val="black"/>
              </a:solidFill>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そちらにジャンプする</a:t>
            </a:r>
            <a:endParaRPr kumimoji="0"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193250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6288-679F-8517-9DA6-7C8E62866BB5}"/>
            </a:ext>
          </a:extLst>
        </p:cNvPr>
        <p:cNvGrpSpPr/>
        <p:nvPr/>
      </p:nvGrpSpPr>
      <p:grpSpPr>
        <a:xfrm>
          <a:off x="0" y="0"/>
          <a:ext cx="0" cy="0"/>
          <a:chOff x="0" y="0"/>
          <a:chExt cx="0" cy="0"/>
        </a:xfrm>
      </p:grpSpPr>
      <p:sp>
        <p:nvSpPr>
          <p:cNvPr id="1029" name="正方形/長方形 1028">
            <a:extLst>
              <a:ext uri="{FF2B5EF4-FFF2-40B4-BE49-F238E27FC236}">
                <a16:creationId xmlns:a16="http://schemas.microsoft.com/office/drawing/2014/main" id="{D5B0F2C6-875B-C7D2-0CED-0CA8D762134A}"/>
              </a:ext>
            </a:extLst>
          </p:cNvPr>
          <p:cNvSpPr/>
          <p:nvPr/>
        </p:nvSpPr>
        <p:spPr>
          <a:xfrm>
            <a:off x="0" y="0"/>
            <a:ext cx="12192000" cy="620688"/>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前提知識：</a:t>
            </a: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PLT</a:t>
            </a:r>
            <a:r>
              <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と</a:t>
            </a:r>
            <a:r>
              <a:rPr kumimoji="1" lang="en-US" altLang="ja-JP"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GOT</a:t>
            </a:r>
            <a:endParaRPr kumimoji="1" lang="ja-JP" altLang="en-US"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endParaRPr>
          </a:p>
        </p:txBody>
      </p:sp>
      <p:sp>
        <p:nvSpPr>
          <p:cNvPr id="2" name="正方形/長方形 1">
            <a:extLst>
              <a:ext uri="{FF2B5EF4-FFF2-40B4-BE49-F238E27FC236}">
                <a16:creationId xmlns:a16="http://schemas.microsoft.com/office/drawing/2014/main" id="{40138F1F-EDBF-2F8E-4DEB-4ECD6FE542D5}"/>
              </a:ext>
            </a:extLst>
          </p:cNvPr>
          <p:cNvSpPr/>
          <p:nvPr/>
        </p:nvSpPr>
        <p:spPr>
          <a:xfrm>
            <a:off x="91975" y="681073"/>
            <a:ext cx="4134968" cy="338554"/>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■参考：実際の</a:t>
            </a:r>
            <a:r>
              <a:rPr lang="en-US" altLang="ja-JP" sz="1600" dirty="0">
                <a:latin typeface="Meiryo UI" panose="020B0604030504040204" pitchFamily="50" charset="-128"/>
                <a:ea typeface="Meiryo UI" panose="020B0604030504040204" pitchFamily="50" charset="-128"/>
              </a:rPr>
              <a:t>PLT</a:t>
            </a:r>
            <a:endParaRPr lang="ja-JP" altLang="en-US" sz="1600" dirty="0"/>
          </a:p>
        </p:txBody>
      </p:sp>
      <p:sp>
        <p:nvSpPr>
          <p:cNvPr id="4" name="テキスト ボックス 3">
            <a:extLst>
              <a:ext uri="{FF2B5EF4-FFF2-40B4-BE49-F238E27FC236}">
                <a16:creationId xmlns:a16="http://schemas.microsoft.com/office/drawing/2014/main" id="{9CE5C8D9-D555-7E03-9174-796FEBD8700B}"/>
              </a:ext>
            </a:extLst>
          </p:cNvPr>
          <p:cNvSpPr txBox="1"/>
          <p:nvPr/>
        </p:nvSpPr>
        <p:spPr>
          <a:xfrm>
            <a:off x="227022" y="1019627"/>
            <a:ext cx="9831377" cy="1169551"/>
          </a:xfrm>
          <a:prstGeom prst="rect">
            <a:avLst/>
          </a:prstGeom>
          <a:noFill/>
        </p:spPr>
        <p:txBody>
          <a:bodyPr wrap="square" rtlCol="0">
            <a:spAutoFit/>
          </a:bodyPr>
          <a:lstStyle/>
          <a:p>
            <a:r>
              <a:rPr lang="en-US" altLang="ja-JP" sz="1400" dirty="0" err="1">
                <a:latin typeface="Meiryo UI" panose="020B0604030504040204" pitchFamily="50" charset="-128"/>
                <a:ea typeface="Meiryo UI" panose="020B0604030504040204" pitchFamily="50" charset="-128"/>
              </a:rPr>
              <a:t>printf</a:t>
            </a:r>
            <a:r>
              <a:rPr lang="ja-JP" altLang="en-US" sz="1400" dirty="0">
                <a:latin typeface="Meiryo UI" panose="020B0604030504040204" pitchFamily="50" charset="-128"/>
                <a:ea typeface="Meiryo UI" panose="020B0604030504040204" pitchFamily="50" charset="-128"/>
              </a:rPr>
              <a:t>関数を実行する場合は以下の流れになる。</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①</a:t>
            </a:r>
            <a:r>
              <a:rPr lang="en-US" altLang="ja-JP" sz="1400" dirty="0">
                <a:latin typeface="Meiryo UI" panose="020B0604030504040204" pitchFamily="50" charset="-128"/>
                <a:ea typeface="Meiryo UI" panose="020B0604030504040204" pitchFamily="50" charset="-128"/>
              </a:rPr>
              <a:t>0x401040</a:t>
            </a:r>
            <a:r>
              <a:rPr lang="ja-JP" altLang="en-US" sz="1400" dirty="0">
                <a:latin typeface="Meiryo UI" panose="020B0604030504040204" pitchFamily="50" charset="-128"/>
                <a:ea typeface="Meiryo UI" panose="020B0604030504040204" pitchFamily="50" charset="-128"/>
              </a:rPr>
              <a:t>にある</a:t>
            </a:r>
            <a:r>
              <a:rPr lang="en-US" altLang="ja-JP" sz="1400" dirty="0" err="1">
                <a:latin typeface="Meiryo UI" panose="020B0604030504040204" pitchFamily="50" charset="-128"/>
                <a:ea typeface="Meiryo UI" panose="020B0604030504040204" pitchFamily="50" charset="-128"/>
              </a:rPr>
              <a:t>printf@plt</a:t>
            </a:r>
            <a:r>
              <a:rPr lang="ja-JP" altLang="en-US" sz="1400" dirty="0">
                <a:latin typeface="Meiryo UI" panose="020B0604030504040204" pitchFamily="50" charset="-128"/>
                <a:ea typeface="Meiryo UI" panose="020B0604030504040204" pitchFamily="50" charset="-128"/>
              </a:rPr>
              <a:t>を呼び出し。</a:t>
            </a:r>
            <a:r>
              <a:rPr lang="en-US" altLang="ja-JP" sz="1400" dirty="0" err="1">
                <a:latin typeface="Meiryo UI" panose="020B0604030504040204" pitchFamily="50" charset="-128"/>
                <a:ea typeface="Meiryo UI" panose="020B0604030504040204" pitchFamily="50" charset="-128"/>
              </a:rPr>
              <a:t>jmp</a:t>
            </a:r>
            <a:r>
              <a:rPr lang="ja-JP" altLang="en-US" sz="1400" dirty="0">
                <a:latin typeface="Meiryo UI" panose="020B0604030504040204" pitchFamily="50" charset="-128"/>
                <a:ea typeface="Meiryo UI" panose="020B0604030504040204" pitchFamily="50" charset="-128"/>
              </a:rPr>
              <a:t>命令により</a:t>
            </a:r>
            <a:r>
              <a:rPr lang="en-US" altLang="ja-JP" sz="1400" dirty="0">
                <a:latin typeface="Meiryo UI" panose="020B0604030504040204" pitchFamily="50" charset="-128"/>
                <a:ea typeface="Meiryo UI" panose="020B0604030504040204" pitchFamily="50" charset="-128"/>
              </a:rPr>
              <a:t>0x404020(</a:t>
            </a:r>
            <a:r>
              <a:rPr lang="en-US" altLang="ja-JP" sz="1400" dirty="0" err="1">
                <a:latin typeface="Meiryo UI" panose="020B0604030504040204" pitchFamily="50" charset="-128"/>
                <a:ea typeface="Meiryo UI" panose="020B0604030504040204" pitchFamily="50" charset="-128"/>
              </a:rPr>
              <a:t>printf@got</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にジャンプする。</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②初回呼び出し時は</a:t>
            </a:r>
            <a:r>
              <a:rPr lang="en-US" altLang="ja-JP" sz="1400" dirty="0" err="1">
                <a:latin typeface="Meiryo UI" panose="020B0604030504040204" pitchFamily="50" charset="-128"/>
                <a:ea typeface="Meiryo UI" panose="020B0604030504040204" pitchFamily="50" charset="-128"/>
              </a:rPr>
              <a:t>print@got</a:t>
            </a:r>
            <a:r>
              <a:rPr lang="ja-JP" altLang="en-US" sz="1400" dirty="0">
                <a:latin typeface="Meiryo UI" panose="020B0604030504040204" pitchFamily="50" charset="-128"/>
                <a:ea typeface="Meiryo UI" panose="020B0604030504040204" pitchFamily="50" charset="-128"/>
              </a:rPr>
              <a:t>には</a:t>
            </a:r>
            <a:r>
              <a:rPr lang="en-US" altLang="ja-JP" sz="1400" dirty="0">
                <a:latin typeface="Meiryo UI" panose="020B0604030504040204" pitchFamily="50" charset="-128"/>
                <a:ea typeface="Meiryo UI" panose="020B0604030504040204" pitchFamily="50" charset="-128"/>
              </a:rPr>
              <a:t>0x401046(PLT</a:t>
            </a:r>
            <a:r>
              <a:rPr lang="ja-JP" altLang="en-US" sz="1400" dirty="0">
                <a:latin typeface="Meiryo UI" panose="020B0604030504040204" pitchFamily="50" charset="-128"/>
                <a:ea typeface="Meiryo UI" panose="020B0604030504040204" pitchFamily="50" charset="-128"/>
              </a:rPr>
              <a:t>の</a:t>
            </a:r>
            <a:r>
              <a:rPr lang="en-US" altLang="ja-JP" sz="1400" dirty="0">
                <a:latin typeface="Meiryo UI" panose="020B0604030504040204" pitchFamily="50" charset="-128"/>
                <a:ea typeface="Meiryo UI" panose="020B0604030504040204" pitchFamily="50" charset="-128"/>
              </a:rPr>
              <a:t>2</a:t>
            </a:r>
            <a:r>
              <a:rPr lang="ja-JP" altLang="en-US" sz="1400" dirty="0">
                <a:latin typeface="Meiryo UI" panose="020B0604030504040204" pitchFamily="50" charset="-128"/>
                <a:ea typeface="Meiryo UI" panose="020B0604030504040204" pitchFamily="50" charset="-128"/>
              </a:rPr>
              <a:t>行目の命令</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が格納されているため、その命令を実行する</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処理としては引数に</a:t>
            </a:r>
            <a:r>
              <a:rPr lang="en-US" altLang="ja-JP" sz="1400" dirty="0">
                <a:latin typeface="Meiryo UI" panose="020B0604030504040204" pitchFamily="50" charset="-128"/>
                <a:ea typeface="Meiryo UI" panose="020B0604030504040204" pitchFamily="50" charset="-128"/>
              </a:rPr>
              <a:t>1</a:t>
            </a:r>
            <a:r>
              <a:rPr lang="ja-JP" altLang="en-US" sz="1400" dirty="0">
                <a:latin typeface="Meiryo UI" panose="020B0604030504040204" pitchFamily="50" charset="-128"/>
                <a:ea typeface="Meiryo UI" panose="020B0604030504040204" pitchFamily="50" charset="-128"/>
              </a:rPr>
              <a:t>をセットし</a:t>
            </a:r>
            <a:r>
              <a:rPr lang="en-US" altLang="ja-JP" sz="1400" dirty="0">
                <a:latin typeface="Meiryo UI" panose="020B0604030504040204" pitchFamily="50" charset="-128"/>
                <a:ea typeface="Meiryo UI" panose="020B0604030504040204" pitchFamily="50" charset="-128"/>
              </a:rPr>
              <a:t>0x401020</a:t>
            </a:r>
            <a:r>
              <a:rPr lang="ja-JP" altLang="en-US" sz="1400" dirty="0">
                <a:latin typeface="Meiryo UI" panose="020B0604030504040204" pitchFamily="50" charset="-128"/>
                <a:ea typeface="Meiryo UI" panose="020B0604030504040204" pitchFamily="50" charset="-128"/>
              </a:rPr>
              <a:t>の処理を呼び出すことで外部ライブラリのアドレスを解決し</a:t>
            </a:r>
            <a:r>
              <a:rPr lang="en-US" altLang="ja-JP" sz="1400" dirty="0">
                <a:latin typeface="Meiryo UI" panose="020B0604030504040204" pitchFamily="50" charset="-128"/>
                <a:ea typeface="Meiryo UI" panose="020B0604030504040204" pitchFamily="50" charset="-128"/>
              </a:rPr>
              <a:t>GOT</a:t>
            </a:r>
            <a:r>
              <a:rPr lang="ja-JP" altLang="en-US" sz="1400" dirty="0">
                <a:latin typeface="Meiryo UI" panose="020B0604030504040204" pitchFamily="50" charset="-128"/>
                <a:ea typeface="Meiryo UI" panose="020B0604030504040204" pitchFamily="50" charset="-128"/>
              </a:rPr>
              <a:t>にセットしている</a:t>
            </a:r>
            <a:r>
              <a:rPr lang="en-US" altLang="ja-JP" sz="1400" dirty="0">
                <a:latin typeface="Meiryo UI" panose="020B0604030504040204" pitchFamily="50" charset="-128"/>
                <a:ea typeface="Meiryo UI" panose="020B0604030504040204" pitchFamily="50" charset="-128"/>
              </a:rPr>
              <a:t>)</a:t>
            </a:r>
          </a:p>
          <a:p>
            <a:r>
              <a:rPr lang="ja-JP" altLang="en-US" sz="1400" dirty="0">
                <a:latin typeface="Meiryo UI" panose="020B0604030504040204" pitchFamily="50" charset="-128"/>
                <a:ea typeface="Meiryo UI" panose="020B0604030504040204" pitchFamily="50" charset="-128"/>
              </a:rPr>
              <a:t>③再度</a:t>
            </a:r>
            <a:r>
              <a:rPr lang="en-US" altLang="ja-JP" sz="1400" dirty="0" err="1">
                <a:latin typeface="Meiryo UI" panose="020B0604030504040204" pitchFamily="50" charset="-128"/>
                <a:ea typeface="Meiryo UI" panose="020B0604030504040204" pitchFamily="50" charset="-128"/>
              </a:rPr>
              <a:t>print@got</a:t>
            </a:r>
            <a:r>
              <a:rPr lang="ja-JP" altLang="en-US" sz="1400" dirty="0">
                <a:latin typeface="Meiryo UI" panose="020B0604030504040204" pitchFamily="50" charset="-128"/>
                <a:ea typeface="Meiryo UI" panose="020B0604030504040204" pitchFamily="50" charset="-128"/>
              </a:rPr>
              <a:t>にアクセスすると、今度は</a:t>
            </a:r>
            <a:r>
              <a:rPr lang="en-US" altLang="ja-JP" sz="1400" dirty="0">
                <a:latin typeface="Meiryo UI" panose="020B0604030504040204" pitchFamily="50" charset="-128"/>
                <a:ea typeface="Meiryo UI" panose="020B0604030504040204" pitchFamily="50" charset="-128"/>
              </a:rPr>
              <a:t>libc.so</a:t>
            </a:r>
            <a:r>
              <a:rPr lang="ja-JP" altLang="en-US" sz="1400" dirty="0">
                <a:latin typeface="Meiryo UI" panose="020B0604030504040204" pitchFamily="50" charset="-128"/>
                <a:ea typeface="Meiryo UI" panose="020B0604030504040204" pitchFamily="50" charset="-128"/>
              </a:rPr>
              <a:t>の</a:t>
            </a:r>
            <a:r>
              <a:rPr lang="en-US" altLang="ja-JP" sz="1400" dirty="0" err="1">
                <a:latin typeface="Meiryo UI" panose="020B0604030504040204" pitchFamily="50" charset="-128"/>
                <a:ea typeface="Meiryo UI" panose="020B0604030504040204" pitchFamily="50" charset="-128"/>
              </a:rPr>
              <a:t>printf</a:t>
            </a:r>
            <a:r>
              <a:rPr lang="ja-JP" altLang="en-US" sz="1400" dirty="0">
                <a:latin typeface="Meiryo UI" panose="020B0604030504040204" pitchFamily="50" charset="-128"/>
                <a:ea typeface="Meiryo UI" panose="020B0604030504040204" pitchFamily="50" charset="-128"/>
              </a:rPr>
              <a:t>のアドレスが格納されているため、</a:t>
            </a:r>
            <a:r>
              <a:rPr lang="en-US" altLang="ja-JP" sz="1400" dirty="0" err="1">
                <a:latin typeface="Meiryo UI" panose="020B0604030504040204" pitchFamily="50" charset="-128"/>
                <a:ea typeface="Meiryo UI" panose="020B0604030504040204" pitchFamily="50" charset="-128"/>
              </a:rPr>
              <a:t>printf</a:t>
            </a:r>
            <a:r>
              <a:rPr lang="ja-JP" altLang="en-US" sz="1400" dirty="0">
                <a:latin typeface="Meiryo UI" panose="020B0604030504040204" pitchFamily="50" charset="-128"/>
                <a:ea typeface="Meiryo UI" panose="020B0604030504040204" pitchFamily="50" charset="-128"/>
              </a:rPr>
              <a:t>関数が実行される</a:t>
            </a:r>
            <a:endParaRPr lang="en-US" altLang="ja-JP" sz="1400" dirty="0">
              <a:latin typeface="Meiryo UI" panose="020B0604030504040204" pitchFamily="50" charset="-128"/>
              <a:ea typeface="Meiryo UI" panose="020B0604030504040204" pitchFamily="50" charset="-128"/>
            </a:endParaRPr>
          </a:p>
        </p:txBody>
      </p:sp>
      <p:pic>
        <p:nvPicPr>
          <p:cNvPr id="1026" name="Picture 2" descr=".plt &#10;0000000000401020 &#10;401020: &#10;401026: &#10;40102c: &#10;ff 35 e2 2f OO &#10;ff 25 e4 2f OO &#10;Of If 40 OO &#10;0000000000401030 &#10;push &#10;nop &#10;push &#10;push &#10;push &#10;QWORD &#10;QWORD &#10;DWORD &#10;QWORD &#10;OXO &#10;p TR &#10;p TR &#10;[rip+Ox2fe2] &#10;[rip+Ox2fe4] &#10;[ rax+OxO] &#10;[rip+Ox2fe2] &#10;401030: &#10;401036: &#10;40103b: &#10;ff 25 e2 2f OO OO &#10;68 oo oo oo oo &#10;e9 eo ff ff ff &#10;0000000000401040 &#10;401040: &#10;401046: &#10;40104b: &#10;ff 25 da 2f OO OO &#10;68 01 oo oo oo &#10;e9 do ff ff ff &#10;0000000000401050 &#10;401020 &#10;QWORD PTR [rip+ox2fda] &#10;OXI &#10;401020 &#10;QWORD PTR [rip+ox2fd2] &#10;OX2 &#10;401020 &#10;# 404008 &lt; GLOBAL OFFSET TABLE +0x8&gt; &#10;# 404010 &lt; GLOBAL OFFSET TABLE +0x10&gt; &#10;# 404018 2.2.5&gt; &#10;# 404020 2.2.5&gt; &#10;# 404028 2.2.5&gt; &#10;401050: &#10;401056: &#10;40105b: &#10;ff 25 d2 2f OO OO &#10;68 02 oo oo oo &#10;e9 co ff ff ff ">
            <a:extLst>
              <a:ext uri="{FF2B5EF4-FFF2-40B4-BE49-F238E27FC236}">
                <a16:creationId xmlns:a16="http://schemas.microsoft.com/office/drawing/2014/main" id="{083E286F-AD57-D935-7E7D-973598615A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16" y="2380649"/>
            <a:ext cx="8580457" cy="3352404"/>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A4D63606-29B0-78AF-E605-BBCC863B19E6}"/>
              </a:ext>
            </a:extLst>
          </p:cNvPr>
          <p:cNvSpPr/>
          <p:nvPr/>
        </p:nvSpPr>
        <p:spPr bwMode="auto">
          <a:xfrm>
            <a:off x="451181" y="4415678"/>
            <a:ext cx="4983460" cy="164948"/>
          </a:xfrm>
          <a:prstGeom prst="rect">
            <a:avLst/>
          </a:prstGeom>
          <a:solidFill>
            <a:schemeClr val="accent6">
              <a:alpha val="40000"/>
            </a:schemeClr>
          </a:solidFill>
          <a:ln w="190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200" b="1" kern="0" dirty="0">
              <a:latin typeface="HG丸ｺﾞｼｯｸM-PRO" pitchFamily="50" charset="-128"/>
              <a:ea typeface="HG丸ｺﾞｼｯｸM-PRO" pitchFamily="50" charset="-128"/>
            </a:endParaRPr>
          </a:p>
        </p:txBody>
      </p:sp>
    </p:spTree>
    <p:extLst>
      <p:ext uri="{BB962C8B-B14F-4D97-AF65-F5344CB8AC3E}">
        <p14:creationId xmlns:p14="http://schemas.microsoft.com/office/powerpoint/2010/main" val="1931449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235</TotalTime>
  <Words>4090</Words>
  <Application>Microsoft Office PowerPoint</Application>
  <PresentationFormat>ワイド画面</PresentationFormat>
  <Paragraphs>667</Paragraphs>
  <Slides>23</Slides>
  <Notes>19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23</vt:i4>
      </vt:variant>
    </vt:vector>
  </HeadingPairs>
  <TitlesOfParts>
    <vt:vector size="31" baseType="lpstr">
      <vt:lpstr>HG丸ｺﾞｼｯｸM-PRO</vt:lpstr>
      <vt:lpstr>Meiryo UI</vt:lpstr>
      <vt:lpstr>游ゴシック</vt:lpstr>
      <vt:lpstr>游ゴシック Light</vt:lpstr>
      <vt:lpstr>Arial</vt:lpstr>
      <vt:lpstr>Calibri</vt:lpstr>
      <vt:lpstr>Consolas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高広 石田</dc:creator>
  <cp:lastModifiedBy>高広 石田</cp:lastModifiedBy>
  <cp:revision>62</cp:revision>
  <dcterms:created xsi:type="dcterms:W3CDTF">2024-02-28T10:11:28Z</dcterms:created>
  <dcterms:modified xsi:type="dcterms:W3CDTF">2024-05-23T09:14:28Z</dcterms:modified>
</cp:coreProperties>
</file>